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2" r:id="rId6"/>
    <p:sldId id="261" r:id="rId7"/>
    <p:sldId id="258" r:id="rId8"/>
    <p:sldId id="259" r:id="rId9"/>
    <p:sldId id="260" r:id="rId10"/>
    <p:sldId id="263" r:id="rId11"/>
    <p:sldId id="264" r:id="rId12"/>
    <p:sldId id="272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24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41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18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79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32975F-5BEA-45D5-9D4B-30D8015EE4C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51B899-4BFF-4EBE-B541-361F8AFBD7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3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410" y="996884"/>
            <a:ext cx="8361229" cy="2098226"/>
          </a:xfrm>
        </p:spPr>
        <p:txBody>
          <a:bodyPr/>
          <a:lstStyle/>
          <a:p>
            <a:pPr>
              <a:tabLst>
                <a:tab pos="5827713" algn="l"/>
              </a:tabLst>
            </a:pPr>
            <a:r>
              <a:rPr lang="en-US" sz="3000" b="1" dirty="0">
                <a:latin typeface="Book Antiqua" panose="02040602050305030304" pitchFamily="18" charset="0"/>
              </a:rPr>
              <a:t>Design and Analysis of Cryptographic Technique for     Communication System</a:t>
            </a:r>
            <a:br>
              <a:rPr lang="en-US" sz="3000" b="1" dirty="0">
                <a:latin typeface="Book Antiqua" panose="02040602050305030304" pitchFamily="18" charset="0"/>
              </a:rPr>
            </a:br>
            <a:endParaRPr lang="en-US" sz="30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870" y="2825088"/>
            <a:ext cx="8830100" cy="2817930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KONGU ENGINEERING COLLEGE</a:t>
            </a:r>
          </a:p>
          <a:p>
            <a:r>
              <a:rPr lang="en-US" dirty="0">
                <a:latin typeface="Book Antiqua" panose="02040602050305030304" pitchFamily="18" charset="0"/>
              </a:rPr>
              <a:t>DEPARTMENT OF COMPUTER TECHNOLOGY</a:t>
            </a:r>
          </a:p>
          <a:p>
            <a:pPr algn="l"/>
            <a:endParaRPr lang="en-US" sz="1800" dirty="0">
              <a:latin typeface="Book Antiqua" panose="02040602050305030304" pitchFamily="18" charset="0"/>
            </a:endParaRPr>
          </a:p>
          <a:p>
            <a:pPr algn="l"/>
            <a:r>
              <a:rPr lang="en-US" sz="1800" dirty="0" smtClean="0">
                <a:latin typeface="Book Antiqua" panose="02040602050305030304" pitchFamily="18" charset="0"/>
              </a:rPr>
              <a:t>						</a:t>
            </a:r>
            <a:r>
              <a:rPr lang="en-US" sz="2100" dirty="0" smtClean="0">
                <a:latin typeface="Book Antiqua" panose="02040602050305030304" pitchFamily="18" charset="0"/>
              </a:rPr>
              <a:t>By</a:t>
            </a:r>
          </a:p>
          <a:p>
            <a:pPr algn="l"/>
            <a:r>
              <a:rPr lang="en-US" sz="2100" dirty="0">
                <a:latin typeface="Book Antiqua" panose="02040602050305030304" pitchFamily="18" charset="0"/>
              </a:rPr>
              <a:t>	</a:t>
            </a:r>
            <a:r>
              <a:rPr lang="en-US" sz="2100" dirty="0" smtClean="0">
                <a:latin typeface="Book Antiqua" panose="02040602050305030304" pitchFamily="18" charset="0"/>
              </a:rPr>
              <a:t>		              		Gowtham R (20BIR018) </a:t>
            </a:r>
            <a:r>
              <a:rPr lang="en-US" sz="2100" dirty="0">
                <a:latin typeface="Book Antiqua" panose="02040602050305030304" pitchFamily="18" charset="0"/>
              </a:rPr>
              <a:t>	</a:t>
            </a:r>
            <a:r>
              <a:rPr lang="en-US" sz="2100" dirty="0" smtClean="0">
                <a:latin typeface="Book Antiqua" panose="02040602050305030304" pitchFamily="18" charset="0"/>
              </a:rPr>
              <a:t>	                     	                           2</a:t>
            </a:r>
            <a:r>
              <a:rPr lang="en-US" sz="2100" baseline="30000" dirty="0" smtClean="0">
                <a:latin typeface="Book Antiqua" panose="02040602050305030304" pitchFamily="18" charset="0"/>
              </a:rPr>
              <a:t>nd </a:t>
            </a:r>
            <a:r>
              <a:rPr lang="en-US" sz="2100" baseline="30000" dirty="0">
                <a:latin typeface="Book Antiqua" panose="02040602050305030304" pitchFamily="18" charset="0"/>
              </a:rPr>
              <a:t>yr. </a:t>
            </a:r>
            <a:r>
              <a:rPr lang="en-US" sz="2100" dirty="0">
                <a:latin typeface="Book Antiqua" panose="02040602050305030304" pitchFamily="18" charset="0"/>
              </a:rPr>
              <a:t>Information Systems</a:t>
            </a:r>
          </a:p>
          <a:p>
            <a:pPr algn="l"/>
            <a:endParaRPr lang="en-US" sz="18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921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Vigenère </a:t>
            </a:r>
            <a:r>
              <a:rPr lang="en-US" sz="3600" dirty="0" smtClean="0">
                <a:latin typeface="Book Antiqua" panose="02040602050305030304" pitchFamily="18" charset="0"/>
              </a:rPr>
              <a:t>Cipher Output</a:t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>
                <a:latin typeface="Book Antiqua" panose="02040602050305030304" pitchFamily="18" charset="0"/>
              </a:rPr>
              <a:t/>
            </a:r>
            <a:br>
              <a:rPr lang="en-US" sz="3600" dirty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>
                <a:latin typeface="Book Antiqua" panose="02040602050305030304" pitchFamily="18" charset="0"/>
              </a:rPr>
              <a:t/>
            </a:r>
            <a:br>
              <a:rPr lang="en-US" sz="3600" dirty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>Polybius </a:t>
            </a:r>
            <a:r>
              <a:rPr lang="en-US" sz="3600" dirty="0">
                <a:latin typeface="Book Antiqua" panose="02040602050305030304" pitchFamily="18" charset="0"/>
              </a:rPr>
              <a:t>Square </a:t>
            </a:r>
            <a:r>
              <a:rPr lang="en-US" sz="3600" dirty="0" smtClean="0">
                <a:latin typeface="Book Antiqua" panose="02040602050305030304" pitchFamily="18" charset="0"/>
              </a:rPr>
              <a:t>Cipher Output</a:t>
            </a:r>
            <a:r>
              <a:rPr lang="en-US" sz="3600" dirty="0">
                <a:latin typeface="Book Antiqua" panose="02040602050305030304" pitchFamily="18" charset="0"/>
              </a:rPr>
              <a:t/>
            </a:r>
            <a:br>
              <a:rPr lang="en-US" sz="3600" dirty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5656" y="1583141"/>
            <a:ext cx="3375901" cy="14603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32812" y="1692321"/>
            <a:ext cx="3548418" cy="13511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55657" y="4558352"/>
            <a:ext cx="3184834" cy="154219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32812" y="4558352"/>
            <a:ext cx="3575714" cy="17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ook Antiqua" panose="02040602050305030304" pitchFamily="18" charset="0"/>
              </a:rPr>
              <a:t>Hybrid Cipher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6788"/>
            <a:ext cx="9601200" cy="427061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Combination </a:t>
            </a:r>
            <a:r>
              <a:rPr lang="en-US" dirty="0">
                <a:latin typeface="Book Antiqua" panose="02040602050305030304" pitchFamily="18" charset="0"/>
              </a:rPr>
              <a:t>of Vigenere and Polybius Square Cipher </a:t>
            </a:r>
            <a:r>
              <a:rPr lang="en-US" dirty="0" smtClean="0">
                <a:latin typeface="Book Antiqua" panose="02040602050305030304" pitchFamily="18" charset="0"/>
              </a:rPr>
              <a:t>it takes encoding </a:t>
            </a:r>
            <a:r>
              <a:rPr lang="en-US" dirty="0">
                <a:latin typeface="Book Antiqua" panose="02040602050305030304" pitchFamily="18" charset="0"/>
              </a:rPr>
              <a:t>m</a:t>
            </a:r>
            <a:r>
              <a:rPr lang="en-US" dirty="0" smtClean="0">
                <a:latin typeface="Book Antiqua" panose="02040602050305030304" pitchFamily="18" charset="0"/>
              </a:rPr>
              <a:t>ode </a:t>
            </a:r>
            <a:r>
              <a:rPr lang="en-US" dirty="0">
                <a:latin typeface="Book Antiqua" panose="02040602050305030304" pitchFamily="18" charset="0"/>
              </a:rPr>
              <a:t>where it governs on [A-Z] </a:t>
            </a:r>
            <a:r>
              <a:rPr lang="en-US" dirty="0" smtClean="0">
                <a:latin typeface="Book Antiqua" panose="02040602050305030304" pitchFamily="18" charset="0"/>
              </a:rPr>
              <a:t>alphabetic </a:t>
            </a:r>
            <a:r>
              <a:rPr lang="en-US" dirty="0">
                <a:latin typeface="Book Antiqua" panose="02040602050305030304" pitchFamily="18" charset="0"/>
              </a:rPr>
              <a:t>letters and </a:t>
            </a:r>
            <a:r>
              <a:rPr lang="en-US" dirty="0" smtClean="0">
                <a:latin typeface="Book Antiqua" panose="02040602050305030304" pitchFamily="18" charset="0"/>
              </a:rPr>
              <a:t>numerical both </a:t>
            </a:r>
            <a:r>
              <a:rPr lang="en-US" dirty="0">
                <a:latin typeface="Book Antiqua" panose="02040602050305030304" pitchFamily="18" charset="0"/>
              </a:rPr>
              <a:t>in the </a:t>
            </a:r>
            <a:r>
              <a:rPr lang="en-US" dirty="0" smtClean="0">
                <a:latin typeface="Book Antiqua" panose="02040602050305030304" pitchFamily="18" charset="0"/>
              </a:rPr>
              <a:t>system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It makes </a:t>
            </a:r>
            <a:r>
              <a:rPr lang="en-US" dirty="0">
                <a:latin typeface="Book Antiqua" panose="02040602050305030304" pitchFamily="18" charset="0"/>
              </a:rPr>
              <a:t>the </a:t>
            </a:r>
            <a:r>
              <a:rPr lang="en-US" dirty="0" smtClean="0">
                <a:latin typeface="Book Antiqua" panose="02040602050305030304" pitchFamily="18" charset="0"/>
              </a:rPr>
              <a:t>system </a:t>
            </a:r>
            <a:r>
              <a:rPr lang="en-US" dirty="0">
                <a:latin typeface="Book Antiqua" panose="02040602050305030304" pitchFamily="18" charset="0"/>
              </a:rPr>
              <a:t>tough and unbreakable for any a</a:t>
            </a:r>
            <a:r>
              <a:rPr lang="en-US" dirty="0" smtClean="0">
                <a:latin typeface="Book Antiqua" panose="02040602050305030304" pitchFamily="18" charset="0"/>
              </a:rPr>
              <a:t>ssaults </a:t>
            </a:r>
            <a:r>
              <a:rPr lang="en-US" dirty="0">
                <a:latin typeface="Book Antiqua" panose="02040602050305030304" pitchFamily="18" charset="0"/>
              </a:rPr>
              <a:t>and attacks from o</a:t>
            </a:r>
            <a:r>
              <a:rPr lang="en-US" dirty="0" smtClean="0">
                <a:latin typeface="Book Antiqua" panose="02040602050305030304" pitchFamily="18" charset="0"/>
              </a:rPr>
              <a:t>utside 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6" y="3403554"/>
            <a:ext cx="5595582" cy="21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703713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EXAMPLE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446663"/>
            <a:ext cx="9601200" cy="442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plain_txt = “PROGRAMMING”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key = “CODE”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Step1:</a:t>
            </a: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Pass the plain_txt and key to the vigenere_cipher algorithm we will get our result as a letters (vigenere_cipher_text)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Step2:</a:t>
            </a: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Pass the vigenere_cipher_txt to polybius_cipher algorithm we will get our result as a number (polybius_cipher_text)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Here, polybius_cipher_text is our ENCRYPTED TEXT (CIPHER TEXT)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sz="4000" dirty="0" smtClean="0">
                <a:latin typeface="Book Antiqua" panose="0204060205030503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499"/>
            <a:ext cx="9601200" cy="3581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An algorithm, which includes the special characters, numerical, binary numbers and hexadecimal will increase the complexity as well as decrease the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Vigenere cipher is one of the cryptographic method that is considered simplest and weakest due to many limitations.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To overcome the limitations of Vigenere cipher we proposed summation of polybius cipher that makes much secure against Kasiski and Friedman attacks.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42433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         </a:t>
            </a:r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sz="4400" dirty="0" smtClean="0">
                <a:latin typeface="Book Antiqua" panose="02040602050305030304" pitchFamily="18" charset="0"/>
              </a:rPr>
              <a:t>THANK YOU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17561"/>
            <a:ext cx="9601200" cy="1485900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What </a:t>
            </a:r>
            <a:r>
              <a:rPr lang="en-US" sz="2400" dirty="0">
                <a:latin typeface="Book Antiqua" panose="02040602050305030304" pitchFamily="18" charset="0"/>
              </a:rPr>
              <a:t>Cryptography </a:t>
            </a:r>
            <a:r>
              <a:rPr lang="en-US" sz="2400" dirty="0" smtClean="0">
                <a:latin typeface="Book Antiqua" panose="02040602050305030304" pitchFamily="18" charset="0"/>
              </a:rPr>
              <a:t>refers 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Pros/cons </a:t>
            </a:r>
            <a:r>
              <a:rPr lang="en-US" sz="2400" dirty="0" smtClean="0">
                <a:latin typeface="Book Antiqua" panose="02040602050305030304" pitchFamily="18" charset="0"/>
              </a:rPr>
              <a:t>crypto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Proposed Work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Vigenère </a:t>
            </a:r>
            <a:r>
              <a:rPr lang="en-US" sz="2400" dirty="0" smtClean="0">
                <a:latin typeface="Book Antiqua" panose="02040602050305030304" pitchFamily="18" charset="0"/>
              </a:rPr>
              <a:t>Cipher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Polybius Square </a:t>
            </a:r>
            <a:r>
              <a:rPr lang="en-US" sz="2400" dirty="0" smtClean="0">
                <a:latin typeface="Book Antiqua" panose="02040602050305030304" pitchFamily="18" charset="0"/>
              </a:rPr>
              <a:t>Cipher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Hybrid Cipher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What Cryptography refers </a:t>
            </a:r>
            <a:r>
              <a:rPr lang="en-US" sz="4000" dirty="0" smtClean="0">
                <a:latin typeface="Book Antiqua" panose="02040602050305030304" pitchFamily="18" charset="0"/>
              </a:rPr>
              <a:t>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1253"/>
            <a:ext cx="9601200" cy="49814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Study of techniques for securing communication and data in the presence of adversaries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Types of Cryptography: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Book Antiqua" panose="02040602050305030304" pitchFamily="18" charset="0"/>
              </a:rPr>
              <a:t>Symmetric Cryptography – same key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Book Antiqua" panose="02040602050305030304" pitchFamily="18" charset="0"/>
              </a:rPr>
              <a:t>Asymmetric Cryptography – public key, private key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Book Antiqua" panose="02040602050305030304" pitchFamily="18" charset="0"/>
              </a:rPr>
              <a:t>Applications</a:t>
            </a:r>
            <a:r>
              <a:rPr lang="en-US" dirty="0" smtClean="0">
                <a:latin typeface="Book Antiqua" panose="02040602050305030304" pitchFamily="18" charset="0"/>
              </a:rPr>
              <a:t>: Digital signatures, Military operations, Electronic Money etc.,</a:t>
            </a:r>
            <a:endParaRPr lang="en-US" dirty="0" smtClean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1519" y="4204221"/>
            <a:ext cx="8161361" cy="20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71600" y="436728"/>
            <a:ext cx="9601200" cy="9920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Pros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210386"/>
            <a:ext cx="10556543" cy="4958402"/>
          </a:xfrm>
        </p:spPr>
        <p:txBody>
          <a:bodyPr>
            <a:normAutofit lnSpcReduction="10000"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Highly Secure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Confidentiality – no one other than authorized party can read the encrypted message</a:t>
            </a:r>
            <a:endParaRPr lang="en-US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Authentication – </a:t>
            </a:r>
            <a:r>
              <a:rPr lang="en-US" dirty="0" smtClean="0">
                <a:latin typeface="Book Antiqua" panose="02040602050305030304" pitchFamily="18" charset="0"/>
              </a:rPr>
              <a:t>verification of identity</a:t>
            </a:r>
            <a:endParaRPr lang="en-US" dirty="0">
              <a:latin typeface="Book Antiqua" panose="0204060205030503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Data Integrity – </a:t>
            </a:r>
            <a:r>
              <a:rPr lang="en-US" dirty="0" smtClean="0">
                <a:latin typeface="Book Antiqua" panose="02040602050305030304" pitchFamily="18" charset="0"/>
              </a:rPr>
              <a:t>was the data tampered?</a:t>
            </a:r>
            <a:endParaRPr lang="en-US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Non-repudiation – </a:t>
            </a:r>
            <a:r>
              <a:rPr lang="en-US" dirty="0" smtClean="0">
                <a:latin typeface="Book Antiqua" panose="02040602050305030304" pitchFamily="18" charset="0"/>
              </a:rPr>
              <a:t>Non Denial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4000" dirty="0" smtClean="0">
                <a:latin typeface="Book Antiqua" panose="02040602050305030304" pitchFamily="18" charset="0"/>
              </a:rPr>
              <a:t>Cons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Less use of hybrid algorithms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Selective access control also cannot be realized through the use of cryptography.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Cost and time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Difficult to access even for a legitimate user at a crucial time of decision-making.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Threats that emerge from the poor design of systems.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5785"/>
            <a:ext cx="9601200" cy="1898745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Book Antiqua" panose="02040602050305030304" pitchFamily="18" charset="0"/>
              </a:rPr>
              <a:t/>
            </a:r>
            <a:br>
              <a:rPr lang="en-US" sz="34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>Proposed Work - </a:t>
            </a:r>
            <a:r>
              <a:rPr lang="en-US" sz="3400" dirty="0" smtClean="0">
                <a:latin typeface="Book Antiqua" panose="02040602050305030304" pitchFamily="18" charset="0"/>
              </a:rPr>
              <a:t>Flow Chart &amp; Algorithm</a:t>
            </a:r>
            <a:endParaRPr lang="en-US" sz="3400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36098"/>
            <a:ext cx="2969669" cy="46802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72754" y="2442949"/>
            <a:ext cx="5977718" cy="24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Proposed </a:t>
            </a:r>
            <a:r>
              <a:rPr lang="en-US" sz="4000" dirty="0" smtClean="0">
                <a:latin typeface="Book Antiqua" panose="02040602050305030304" pitchFamily="18" charset="0"/>
              </a:rPr>
              <a:t>Work cont.,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448"/>
            <a:ext cx="9601200" cy="443438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The method employs use of both </a:t>
            </a:r>
            <a:r>
              <a:rPr lang="en-US" dirty="0" smtClean="0">
                <a:latin typeface="Book Antiqua" panose="02040602050305030304" pitchFamily="18" charset="0"/>
              </a:rPr>
              <a:t>vigenère </a:t>
            </a: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ipher </a:t>
            </a:r>
            <a:r>
              <a:rPr lang="en-US" dirty="0">
                <a:latin typeface="Book Antiqua" panose="02040602050305030304" pitchFamily="18" charset="0"/>
              </a:rPr>
              <a:t>and </a:t>
            </a:r>
            <a:r>
              <a:rPr lang="en-US" dirty="0" smtClean="0">
                <a:latin typeface="Book Antiqua" panose="02040602050305030304" pitchFamily="18" charset="0"/>
              </a:rPr>
              <a:t>polybius </a:t>
            </a:r>
            <a:r>
              <a:rPr lang="en-US" dirty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quare</a:t>
            </a:r>
            <a:r>
              <a:rPr lang="en-US" b="1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ipher </a:t>
            </a:r>
            <a:r>
              <a:rPr lang="en-US" dirty="0">
                <a:latin typeface="Book Antiqua" panose="02040602050305030304" pitchFamily="18" charset="0"/>
              </a:rPr>
              <a:t>in its encryption process.</a:t>
            </a:r>
            <a:r>
              <a:rPr lang="en-US" b="1" dirty="0">
                <a:latin typeface="Book Antiqua" panose="02040602050305030304" pitchFamily="18" charset="0"/>
              </a:rPr>
              <a:t> </a:t>
            </a:r>
            <a:endParaRPr lang="en-US" b="1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ciphertext will first be operated on </a:t>
            </a:r>
            <a:r>
              <a:rPr lang="en-US" dirty="0" smtClean="0">
                <a:latin typeface="Book Antiqua" panose="02040602050305030304" pitchFamily="18" charset="0"/>
              </a:rPr>
              <a:t>using</a:t>
            </a:r>
            <a:r>
              <a:rPr lang="en-US" dirty="0">
                <a:latin typeface="Book Antiqua" panose="02040602050305030304" pitchFamily="18" charset="0"/>
              </a:rPr>
              <a:t> Vigenère</a:t>
            </a:r>
            <a:r>
              <a:rPr lang="en-US" dirty="0" smtClean="0">
                <a:latin typeface="Book Antiqua" panose="0204060205030503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A </a:t>
            </a:r>
            <a:r>
              <a:rPr lang="en-US" dirty="0">
                <a:latin typeface="Book Antiqua" panose="02040602050305030304" pitchFamily="18" charset="0"/>
              </a:rPr>
              <a:t>chosen key out of random will initiate the process.</a:t>
            </a:r>
            <a:r>
              <a:rPr lang="en-US" b="1" dirty="0">
                <a:latin typeface="Book Antiqua" panose="02040602050305030304" pitchFamily="18" charset="0"/>
              </a:rPr>
              <a:t> </a:t>
            </a:r>
            <a:endParaRPr lang="en-US" b="1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At </a:t>
            </a:r>
            <a:r>
              <a:rPr lang="en-US" dirty="0">
                <a:latin typeface="Book Antiqua" panose="02040602050305030304" pitchFamily="18" charset="0"/>
              </a:rPr>
              <a:t>the end of the process, the resulting ciphertext then becomes a message as </a:t>
            </a:r>
            <a:r>
              <a:rPr lang="en-US" dirty="0" smtClean="0">
                <a:latin typeface="Book Antiqua" panose="02040602050305030304" pitchFamily="18" charset="0"/>
              </a:rPr>
              <a:t>input </a:t>
            </a:r>
            <a:r>
              <a:rPr lang="en-US" dirty="0">
                <a:latin typeface="Book Antiqua" panose="02040602050305030304" pitchFamily="18" charset="0"/>
              </a:rPr>
              <a:t>for the </a:t>
            </a:r>
            <a:r>
              <a:rPr lang="en-US" dirty="0" smtClean="0">
                <a:latin typeface="Book Antiqua" panose="02040602050305030304" pitchFamily="18" charset="0"/>
              </a:rPr>
              <a:t>polybius </a:t>
            </a:r>
            <a:r>
              <a:rPr lang="en-US" dirty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quare </a:t>
            </a: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ipher </a:t>
            </a:r>
            <a:r>
              <a:rPr lang="en-US" dirty="0">
                <a:latin typeface="Book Antiqua" panose="02040602050305030304" pitchFamily="18" charset="0"/>
              </a:rPr>
              <a:t>process.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This </a:t>
            </a:r>
            <a:r>
              <a:rPr lang="en-US" dirty="0">
                <a:latin typeface="Book Antiqua" panose="02040602050305030304" pitchFamily="18" charset="0"/>
              </a:rPr>
              <a:t>process will end up making the final ciphertext more difficult to be broken using existing cryptanalysis processes.</a:t>
            </a:r>
            <a:r>
              <a:rPr lang="en-US" b="1" dirty="0">
                <a:latin typeface="Book Antiqua" panose="02040602050305030304" pitchFamily="18" charset="0"/>
              </a:rPr>
              <a:t> </a:t>
            </a:r>
            <a:endParaRPr lang="en-US" b="1" dirty="0" smtClean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40391"/>
            <a:ext cx="9601200" cy="1485900"/>
          </a:xfrm>
        </p:spPr>
        <p:txBody>
          <a:bodyPr/>
          <a:lstStyle/>
          <a:p>
            <a:r>
              <a:rPr lang="en-US" sz="4000" dirty="0">
                <a:latin typeface="Book Antiqua" panose="02040602050305030304" pitchFamily="18" charset="0"/>
              </a:rPr>
              <a:t>Vigenère Cipher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448"/>
            <a:ext cx="10242645" cy="5036024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M</a:t>
            </a:r>
            <a:r>
              <a:rPr lang="en-US" dirty="0" smtClean="0">
                <a:latin typeface="Book Antiqua" panose="02040602050305030304" pitchFamily="18" charset="0"/>
              </a:rPr>
              <a:t>ethod </a:t>
            </a:r>
            <a:r>
              <a:rPr lang="en-US" dirty="0">
                <a:latin typeface="Book Antiqua" panose="02040602050305030304" pitchFamily="18" charset="0"/>
              </a:rPr>
              <a:t>of encrypting alphabetic text.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It is a </a:t>
            </a:r>
            <a:r>
              <a:rPr lang="en-US" dirty="0">
                <a:latin typeface="Book Antiqua" panose="02040602050305030304" pitchFamily="18" charset="0"/>
              </a:rPr>
              <a:t>simple form of polyalphabetic substitution.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E</a:t>
            </a:r>
            <a:r>
              <a:rPr lang="en-US" dirty="0" smtClean="0">
                <a:latin typeface="Book Antiqua" panose="02040602050305030304" pitchFamily="18" charset="0"/>
              </a:rPr>
              <a:t>ncryption </a:t>
            </a:r>
            <a:r>
              <a:rPr lang="en-US" dirty="0">
                <a:latin typeface="Book Antiqua" panose="02040602050305030304" pitchFamily="18" charset="0"/>
              </a:rPr>
              <a:t>i</a:t>
            </a:r>
            <a:r>
              <a:rPr lang="en-US" dirty="0" smtClean="0">
                <a:latin typeface="Book Antiqua" panose="02040602050305030304" pitchFamily="18" charset="0"/>
              </a:rPr>
              <a:t>s done by Vigenère square or Vigenère table.</a:t>
            </a:r>
            <a:endParaRPr lang="en-US" dirty="0">
              <a:latin typeface="Book Antiqua" panose="0204060205030503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</a:t>
            </a:r>
            <a:r>
              <a:rPr lang="en-US" dirty="0" smtClean="0">
                <a:latin typeface="Book Antiqua" panose="02040602050305030304" pitchFamily="18" charset="0"/>
              </a:rPr>
              <a:t>able </a:t>
            </a:r>
            <a:r>
              <a:rPr lang="en-US" dirty="0">
                <a:latin typeface="Book Antiqua" panose="02040602050305030304" pitchFamily="18" charset="0"/>
              </a:rPr>
              <a:t>consists of the alphabets written out 26 times in different rows, each alphabet shifted cyclically to the left compared to the previous alphabet, corresponding to the 26 possible </a:t>
            </a:r>
            <a:r>
              <a:rPr lang="en-US" dirty="0" smtClean="0">
                <a:latin typeface="Book Antiqua" panose="02040602050305030304" pitchFamily="18" charset="0"/>
              </a:rPr>
              <a:t>caesar </a:t>
            </a: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iphers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ipher </a:t>
            </a:r>
            <a:r>
              <a:rPr lang="en-US" dirty="0">
                <a:latin typeface="Book Antiqua" panose="02040602050305030304" pitchFamily="18" charset="0"/>
              </a:rPr>
              <a:t>uses a different alphabet from one of the </a:t>
            </a:r>
            <a:r>
              <a:rPr lang="en-US" dirty="0" smtClean="0">
                <a:latin typeface="Book Antiqua" panose="02040602050305030304" pitchFamily="18" charset="0"/>
              </a:rPr>
              <a:t>rows </a:t>
            </a:r>
            <a:r>
              <a:rPr lang="en-US" dirty="0">
                <a:latin typeface="Book Antiqua" panose="02040602050305030304" pitchFamily="18" charset="0"/>
              </a:rPr>
              <a:t>in the encryption process.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The alphabet used at each point depends on a repeating keyword.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Babu\Downloads\vigenere_sqaure_tabl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4" y="395785"/>
            <a:ext cx="10549718" cy="6018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Polybius Square Cipher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40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6663"/>
            <a:ext cx="9601200" cy="442073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table </a:t>
            </a:r>
            <a:r>
              <a:rPr lang="en-US" dirty="0" smtClean="0">
                <a:latin typeface="Book Antiqua" panose="02040602050305030304" pitchFamily="18" charset="0"/>
                <a:cs typeface="Times New Roman" pitchFamily="18" charset="0"/>
              </a:rPr>
              <a:t>allows to </a:t>
            </a: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convert letters into numbers. </a:t>
            </a:r>
            <a:endParaRPr lang="en-US" dirty="0" smtClean="0">
              <a:latin typeface="Book Antiqua" panose="02040602050305030304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  <a:cs typeface="Times New Roman" pitchFamily="18" charset="0"/>
              </a:rPr>
              <a:t>Table </a:t>
            </a: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can be randomized and shared with the recipient.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Book Antiqua" panose="02040602050305030304" pitchFamily="18" charset="0"/>
                <a:cs typeface="Times New Roman" pitchFamily="18" charset="0"/>
              </a:rPr>
              <a:t>o </a:t>
            </a: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fit the 26 letters of the alphabet into the 25 cells created by the table, the letters ‘</a:t>
            </a:r>
            <a:r>
              <a:rPr lang="en-US" dirty="0" err="1">
                <a:latin typeface="Book Antiqua" panose="02040602050305030304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  <a:cs typeface="Times New Roman" pitchFamily="18" charset="0"/>
              </a:rPr>
              <a:t>’ and ‘j’ are usually combined into a single cell.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C:\Users\Babu\Downloads\Polybius Square Ciph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60" y="3465963"/>
            <a:ext cx="3493827" cy="2793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402</TotalTime>
  <Words>504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Franklin Gothic Book</vt:lpstr>
      <vt:lpstr>Times New Roman</vt:lpstr>
      <vt:lpstr>Crop</vt:lpstr>
      <vt:lpstr>Design and Analysis of Cryptographic Technique for     Communication System </vt:lpstr>
      <vt:lpstr>Overview</vt:lpstr>
      <vt:lpstr>What Cryptography refers to</vt:lpstr>
      <vt:lpstr>Pros</vt:lpstr>
      <vt:lpstr> Proposed Work - Flow Chart &amp; Algorithm</vt:lpstr>
      <vt:lpstr>Proposed Work cont., </vt:lpstr>
      <vt:lpstr>Vigenère Cipher </vt:lpstr>
      <vt:lpstr>PowerPoint Presentation</vt:lpstr>
      <vt:lpstr>Polybius Square Cipher </vt:lpstr>
      <vt:lpstr>Vigenère Cipher Output      Polybius Square Cipher Output   </vt:lpstr>
      <vt:lpstr>Hybrid Cipher </vt:lpstr>
      <vt:lpstr>EXAMPLE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Babu R</dc:creator>
  <cp:lastModifiedBy>Ramesh Babu R</cp:lastModifiedBy>
  <cp:revision>58</cp:revision>
  <dcterms:created xsi:type="dcterms:W3CDTF">2022-05-08T03:15:25Z</dcterms:created>
  <dcterms:modified xsi:type="dcterms:W3CDTF">2022-05-12T14:33:59Z</dcterms:modified>
</cp:coreProperties>
</file>