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1"/>
  </p:notesMasterIdLst>
  <p:sldIdLst>
    <p:sldId id="4192" r:id="rId2"/>
    <p:sldId id="4193" r:id="rId3"/>
    <p:sldId id="4206" r:id="rId4"/>
    <p:sldId id="4207" r:id="rId5"/>
    <p:sldId id="4205" r:id="rId6"/>
    <p:sldId id="4209" r:id="rId7"/>
    <p:sldId id="4194" r:id="rId8"/>
    <p:sldId id="4204" r:id="rId9"/>
    <p:sldId id="42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D0"/>
    <a:srgbClr val="011C32"/>
    <a:srgbClr val="7C8EA0"/>
    <a:srgbClr val="02143C"/>
    <a:srgbClr val="E8EEFF"/>
    <a:srgbClr val="021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4"/>
    <p:restoredTop sz="86531"/>
  </p:normalViewPr>
  <p:slideViewPr>
    <p:cSldViewPr snapToGrid="0" showGuides="1">
      <p:cViewPr varScale="1">
        <p:scale>
          <a:sx n="110" d="100"/>
          <a:sy n="110" d="100"/>
        </p:scale>
        <p:origin x="1552" y="176"/>
      </p:cViewPr>
      <p:guideLst>
        <p:guide pos="3816"/>
        <p:guide orient="horz" pos="2160"/>
        <p:guide orient="horz"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F7F9A-864F-DE44-AF07-EDC0CAC90137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053EA-6907-8F47-ACA5-08DBFA1C3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0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53EA-6907-8F47-ACA5-08DBFA1C37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4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53EA-6907-8F47-ACA5-08DBFA1C37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86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53EA-6907-8F47-ACA5-08DBFA1C37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8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53EA-6907-8F47-ACA5-08DBFA1C37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1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53EA-6907-8F47-ACA5-08DBFA1C37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3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53EA-6907-8F47-ACA5-08DBFA1C37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2895" y="1804415"/>
            <a:ext cx="6477000" cy="926593"/>
          </a:xfrm>
        </p:spPr>
        <p:txBody>
          <a:bodyPr lIns="0" tIns="0" rIns="0" bIns="0" anchor="b">
            <a:normAutofit/>
          </a:bodyPr>
          <a:lstStyle>
            <a:lvl1pPr algn="l"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2895" y="3718560"/>
            <a:ext cx="5268686" cy="55273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presenter or author names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2ED528D-5375-6147-9677-05F4F59A3A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895" y="2790226"/>
            <a:ext cx="6014120" cy="5489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3A6FD-C173-A64C-B254-829092777B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345400" y="279742"/>
            <a:ext cx="1329210" cy="5147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12122B-590E-9045-872C-38970E3FF20E}"/>
              </a:ext>
            </a:extLst>
          </p:cNvPr>
          <p:cNvSpPr txBox="1"/>
          <p:nvPr/>
        </p:nvSpPr>
        <p:spPr>
          <a:xfrm>
            <a:off x="352895" y="924827"/>
            <a:ext cx="4504759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i="1" spc="150" baseline="0" dirty="0">
                <a:solidFill>
                  <a:schemeClr val="tx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9E46B321-F521-14A6-E951-95E996DCCC4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878824" y="6540370"/>
            <a:ext cx="2820445" cy="174373"/>
          </a:xfrm>
        </p:spPr>
        <p:txBody>
          <a:bodyPr lIns="0" rIns="0">
            <a:noAutofit/>
          </a:bodyPr>
          <a:lstStyle>
            <a:lvl1pPr marL="0" indent="0" algn="r">
              <a:buFontTx/>
              <a:buNone/>
              <a:defRPr lang="en-US" sz="800" b="1" i="0" kern="1200" spc="300" baseline="0" dirty="0" smtClean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CLICK TO ADD SAND XXXX-XXXX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D3931-9672-6FB0-B5BB-E89583E1B803}"/>
              </a:ext>
            </a:extLst>
          </p:cNvPr>
          <p:cNvSpPr txBox="1"/>
          <p:nvPr/>
        </p:nvSpPr>
        <p:spPr>
          <a:xfrm>
            <a:off x="7647627" y="5970071"/>
            <a:ext cx="4051642" cy="391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650" b="0" i="0" kern="12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  <a:endParaRPr lang="en-US" sz="650" b="0" i="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AE077-678A-92E6-6FCF-495EE51859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7600" y="5681777"/>
            <a:ext cx="861218" cy="209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42D4F8-A71D-6829-77CA-B4326EA3C4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1002" y="5700166"/>
            <a:ext cx="658267" cy="191198"/>
          </a:xfrm>
          <a:prstGeom prst="rect">
            <a:avLst/>
          </a:prstGeom>
        </p:spPr>
      </p:pic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E759E8D-369C-956A-8160-6D9E9C7E1F6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895" y="4393310"/>
            <a:ext cx="4819650" cy="446913"/>
          </a:xfrm>
        </p:spPr>
        <p:txBody>
          <a:bodyPr lIns="0" rIns="0">
            <a:normAutofit/>
          </a:bodyPr>
          <a:lstStyle>
            <a:lvl1pPr marL="11113" indent="0">
              <a:buFontTx/>
              <a:buNone/>
              <a:tabLst/>
              <a:defRPr sz="1400" b="0" i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program/organization name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5E1BDC2-9B14-F40F-94CC-BC96CE5E561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2895" y="4888992"/>
            <a:ext cx="4452257" cy="474944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100" b="0" i="0" spc="50" baseline="0">
                <a:solidFill>
                  <a:schemeClr val="tx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Click to add date, location or additional content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97AEFF-2856-3FE4-545F-3343807312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345400" y="279742"/>
            <a:ext cx="1329210" cy="514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0DC417-E8B8-286D-9BB6-443663A01AFA}"/>
              </a:ext>
            </a:extLst>
          </p:cNvPr>
          <p:cNvSpPr txBox="1"/>
          <p:nvPr userDrawn="1"/>
        </p:nvSpPr>
        <p:spPr>
          <a:xfrm>
            <a:off x="352895" y="924827"/>
            <a:ext cx="4504759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i="1" spc="150" baseline="0" dirty="0">
                <a:solidFill>
                  <a:schemeClr val="tx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29887-7359-65E1-87D8-25FB87ECBF43}"/>
              </a:ext>
            </a:extLst>
          </p:cNvPr>
          <p:cNvSpPr txBox="1"/>
          <p:nvPr userDrawn="1"/>
        </p:nvSpPr>
        <p:spPr>
          <a:xfrm>
            <a:off x="7647627" y="5970071"/>
            <a:ext cx="4051642" cy="391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650" b="0" i="0" kern="12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  <a:endParaRPr lang="en-US" sz="650" b="0" i="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815296-DB72-5CF9-C074-E3EFBFC131B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7600" y="5681777"/>
            <a:ext cx="861218" cy="209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1EB052-AC4E-78FB-DF03-92CD6D78472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1002" y="5700166"/>
            <a:ext cx="658267" cy="191198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47EBFF-C97D-2ED7-9E00-C685343679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895" y="0"/>
            <a:ext cx="5753100" cy="2286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900" cap="all" spc="50" baseline="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0116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38404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56692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74980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</a:lstStyle>
          <a:p>
            <a:r>
              <a:rPr lang="en-US" dirty="0"/>
              <a:t>CLICK TO EDIT CONTROL MARKING//CATEGORY</a:t>
            </a:r>
          </a:p>
        </p:txBody>
      </p:sp>
    </p:spTree>
    <p:extLst>
      <p:ext uri="{BB962C8B-B14F-4D97-AF65-F5344CB8AC3E}">
        <p14:creationId xmlns:p14="http://schemas.microsoft.com/office/powerpoint/2010/main" val="143110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_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2895" y="1804415"/>
            <a:ext cx="6477000" cy="926593"/>
          </a:xfrm>
        </p:spPr>
        <p:txBody>
          <a:bodyPr lIns="0" tIns="0" rIns="0" bIns="0" anchor="b">
            <a:normAutofit/>
          </a:bodyPr>
          <a:lstStyle>
            <a:lvl1pPr algn="l"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2895" y="3718560"/>
            <a:ext cx="5268686" cy="55273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presenter or author names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2ED528D-5375-6147-9677-05F4F59A3A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895" y="2790226"/>
            <a:ext cx="6014120" cy="5489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3A6FD-C173-A64C-B254-829092777B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345400" y="279742"/>
            <a:ext cx="1329210" cy="5147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12122B-590E-9045-872C-38970E3FF20E}"/>
              </a:ext>
            </a:extLst>
          </p:cNvPr>
          <p:cNvSpPr txBox="1"/>
          <p:nvPr/>
        </p:nvSpPr>
        <p:spPr>
          <a:xfrm>
            <a:off x="352895" y="924827"/>
            <a:ext cx="4504759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i="1" spc="150" baseline="0" dirty="0">
                <a:solidFill>
                  <a:schemeClr val="tx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9E46B321-F521-14A6-E951-95E996DCCC4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878824" y="6540370"/>
            <a:ext cx="2820445" cy="174373"/>
          </a:xfrm>
        </p:spPr>
        <p:txBody>
          <a:bodyPr lIns="0" rIns="0">
            <a:noAutofit/>
          </a:bodyPr>
          <a:lstStyle>
            <a:lvl1pPr marL="0" indent="0" algn="r">
              <a:buFontTx/>
              <a:buNone/>
              <a:defRPr lang="en-US" sz="800" b="1" i="0" kern="1200" spc="300" baseline="0" dirty="0" smtClean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CLICK TO ADD SAND XXXX-XXXX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D3931-9672-6FB0-B5BB-E89583E1B803}"/>
              </a:ext>
            </a:extLst>
          </p:cNvPr>
          <p:cNvSpPr txBox="1"/>
          <p:nvPr/>
        </p:nvSpPr>
        <p:spPr>
          <a:xfrm>
            <a:off x="7647627" y="5970071"/>
            <a:ext cx="4051642" cy="391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650" b="0" i="0" kern="12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  <a:endParaRPr lang="en-US" sz="650" b="0" i="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AE077-678A-92E6-6FCF-495EE51859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7600" y="5681777"/>
            <a:ext cx="861218" cy="209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42D4F8-A71D-6829-77CA-B4326EA3C4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1002" y="5700166"/>
            <a:ext cx="658267" cy="191198"/>
          </a:xfrm>
          <a:prstGeom prst="rect">
            <a:avLst/>
          </a:prstGeom>
        </p:spPr>
      </p:pic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E759E8D-369C-956A-8160-6D9E9C7E1F6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2895" y="4393310"/>
            <a:ext cx="4819650" cy="446913"/>
          </a:xfrm>
        </p:spPr>
        <p:txBody>
          <a:bodyPr lIns="0" rIns="0">
            <a:normAutofit/>
          </a:bodyPr>
          <a:lstStyle>
            <a:lvl1pPr marL="11113" indent="0">
              <a:buFontTx/>
              <a:buNone/>
              <a:tabLst/>
              <a:defRPr sz="1400" b="0" i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program/organization name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5E1BDC2-9B14-F40F-94CC-BC96CE5E561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2895" y="4888992"/>
            <a:ext cx="4452257" cy="474944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100" b="0" i="0" spc="50" baseline="0">
                <a:solidFill>
                  <a:schemeClr val="tx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Click to add date, location or additional content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97AEFF-2856-3FE4-545F-3343807312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345400" y="279742"/>
            <a:ext cx="1329210" cy="514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0DC417-E8B8-286D-9BB6-443663A01AFA}"/>
              </a:ext>
            </a:extLst>
          </p:cNvPr>
          <p:cNvSpPr txBox="1"/>
          <p:nvPr userDrawn="1"/>
        </p:nvSpPr>
        <p:spPr>
          <a:xfrm>
            <a:off x="352895" y="924827"/>
            <a:ext cx="4504759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i="1" spc="150" baseline="0" dirty="0">
                <a:solidFill>
                  <a:schemeClr val="tx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29887-7359-65E1-87D8-25FB87ECBF43}"/>
              </a:ext>
            </a:extLst>
          </p:cNvPr>
          <p:cNvSpPr txBox="1"/>
          <p:nvPr userDrawn="1"/>
        </p:nvSpPr>
        <p:spPr>
          <a:xfrm>
            <a:off x="7647627" y="5970071"/>
            <a:ext cx="4051642" cy="391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650" b="0" i="0" kern="1200" dirty="0" err="1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650" b="0" i="0" kern="12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</a:t>
            </a:r>
            <a:endParaRPr lang="en-US" sz="650" b="0" i="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815296-DB72-5CF9-C074-E3EFBFC131B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07600" y="5681777"/>
            <a:ext cx="861218" cy="209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1EB052-AC4E-78FB-DF03-92CD6D78472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1002" y="5700166"/>
            <a:ext cx="658267" cy="191198"/>
          </a:xfrm>
          <a:prstGeom prst="rect">
            <a:avLst/>
          </a:prstGeom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D8068C1-323F-572A-96F9-3C07CF172E93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77150" y="1"/>
            <a:ext cx="3467099" cy="1676400"/>
          </a:xfrm>
          <a:prstGeom prst="parallelogram">
            <a:avLst>
              <a:gd name="adj" fmla="val 73223"/>
            </a:avLst>
          </a:prstGeom>
          <a:noFill/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CFC8AD-FDE1-C946-6F19-1D200A5C7EB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424422" y="1728217"/>
            <a:ext cx="3467099" cy="1676400"/>
          </a:xfrm>
          <a:prstGeom prst="parallelogram">
            <a:avLst>
              <a:gd name="adj" fmla="val 73223"/>
            </a:avLst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086AE18A-883A-AF55-B395-94D7303F8A0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144262" y="3456433"/>
            <a:ext cx="3467099" cy="1676400"/>
          </a:xfrm>
          <a:prstGeom prst="parallelogram">
            <a:avLst>
              <a:gd name="adj" fmla="val 73223"/>
            </a:avLst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403128C2-8DFF-BDBA-C323-B9EE2FD9A54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900678" y="5175505"/>
            <a:ext cx="3467099" cy="1676400"/>
          </a:xfrm>
          <a:prstGeom prst="parallelogram">
            <a:avLst>
              <a:gd name="adj" fmla="val 73223"/>
            </a:avLst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0D6C5F-2EE1-E366-3882-F2CA4D85B8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895" y="0"/>
            <a:ext cx="5753100" cy="228600"/>
          </a:xfr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None/>
              <a:defRPr sz="900" cap="all" spc="50" baseline="0">
                <a:solidFill>
                  <a:schemeClr val="tx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20116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38404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56692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749808" indent="0" algn="ctr">
              <a:buNone/>
              <a:defRPr sz="900" cap="all" spc="50" baseline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</a:lstStyle>
          <a:p>
            <a:r>
              <a:rPr lang="en-US" dirty="0"/>
              <a:t>CLICK TO EDIT CONTROL MARKING//CATEGORY</a:t>
            </a:r>
          </a:p>
        </p:txBody>
      </p:sp>
    </p:spTree>
    <p:extLst>
      <p:ext uri="{BB962C8B-B14F-4D97-AF65-F5344CB8AC3E}">
        <p14:creationId xmlns:p14="http://schemas.microsoft.com/office/powerpoint/2010/main" val="320044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61692" y="2031023"/>
            <a:ext cx="3868616" cy="2795954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subtitle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1BBB78-2337-77EE-6EC0-4C784C5E7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>
                <a:solidFill>
                  <a:schemeClr val="bg2"/>
                </a:solidFill>
                <a:latin typeface="Exo 2 Semi Bold" pitchFamily="2" charset="77"/>
              </a:defRPr>
            </a:lvl1pPr>
          </a:lstStyle>
          <a:p>
            <a:fld id="{6FB6B91F-BB11-E946-B7F6-1372EDB8DE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560EA2B-BE9C-1249-82D6-B7B0949FC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0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76D2-8435-708B-9C12-A2DDE33F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6" y="238026"/>
            <a:ext cx="10224545" cy="6763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6E0C3-D357-9904-3F83-469364BF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C3E44-24E0-E7EE-DC2C-D11B27C9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0"/>
            <a:ext cx="899160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DD9EA8-5FFB-C9B1-1267-6671E46F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26" y="1225691"/>
            <a:ext cx="11239500" cy="5049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EDC9B2-DEFB-E449-1A1F-85E60AE31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>
                <a:solidFill>
                  <a:schemeClr val="bg2"/>
                </a:solidFill>
                <a:latin typeface="Exo 2 Semi Bold" pitchFamily="2" charset="77"/>
              </a:defRPr>
            </a:lvl1pPr>
          </a:lstStyle>
          <a:p>
            <a:fld id="{6FB6B91F-BB11-E946-B7F6-1372EDB8DE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1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1A6A05-6A68-95A1-41EE-FDBA7FA90F3C}"/>
              </a:ext>
            </a:extLst>
          </p:cNvPr>
          <p:cNvSpPr/>
          <p:nvPr userDrawn="1"/>
        </p:nvSpPr>
        <p:spPr>
          <a:xfrm>
            <a:off x="0" y="914400"/>
            <a:ext cx="11696699" cy="76611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alpha val="0"/>
                </a:schemeClr>
              </a:gs>
              <a:gs pos="40000">
                <a:schemeClr val="tx2">
                  <a:lumMod val="20000"/>
                  <a:lumOff val="80000"/>
                  <a:alpha val="20000"/>
                </a:schemeClr>
              </a:gs>
              <a:gs pos="60000">
                <a:schemeClr val="accent1">
                  <a:alpha val="25000"/>
                </a:schemeClr>
              </a:gs>
              <a:gs pos="100000">
                <a:schemeClr val="accent1">
                  <a:alpha val="58414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1708-074B-CB27-329D-6020CFC98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68" y="2042984"/>
            <a:ext cx="10544432" cy="42435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6EF4D-A4D6-628F-7773-C9A53396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9BA94E1-F833-74C4-C220-979B5551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6" y="238026"/>
            <a:ext cx="10224545" cy="6763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931A2ED-36FD-2A27-0280-2BAA4BE8F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6638826"/>
            <a:ext cx="104775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 i="0">
                <a:solidFill>
                  <a:schemeClr val="bg2"/>
                </a:solidFill>
                <a:latin typeface="Exo 2 Semi 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7360BF7-31E7-2BD1-4BB4-C13DCDA30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0" y="0"/>
            <a:ext cx="8991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4E1765-210E-6276-4BFF-2D655F43C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7968" y="1054571"/>
            <a:ext cx="9529477" cy="485775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E2DB5861-DC1F-274C-DB37-975429602C12}"/>
              </a:ext>
            </a:extLst>
          </p:cNvPr>
          <p:cNvSpPr/>
          <p:nvPr userDrawn="1"/>
        </p:nvSpPr>
        <p:spPr>
          <a:xfrm rot="5400000">
            <a:off x="516549" y="1150458"/>
            <a:ext cx="529826" cy="294000"/>
          </a:xfrm>
          <a:prstGeom prst="triangle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9E6835A-8A89-91B3-CA12-BE90FD1FEF40}"/>
              </a:ext>
            </a:extLst>
          </p:cNvPr>
          <p:cNvSpPr/>
          <p:nvPr userDrawn="1"/>
        </p:nvSpPr>
        <p:spPr>
          <a:xfrm rot="5400000">
            <a:off x="204109" y="1150458"/>
            <a:ext cx="529826" cy="294000"/>
          </a:xfrm>
          <a:prstGeom prst="triangle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2FC92465-7D33-6807-71D6-C420B847E784}"/>
              </a:ext>
            </a:extLst>
          </p:cNvPr>
          <p:cNvSpPr/>
          <p:nvPr userDrawn="1"/>
        </p:nvSpPr>
        <p:spPr>
          <a:xfrm rot="5400000">
            <a:off x="-117913" y="1150458"/>
            <a:ext cx="529826" cy="294000"/>
          </a:xfrm>
          <a:prstGeom prst="triangl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4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73ED-6FC3-240E-FD79-5C9C1B35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5" y="228600"/>
            <a:ext cx="10224545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11F5-00A8-177A-AD8C-C74DC54BD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113" y="1228626"/>
            <a:ext cx="5582133" cy="5067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ABF7C-5569-F775-5910-F82732B6A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7764" y="1228626"/>
            <a:ext cx="5434796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92EEC-0AE6-91A4-3002-A2E772C1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6B168-7BCE-5553-8F95-2FA0CB17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0E8E0A0-EBA5-FCE8-DB05-AE9091399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6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598EE-734B-7927-A9F9-59E746C0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400" y="1062682"/>
            <a:ext cx="5502275" cy="749842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bg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A79ED-631A-4038-CD24-1318D135B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687" y="1995160"/>
            <a:ext cx="5502275" cy="42985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22261-E334-48E8-A5C2-10C4156C0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2750" y="1062682"/>
            <a:ext cx="5410200" cy="749842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bg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52312-4529-7366-8A26-B3D48C92D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2750" y="1995160"/>
            <a:ext cx="5410200" cy="4298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2D12A-DDF5-F9C7-183F-B0D40537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B7175-61AA-514B-24D4-5450A47E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8A3E416-B7DC-9289-0F71-02C0E72C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5" y="228600"/>
            <a:ext cx="10224545" cy="685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7E5878A-1552-B223-F43B-5038DE4B26D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D55A-0C34-DF81-43F5-9E311C53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DA478EFB-CB01-5D7C-25EB-8FE3C542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15" y="228600"/>
            <a:ext cx="10224545" cy="685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B2AFD62A-76F2-FED8-00D7-9815E827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7D803D6-673A-5DDE-DFD1-A8CEB560F86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9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D55A-0C34-DF81-43F5-9E311C53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/>
          <a:lstStyle/>
          <a:p>
            <a:fld id="{6FB6B91F-BB11-E946-B7F6-1372EDB8DE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DC167D27-96EB-70A9-C8AE-F79AD23D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0" cy="2191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A00B1E-82F2-53D3-6036-9B46FBE71C0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5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3BEAAE65-DB30-3E9B-C7B2-88F7ACE23F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98936" y="6483096"/>
            <a:ext cx="893064" cy="37490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8B33F-B679-0A95-7EA1-D24ED898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6" y="238026"/>
            <a:ext cx="10224545" cy="67637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4DAD-B0D7-7273-0B9E-980C44A1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326" y="1227262"/>
            <a:ext cx="11239500" cy="50592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DA91-6050-8AEB-75E0-102C5DDBC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2326" y="6634113"/>
            <a:ext cx="104775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 i="0">
                <a:solidFill>
                  <a:schemeClr val="bg2"/>
                </a:solidFill>
                <a:latin typeface="Exo 2 Semi 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EF1B-4646-6E00-A89E-1C0F88866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0" y="0"/>
            <a:ext cx="8991600" cy="2191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i="0">
                <a:solidFill>
                  <a:schemeClr val="bg1"/>
                </a:solidFill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95B480F-57BC-AAE4-E8B1-8E74194E0AF7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46536" y="0"/>
            <a:ext cx="1045464" cy="1941576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CF45F2-A7DC-3969-B1B1-7C78B77C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>
                <a:solidFill>
                  <a:schemeClr val="bg2"/>
                </a:solidFill>
                <a:latin typeface="Exo 2 Semi Bold" pitchFamily="2" charset="77"/>
              </a:defRPr>
            </a:lvl1pPr>
          </a:lstStyle>
          <a:p>
            <a:fld id="{6FB6B91F-BB11-E946-B7F6-1372EDB8DE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39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11" r:id="rId2"/>
    <p:sldLayoutId id="2147483710" r:id="rId3"/>
    <p:sldLayoutId id="2147483715" r:id="rId4"/>
    <p:sldLayoutId id="2147483714" r:id="rId5"/>
    <p:sldLayoutId id="2147483706" r:id="rId6"/>
    <p:sldLayoutId id="2147483707" r:id="rId7"/>
    <p:sldLayoutId id="2147483708" r:id="rId8"/>
    <p:sldLayoutId id="214748370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pple Symbols" panose="02000000000000000000" pitchFamily="2" charset="-79"/>
        <a:buChar char="⎼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orient="horz" pos="4176">
          <p15:clr>
            <a:srgbClr val="F26B43"/>
          </p15:clr>
        </p15:guide>
        <p15:guide id="13" pos="216">
          <p15:clr>
            <a:srgbClr val="F26B43"/>
          </p15:clr>
        </p15:guide>
        <p15:guide id="14" orient="horz" pos="576">
          <p15:clr>
            <a:srgbClr val="F26B43"/>
          </p15:clr>
        </p15:guide>
        <p15:guide id="15" orient="horz" pos="144">
          <p15:clr>
            <a:srgbClr val="F26B43"/>
          </p15:clr>
        </p15:guide>
        <p15:guide id="16" pos="7368">
          <p15:clr>
            <a:srgbClr val="F26B43"/>
          </p15:clr>
        </p15:guide>
        <p15:guide id="17" orient="horz" pos="768">
          <p15:clr>
            <a:srgbClr val="F26B43"/>
          </p15:clr>
        </p15:guide>
        <p15:guide id="18" orient="horz" pos="3960">
          <p15:clr>
            <a:srgbClr val="F26B43"/>
          </p15:clr>
        </p15:guide>
        <p15:guide id="21" orient="horz" pos="2160">
          <p15:clr>
            <a:srgbClr val="F26B43"/>
          </p15:clr>
        </p15:guide>
        <p15:guide id="2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6A2410B-6AF7-5C23-C262-97C467549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Scientific Machine Learning and </a:t>
            </a:r>
            <a:r>
              <a:rPr lang="en-US" dirty="0" err="1"/>
              <a:t>Tensorflow</a:t>
            </a:r>
            <a:r>
              <a:rPr lang="en-US" dirty="0"/>
              <a:t> tutorial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7648E5-4D33-101D-02F7-374668BC76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E4873B7-1324-8AB3-9E55-13DFF8C23AA3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SAND2024-00806O</a:t>
            </a:r>
            <a:endParaRPr lang="en-US" dirty="0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E0CD03BB-B844-617C-4594-DB4183F25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95" y="3718560"/>
            <a:ext cx="5268686" cy="552733"/>
          </a:xfrm>
        </p:spPr>
        <p:txBody>
          <a:bodyPr/>
          <a:lstStyle/>
          <a:p>
            <a:r>
              <a:rPr lang="en-US" dirty="0"/>
              <a:t>Ravi G Patel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E461183-EDA5-8154-52FA-41C1BF2E47C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2895" y="4393310"/>
            <a:ext cx="4819650" cy="446913"/>
          </a:xfrm>
        </p:spPr>
        <p:txBody>
          <a:bodyPr/>
          <a:lstStyle/>
          <a:p>
            <a:r>
              <a:rPr lang="en-US" dirty="0"/>
              <a:t>Scientific Machine Learning Department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8A513EA8-BBDA-BBBA-18AF-1AA9AD99E7E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52895" y="4888992"/>
            <a:ext cx="4452257" cy="1402080"/>
          </a:xfrm>
        </p:spPr>
        <p:txBody>
          <a:bodyPr>
            <a:normAutofit/>
          </a:bodyPr>
          <a:lstStyle/>
          <a:p>
            <a:r>
              <a:rPr lang="en-US" dirty="0"/>
              <a:t>February 1 – 2, 2024</a:t>
            </a:r>
          </a:p>
          <a:p>
            <a:r>
              <a:rPr lang="en-US" dirty="0"/>
              <a:t>Numerical PDEs: Analysis, Algorithms, and Data Challenges</a:t>
            </a:r>
          </a:p>
          <a:p>
            <a:r>
              <a:rPr lang="en-US" dirty="0"/>
              <a:t>ICERM</a:t>
            </a:r>
          </a:p>
          <a:p>
            <a:r>
              <a:rPr lang="en-US" dirty="0"/>
              <a:t>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5639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78BF-82CF-9CF7-2592-23F0047C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point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3F40-D007-8B92-FDDD-3F83C26D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enough data, inverse problems are ill posed</a:t>
            </a:r>
          </a:p>
          <a:p>
            <a:pPr lvl="1"/>
            <a:r>
              <a:rPr lang="en-US" dirty="0"/>
              <a:t>E.g., fit </a:t>
            </a:r>
          </a:p>
          <a:p>
            <a:pPr lvl="1"/>
            <a:endParaRPr lang="en-US" dirty="0"/>
          </a:p>
          <a:p>
            <a:r>
              <a:rPr lang="en-US" dirty="0"/>
              <a:t>Solution,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Since only 2 data points are given,            is singular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154B-437B-272B-FE2B-6CE501E15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6B071-F274-5729-121F-862D1B30D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472" y="1659636"/>
            <a:ext cx="2628900" cy="685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ADE177-18A5-1666-F42F-EE5BCD1CA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246" y="5347043"/>
            <a:ext cx="609600" cy="241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EF4E2A-3126-CD97-56B0-20CDBC229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180" y="3842855"/>
            <a:ext cx="1930400" cy="622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8F23D1-CF8D-A38A-EBA8-B6DABD7086F4}"/>
              </a:ext>
            </a:extLst>
          </p:cNvPr>
          <p:cNvSpPr txBox="1"/>
          <p:nvPr/>
        </p:nvSpPr>
        <p:spPr>
          <a:xfrm>
            <a:off x="5698616" y="3969339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10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Design matrix,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E16D58-A00B-BF65-99C0-0B800332FE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050" y="3318591"/>
            <a:ext cx="4013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5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D395-B970-747A-BEAE-335DB21C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is </a:t>
            </a:r>
            <a:r>
              <a:rPr lang="en-US" dirty="0" err="1"/>
              <a:t>adhoc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FC15-578B-9452-7D50-6A925AEEF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                           with the Moore-Penrose pseudo-inverse</a:t>
            </a:r>
          </a:p>
          <a:p>
            <a:pPr lvl="1"/>
            <a:r>
              <a:rPr lang="en-US" dirty="0"/>
              <a:t>Solution with minimum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Regularize the optimization problem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How do you choose the regularization parameter?</a:t>
            </a:r>
          </a:p>
          <a:p>
            <a:endParaRPr lang="en-US" dirty="0"/>
          </a:p>
          <a:p>
            <a:r>
              <a:rPr lang="en-US" dirty="0"/>
              <a:t>Range of reasonable fits. How do we quantify this uncertainty?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3FA32-B3B4-5168-D8E8-BC799F3CD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1AE12-8DEB-8922-16E4-E0239659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292" y="1228739"/>
            <a:ext cx="1651000" cy="29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EE4687-1A58-057D-EA17-4513ECA2E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14" y="1698498"/>
            <a:ext cx="5207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71FED-D624-9EAA-5BA7-924A4D651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14" y="2974372"/>
            <a:ext cx="3048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2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FC27-16DE-AB83-F1C6-6A8CF642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Probability for continuous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A38-82C5-8DA7-1C20-B12160CB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26" y="1225691"/>
            <a:ext cx="11239500" cy="5516485"/>
          </a:xfrm>
        </p:spPr>
        <p:txBody>
          <a:bodyPr>
            <a:normAutofit/>
          </a:bodyPr>
          <a:lstStyle/>
          <a:p>
            <a:r>
              <a:rPr lang="en-US" dirty="0"/>
              <a:t>When a random variable (RV) is distributed by a probability density,</a:t>
            </a:r>
          </a:p>
          <a:p>
            <a:pPr marL="0" indent="0">
              <a:buNone/>
            </a:pPr>
            <a:r>
              <a:rPr lang="en-US" dirty="0"/>
              <a:t>    It has probability,                                               , of taking a value within the interval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Joint probability,            , and conditional probability, </a:t>
            </a:r>
          </a:p>
          <a:p>
            <a:pPr lvl="1"/>
            <a:r>
              <a:rPr lang="en-US" dirty="0"/>
              <a:t>Are related by, </a:t>
            </a:r>
          </a:p>
          <a:p>
            <a:endParaRPr lang="en-US" dirty="0"/>
          </a:p>
          <a:p>
            <a:r>
              <a:rPr lang="en-US" dirty="0"/>
              <a:t>Marginal distribution, </a:t>
            </a:r>
          </a:p>
          <a:p>
            <a:endParaRPr lang="en-US" dirty="0"/>
          </a:p>
          <a:p>
            <a:r>
              <a:rPr lang="en-US" dirty="0"/>
              <a:t>Bayes rule,</a:t>
            </a:r>
          </a:p>
          <a:p>
            <a:endParaRPr lang="en-US" dirty="0"/>
          </a:p>
          <a:p>
            <a:r>
              <a:rPr lang="en-US" dirty="0"/>
              <a:t>Independent and identically distributed (</a:t>
            </a:r>
            <a:r>
              <a:rPr lang="en-US" dirty="0" err="1"/>
              <a:t>iid</a:t>
            </a:r>
            <a:r>
              <a:rPr lang="en-US" dirty="0"/>
              <a:t>) random variables are independently distributed by the same distribution. Jointly, they are distributed as,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06922-FD36-AF93-7DB3-F370F9205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0BC8E-15D7-232B-E61B-000856DE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160" y="1520190"/>
            <a:ext cx="2921000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C4571B-5FFB-DCFB-6681-9046BDC0A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818" y="1355090"/>
            <a:ext cx="622300" cy="16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75235-7BBB-FD6F-13B5-482852F4A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557" y="2593302"/>
            <a:ext cx="673100" cy="26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7D3F7-8694-7AA8-88E8-90DC695677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288" y="2593302"/>
            <a:ext cx="7112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1D272F-4D20-D096-35CA-D20C724FB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968" y="3060384"/>
            <a:ext cx="218440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595DBA-4EBC-925B-2968-0DCCCE2DA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9488" y="3818040"/>
            <a:ext cx="2349500" cy="596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FAB59E-568D-4760-E9E2-9FD7A7F828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7860" y="4728210"/>
            <a:ext cx="2209800" cy="60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386D44-9A98-93AC-FB65-D46C921B17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0844" y="6107966"/>
            <a:ext cx="889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6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092F-3E54-5F81-8CC0-F67BBAB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05C7-1031-7A1B-A565-BDAD8454E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the least squares solution, find a distribution of parameters that fit the data</a:t>
            </a:r>
          </a:p>
          <a:p>
            <a:r>
              <a:rPr lang="en-US" dirty="0"/>
              <a:t>Bayes rule,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E.g., For the quadratic fit,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E7F8C-CF9D-CA83-7965-175903154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223183-5A6A-0B44-4ABC-9AA7132E3289}"/>
              </a:ext>
            </a:extLst>
          </p:cNvPr>
          <p:cNvSpPr txBox="1"/>
          <p:nvPr/>
        </p:nvSpPr>
        <p:spPr>
          <a:xfrm>
            <a:off x="9018261" y="3514853"/>
            <a:ext cx="2930802" cy="851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10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High dimensional integral</a:t>
            </a:r>
          </a:p>
          <a:p>
            <a:pPr marL="285750" indent="-285750" algn="l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Usually intractable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3E81FE-07CB-08B6-1EBA-AD03B6656F1A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187311" y="3429000"/>
            <a:ext cx="1830950" cy="511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70F420B-FD5D-82AF-807C-C11B2963B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120" y="5376888"/>
            <a:ext cx="7772400" cy="1275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A336EE-C99A-8D61-AC70-678127F3C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40" y="1734312"/>
            <a:ext cx="5575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9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F017-B37B-2A1C-2F75-39E31A82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multivariate normal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2633-181A-A677-ABF2-14D9CB0E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multivariate normal is parameterized by a mean and positive definite covariance, </a:t>
            </a:r>
          </a:p>
          <a:p>
            <a:endParaRPr lang="en-US" dirty="0"/>
          </a:p>
          <a:p>
            <a:r>
              <a:rPr lang="en-US" dirty="0"/>
              <a:t>Sampling a </a:t>
            </a:r>
            <a:r>
              <a:rPr lang="en-US" dirty="0" err="1"/>
              <a:t>MvN</a:t>
            </a:r>
            <a:r>
              <a:rPr lang="en-US" dirty="0"/>
              <a:t>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Marginal distribution,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distribution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transformations of </a:t>
            </a:r>
            <a:r>
              <a:rPr lang="en-US" dirty="0" err="1"/>
              <a:t>MvN</a:t>
            </a:r>
            <a:r>
              <a:rPr lang="en-US" dirty="0"/>
              <a:t> RV’s are also </a:t>
            </a:r>
            <a:r>
              <a:rPr lang="en-US" dirty="0" err="1"/>
              <a:t>MvN</a:t>
            </a:r>
            <a:r>
              <a:rPr lang="en-US" dirty="0"/>
              <a:t> RV’s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56229-67DC-7737-87EA-6445B49CC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64B78-F3A1-5428-35DF-A071CD1F3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66" y="3791713"/>
            <a:ext cx="63881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ED7109-5FC7-B0E5-B27D-D51727210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66" y="1610473"/>
            <a:ext cx="17399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10D48-A46A-32F4-340B-EB658CD9F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234" y="2492559"/>
            <a:ext cx="4076700" cy="63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26D16B-A478-603A-5B15-ED56731D60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66" y="4950970"/>
            <a:ext cx="74168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4F361-088E-9114-3241-8A7AEF777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466" y="6256531"/>
            <a:ext cx="4711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9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3859-E306-D69C-3C46-F6495961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Conjugacy and Bayesian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EEBEE-F8E3-3C2C-FD50-5C3422AB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Occasionally, a likelihood and prior are </a:t>
            </a:r>
            <a:r>
              <a:rPr lang="en-US" i="1" dirty="0"/>
              <a:t>conjugate</a:t>
            </a:r>
            <a:r>
              <a:rPr lang="en-US" dirty="0"/>
              <a:t> and the posterior has a closed form expression</a:t>
            </a:r>
          </a:p>
          <a:p>
            <a:r>
              <a:rPr lang="en-US" dirty="0"/>
              <a:t>For Gaussian likelihoods and priors are conjugate and the posterior is also Gaussian</a:t>
            </a:r>
          </a:p>
          <a:p>
            <a:r>
              <a:rPr lang="en-US" dirty="0"/>
              <a:t>For the quadratic regression problem,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Applies to general linear models with the same form for the likelihood and prior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F5FF3-2DCA-F024-1290-F47016CF0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A0046-5283-B094-BF4F-30D0A078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29" y="2877836"/>
            <a:ext cx="39497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6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04C4-ED34-86FC-327A-EE2045DC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regularization in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FA2E-0B8C-551A-714D-E9E2737A0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26" y="1225691"/>
            <a:ext cx="4512282" cy="559485"/>
          </a:xfrm>
        </p:spPr>
        <p:txBody>
          <a:bodyPr/>
          <a:lstStyle/>
          <a:p>
            <a:r>
              <a:rPr lang="en-US" dirty="0"/>
              <a:t>Regularized optimization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23E41-953B-50B7-0261-73161492F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A810F-4475-A293-776F-1D4D248A6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1705864"/>
            <a:ext cx="3048000" cy="8128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A90A36-0EC0-D1D6-D96D-7885AD5653C5}"/>
              </a:ext>
            </a:extLst>
          </p:cNvPr>
          <p:cNvSpPr txBox="1">
            <a:spLocks/>
          </p:cNvSpPr>
          <p:nvPr/>
        </p:nvSpPr>
        <p:spPr>
          <a:xfrm>
            <a:off x="5954550" y="1225691"/>
            <a:ext cx="4512282" cy="5594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pple Symbols" panose="02000000000000000000" pitchFamily="2" charset="-79"/>
              <a:buChar char="⎼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Mean of the posterior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6216EC-1C17-5CFA-B1C0-A70991613686}"/>
              </a:ext>
            </a:extLst>
          </p:cNvPr>
          <p:cNvSpPr txBox="1">
            <a:spLocks/>
          </p:cNvSpPr>
          <p:nvPr/>
        </p:nvSpPr>
        <p:spPr>
          <a:xfrm>
            <a:off x="352326" y="2998837"/>
            <a:ext cx="10388826" cy="35177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pple Symbols" panose="02000000000000000000" pitchFamily="2" charset="-79"/>
              <a:buChar char="⎼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i="1" dirty="0"/>
              <a:t>maximum a posterior </a:t>
            </a:r>
            <a:r>
              <a:rPr lang="en-US" dirty="0"/>
              <a:t>(MAP) estimate is equivalent to the solution of the regularized least squares problem (doesn’t depend on marginal distribution)</a:t>
            </a:r>
          </a:p>
          <a:p>
            <a:endParaRPr lang="en-US" dirty="0"/>
          </a:p>
          <a:p>
            <a:pPr lvl="1"/>
            <a:r>
              <a:rPr lang="en-US" dirty="0"/>
              <a:t>For quadratic fit,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maximum likelihood estimate </a:t>
            </a:r>
            <a:r>
              <a:rPr lang="en-US" dirty="0"/>
              <a:t>(MLE)</a:t>
            </a:r>
            <a:r>
              <a:rPr lang="en-US" i="1" dirty="0"/>
              <a:t> </a:t>
            </a:r>
            <a:r>
              <a:rPr lang="en-US" dirty="0"/>
              <a:t>is equivalent to the least squares solution</a:t>
            </a:r>
          </a:p>
          <a:p>
            <a:r>
              <a:rPr lang="en-US" dirty="0"/>
              <a:t>Equivalent relationship for </a:t>
            </a:r>
          </a:p>
          <a:p>
            <a:r>
              <a:rPr lang="en-US" dirty="0"/>
              <a:t>Bayesian formulation provides intuition for regularization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4BCCE3-12A0-B9BF-7D9D-45AA8EC0F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3750596"/>
            <a:ext cx="5092700" cy="35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78D31B-AE6D-E5C2-54C5-4CFE0E00E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648" y="4342892"/>
            <a:ext cx="4533900" cy="62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2A641E-4B13-C5A4-68A5-8F797B50C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748" y="1564967"/>
            <a:ext cx="3911600" cy="1206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EE127A-8AFC-5EF6-9F2E-9AE50676E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650" y="5632309"/>
            <a:ext cx="45847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5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FA7E-623B-396C-E5D4-124A223A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predictive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CFAB-3F10-B7F8-288B-4661A275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uncertainty in the parameters propagate to uncertainty in predictions?</a:t>
            </a:r>
          </a:p>
          <a:p>
            <a:r>
              <a:rPr lang="en-US" dirty="0"/>
              <a:t>Posterior predictive distribution,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the general linear model,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general, linear transformations of Gaussian RV’s produce Gaussian RV’s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28A7E-F02A-3259-883A-142747898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B6B91F-BB11-E946-B7F6-1372EDB8DEC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30865-A602-C0B9-F6A4-5F6708E73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62" y="2289810"/>
            <a:ext cx="4508500" cy="571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89CA2D-B013-0D02-D51D-B95C34DF4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42" y="3528823"/>
            <a:ext cx="4076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68556"/>
      </p:ext>
    </p:extLst>
  </p:cSld>
  <p:clrMapOvr>
    <a:masterClrMapping/>
  </p:clrMapOvr>
</p:sld>
</file>

<file path=ppt/theme/theme1.xml><?xml version="1.0" encoding="utf-8"?>
<a:theme xmlns:a="http://schemas.openxmlformats.org/drawingml/2006/main" name="SandiaBrand">
  <a:themeElements>
    <a:clrScheme name="Sandia Brand">
      <a:dk1>
        <a:srgbClr val="1B1B1B"/>
      </a:dk1>
      <a:lt1>
        <a:srgbClr val="FFFFFF"/>
      </a:lt1>
      <a:dk2>
        <a:srgbClr val="0075A9"/>
      </a:dk2>
      <a:lt2>
        <a:srgbClr val="7D8EA0"/>
      </a:lt2>
      <a:accent1>
        <a:srgbClr val="00ACCF"/>
      </a:accent1>
      <a:accent2>
        <a:srgbClr val="287968"/>
      </a:accent2>
      <a:accent3>
        <a:srgbClr val="69B244"/>
      </a:accent3>
      <a:accent4>
        <a:srgbClr val="EC8A00"/>
      </a:accent4>
      <a:accent5>
        <a:srgbClr val="C41D24"/>
      </a:accent5>
      <a:accent6>
        <a:srgbClr val="8A2B78"/>
      </a:accent6>
      <a:hlink>
        <a:srgbClr val="007F9B"/>
      </a:hlink>
      <a:folHlink>
        <a:srgbClr val="0275A9"/>
      </a:folHlink>
    </a:clrScheme>
    <a:fontScheme name="Sandia Brand">
      <a:majorFont>
        <a:latin typeface="Exo 2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Bef>
            <a:spcPts val="1000"/>
          </a:spcBef>
          <a:spcAft>
            <a:spcPts val="600"/>
          </a:spcAft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ndiaBrand" id="{1968AAD6-CBA6-064F-9237-4007AAEE23B9}" vid="{2E5380AC-16C9-734E-8236-37757CA639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SandiaBrandMSTheme</Template>
  <TotalTime>21562</TotalTime>
  <Words>419</Words>
  <Application>Microsoft Macintosh PowerPoint</Application>
  <PresentationFormat>Widescreen</PresentationFormat>
  <Paragraphs>112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Apple Symbols</vt:lpstr>
      <vt:lpstr>Arial</vt:lpstr>
      <vt:lpstr>Calibri</vt:lpstr>
      <vt:lpstr>Courier New</vt:lpstr>
      <vt:lpstr>Exo 2</vt:lpstr>
      <vt:lpstr>Exo 2 Semi Bold</vt:lpstr>
      <vt:lpstr>Open Sans</vt:lpstr>
      <vt:lpstr>Open Sans SemiBold</vt:lpstr>
      <vt:lpstr>Verdana</vt:lpstr>
      <vt:lpstr>Wingdings</vt:lpstr>
      <vt:lpstr>SandiaBrand</vt:lpstr>
      <vt:lpstr>Scientific Machine Learning and Tensorflow tutorial</vt:lpstr>
      <vt:lpstr>Limitations of point estimates</vt:lpstr>
      <vt:lpstr>Regularization is adhoc</vt:lpstr>
      <vt:lpstr>Overview of Probability for continuous random variables</vt:lpstr>
      <vt:lpstr>Bayesian inference</vt:lpstr>
      <vt:lpstr>Properties of multivariate normal distributions</vt:lpstr>
      <vt:lpstr>Conjugacy and Bayesian inference</vt:lpstr>
      <vt:lpstr>Connection to regularization in regression</vt:lpstr>
      <vt:lpstr>Posterior predictive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Hatfield, Laura Emily</dc:creator>
  <cp:lastModifiedBy>Patel, Ravi Ghanshyam</cp:lastModifiedBy>
  <cp:revision>222</cp:revision>
  <dcterms:created xsi:type="dcterms:W3CDTF">2023-03-17T19:55:08Z</dcterms:created>
  <dcterms:modified xsi:type="dcterms:W3CDTF">2024-02-02T06:00:00Z</dcterms:modified>
</cp:coreProperties>
</file>