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4"/>
  </p:notesMasterIdLst>
  <p:sldIdLst>
    <p:sldId id="4192" r:id="rId2"/>
    <p:sldId id="4193" r:id="rId3"/>
    <p:sldId id="4208" r:id="rId4"/>
    <p:sldId id="4207" r:id="rId5"/>
    <p:sldId id="4199" r:id="rId6"/>
    <p:sldId id="4198" r:id="rId7"/>
    <p:sldId id="4197" r:id="rId8"/>
    <p:sldId id="4195" r:id="rId9"/>
    <p:sldId id="4203" r:id="rId10"/>
    <p:sldId id="4204" r:id="rId11"/>
    <p:sldId id="4206" r:id="rId12"/>
    <p:sldId id="42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D0"/>
    <a:srgbClr val="011C32"/>
    <a:srgbClr val="7C8EA0"/>
    <a:srgbClr val="02143C"/>
    <a:srgbClr val="E8EEFF"/>
    <a:srgbClr val="021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3"/>
    <p:restoredTop sz="86531"/>
  </p:normalViewPr>
  <p:slideViewPr>
    <p:cSldViewPr snapToGrid="0" showGuides="1">
      <p:cViewPr varScale="1">
        <p:scale>
          <a:sx n="110" d="100"/>
          <a:sy n="110" d="100"/>
        </p:scale>
        <p:origin x="1456" y="176"/>
      </p:cViewPr>
      <p:guideLst>
        <p:guide pos="3816"/>
        <p:guide orient="horz" pos="2160"/>
        <p:guide orient="horz"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F7F9A-864F-DE44-AF07-EDC0CAC90137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53EA-6907-8F47-ACA5-08DBFA1C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2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2895" y="1804417"/>
            <a:ext cx="6477000" cy="926593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2895" y="3718561"/>
            <a:ext cx="5268687" cy="55273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or author names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ED528D-5375-6147-9677-05F4F59A3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95" y="2790226"/>
            <a:ext cx="6014120" cy="5489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3A6FD-C173-A64C-B254-829092777B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1" cy="5147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2122B-590E-9045-872C-38970E3FF20E}"/>
              </a:ext>
            </a:extLst>
          </p:cNvPr>
          <p:cNvSpPr txBox="1"/>
          <p:nvPr/>
        </p:nvSpPr>
        <p:spPr>
          <a:xfrm>
            <a:off x="352896" y="924829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9E46B321-F521-14A6-E951-95E996DCCC4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878824" y="6540372"/>
            <a:ext cx="2820445" cy="174373"/>
          </a:xfrm>
        </p:spPr>
        <p:txBody>
          <a:bodyPr lIns="0" rIns="0">
            <a:noAutofit/>
          </a:bodyPr>
          <a:lstStyle>
            <a:lvl1pPr marL="0" indent="0" algn="r">
              <a:buFontTx/>
              <a:buNone/>
              <a:defRPr lang="en-US" sz="800" b="1" i="0" kern="1200" spc="300" baseline="0" dirty="0" smtClean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SAND XXXX-XXXX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3931-9672-6FB0-B5BB-E89583E1B803}"/>
              </a:ext>
            </a:extLst>
          </p:cNvPr>
          <p:cNvSpPr txBox="1"/>
          <p:nvPr/>
        </p:nvSpPr>
        <p:spPr>
          <a:xfrm>
            <a:off x="7647626" y="5970073"/>
            <a:ext cx="4051643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AE077-678A-92E6-6FCF-495EE5185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9" cy="20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2D4F8-A71D-6829-77CA-B4326EA3C4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3" y="5700166"/>
            <a:ext cx="658267" cy="191198"/>
          </a:xfrm>
          <a:prstGeom prst="rect">
            <a:avLst/>
          </a:prstGeom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E759E8D-369C-956A-8160-6D9E9C7E1F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894" y="4393312"/>
            <a:ext cx="4819651" cy="446913"/>
          </a:xfrm>
        </p:spPr>
        <p:txBody>
          <a:bodyPr lIns="0" rIns="0">
            <a:normAutofit/>
          </a:bodyPr>
          <a:lstStyle>
            <a:lvl1pPr marL="11113" indent="0">
              <a:buFontTx/>
              <a:buNone/>
              <a:tabLst/>
              <a:defRPr sz="1400" b="0" i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program/organization name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5E1BDC2-9B14-F40F-94CC-BC96CE5E56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2895" y="4888992"/>
            <a:ext cx="4452257" cy="47494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100" b="0" i="0" spc="50" baseline="0">
                <a:solidFill>
                  <a:schemeClr val="tx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date, location or additional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7AEFF-2856-3FE4-545F-334380731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1" cy="514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0DC417-E8B8-286D-9BB6-443663A01AFA}"/>
              </a:ext>
            </a:extLst>
          </p:cNvPr>
          <p:cNvSpPr txBox="1"/>
          <p:nvPr userDrawn="1"/>
        </p:nvSpPr>
        <p:spPr>
          <a:xfrm>
            <a:off x="352896" y="924829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29887-7359-65E1-87D8-25FB87ECBF43}"/>
              </a:ext>
            </a:extLst>
          </p:cNvPr>
          <p:cNvSpPr txBox="1"/>
          <p:nvPr userDrawn="1"/>
        </p:nvSpPr>
        <p:spPr>
          <a:xfrm>
            <a:off x="7647626" y="5970073"/>
            <a:ext cx="4051643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15296-DB72-5CF9-C074-E3EFBFC131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9" cy="209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EB052-AC4E-78FB-DF03-92CD6D78472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3" y="5700166"/>
            <a:ext cx="658267" cy="191198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47EBFF-C97D-2ED7-9E00-C685343679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895" y="0"/>
            <a:ext cx="5753100" cy="2286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900" cap="all" spc="50" baseline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0116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38404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56692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74980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r>
              <a:rPr lang="en-US" dirty="0"/>
              <a:t>CLICK TO EDIT CONTROL MARKING//CATEGORY</a:t>
            </a:r>
          </a:p>
        </p:txBody>
      </p:sp>
    </p:spTree>
    <p:extLst>
      <p:ext uri="{BB962C8B-B14F-4D97-AF65-F5344CB8AC3E}">
        <p14:creationId xmlns:p14="http://schemas.microsoft.com/office/powerpoint/2010/main" val="14311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_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2895" y="1804417"/>
            <a:ext cx="6477000" cy="926593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2895" y="3718561"/>
            <a:ext cx="5268687" cy="55273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or author names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ED528D-5375-6147-9677-05F4F59A3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95" y="2790226"/>
            <a:ext cx="6014120" cy="5489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3A6FD-C173-A64C-B254-829092777B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1" cy="5147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2122B-590E-9045-872C-38970E3FF20E}"/>
              </a:ext>
            </a:extLst>
          </p:cNvPr>
          <p:cNvSpPr txBox="1"/>
          <p:nvPr/>
        </p:nvSpPr>
        <p:spPr>
          <a:xfrm>
            <a:off x="352896" y="924829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9E46B321-F521-14A6-E951-95E996DCCC4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878824" y="6540372"/>
            <a:ext cx="2820445" cy="174373"/>
          </a:xfrm>
        </p:spPr>
        <p:txBody>
          <a:bodyPr lIns="0" rIns="0">
            <a:noAutofit/>
          </a:bodyPr>
          <a:lstStyle>
            <a:lvl1pPr marL="0" indent="0" algn="r">
              <a:buFontTx/>
              <a:buNone/>
              <a:defRPr lang="en-US" sz="800" b="1" i="0" kern="1200" spc="300" baseline="0" dirty="0" smtClean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SAND XXXX-XXXX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3931-9672-6FB0-B5BB-E89583E1B803}"/>
              </a:ext>
            </a:extLst>
          </p:cNvPr>
          <p:cNvSpPr txBox="1"/>
          <p:nvPr/>
        </p:nvSpPr>
        <p:spPr>
          <a:xfrm>
            <a:off x="7647626" y="5970073"/>
            <a:ext cx="4051643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AE077-678A-92E6-6FCF-495EE5185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9" cy="20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2D4F8-A71D-6829-77CA-B4326EA3C4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3" y="5700166"/>
            <a:ext cx="658267" cy="191198"/>
          </a:xfrm>
          <a:prstGeom prst="rect">
            <a:avLst/>
          </a:prstGeom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E759E8D-369C-956A-8160-6D9E9C7E1F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894" y="4393312"/>
            <a:ext cx="4819651" cy="446913"/>
          </a:xfrm>
        </p:spPr>
        <p:txBody>
          <a:bodyPr lIns="0" rIns="0">
            <a:normAutofit/>
          </a:bodyPr>
          <a:lstStyle>
            <a:lvl1pPr marL="11113" indent="0">
              <a:buFontTx/>
              <a:buNone/>
              <a:tabLst/>
              <a:defRPr sz="1400" b="0" i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program/organization name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5E1BDC2-9B14-F40F-94CC-BC96CE5E56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2895" y="4888992"/>
            <a:ext cx="4452257" cy="47494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100" b="0" i="0" spc="50" baseline="0">
                <a:solidFill>
                  <a:schemeClr val="tx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date, location or additional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7AEFF-2856-3FE4-545F-334380731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1" cy="514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0DC417-E8B8-286D-9BB6-443663A01AFA}"/>
              </a:ext>
            </a:extLst>
          </p:cNvPr>
          <p:cNvSpPr txBox="1"/>
          <p:nvPr userDrawn="1"/>
        </p:nvSpPr>
        <p:spPr>
          <a:xfrm>
            <a:off x="352896" y="924829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29887-7359-65E1-87D8-25FB87ECBF43}"/>
              </a:ext>
            </a:extLst>
          </p:cNvPr>
          <p:cNvSpPr txBox="1"/>
          <p:nvPr userDrawn="1"/>
        </p:nvSpPr>
        <p:spPr>
          <a:xfrm>
            <a:off x="7647626" y="5970073"/>
            <a:ext cx="4051643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15296-DB72-5CF9-C074-E3EFBFC131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9" cy="209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EB052-AC4E-78FB-DF03-92CD6D78472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3" y="5700166"/>
            <a:ext cx="658267" cy="191198"/>
          </a:xfrm>
          <a:prstGeom prst="rect">
            <a:avLst/>
          </a:prstGeom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D8068C1-323F-572A-96F9-3C07CF172E9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77151" y="1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CFC8AD-FDE1-C946-6F19-1D200A5C7EB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424423" y="1728217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086AE18A-883A-AF55-B395-94D7303F8A0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144263" y="3456433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403128C2-8DFF-BDBA-C323-B9EE2FD9A54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900679" y="5175505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0D6C5F-2EE1-E366-3882-F2CA4D85B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895" y="0"/>
            <a:ext cx="5753100" cy="2286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900" cap="all" spc="50" baseline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0116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38404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56692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74980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r>
              <a:rPr lang="en-US" dirty="0"/>
              <a:t>CLICK TO EDIT CONTROL MARKING//CATEGORY</a:t>
            </a:r>
          </a:p>
        </p:txBody>
      </p:sp>
    </p:spTree>
    <p:extLst>
      <p:ext uri="{BB962C8B-B14F-4D97-AF65-F5344CB8AC3E}">
        <p14:creationId xmlns:p14="http://schemas.microsoft.com/office/powerpoint/2010/main" val="320044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61692" y="2031023"/>
            <a:ext cx="3868616" cy="2795954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subtitle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1BBB78-2337-77EE-6EC0-4C784C5E7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5" y="6638826"/>
            <a:ext cx="485875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60EA2B-BE9C-1249-82D6-B7B0949FC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76D2-8435-708B-9C12-A2DDE33F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7" y="238026"/>
            <a:ext cx="10224545" cy="6763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6E0C3-D357-9904-3F83-469364BF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1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C3E44-24E0-E7EE-DC2C-D11B27C9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0"/>
            <a:ext cx="899160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DD9EA8-5FFB-C9B1-1267-6671E46F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7" y="1225693"/>
            <a:ext cx="11239500" cy="5049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EDC9B2-DEFB-E449-1A1F-85E60AE31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5" y="6638826"/>
            <a:ext cx="485875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1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1A6A05-6A68-95A1-41EE-FDBA7FA90F3C}"/>
              </a:ext>
            </a:extLst>
          </p:cNvPr>
          <p:cNvSpPr/>
          <p:nvPr userDrawn="1"/>
        </p:nvSpPr>
        <p:spPr>
          <a:xfrm>
            <a:off x="0" y="914402"/>
            <a:ext cx="11696699" cy="7661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40000">
                <a:schemeClr val="tx2">
                  <a:lumMod val="20000"/>
                  <a:lumOff val="80000"/>
                  <a:alpha val="20000"/>
                </a:schemeClr>
              </a:gs>
              <a:gs pos="60000">
                <a:schemeClr val="accent1">
                  <a:alpha val="25000"/>
                </a:schemeClr>
              </a:gs>
              <a:gs pos="100000">
                <a:schemeClr val="accent1">
                  <a:alpha val="58414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1708-074B-CB27-329D-6020CFC9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8" y="2042984"/>
            <a:ext cx="10544432" cy="42435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EF4D-A4D6-628F-7773-C9A53396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5" y="6638826"/>
            <a:ext cx="485875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9BA94E1-F833-74C4-C220-979B5551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7" y="238026"/>
            <a:ext cx="10224545" cy="6763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931A2ED-36FD-2A27-0280-2BAA4BE8F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1" y="6638826"/>
            <a:ext cx="1047751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 i="0">
                <a:solidFill>
                  <a:schemeClr val="bg2"/>
                </a:solidFill>
                <a:latin typeface="Exo 2 Semi 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7360BF7-31E7-2BD1-4BB4-C13DCDA30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4E1765-210E-6276-4BFF-2D655F43C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7968" y="1054573"/>
            <a:ext cx="9529477" cy="485775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2DB5861-DC1F-274C-DB37-975429602C12}"/>
              </a:ext>
            </a:extLst>
          </p:cNvPr>
          <p:cNvSpPr/>
          <p:nvPr userDrawn="1"/>
        </p:nvSpPr>
        <p:spPr>
          <a:xfrm rot="5400000">
            <a:off x="516550" y="1150458"/>
            <a:ext cx="529826" cy="294000"/>
          </a:xfrm>
          <a:prstGeom prst="triangle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9E6835A-8A89-91B3-CA12-BE90FD1FEF40}"/>
              </a:ext>
            </a:extLst>
          </p:cNvPr>
          <p:cNvSpPr/>
          <p:nvPr userDrawn="1"/>
        </p:nvSpPr>
        <p:spPr>
          <a:xfrm rot="5400000">
            <a:off x="204110" y="1150458"/>
            <a:ext cx="529826" cy="294000"/>
          </a:xfrm>
          <a:prstGeom prst="triangle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2FC92465-7D33-6807-71D6-C420B847E784}"/>
              </a:ext>
            </a:extLst>
          </p:cNvPr>
          <p:cNvSpPr/>
          <p:nvPr userDrawn="1"/>
        </p:nvSpPr>
        <p:spPr>
          <a:xfrm rot="5400000">
            <a:off x="-117913" y="1150458"/>
            <a:ext cx="529826" cy="294000"/>
          </a:xfrm>
          <a:prstGeom prst="triangl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2144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73ED-6FC3-240E-FD79-5C9C1B35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11F5-00A8-177A-AD8C-C74DC54BD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114" y="1228626"/>
            <a:ext cx="5582133" cy="506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ABF7C-5569-F775-5910-F82732B6A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7765" y="1228626"/>
            <a:ext cx="5434796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92EEC-0AE6-91A4-3002-A2E772C1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1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6B168-7BCE-5553-8F95-2FA0CB17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5" y="6638826"/>
            <a:ext cx="485875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E8E0A0-EBA5-FCE8-DB05-AE9091399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6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98EE-734B-7927-A9F9-59E746C0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01" y="1062682"/>
            <a:ext cx="5502275" cy="749842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A79ED-631A-4038-CD24-1318D135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688" y="1995162"/>
            <a:ext cx="5502275" cy="42985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22261-E334-48E8-A5C2-10C4156C0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2751" y="1062682"/>
            <a:ext cx="5410200" cy="749842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52312-4529-7366-8A26-B3D48C92D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2751" y="1995162"/>
            <a:ext cx="5410200" cy="4298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2D12A-DDF5-F9C7-183F-B0D40537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1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B7175-61AA-514B-24D4-5450A47E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5" y="6638826"/>
            <a:ext cx="485875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8A3E416-B7DC-9289-0F71-02C0E72C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7E5878A-1552-B223-F43B-5038DE4B26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D55A-0C34-DF81-43F5-9E311C5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5" y="6638826"/>
            <a:ext cx="485875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DA478EFB-CB01-5D7C-25EB-8FE3C542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B2AFD62A-76F2-FED8-00D7-9815E827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1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D803D6-673A-5DDE-DFD1-A8CEB560F8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9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D55A-0C34-DF81-43F5-9E311C5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5" y="6638826"/>
            <a:ext cx="485875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C167D27-96EB-70A9-C8AE-F79AD23D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1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A00B1E-82F2-53D3-6036-9B46FBE71C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3BEAAE65-DB30-3E9B-C7B2-88F7ACE23F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98936" y="6483096"/>
            <a:ext cx="893064" cy="37490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8B33F-B679-0A95-7EA1-D24ED89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7" y="238026"/>
            <a:ext cx="10224545" cy="6763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4DAD-B0D7-7273-0B9E-980C44A1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327" y="1227262"/>
            <a:ext cx="11239500" cy="5059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DA91-6050-8AEB-75E0-102C5DDBC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2326" y="6634113"/>
            <a:ext cx="1047751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 i="0">
                <a:solidFill>
                  <a:schemeClr val="bg2"/>
                </a:solidFill>
                <a:latin typeface="Exo 2 Semi 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EF1B-4646-6E00-A89E-1C0F88866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95B480F-57BC-AAE4-E8B1-8E74194E0AF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46536" y="0"/>
            <a:ext cx="1045464" cy="194157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CF45F2-A7DC-3969-B1B1-7C78B77C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5" y="6638826"/>
            <a:ext cx="485875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39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11" r:id="rId2"/>
    <p:sldLayoutId id="2147483710" r:id="rId3"/>
    <p:sldLayoutId id="2147483715" r:id="rId4"/>
    <p:sldLayoutId id="2147483714" r:id="rId5"/>
    <p:sldLayoutId id="2147483706" r:id="rId6"/>
    <p:sldLayoutId id="2147483707" r:id="rId7"/>
    <p:sldLayoutId id="2147483708" r:id="rId8"/>
    <p:sldLayoutId id="214748370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pple Symbols" panose="02000000000000000000" pitchFamily="2" charset="-79"/>
        <a:buChar char="⎼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4176" userDrawn="1">
          <p15:clr>
            <a:srgbClr val="F26B43"/>
          </p15:clr>
        </p15:guide>
        <p15:guide id="13" pos="216" userDrawn="1">
          <p15:clr>
            <a:srgbClr val="F26B43"/>
          </p15:clr>
        </p15:guide>
        <p15:guide id="14" orient="horz" pos="576" userDrawn="1">
          <p15:clr>
            <a:srgbClr val="F26B43"/>
          </p15:clr>
        </p15:guide>
        <p15:guide id="15" orient="horz" pos="144" userDrawn="1">
          <p15:clr>
            <a:srgbClr val="F26B43"/>
          </p15:clr>
        </p15:guide>
        <p15:guide id="16" pos="7368" userDrawn="1">
          <p15:clr>
            <a:srgbClr val="F26B43"/>
          </p15:clr>
        </p15:guide>
        <p15:guide id="17" orient="horz" pos="768" userDrawn="1">
          <p15:clr>
            <a:srgbClr val="F26B43"/>
          </p15:clr>
        </p15:guide>
        <p15:guide id="18" orient="horz" pos="3960" userDrawn="1">
          <p15:clr>
            <a:srgbClr val="F26B43"/>
          </p15:clr>
        </p15:guide>
        <p15:guide id="21" orient="horz" pos="2160" userDrawn="1">
          <p15:clr>
            <a:srgbClr val="F26B43"/>
          </p15:clr>
        </p15:guide>
        <p15:guide id="2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A2410B-6AF7-5C23-C262-97C467549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Scientific Machine Learning and </a:t>
            </a:r>
            <a:r>
              <a:rPr lang="en-US" dirty="0" err="1"/>
              <a:t>Tensorflow</a:t>
            </a:r>
            <a:r>
              <a:rPr lang="en-US" dirty="0"/>
              <a:t> tutorial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7648E5-4D33-101D-02F7-374668BC7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Gaussian Processes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E4873B7-1324-8AB3-9E55-13DFF8C23AA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SAND2024-00936O</a:t>
            </a:r>
            <a:endParaRPr lang="en-US" dirty="0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2864B8C-291F-2B57-962A-AA53CA506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95" y="3718560"/>
            <a:ext cx="5268686" cy="552733"/>
          </a:xfrm>
        </p:spPr>
        <p:txBody>
          <a:bodyPr/>
          <a:lstStyle/>
          <a:p>
            <a:r>
              <a:rPr lang="en-US" dirty="0"/>
              <a:t>Ravi G Patel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00D4817-F6FC-A33E-0A05-D5B787F18D3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2895" y="4393310"/>
            <a:ext cx="4819650" cy="446913"/>
          </a:xfrm>
        </p:spPr>
        <p:txBody>
          <a:bodyPr/>
          <a:lstStyle/>
          <a:p>
            <a:r>
              <a:rPr lang="en-US" dirty="0"/>
              <a:t>Scientific Machine Learning Department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B59004D6-3FE2-A564-CF3C-9E0B2EA1EF4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52895" y="4888992"/>
            <a:ext cx="4452257" cy="1402080"/>
          </a:xfrm>
        </p:spPr>
        <p:txBody>
          <a:bodyPr>
            <a:normAutofit/>
          </a:bodyPr>
          <a:lstStyle/>
          <a:p>
            <a:r>
              <a:rPr lang="en-US" dirty="0"/>
              <a:t>February 1 – 2, 2024</a:t>
            </a:r>
          </a:p>
          <a:p>
            <a:r>
              <a:rPr lang="en-US" dirty="0"/>
              <a:t>Numerical PDEs: Analysis, Algorithms, and Data Challenges</a:t>
            </a:r>
          </a:p>
          <a:p>
            <a:r>
              <a:rPr lang="en-US" dirty="0"/>
              <a:t>ICERM</a:t>
            </a:r>
          </a:p>
          <a:p>
            <a:r>
              <a:rPr lang="en-US" dirty="0"/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5639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07B4-58AC-C759-32BA-0700D876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problem for </a:t>
            </a:r>
            <a:r>
              <a:rPr lang="en-US" dirty="0" err="1"/>
              <a:t>pde’s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C7D8-4032-5A95-D82D-322053D8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transformations of GPs can be parameterized,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this, we can infer a PDE, e.g.,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infer parameterized linear operators, optimize the type II likelihood for the joint distribution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D8793-0BE0-5446-F21C-B9505AF1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F3CDF-A725-D577-D792-AC284334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65" y="4822576"/>
            <a:ext cx="3209677" cy="18815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64BBAB-75CE-B782-D65B-CBF91981D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06" y="1886022"/>
            <a:ext cx="5892800" cy="27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C62D95-3B88-12BD-B259-5982644C80FF}"/>
              </a:ext>
            </a:extLst>
          </p:cNvPr>
          <p:cNvSpPr txBox="1"/>
          <p:nvPr/>
        </p:nvSpPr>
        <p:spPr>
          <a:xfrm>
            <a:off x="6234039" y="6550223"/>
            <a:ext cx="494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M. </a:t>
            </a:r>
            <a:r>
              <a:rPr lang="en-US" sz="1400" dirty="0" err="1">
                <a:solidFill>
                  <a:schemeClr val="bg1"/>
                </a:solidFill>
              </a:rPr>
              <a:t>Raissi</a:t>
            </a:r>
            <a:r>
              <a:rPr lang="en-US" sz="1400" dirty="0">
                <a:solidFill>
                  <a:schemeClr val="bg1"/>
                </a:solidFill>
              </a:rPr>
              <a:t> and G.E. </a:t>
            </a:r>
            <a:r>
              <a:rPr lang="en-US" sz="1400" dirty="0" err="1">
                <a:solidFill>
                  <a:schemeClr val="bg1"/>
                </a:solidFill>
              </a:rPr>
              <a:t>Karniadakis</a:t>
            </a:r>
            <a:r>
              <a:rPr lang="en-US" sz="1400" dirty="0">
                <a:solidFill>
                  <a:schemeClr val="bg1"/>
                </a:solidFill>
              </a:rPr>
              <a:t>, arXiv:1701.02440v1 (2017)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B7943-4E29-020B-4600-ADEE37BA0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06" y="3102898"/>
            <a:ext cx="990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3B96-C7CF-DBEF-4EC5-88C8C73E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for Time evolving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AE24-9BA3-4B8F-EFE2-212074C9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PDE’s can similarly be inferred</a:t>
            </a:r>
          </a:p>
          <a:p>
            <a:r>
              <a:rPr lang="en-US" dirty="0"/>
              <a:t>The first order Euler update is a linear operator,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As before, we can maximize the type II likelihood for the joint distribution of </a:t>
            </a:r>
          </a:p>
          <a:p>
            <a:endParaRPr lang="en-US" dirty="0"/>
          </a:p>
          <a:p>
            <a:r>
              <a:rPr lang="en-US" dirty="0"/>
              <a:t>This works for other integration schemes with linear update operators, e.g., backwards Euler, exponential,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F79C1-AE95-5990-B767-F11FC5E27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63D58-1B84-5376-626D-3E0E6E500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3" y="2172734"/>
            <a:ext cx="4051300" cy="66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F9EFDE-6E6D-2AEE-58F3-227E6EFF1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8" y="3115852"/>
            <a:ext cx="16002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3CE93-1633-4439-7368-107FBE1E0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73" y="3522395"/>
            <a:ext cx="60198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6F53C5-902F-2144-AD74-FA0739828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874" y="4222482"/>
            <a:ext cx="685800" cy="62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0A419-814C-398B-2CC5-DE93BD0C2C28}"/>
              </a:ext>
            </a:extLst>
          </p:cNvPr>
          <p:cNvSpPr txBox="1"/>
          <p:nvPr/>
        </p:nvSpPr>
        <p:spPr>
          <a:xfrm>
            <a:off x="600173" y="6558222"/>
            <a:ext cx="494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M. </a:t>
            </a:r>
            <a:r>
              <a:rPr lang="en-US" sz="1400" dirty="0" err="1">
                <a:solidFill>
                  <a:schemeClr val="bg1"/>
                </a:solidFill>
              </a:rPr>
              <a:t>Raissi</a:t>
            </a:r>
            <a:r>
              <a:rPr lang="en-US" sz="1400" dirty="0">
                <a:solidFill>
                  <a:schemeClr val="bg1"/>
                </a:solidFill>
              </a:rPr>
              <a:t> and G.E. </a:t>
            </a:r>
            <a:r>
              <a:rPr lang="en-US" sz="1400" dirty="0" err="1">
                <a:solidFill>
                  <a:schemeClr val="bg1"/>
                </a:solidFill>
              </a:rPr>
              <a:t>Karniadakis</a:t>
            </a:r>
            <a:r>
              <a:rPr lang="en-US" sz="1400" dirty="0">
                <a:solidFill>
                  <a:schemeClr val="bg1"/>
                </a:solidFill>
              </a:rPr>
              <a:t>, arXiv:1701.02440v1 (2017)</a:t>
            </a:r>
          </a:p>
        </p:txBody>
      </p:sp>
    </p:spTree>
    <p:extLst>
      <p:ext uri="{BB962C8B-B14F-4D97-AF65-F5344CB8AC3E}">
        <p14:creationId xmlns:p14="http://schemas.microsoft.com/office/powerpoint/2010/main" val="122845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8989-056F-32C8-D4B1-3F952E7F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108F-6D33-875C-3FD0-8068B0AD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provided data to infer the </a:t>
            </a:r>
            <a:r>
              <a:rPr lang="en-US" dirty="0" err="1"/>
              <a:t>inhomogenous</a:t>
            </a:r>
            <a:r>
              <a:rPr lang="en-US" dirty="0"/>
              <a:t> conductivity in the Poisson equation,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Legendre polynomials for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FF05C-B5BF-6D82-2988-E183CC139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47FD7E-666C-8B5D-B2E2-7DA479F1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68" y="2625090"/>
            <a:ext cx="4572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65E9AE-0444-DDEC-984C-E1C54359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3" y="1897944"/>
            <a:ext cx="3073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7053-1415-7CD4-4CA1-6AEA4C7A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processes is a generalization of the multivariate 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3076-5515-3E77-B1AE-975B07BE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previously looked at fitting general linear models</a:t>
            </a:r>
          </a:p>
          <a:p>
            <a:r>
              <a:rPr lang="en-US" dirty="0"/>
              <a:t>Leveraging conjugacy for Gaussian likelihoods and priors, we can easily compute</a:t>
            </a:r>
          </a:p>
          <a:p>
            <a:pPr lvl="1"/>
            <a:r>
              <a:rPr lang="en-US" dirty="0"/>
              <a:t>Posterior</a:t>
            </a:r>
          </a:p>
          <a:p>
            <a:pPr lvl="1"/>
            <a:r>
              <a:rPr lang="en-US" dirty="0"/>
              <a:t>Posterior predictive</a:t>
            </a:r>
          </a:p>
          <a:p>
            <a:pPr lvl="1"/>
            <a:r>
              <a:rPr lang="en-US" dirty="0"/>
              <a:t>Hyperparameters</a:t>
            </a:r>
          </a:p>
          <a:p>
            <a:r>
              <a:rPr lang="en-US" dirty="0"/>
              <a:t>Let’s look at piecewise constant Bayesian fits to data</a:t>
            </a:r>
          </a:p>
          <a:p>
            <a:pPr lvl="1"/>
            <a:r>
              <a:rPr lang="en-US" dirty="0"/>
              <a:t>Increasing number of intervals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07489-BE8D-F320-56FE-DEFE690C0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7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F017-B37B-2A1C-2F75-39E31A82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multivariate normal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2633-181A-A677-ABF2-14D9CB0E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multivariate normal is parameterized by a mean and positive definite covariance, </a:t>
            </a:r>
          </a:p>
          <a:p>
            <a:endParaRPr lang="en-US" dirty="0"/>
          </a:p>
          <a:p>
            <a:r>
              <a:rPr lang="en-US" dirty="0"/>
              <a:t>Sampling a </a:t>
            </a:r>
            <a:r>
              <a:rPr lang="en-US" dirty="0" err="1"/>
              <a:t>MvN</a:t>
            </a:r>
            <a:r>
              <a:rPr lang="en-US" dirty="0"/>
              <a:t>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Marginal distribution,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transformations of </a:t>
            </a:r>
            <a:r>
              <a:rPr lang="en-US" dirty="0" err="1"/>
              <a:t>MvN</a:t>
            </a:r>
            <a:r>
              <a:rPr lang="en-US" dirty="0"/>
              <a:t> RV’s are also </a:t>
            </a:r>
            <a:r>
              <a:rPr lang="en-US" dirty="0" err="1"/>
              <a:t>MvN</a:t>
            </a:r>
            <a:r>
              <a:rPr lang="en-US" dirty="0"/>
              <a:t> RV’s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56229-67DC-7737-87EA-6445B49C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64B78-F3A1-5428-35DF-A071CD1F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66" y="3791713"/>
            <a:ext cx="63881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D7109-5FC7-B0E5-B27D-D51727210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66" y="1610473"/>
            <a:ext cx="17399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10D48-A46A-32F4-340B-EB658CD9F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34" y="2492559"/>
            <a:ext cx="4076700" cy="63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4F361-088E-9114-3241-8A7AEF777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66" y="6256531"/>
            <a:ext cx="47117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C99BEF-7B75-332A-9340-EF79710D42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466" y="4950970"/>
            <a:ext cx="7416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2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E7AF-51C6-FC1F-2DD2-C17927FE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for function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05CD-369E-89AA-D11C-CF4963A0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function evaluations at a discrete set of points as a multivariate normal,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</a:t>
            </a:r>
          </a:p>
          <a:p>
            <a:endParaRPr lang="en-US" dirty="0"/>
          </a:p>
          <a:p>
            <a:pPr lvl="1"/>
            <a:r>
              <a:rPr lang="en-US" dirty="0"/>
              <a:t>For </a:t>
            </a:r>
          </a:p>
          <a:p>
            <a:endParaRPr lang="en-US" dirty="0"/>
          </a:p>
          <a:p>
            <a:r>
              <a:rPr lang="en-US" dirty="0"/>
              <a:t>Covariance controls how smooth the function is and it’s magnitude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BBEA-73B3-2B0B-0A00-B27129A51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39BB8-088F-4A19-DC87-9E22B070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10" y="1993392"/>
            <a:ext cx="71501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E533F-E337-45D1-8BF3-4E47837A6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10" y="3067415"/>
            <a:ext cx="4254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D9B6-0C16-0CA4-8BC4-A390ED8B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5471-D02E-8078-5FEF-0E240858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7" y="1225693"/>
            <a:ext cx="11239500" cy="5632307"/>
          </a:xfrm>
        </p:spPr>
        <p:txBody>
          <a:bodyPr>
            <a:normAutofit/>
          </a:bodyPr>
          <a:lstStyle/>
          <a:p>
            <a:r>
              <a:rPr lang="en-US" dirty="0"/>
              <a:t>A Gaussian process (GP) is the infinite dimensional analog of a </a:t>
            </a:r>
            <a:r>
              <a:rPr lang="en-US" dirty="0" err="1"/>
              <a:t>MvN</a:t>
            </a:r>
            <a:endParaRPr lang="en-US" dirty="0"/>
          </a:p>
          <a:p>
            <a:r>
              <a:rPr lang="en-US" dirty="0"/>
              <a:t>We let the mean be a function and replace the covariance with a kernel,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implement on a computer, we can sample a function by marginalizing and recovering a </a:t>
            </a:r>
            <a:r>
              <a:rPr lang="en-US" dirty="0" err="1"/>
              <a:t>MvN</a:t>
            </a:r>
            <a:r>
              <a:rPr lang="en-US" dirty="0"/>
              <a:t> for its function evaluations at a finite set of points,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We write,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sets of positions,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1D248-8071-5548-971D-95A1C3078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EB2786-DE0D-63ED-7CDC-DE1C8330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76" y="2870200"/>
            <a:ext cx="14478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31755D-5B1B-EE0E-A31E-FCD96331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76" y="2292207"/>
            <a:ext cx="14478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61842B-BB3C-DE9F-3251-5FBEA6B2B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52" y="4207567"/>
            <a:ext cx="9474044" cy="805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0075D-679D-D3B5-8E3F-B7CDFC06F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296" y="2796647"/>
            <a:ext cx="7772400" cy="5265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72D326-3450-B923-C5C7-1379C25E9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396" y="5701883"/>
            <a:ext cx="3086100" cy="1066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C85E73-6CD3-F689-AD84-D5DCCC90F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7148" y="5205397"/>
            <a:ext cx="2959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BE1-7657-2C43-9908-4DC8EC58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gaussian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586B-DCCE-5D1E-CBF9-01A58125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perform regression by finding the distribution of new function evaluations,     at      , conditioned on data,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compute all covariances, since we have the covariance kernel</a:t>
            </a:r>
          </a:p>
          <a:p>
            <a:r>
              <a:rPr lang="en-US" dirty="0"/>
              <a:t>The square exponential is a common kernel,</a:t>
            </a:r>
          </a:p>
          <a:p>
            <a:endParaRPr lang="en-US" dirty="0"/>
          </a:p>
          <a:p>
            <a:pPr lvl="1"/>
            <a:r>
              <a:rPr lang="en-US" dirty="0"/>
              <a:t>where        are hyperparameters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0F065-9550-7663-CCE9-970D61FFB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7E4D1-8ED5-7C52-FF93-A51A51AF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298" y="1341914"/>
            <a:ext cx="215900" cy="17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BFE062-5EC0-06B5-6DAA-775D6444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812" y="1612503"/>
            <a:ext cx="2286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80E66-807E-D769-FAC7-DDF49DAD1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013" y="2279396"/>
            <a:ext cx="5816579" cy="1616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694882-8D86-8C7D-DD8C-E60BD7D8F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0562" y="1341914"/>
            <a:ext cx="241300" cy="15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7C9742-46D3-1D77-96A7-AEA041091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789" y="5245497"/>
            <a:ext cx="3106447" cy="297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B61C99-3D99-1ECB-A6EE-0AE1C4040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1472" y="5692100"/>
            <a:ext cx="3048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0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8046-947C-8913-EC3A-CFBE28B5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with 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5547-962E-A055-C510-0B1B8A35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similarly add constraints by, e.g., boundary conditions, by conditioning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5D63F-10F2-ECF0-AB1E-20E398324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65B98-D288-13A7-E514-4674576B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01" y="1861058"/>
            <a:ext cx="6080742" cy="20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0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4A36-420E-6439-8E08-B3717736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 likelihood maximization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F144-2D32-EB09-C76C-8F1AB91AA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</a:t>
            </a:r>
            <a:r>
              <a:rPr lang="en-US" dirty="0" err="1"/>
              <a:t>MvN</a:t>
            </a:r>
            <a:r>
              <a:rPr lang="en-US" dirty="0"/>
              <a:t>, the hyperparameters in GP’s can be tuned by maximizing the Type II likelihood,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343DF-7B18-72F5-0264-29226B81B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CA896-D7BA-2C22-D873-5C572ECD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38" y="1755902"/>
            <a:ext cx="4483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0E24-FBA2-38FF-4179-3817D191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 of a 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823C-B789-BC52-02A3-C93AA501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as for </a:t>
            </a:r>
            <a:r>
              <a:rPr lang="en-US" dirty="0" err="1"/>
              <a:t>MvN’s</a:t>
            </a:r>
            <a:r>
              <a:rPr lang="en-US" dirty="0"/>
              <a:t>, a linear transform of a GP is a GP,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 scalar multiplication,</a:t>
            </a:r>
          </a:p>
          <a:p>
            <a:endParaRPr lang="en-US" dirty="0"/>
          </a:p>
          <a:p>
            <a:r>
              <a:rPr lang="en-US" dirty="0"/>
              <a:t>E.g., the derivative operator,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the integral operator,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536CE-C43C-9EE3-9DF9-935FE7B37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0791D-8470-A0FF-0F05-88CE2939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4014503"/>
            <a:ext cx="2451100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D5B28-4B11-52CE-629E-10C874D2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820" y="5168845"/>
            <a:ext cx="5397500" cy="64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D06CBC-AEC3-A2E7-3FAC-2875300D4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041258"/>
            <a:ext cx="25146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B6157D-7A76-5EA6-E892-E4F69D92F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700" y="1831512"/>
            <a:ext cx="3556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14989"/>
      </p:ext>
    </p:extLst>
  </p:cSld>
  <p:clrMapOvr>
    <a:masterClrMapping/>
  </p:clrMapOvr>
</p:sld>
</file>

<file path=ppt/theme/theme1.xml><?xml version="1.0" encoding="utf-8"?>
<a:theme xmlns:a="http://schemas.openxmlformats.org/drawingml/2006/main" name="SandiaBrand">
  <a:themeElements>
    <a:clrScheme name="Sandia Brand">
      <a:dk1>
        <a:srgbClr val="1B1B1B"/>
      </a:dk1>
      <a:lt1>
        <a:srgbClr val="FFFFFF"/>
      </a:lt1>
      <a:dk2>
        <a:srgbClr val="0075A9"/>
      </a:dk2>
      <a:lt2>
        <a:srgbClr val="7D8EA0"/>
      </a:lt2>
      <a:accent1>
        <a:srgbClr val="00ACCF"/>
      </a:accent1>
      <a:accent2>
        <a:srgbClr val="287968"/>
      </a:accent2>
      <a:accent3>
        <a:srgbClr val="69B244"/>
      </a:accent3>
      <a:accent4>
        <a:srgbClr val="EC8A00"/>
      </a:accent4>
      <a:accent5>
        <a:srgbClr val="C41D24"/>
      </a:accent5>
      <a:accent6>
        <a:srgbClr val="8A2B78"/>
      </a:accent6>
      <a:hlink>
        <a:srgbClr val="007F9B"/>
      </a:hlink>
      <a:folHlink>
        <a:srgbClr val="0275A9"/>
      </a:folHlink>
    </a:clrScheme>
    <a:fontScheme name="Sandia Brand">
      <a:majorFont>
        <a:latin typeface="Exo 2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000"/>
          </a:spcBef>
          <a:spcAft>
            <a:spcPts val="600"/>
          </a:spcAft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ndiaBrand" id="{1968AAD6-CBA6-064F-9237-4007AAEE23B9}" vid="{2E5380AC-16C9-734E-8236-37757CA639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SandiaBrandMSTheme</Template>
  <TotalTime>15792</TotalTime>
  <Words>514</Words>
  <Application>Microsoft Macintosh PowerPoint</Application>
  <PresentationFormat>Widescreen</PresentationFormat>
  <Paragraphs>118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Apple Symbols</vt:lpstr>
      <vt:lpstr>Arial</vt:lpstr>
      <vt:lpstr>Calibri</vt:lpstr>
      <vt:lpstr>Courier New</vt:lpstr>
      <vt:lpstr>Exo 2</vt:lpstr>
      <vt:lpstr>Exo 2 Semi Bold</vt:lpstr>
      <vt:lpstr>Open Sans</vt:lpstr>
      <vt:lpstr>Open Sans SemiBold</vt:lpstr>
      <vt:lpstr>Verdana</vt:lpstr>
      <vt:lpstr>Wingdings</vt:lpstr>
      <vt:lpstr>SandiaBrand</vt:lpstr>
      <vt:lpstr>Scientific Machine Learning and Tensorflow tutorial</vt:lpstr>
      <vt:lpstr>Gaussian processes is a generalization of the multivariate normal</vt:lpstr>
      <vt:lpstr>Properties of multivariate normal distributions</vt:lpstr>
      <vt:lpstr>MvN for function evaluations</vt:lpstr>
      <vt:lpstr>Definition of a Gaussian process</vt:lpstr>
      <vt:lpstr>Regression with gaussian processes</vt:lpstr>
      <vt:lpstr>Constraints with gaussian process</vt:lpstr>
      <vt:lpstr>Type II likelihood maximization</vt:lpstr>
      <vt:lpstr>Linear transformations of a gaussian process</vt:lpstr>
      <vt:lpstr>Inverse problem for pde’s</vt:lpstr>
      <vt:lpstr>Inference for Time evolving systems</vt:lpstr>
      <vt:lpstr>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Hatfield, Laura Emily</dc:creator>
  <cp:lastModifiedBy>Patel, Ravi Ghanshyam</cp:lastModifiedBy>
  <cp:revision>197</cp:revision>
  <dcterms:created xsi:type="dcterms:W3CDTF">2023-03-17T19:55:08Z</dcterms:created>
  <dcterms:modified xsi:type="dcterms:W3CDTF">2024-02-02T06:32:59Z</dcterms:modified>
</cp:coreProperties>
</file>