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4192" r:id="rId2"/>
    <p:sldId id="4193" r:id="rId3"/>
    <p:sldId id="283" r:id="rId4"/>
    <p:sldId id="289" r:id="rId5"/>
    <p:sldId id="4195" r:id="rId6"/>
    <p:sldId id="4200" r:id="rId7"/>
    <p:sldId id="312" r:id="rId8"/>
    <p:sldId id="328" r:id="rId9"/>
    <p:sldId id="329" r:id="rId10"/>
    <p:sldId id="330" r:id="rId11"/>
    <p:sldId id="4199" r:id="rId12"/>
    <p:sldId id="41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0"/>
    <a:srgbClr val="011C32"/>
    <a:srgbClr val="7C8EA0"/>
    <a:srgbClr val="02143C"/>
    <a:srgbClr val="E8EEFF"/>
    <a:srgbClr val="021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/>
    <p:restoredTop sz="86531"/>
  </p:normalViewPr>
  <p:slideViewPr>
    <p:cSldViewPr snapToGrid="0" showGuides="1">
      <p:cViewPr varScale="1">
        <p:scale>
          <a:sx n="110" d="100"/>
          <a:sy n="110" d="100"/>
        </p:scale>
        <p:origin x="1792" y="176"/>
      </p:cViewPr>
      <p:guideLst>
        <p:guide pos="3816"/>
        <p:guide orient="horz" pos="2160"/>
        <p:guide orient="horz"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7F9A-864F-DE44-AF07-EDC0CAC9013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53EA-6907-8F47-ACA5-08DBFA1C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47EBFF-C97D-2ED7-9E00-C685343679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14311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_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8068C1-323F-572A-96F9-3C07CF172E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7150" y="1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CFC8AD-FDE1-C946-6F19-1D200A5C7EB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424422" y="1728217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086AE18A-883A-AF55-B395-94D7303F8A0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44262" y="3456433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03128C2-8DFF-BDBA-C323-B9EE2FD9A54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900678" y="5175505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0D6C5F-2EE1-E366-3882-F2CA4D85B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3200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61692" y="2031023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1BBB78-2337-77EE-6EC0-4C784C5E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0EA2B-BE9C-1249-82D6-B7B0949F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049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1A6A05-6A68-95A1-41EE-FDBA7FA90F3C}"/>
              </a:ext>
            </a:extLst>
          </p:cNvPr>
          <p:cNvSpPr/>
          <p:nvPr userDrawn="1"/>
        </p:nvSpPr>
        <p:spPr>
          <a:xfrm>
            <a:off x="0" y="914400"/>
            <a:ext cx="11696699" cy="766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40000">
                <a:schemeClr val="tx2">
                  <a:lumMod val="20000"/>
                  <a:lumOff val="80000"/>
                  <a:alpha val="20000"/>
                </a:schemeClr>
              </a:gs>
              <a:gs pos="60000">
                <a:schemeClr val="accent1">
                  <a:alpha val="25000"/>
                </a:schemeClr>
              </a:gs>
              <a:gs pos="100000">
                <a:schemeClr val="accent1">
                  <a:alpha val="58414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1708-074B-CB27-329D-6020CFC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042984"/>
            <a:ext cx="10544432" cy="4243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F4D-A4D6-628F-7773-C9A5339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BA94E1-F833-74C4-C220-979B555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31A2ED-36FD-2A27-0280-2BAA4BE8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6638826"/>
            <a:ext cx="104775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360BF7-31E7-2BD1-4BB4-C13DCDA3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E1765-210E-6276-4BFF-2D655F43C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968" y="1054571"/>
            <a:ext cx="9529477" cy="485775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2DB5861-DC1F-274C-DB37-975429602C12}"/>
              </a:ext>
            </a:extLst>
          </p:cNvPr>
          <p:cNvSpPr/>
          <p:nvPr userDrawn="1"/>
        </p:nvSpPr>
        <p:spPr>
          <a:xfrm rot="5400000">
            <a:off x="516549" y="1150458"/>
            <a:ext cx="529826" cy="294000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E6835A-8A89-91B3-CA12-BE90FD1FEF40}"/>
              </a:ext>
            </a:extLst>
          </p:cNvPr>
          <p:cNvSpPr/>
          <p:nvPr userDrawn="1"/>
        </p:nvSpPr>
        <p:spPr>
          <a:xfrm rot="5400000">
            <a:off x="204109" y="1150458"/>
            <a:ext cx="529826" cy="294000"/>
          </a:xfrm>
          <a:prstGeom prst="triangl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FC92465-7D33-6807-71D6-C420B847E784}"/>
              </a:ext>
            </a:extLst>
          </p:cNvPr>
          <p:cNvSpPr/>
          <p:nvPr userDrawn="1"/>
        </p:nvSpPr>
        <p:spPr>
          <a:xfrm rot="5400000">
            <a:off x="-117913" y="1150458"/>
            <a:ext cx="529826" cy="294000"/>
          </a:xfrm>
          <a:prstGeom prst="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3ED-6FC3-240E-FD79-5C9C1B35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1F5-00A8-177A-AD8C-C74DC54B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13" y="1228626"/>
            <a:ext cx="5582133" cy="506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F7C-5569-F775-5910-F82732B6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764" y="1228626"/>
            <a:ext cx="5434796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EEC-0AE6-91A4-3002-A2E772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B168-7BCE-5553-8F95-2FA0CB1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E0A0-EBA5-FCE8-DB05-AE909139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98EE-734B-7927-A9F9-59E746C0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62682"/>
            <a:ext cx="5502275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9ED-631A-4038-CD24-1318D135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87" y="1995160"/>
            <a:ext cx="5502275" cy="4298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2261-E334-48E8-A5C2-10C4156C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50" y="1062682"/>
            <a:ext cx="5410200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312-4529-7366-8A26-B3D48C92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2750" y="1995160"/>
            <a:ext cx="5410200" cy="4298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D12A-DDF5-F9C7-183F-B0D4053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175-61AA-514B-24D4-5450A47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8A3E416-B7DC-9289-0F71-02C0E72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E5878A-1552-B223-F43B-5038DE4B26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A478EFB-CB01-5D7C-25EB-8FE3C54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2AFD62A-76F2-FED8-00D7-9815E82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D803D6-673A-5DDE-DFD1-A8CEB560F8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C167D27-96EB-70A9-C8AE-F79AD23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00B1E-82F2-53D3-6036-9B46FBE71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3BEAAE65-DB30-3E9B-C7B2-88F7ACE23F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98936" y="6483096"/>
            <a:ext cx="893064" cy="374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B33F-B679-0A95-7EA1-D24ED8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DAD-B0D7-7273-0B9E-980C44A1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26" y="1227262"/>
            <a:ext cx="11239500" cy="5059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A91-6050-8AEB-75E0-102C5DDB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326" y="6634113"/>
            <a:ext cx="104775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EF1B-4646-6E00-A89E-1C0F8886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95B480F-57BC-AAE4-E8B1-8E74194E0A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6536" y="0"/>
            <a:ext cx="1045464" cy="19415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CF45F2-A7DC-3969-B1B1-7C78B77C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0" r:id="rId3"/>
    <p:sldLayoutId id="2147483715" r:id="rId4"/>
    <p:sldLayoutId id="2147483714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pple Symbols" panose="02000000000000000000" pitchFamily="2" charset="-79"/>
        <a:buChar char="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4176">
          <p15:clr>
            <a:srgbClr val="F26B43"/>
          </p15:clr>
        </p15:guide>
        <p15:guide id="13" pos="216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44">
          <p15:clr>
            <a:srgbClr val="F26B43"/>
          </p15:clr>
        </p15:guide>
        <p15:guide id="16" pos="7368">
          <p15:clr>
            <a:srgbClr val="F26B43"/>
          </p15:clr>
        </p15:guide>
        <p15:guide id="17" orient="horz" pos="768">
          <p15:clr>
            <a:srgbClr val="F26B43"/>
          </p15:clr>
        </p15:guide>
        <p15:guide id="18" orient="horz" pos="3960">
          <p15:clr>
            <a:srgbClr val="F26B43"/>
          </p15:clr>
        </p15:guide>
        <p15:guide id="21" orient="horz" pos="2160">
          <p15:clr>
            <a:srgbClr val="F26B43"/>
          </p15:clr>
        </p15:guide>
        <p15:guide id="2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9.emf"/><Relationship Id="rId3" Type="http://schemas.openxmlformats.org/officeDocument/2006/relationships/image" Target="../media/image13.emf"/><Relationship Id="rId7" Type="http://schemas.openxmlformats.org/officeDocument/2006/relationships/image" Target="../media/image19.emf"/><Relationship Id="rId12" Type="http://schemas.openxmlformats.org/officeDocument/2006/relationships/image" Target="../media/image28.emf"/><Relationship Id="rId2" Type="http://schemas.openxmlformats.org/officeDocument/2006/relationships/image" Target="../media/image14.emf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11" Type="http://schemas.openxmlformats.org/officeDocument/2006/relationships/image" Target="../media/image27.emf"/><Relationship Id="rId5" Type="http://schemas.openxmlformats.org/officeDocument/2006/relationships/image" Target="../media/image17.emf"/><Relationship Id="rId15" Type="http://schemas.openxmlformats.org/officeDocument/2006/relationships/image" Target="../media/image23.emf"/><Relationship Id="rId10" Type="http://schemas.openxmlformats.org/officeDocument/2006/relationships/image" Target="../media/image26.emf"/><Relationship Id="rId4" Type="http://schemas.openxmlformats.org/officeDocument/2006/relationships/image" Target="../media/image16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A2410B-6AF7-5C23-C262-97C46754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Machine Learning and </a:t>
            </a:r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77E70AA-80C4-8182-CFB3-3F7F8063F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G Patel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7648E5-4D33-101D-02F7-374668BC7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Physics informed neural networks and Inverse Problems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4873B7-1324-8AB3-9E55-13DFF8C23A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SAND2024-00806O</a:t>
            </a:r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50459C0-2F43-1F7A-C966-163643A93C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895" y="4393310"/>
            <a:ext cx="4819650" cy="446913"/>
          </a:xfrm>
        </p:spPr>
        <p:txBody>
          <a:bodyPr/>
          <a:lstStyle/>
          <a:p>
            <a:r>
              <a:rPr lang="en-US" dirty="0"/>
              <a:t>Scientific Machine Learning Department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A5EE34-EBA3-F998-7723-5728F4495E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2895" y="4888992"/>
            <a:ext cx="4452257" cy="1402080"/>
          </a:xfrm>
        </p:spPr>
        <p:txBody>
          <a:bodyPr>
            <a:normAutofit/>
          </a:bodyPr>
          <a:lstStyle/>
          <a:p>
            <a:r>
              <a:rPr lang="en-US" dirty="0"/>
              <a:t>February 1 – 2, 2024</a:t>
            </a:r>
          </a:p>
          <a:p>
            <a:r>
              <a:rPr lang="en-US" dirty="0"/>
              <a:t>Numerical PDEs: Analysis, Algorithms, and Data Challenges</a:t>
            </a:r>
          </a:p>
          <a:p>
            <a:r>
              <a:rPr lang="en-US" dirty="0"/>
              <a:t>ICERM</a:t>
            </a:r>
          </a:p>
          <a:p>
            <a:r>
              <a:rPr lang="en-US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63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DCC5-12F7-DA4E-A7C6-E04C40A9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fits test for shocked copper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ADD3F-093B-214A-B3EA-B97971D8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2373247"/>
            <a:ext cx="6059394" cy="4124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778A2-F43E-FD48-ABBE-9D0EE6C153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648" y="1429234"/>
            <a:ext cx="10058400" cy="926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fitted EOS’s to solve new impact case</a:t>
            </a:r>
          </a:p>
          <a:p>
            <a:pPr lvl="1"/>
            <a:r>
              <a:rPr lang="en-US" dirty="0"/>
              <a:t>Viscous regularized finite difference (FD) code on a fine mesh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3CF5D-265D-9F4D-87F3-87AF36743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34" t="22849" r="14930" b="39504"/>
          <a:stretch/>
        </p:blipFill>
        <p:spPr>
          <a:xfrm>
            <a:off x="8101925" y="3405418"/>
            <a:ext cx="430306" cy="129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E121A-A18A-BB4D-9A49-91F0F0806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9" t="13671" r="11809" b="49999"/>
          <a:stretch/>
        </p:blipFill>
        <p:spPr>
          <a:xfrm>
            <a:off x="8101925" y="3874587"/>
            <a:ext cx="481913" cy="10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B1C03-63BD-CC4D-AAB4-FC4F942709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57" t="19865" r="15492" b="36088"/>
          <a:stretch/>
        </p:blipFill>
        <p:spPr>
          <a:xfrm>
            <a:off x="8114062" y="4400428"/>
            <a:ext cx="462579" cy="139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15B8C-A11D-FA4F-ABD4-77A00D1CE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32" t="27357" r="13191" b="44677"/>
          <a:stretch/>
        </p:blipFill>
        <p:spPr>
          <a:xfrm>
            <a:off x="8100933" y="4898774"/>
            <a:ext cx="464950" cy="8524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69827B-7734-A145-8B63-276735BA1F05}"/>
              </a:ext>
            </a:extLst>
          </p:cNvPr>
          <p:cNvSpPr txBox="1">
            <a:spLocks/>
          </p:cNvSpPr>
          <p:nvPr/>
        </p:nvSpPr>
        <p:spPr>
          <a:xfrm>
            <a:off x="8583838" y="3278297"/>
            <a:ext cx="2175226" cy="383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LAMMPS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04925C-9C7F-A848-8284-8AC40DDC4850}"/>
              </a:ext>
            </a:extLst>
          </p:cNvPr>
          <p:cNvSpPr txBox="1">
            <a:spLocks/>
          </p:cNvSpPr>
          <p:nvPr/>
        </p:nvSpPr>
        <p:spPr>
          <a:xfrm>
            <a:off x="8583838" y="3753425"/>
            <a:ext cx="2175226" cy="383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Sample fit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DFE7CB-3FB3-7243-9D1B-BC9293D670D2}"/>
              </a:ext>
            </a:extLst>
          </p:cNvPr>
          <p:cNvSpPr txBox="1">
            <a:spLocks/>
          </p:cNvSpPr>
          <p:nvPr/>
        </p:nvSpPr>
        <p:spPr>
          <a:xfrm>
            <a:off x="8569442" y="4265629"/>
            <a:ext cx="3120983" cy="383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Sample fit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320E2B-4CD2-FB42-B013-C789F042B100}"/>
              </a:ext>
            </a:extLst>
          </p:cNvPr>
          <p:cNvSpPr txBox="1">
            <a:spLocks/>
          </p:cNvSpPr>
          <p:nvPr/>
        </p:nvSpPr>
        <p:spPr>
          <a:xfrm>
            <a:off x="8569442" y="4752020"/>
            <a:ext cx="3120983" cy="383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16 Sample fit</a:t>
            </a:r>
          </a:p>
        </p:txBody>
      </p:sp>
    </p:spTree>
    <p:extLst>
      <p:ext uri="{BB962C8B-B14F-4D97-AF65-F5344CB8AC3E}">
        <p14:creationId xmlns:p14="http://schemas.microsoft.com/office/powerpoint/2010/main" val="22533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509B-A76A-F652-C54D-EBB6C6F7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Pinns</a:t>
            </a:r>
            <a:r>
              <a:rPr lang="en-US" dirty="0"/>
              <a:t>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6159-EE4B-5167-722E-2CA29CCB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21" y="2182368"/>
            <a:ext cx="3546461" cy="6763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Variational PINNs (E. </a:t>
            </a:r>
            <a:r>
              <a:rPr lang="en-US" dirty="0" err="1"/>
              <a:t>Kharazmi</a:t>
            </a:r>
            <a:r>
              <a:rPr lang="en-US" dirty="0"/>
              <a:t> et al., arXiv:1912.00873 (2019))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4B9D-8413-AFEB-087E-467C35898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D6554-4CAF-E2D5-74A0-E27C2F92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63" y="1667796"/>
            <a:ext cx="7404100" cy="2082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5B04F0-8F60-73D0-A94D-94931909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93" y="4192701"/>
            <a:ext cx="3343402" cy="26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B7E9-4EF6-3C00-64D2-C31C526D2680}"/>
              </a:ext>
            </a:extLst>
          </p:cNvPr>
          <p:cNvSpPr txBox="1"/>
          <p:nvPr/>
        </p:nvSpPr>
        <p:spPr>
          <a:xfrm>
            <a:off x="1755648" y="5040880"/>
            <a:ext cx="341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Conservative PINNs (A. Jagtap et al., </a:t>
            </a:r>
            <a:r>
              <a:rPr lang="en-US" i="1" dirty="0">
                <a:solidFill>
                  <a:schemeClr val="bg1"/>
                </a:solidFill>
              </a:rPr>
              <a:t>CMAME</a:t>
            </a:r>
            <a:r>
              <a:rPr lang="en-US" dirty="0">
                <a:solidFill>
                  <a:schemeClr val="bg1"/>
                </a:solidFill>
              </a:rPr>
              <a:t> (2020))</a:t>
            </a:r>
          </a:p>
        </p:txBody>
      </p:sp>
    </p:spTree>
    <p:extLst>
      <p:ext uri="{BB962C8B-B14F-4D97-AF65-F5344CB8AC3E}">
        <p14:creationId xmlns:p14="http://schemas.microsoft.com/office/powerpoint/2010/main" val="201534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9F2A-75C9-FAF5-59B8-938F2B2E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6A1C-6C71-4BA2-14F8-B93FB855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Develop a PINN for the viscous Burgers equation</a:t>
            </a:r>
          </a:p>
          <a:p>
            <a:pPr lvl="1"/>
            <a:r>
              <a:rPr lang="en-US" dirty="0"/>
              <a:t>Solve the forward problem for the viscous Burgers equation</a:t>
            </a:r>
          </a:p>
          <a:p>
            <a:pPr lvl="1"/>
            <a:r>
              <a:rPr lang="en-US" dirty="0"/>
              <a:t>Using the provided data, find the viscosity coefficient</a:t>
            </a:r>
          </a:p>
          <a:p>
            <a:endParaRPr lang="en-US" dirty="0"/>
          </a:p>
          <a:p>
            <a:r>
              <a:rPr lang="en-US" dirty="0"/>
              <a:t>Exercise 2</a:t>
            </a:r>
          </a:p>
          <a:p>
            <a:pPr lvl="1"/>
            <a:r>
              <a:rPr lang="en-US" dirty="0"/>
              <a:t>Find the frequency of the forcing term in the </a:t>
            </a:r>
            <a:r>
              <a:rPr lang="en-US"/>
              <a:t>Poisson equation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7594-0490-A3DE-BAEE-4C853E563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6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F74E-902D-517A-7B8B-A61E192B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informed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D1C2-742F-4100-0F69-24D6ABB5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528677"/>
          </a:xfrm>
        </p:spPr>
        <p:txBody>
          <a:bodyPr/>
          <a:lstStyle/>
          <a:p>
            <a:r>
              <a:rPr lang="en-US" dirty="0"/>
              <a:t>We previously fit neural networks to functions by regressing against data,</a:t>
            </a:r>
          </a:p>
          <a:p>
            <a:pPr lvl="1"/>
            <a:r>
              <a:rPr lang="en-US" dirty="0"/>
              <a:t>We used a loss function that penalized against RSS</a:t>
            </a:r>
          </a:p>
          <a:p>
            <a:pPr lvl="1"/>
            <a:endParaRPr lang="en-US" dirty="0"/>
          </a:p>
          <a:p>
            <a:r>
              <a:rPr lang="en-US" dirty="0"/>
              <a:t>Neural networks can also be trained using more general loss functions like a PDE residual</a:t>
            </a:r>
          </a:p>
          <a:p>
            <a:pPr lvl="1"/>
            <a:r>
              <a:rPr lang="en-US" dirty="0"/>
              <a:t>Solves a PDE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Residual: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32922-1E99-2CDF-8532-B067083C7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3DD7-5557-3164-DA37-B7D3DE98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14" y="2093976"/>
            <a:ext cx="19431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413A6-47D7-BC8B-5CC7-32B2069D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14" y="3452146"/>
            <a:ext cx="41402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C7EDF-B661-5D30-8285-92F18983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14" y="4937316"/>
            <a:ext cx="6426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74E5-73E2-D64F-A44F-A5E1F831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Physics informed neural networks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(PINNs) as a PDE collocation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DCBF-4D78-5A40-A473-2D81BE8C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4"/>
            <a:ext cx="6109920" cy="469900"/>
          </a:xfrm>
        </p:spPr>
        <p:txBody>
          <a:bodyPr/>
          <a:lstStyle/>
          <a:p>
            <a:r>
              <a:rPr lang="en-US" dirty="0"/>
              <a:t>For the PDE,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B12D4-7742-F443-A3A9-613A99B9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20" y="1809599"/>
            <a:ext cx="1814772" cy="2450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8B61D7-B460-7441-807E-9775B040415F}"/>
              </a:ext>
            </a:extLst>
          </p:cNvPr>
          <p:cNvSpPr txBox="1">
            <a:spLocks/>
          </p:cNvSpPr>
          <p:nvPr/>
        </p:nvSpPr>
        <p:spPr>
          <a:xfrm>
            <a:off x="720648" y="2772271"/>
            <a:ext cx="10058400" cy="469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Let the solution be defined by a neural network,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AC8FB-F149-984A-9E14-201077C6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04" y="3132551"/>
            <a:ext cx="1298158" cy="2450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326EEA-C666-6342-9512-74F3EB833A46}"/>
              </a:ext>
            </a:extLst>
          </p:cNvPr>
          <p:cNvSpPr txBox="1">
            <a:spLocks/>
          </p:cNvSpPr>
          <p:nvPr/>
        </p:nvSpPr>
        <p:spPr>
          <a:xfrm>
            <a:off x="720648" y="3950893"/>
            <a:ext cx="10058400" cy="469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Define a residual,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82B01D-4971-1D42-A51D-3E5F282BB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104" y="4330192"/>
            <a:ext cx="3424224" cy="113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64D912-DCE8-1040-AE74-F1DB3432A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20" y="2149451"/>
            <a:ext cx="748428" cy="2251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8DF828-AB44-364D-9DD5-05AC4F61F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920" y="2467298"/>
            <a:ext cx="6096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275E84-507E-3445-BAEF-B7B57D78A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192" y="1770031"/>
            <a:ext cx="1727200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A29F5A-D969-9F47-9FA7-F382007A3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8192" y="2080526"/>
            <a:ext cx="18796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57A337-2C38-BB43-9A8C-FD263FE35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8192" y="2374321"/>
            <a:ext cx="558800" cy="177800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40126F1-DA45-9441-B561-7D741B0F209C}"/>
              </a:ext>
            </a:extLst>
          </p:cNvPr>
          <p:cNvSpPr txBox="1">
            <a:spLocks/>
          </p:cNvSpPr>
          <p:nvPr/>
        </p:nvSpPr>
        <p:spPr>
          <a:xfrm>
            <a:off x="720648" y="3522611"/>
            <a:ext cx="10058400" cy="469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Choose collocation points in space-time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FCF77E-7AC2-6644-AF8D-112B15B8EE6C}"/>
              </a:ext>
            </a:extLst>
          </p:cNvPr>
          <p:cNvGrpSpPr/>
          <p:nvPr/>
        </p:nvGrpSpPr>
        <p:grpSpPr>
          <a:xfrm>
            <a:off x="7245011" y="1924743"/>
            <a:ext cx="3854367" cy="3761745"/>
            <a:chOff x="6294785" y="3064524"/>
            <a:chExt cx="4989148" cy="4626348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7B22C0D0-E254-8040-BC4A-319EC17003A9}"/>
                </a:ext>
              </a:extLst>
            </p:cNvPr>
            <p:cNvSpPr/>
            <p:nvPr/>
          </p:nvSpPr>
          <p:spPr>
            <a:xfrm>
              <a:off x="6294785" y="3064524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>
              <a:extLst>
                <a:ext uri="{FF2B5EF4-FFF2-40B4-BE49-F238E27FC236}">
                  <a16:creationId xmlns:a16="http://schemas.microsoft.com/office/drawing/2014/main" id="{C44A6DDD-066B-C14B-8710-131A967E9531}"/>
                </a:ext>
              </a:extLst>
            </p:cNvPr>
            <p:cNvSpPr/>
            <p:nvPr/>
          </p:nvSpPr>
          <p:spPr>
            <a:xfrm>
              <a:off x="7297577" y="3064524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>
              <a:extLst>
                <a:ext uri="{FF2B5EF4-FFF2-40B4-BE49-F238E27FC236}">
                  <a16:creationId xmlns:a16="http://schemas.microsoft.com/office/drawing/2014/main" id="{28FCA3FD-088B-3546-973A-A01AC449C941}"/>
                </a:ext>
              </a:extLst>
            </p:cNvPr>
            <p:cNvSpPr/>
            <p:nvPr/>
          </p:nvSpPr>
          <p:spPr>
            <a:xfrm>
              <a:off x="8300369" y="3064524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>
              <a:extLst>
                <a:ext uri="{FF2B5EF4-FFF2-40B4-BE49-F238E27FC236}">
                  <a16:creationId xmlns:a16="http://schemas.microsoft.com/office/drawing/2014/main" id="{79ABF85C-ED71-704E-A5C7-898779216119}"/>
                </a:ext>
              </a:extLst>
            </p:cNvPr>
            <p:cNvSpPr/>
            <p:nvPr/>
          </p:nvSpPr>
          <p:spPr>
            <a:xfrm>
              <a:off x="9303161" y="3064524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>
              <a:extLst>
                <a:ext uri="{FF2B5EF4-FFF2-40B4-BE49-F238E27FC236}">
                  <a16:creationId xmlns:a16="http://schemas.microsoft.com/office/drawing/2014/main" id="{CA012CAB-C1B6-B945-A773-BDDBDCBE10F4}"/>
                </a:ext>
              </a:extLst>
            </p:cNvPr>
            <p:cNvSpPr/>
            <p:nvPr/>
          </p:nvSpPr>
          <p:spPr>
            <a:xfrm>
              <a:off x="10305953" y="3064524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>
              <a:extLst>
                <a:ext uri="{FF2B5EF4-FFF2-40B4-BE49-F238E27FC236}">
                  <a16:creationId xmlns:a16="http://schemas.microsoft.com/office/drawing/2014/main" id="{72C479D9-EA65-FC40-9F60-324F6616EFBD}"/>
                </a:ext>
              </a:extLst>
            </p:cNvPr>
            <p:cNvSpPr/>
            <p:nvPr/>
          </p:nvSpPr>
          <p:spPr>
            <a:xfrm>
              <a:off x="6310680" y="3992511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>
              <a:extLst>
                <a:ext uri="{FF2B5EF4-FFF2-40B4-BE49-F238E27FC236}">
                  <a16:creationId xmlns:a16="http://schemas.microsoft.com/office/drawing/2014/main" id="{F7541D68-6D15-374C-A927-D7973265F202}"/>
                </a:ext>
              </a:extLst>
            </p:cNvPr>
            <p:cNvSpPr/>
            <p:nvPr/>
          </p:nvSpPr>
          <p:spPr>
            <a:xfrm>
              <a:off x="7313472" y="3992511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>
              <a:extLst>
                <a:ext uri="{FF2B5EF4-FFF2-40B4-BE49-F238E27FC236}">
                  <a16:creationId xmlns:a16="http://schemas.microsoft.com/office/drawing/2014/main" id="{05074B39-3BE1-A643-A83A-794DAD6AB0E2}"/>
                </a:ext>
              </a:extLst>
            </p:cNvPr>
            <p:cNvSpPr/>
            <p:nvPr/>
          </p:nvSpPr>
          <p:spPr>
            <a:xfrm>
              <a:off x="8316264" y="3992511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>
              <a:extLst>
                <a:ext uri="{FF2B5EF4-FFF2-40B4-BE49-F238E27FC236}">
                  <a16:creationId xmlns:a16="http://schemas.microsoft.com/office/drawing/2014/main" id="{E73FADFC-6618-CF4D-93D0-A86F81566AD5}"/>
                </a:ext>
              </a:extLst>
            </p:cNvPr>
            <p:cNvSpPr/>
            <p:nvPr/>
          </p:nvSpPr>
          <p:spPr>
            <a:xfrm>
              <a:off x="9319056" y="3992511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>
              <a:extLst>
                <a:ext uri="{FF2B5EF4-FFF2-40B4-BE49-F238E27FC236}">
                  <a16:creationId xmlns:a16="http://schemas.microsoft.com/office/drawing/2014/main" id="{3A6710D9-AB28-0343-B9A4-A5007B60431B}"/>
                </a:ext>
              </a:extLst>
            </p:cNvPr>
            <p:cNvSpPr/>
            <p:nvPr/>
          </p:nvSpPr>
          <p:spPr>
            <a:xfrm>
              <a:off x="10321848" y="3992511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>
              <a:extLst>
                <a:ext uri="{FF2B5EF4-FFF2-40B4-BE49-F238E27FC236}">
                  <a16:creationId xmlns:a16="http://schemas.microsoft.com/office/drawing/2014/main" id="{136299E3-58C4-924A-BA59-01E233E45672}"/>
                </a:ext>
              </a:extLst>
            </p:cNvPr>
            <p:cNvSpPr/>
            <p:nvPr/>
          </p:nvSpPr>
          <p:spPr>
            <a:xfrm>
              <a:off x="6326575" y="4920498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>
              <a:extLst>
                <a:ext uri="{FF2B5EF4-FFF2-40B4-BE49-F238E27FC236}">
                  <a16:creationId xmlns:a16="http://schemas.microsoft.com/office/drawing/2014/main" id="{77655C7D-4065-3A43-9679-995C08DC606C}"/>
                </a:ext>
              </a:extLst>
            </p:cNvPr>
            <p:cNvSpPr/>
            <p:nvPr/>
          </p:nvSpPr>
          <p:spPr>
            <a:xfrm>
              <a:off x="7329367" y="4920498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>
              <a:extLst>
                <a:ext uri="{FF2B5EF4-FFF2-40B4-BE49-F238E27FC236}">
                  <a16:creationId xmlns:a16="http://schemas.microsoft.com/office/drawing/2014/main" id="{983A7C64-95F2-E743-9473-16335ED028DB}"/>
                </a:ext>
              </a:extLst>
            </p:cNvPr>
            <p:cNvSpPr/>
            <p:nvPr/>
          </p:nvSpPr>
          <p:spPr>
            <a:xfrm>
              <a:off x="8332159" y="4920498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>
              <a:extLst>
                <a:ext uri="{FF2B5EF4-FFF2-40B4-BE49-F238E27FC236}">
                  <a16:creationId xmlns:a16="http://schemas.microsoft.com/office/drawing/2014/main" id="{7931B7EE-8860-EA42-82FC-F0AEFD584D7E}"/>
                </a:ext>
              </a:extLst>
            </p:cNvPr>
            <p:cNvSpPr/>
            <p:nvPr/>
          </p:nvSpPr>
          <p:spPr>
            <a:xfrm>
              <a:off x="9334951" y="4920498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>
              <a:extLst>
                <a:ext uri="{FF2B5EF4-FFF2-40B4-BE49-F238E27FC236}">
                  <a16:creationId xmlns:a16="http://schemas.microsoft.com/office/drawing/2014/main" id="{3BCC42E2-74D6-5B4D-8AB2-5C8844D66EDF}"/>
                </a:ext>
              </a:extLst>
            </p:cNvPr>
            <p:cNvSpPr/>
            <p:nvPr/>
          </p:nvSpPr>
          <p:spPr>
            <a:xfrm>
              <a:off x="10337743" y="4920498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>
              <a:extLst>
                <a:ext uri="{FF2B5EF4-FFF2-40B4-BE49-F238E27FC236}">
                  <a16:creationId xmlns:a16="http://schemas.microsoft.com/office/drawing/2014/main" id="{FA8BC581-33E2-6949-B92D-BE00695C5A2B}"/>
                </a:ext>
              </a:extLst>
            </p:cNvPr>
            <p:cNvSpPr/>
            <p:nvPr/>
          </p:nvSpPr>
          <p:spPr>
            <a:xfrm>
              <a:off x="6342470" y="5848485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Multiply 44">
              <a:extLst>
                <a:ext uri="{FF2B5EF4-FFF2-40B4-BE49-F238E27FC236}">
                  <a16:creationId xmlns:a16="http://schemas.microsoft.com/office/drawing/2014/main" id="{BBE55CEA-70D2-864E-A0C2-9043BF20654D}"/>
                </a:ext>
              </a:extLst>
            </p:cNvPr>
            <p:cNvSpPr/>
            <p:nvPr/>
          </p:nvSpPr>
          <p:spPr>
            <a:xfrm>
              <a:off x="7345262" y="5848485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>
              <a:extLst>
                <a:ext uri="{FF2B5EF4-FFF2-40B4-BE49-F238E27FC236}">
                  <a16:creationId xmlns:a16="http://schemas.microsoft.com/office/drawing/2014/main" id="{1B2E2DB4-5C63-8849-B24A-4C5635FB03EE}"/>
                </a:ext>
              </a:extLst>
            </p:cNvPr>
            <p:cNvSpPr/>
            <p:nvPr/>
          </p:nvSpPr>
          <p:spPr>
            <a:xfrm>
              <a:off x="8348054" y="5848485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>
              <a:extLst>
                <a:ext uri="{FF2B5EF4-FFF2-40B4-BE49-F238E27FC236}">
                  <a16:creationId xmlns:a16="http://schemas.microsoft.com/office/drawing/2014/main" id="{EB59F5D2-B0D1-A24E-9662-43DC27EA6879}"/>
                </a:ext>
              </a:extLst>
            </p:cNvPr>
            <p:cNvSpPr/>
            <p:nvPr/>
          </p:nvSpPr>
          <p:spPr>
            <a:xfrm>
              <a:off x="9350846" y="5848485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>
              <a:extLst>
                <a:ext uri="{FF2B5EF4-FFF2-40B4-BE49-F238E27FC236}">
                  <a16:creationId xmlns:a16="http://schemas.microsoft.com/office/drawing/2014/main" id="{339A7D1A-4898-9648-A032-156732B94C21}"/>
                </a:ext>
              </a:extLst>
            </p:cNvPr>
            <p:cNvSpPr/>
            <p:nvPr/>
          </p:nvSpPr>
          <p:spPr>
            <a:xfrm>
              <a:off x="10353638" y="5848485"/>
              <a:ext cx="914400" cy="914400"/>
            </a:xfrm>
            <a:prstGeom prst="mathMultiply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ultiply 48">
              <a:extLst>
                <a:ext uri="{FF2B5EF4-FFF2-40B4-BE49-F238E27FC236}">
                  <a16:creationId xmlns:a16="http://schemas.microsoft.com/office/drawing/2014/main" id="{7885BB34-5100-D749-AEBC-F2123D969589}"/>
                </a:ext>
              </a:extLst>
            </p:cNvPr>
            <p:cNvSpPr/>
            <p:nvPr/>
          </p:nvSpPr>
          <p:spPr>
            <a:xfrm>
              <a:off x="6358365" y="6776472"/>
              <a:ext cx="914400" cy="914400"/>
            </a:xfrm>
            <a:prstGeom prst="mathMultipl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Multiply 49">
              <a:extLst>
                <a:ext uri="{FF2B5EF4-FFF2-40B4-BE49-F238E27FC236}">
                  <a16:creationId xmlns:a16="http://schemas.microsoft.com/office/drawing/2014/main" id="{4DDA9068-016D-6E42-AAE4-217D7470A1E6}"/>
                </a:ext>
              </a:extLst>
            </p:cNvPr>
            <p:cNvSpPr/>
            <p:nvPr/>
          </p:nvSpPr>
          <p:spPr>
            <a:xfrm>
              <a:off x="7361157" y="6776472"/>
              <a:ext cx="914400" cy="914400"/>
            </a:xfrm>
            <a:prstGeom prst="mathMultipl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ultiply 50">
              <a:extLst>
                <a:ext uri="{FF2B5EF4-FFF2-40B4-BE49-F238E27FC236}">
                  <a16:creationId xmlns:a16="http://schemas.microsoft.com/office/drawing/2014/main" id="{B356128D-E1B7-A64D-BB99-5BF76E0A8E8C}"/>
                </a:ext>
              </a:extLst>
            </p:cNvPr>
            <p:cNvSpPr/>
            <p:nvPr/>
          </p:nvSpPr>
          <p:spPr>
            <a:xfrm>
              <a:off x="8363949" y="6776472"/>
              <a:ext cx="914400" cy="914400"/>
            </a:xfrm>
            <a:prstGeom prst="mathMultipl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4627AB3E-D5B4-AC46-BF88-DFB7BAEE42F1}"/>
                </a:ext>
              </a:extLst>
            </p:cNvPr>
            <p:cNvSpPr/>
            <p:nvPr/>
          </p:nvSpPr>
          <p:spPr>
            <a:xfrm>
              <a:off x="9366741" y="6776472"/>
              <a:ext cx="914400" cy="914400"/>
            </a:xfrm>
            <a:prstGeom prst="mathMultipl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>
              <a:extLst>
                <a:ext uri="{FF2B5EF4-FFF2-40B4-BE49-F238E27FC236}">
                  <a16:creationId xmlns:a16="http://schemas.microsoft.com/office/drawing/2014/main" id="{249DAD0A-3A63-D849-99FA-F0290BD6BF7F}"/>
                </a:ext>
              </a:extLst>
            </p:cNvPr>
            <p:cNvSpPr/>
            <p:nvPr/>
          </p:nvSpPr>
          <p:spPr>
            <a:xfrm>
              <a:off x="10369533" y="6776472"/>
              <a:ext cx="914400" cy="914400"/>
            </a:xfrm>
            <a:prstGeom prst="mathMultiply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7E17466-789E-6345-B74B-DB683C46A19F}"/>
              </a:ext>
            </a:extLst>
          </p:cNvPr>
          <p:cNvSpPr txBox="1"/>
          <p:nvPr/>
        </p:nvSpPr>
        <p:spPr>
          <a:xfrm>
            <a:off x="11567160" y="8037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6F6A344-8956-A44B-831A-9294906BB930}"/>
              </a:ext>
            </a:extLst>
          </p:cNvPr>
          <p:cNvSpPr txBox="1">
            <a:spLocks/>
          </p:cNvSpPr>
          <p:nvPr/>
        </p:nvSpPr>
        <p:spPr>
          <a:xfrm>
            <a:off x="725134" y="5398387"/>
            <a:ext cx="10058400" cy="469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Minimize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69349E0-783C-4942-B121-60FDB670D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7133" y="5853890"/>
            <a:ext cx="1816100" cy="546100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837F669-33FD-3E47-BC17-CBC7C1A2BC3D}"/>
              </a:ext>
            </a:extLst>
          </p:cNvPr>
          <p:cNvSpPr txBox="1">
            <a:spLocks/>
          </p:cNvSpPr>
          <p:nvPr/>
        </p:nvSpPr>
        <p:spPr>
          <a:xfrm>
            <a:off x="484348" y="6498228"/>
            <a:ext cx="8985844" cy="2863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latin typeface="+mn-lt"/>
              </a:rPr>
              <a:t>1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Raissi</a:t>
            </a:r>
            <a:r>
              <a:rPr lang="en-US" sz="1200" dirty="0">
                <a:latin typeface="+mn-lt"/>
              </a:rPr>
              <a:t> et al., </a:t>
            </a:r>
            <a:r>
              <a:rPr lang="en-US" sz="1200" i="1" dirty="0">
                <a:latin typeface="+mn-lt"/>
              </a:rPr>
              <a:t>arXiv:1711.10561</a:t>
            </a:r>
            <a:endParaRPr lang="en-US" sz="1200" dirty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CBCEEFD2-F440-E443-81B1-07530E7FBEB1}"/>
              </a:ext>
            </a:extLst>
          </p:cNvPr>
          <p:cNvSpPr txBox="1">
            <a:spLocks/>
          </p:cNvSpPr>
          <p:nvPr/>
        </p:nvSpPr>
        <p:spPr>
          <a:xfrm>
            <a:off x="10963860" y="2581157"/>
            <a:ext cx="1179576" cy="4699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  <a:latin typeface="+mn-lt"/>
              </a:rPr>
              <a:t>boundary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97ABF69-B0D6-1E4E-812D-356E75FAC5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536" y="5752630"/>
            <a:ext cx="558800" cy="177800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5EBBFD2-6157-3445-96C8-7EFFF16C9823}"/>
              </a:ext>
            </a:extLst>
          </p:cNvPr>
          <p:cNvSpPr txBox="1">
            <a:spLocks/>
          </p:cNvSpPr>
          <p:nvPr/>
        </p:nvSpPr>
        <p:spPr>
          <a:xfrm>
            <a:off x="8684836" y="1610773"/>
            <a:ext cx="1179576" cy="469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+mn-lt"/>
              </a:rPr>
              <a:t>interior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81A435-0750-4640-83A7-55FF36450AB2}"/>
              </a:ext>
            </a:extLst>
          </p:cNvPr>
          <p:cNvGrpSpPr/>
          <p:nvPr/>
        </p:nvGrpSpPr>
        <p:grpSpPr>
          <a:xfrm>
            <a:off x="6917436" y="4913212"/>
            <a:ext cx="1126841" cy="1272985"/>
            <a:chOff x="6987286" y="4986161"/>
            <a:chExt cx="1126841" cy="127298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2BBBC04-2139-4443-9243-9D202992D3B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6217450"/>
              <a:ext cx="8686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C9508D-E7CB-7746-9EEE-7932FBABF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736" y="5287810"/>
              <a:ext cx="0" cy="9296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2A8F9E6-C035-FB4E-8A81-2B005DEE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74427" y="6132146"/>
              <a:ext cx="139700" cy="127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88A3EB0-697C-9B45-B9D7-ABD4EFCB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87286" y="4986161"/>
              <a:ext cx="889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6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DC72FB1-219F-1B47-892A-57530720F8BD}"/>
              </a:ext>
            </a:extLst>
          </p:cNvPr>
          <p:cNvGrpSpPr/>
          <p:nvPr/>
        </p:nvGrpSpPr>
        <p:grpSpPr>
          <a:xfrm>
            <a:off x="8284057" y="1581062"/>
            <a:ext cx="3578610" cy="3363775"/>
            <a:chOff x="7836408" y="1923034"/>
            <a:chExt cx="3794760" cy="2915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0D0341-D227-CE4D-AA0E-FD358E924A8B}"/>
                </a:ext>
              </a:extLst>
            </p:cNvPr>
            <p:cNvSpPr/>
            <p:nvPr/>
          </p:nvSpPr>
          <p:spPr>
            <a:xfrm>
              <a:off x="7836408" y="1923034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74FF33-444E-BB48-8929-6F4F7F9F9620}"/>
                </a:ext>
              </a:extLst>
            </p:cNvPr>
            <p:cNvSpPr/>
            <p:nvPr/>
          </p:nvSpPr>
          <p:spPr>
            <a:xfrm>
              <a:off x="8595360" y="1923034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444406-C604-E246-B39A-01B94088DFE1}"/>
                </a:ext>
              </a:extLst>
            </p:cNvPr>
            <p:cNvSpPr/>
            <p:nvPr/>
          </p:nvSpPr>
          <p:spPr>
            <a:xfrm>
              <a:off x="9354312" y="1923034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7B5519-99A4-6A4C-9025-B893333A72E3}"/>
                </a:ext>
              </a:extLst>
            </p:cNvPr>
            <p:cNvSpPr/>
            <p:nvPr/>
          </p:nvSpPr>
          <p:spPr>
            <a:xfrm>
              <a:off x="10113264" y="1923034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492E05-98D9-F943-B6C9-6ABE2519E3F5}"/>
                </a:ext>
              </a:extLst>
            </p:cNvPr>
            <p:cNvSpPr/>
            <p:nvPr/>
          </p:nvSpPr>
          <p:spPr>
            <a:xfrm>
              <a:off x="10872216" y="1923034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E85AD4-764D-754F-90AE-F7074AE34073}"/>
                </a:ext>
              </a:extLst>
            </p:cNvPr>
            <p:cNvSpPr/>
            <p:nvPr/>
          </p:nvSpPr>
          <p:spPr>
            <a:xfrm>
              <a:off x="7836408" y="2509292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6825AD-AF40-F648-95F4-35067B57F11C}"/>
                </a:ext>
              </a:extLst>
            </p:cNvPr>
            <p:cNvSpPr/>
            <p:nvPr/>
          </p:nvSpPr>
          <p:spPr>
            <a:xfrm>
              <a:off x="8595360" y="2509292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4569A9-B72F-4141-81DA-C701383961D1}"/>
                </a:ext>
              </a:extLst>
            </p:cNvPr>
            <p:cNvSpPr/>
            <p:nvPr/>
          </p:nvSpPr>
          <p:spPr>
            <a:xfrm>
              <a:off x="9354312" y="2509292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709B7B-C25A-4248-A4A8-5BA8EAE0D398}"/>
                </a:ext>
              </a:extLst>
            </p:cNvPr>
            <p:cNvSpPr/>
            <p:nvPr/>
          </p:nvSpPr>
          <p:spPr>
            <a:xfrm>
              <a:off x="10113264" y="2509292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A38DFB-707F-E743-85CF-60FE8C7FE6AC}"/>
                </a:ext>
              </a:extLst>
            </p:cNvPr>
            <p:cNvSpPr/>
            <p:nvPr/>
          </p:nvSpPr>
          <p:spPr>
            <a:xfrm>
              <a:off x="10872216" y="2509292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30CC35-F650-0B49-9ED2-F727AB6505BD}"/>
                </a:ext>
              </a:extLst>
            </p:cNvPr>
            <p:cNvSpPr/>
            <p:nvPr/>
          </p:nvSpPr>
          <p:spPr>
            <a:xfrm>
              <a:off x="7836408" y="3095550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B1E519-1437-C444-8D42-302E890B6AB8}"/>
                </a:ext>
              </a:extLst>
            </p:cNvPr>
            <p:cNvSpPr/>
            <p:nvPr/>
          </p:nvSpPr>
          <p:spPr>
            <a:xfrm>
              <a:off x="8595360" y="3095550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24E4B-6B48-9744-8A99-BD001B594997}"/>
                </a:ext>
              </a:extLst>
            </p:cNvPr>
            <p:cNvSpPr/>
            <p:nvPr/>
          </p:nvSpPr>
          <p:spPr>
            <a:xfrm>
              <a:off x="9354312" y="3095550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567E4C-3A0D-CD4C-A2CA-968FA3271169}"/>
                </a:ext>
              </a:extLst>
            </p:cNvPr>
            <p:cNvSpPr/>
            <p:nvPr/>
          </p:nvSpPr>
          <p:spPr>
            <a:xfrm>
              <a:off x="10113264" y="3095550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A24719-DE1F-DC4E-A1E7-D65B8EDBE0C8}"/>
                </a:ext>
              </a:extLst>
            </p:cNvPr>
            <p:cNvSpPr/>
            <p:nvPr/>
          </p:nvSpPr>
          <p:spPr>
            <a:xfrm>
              <a:off x="10872216" y="3095550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4DEE43-78C2-7F49-BDB7-53C39C2F96D3}"/>
                </a:ext>
              </a:extLst>
            </p:cNvPr>
            <p:cNvSpPr/>
            <p:nvPr/>
          </p:nvSpPr>
          <p:spPr>
            <a:xfrm>
              <a:off x="7836408" y="3681808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3724CF-244B-AD46-9498-3E2702DCA296}"/>
                </a:ext>
              </a:extLst>
            </p:cNvPr>
            <p:cNvSpPr/>
            <p:nvPr/>
          </p:nvSpPr>
          <p:spPr>
            <a:xfrm>
              <a:off x="8595360" y="3681808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4ACAE3-B888-0D4F-8685-5827554E6A10}"/>
                </a:ext>
              </a:extLst>
            </p:cNvPr>
            <p:cNvSpPr/>
            <p:nvPr/>
          </p:nvSpPr>
          <p:spPr>
            <a:xfrm>
              <a:off x="9354312" y="3681808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E0F0B2-0659-5E4C-9D2A-1DA4F6ECF92C}"/>
                </a:ext>
              </a:extLst>
            </p:cNvPr>
            <p:cNvSpPr/>
            <p:nvPr/>
          </p:nvSpPr>
          <p:spPr>
            <a:xfrm>
              <a:off x="10113264" y="3681808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9CA6A8-57DF-894F-9A62-9F7D182917F0}"/>
                </a:ext>
              </a:extLst>
            </p:cNvPr>
            <p:cNvSpPr/>
            <p:nvPr/>
          </p:nvSpPr>
          <p:spPr>
            <a:xfrm>
              <a:off x="10872216" y="3681808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B909D9-06AB-0647-BBE8-D9C1877EA9D9}"/>
                </a:ext>
              </a:extLst>
            </p:cNvPr>
            <p:cNvSpPr/>
            <p:nvPr/>
          </p:nvSpPr>
          <p:spPr>
            <a:xfrm>
              <a:off x="7836408" y="4268066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F9AF7E-853F-194D-B9C5-0F546F356ED5}"/>
                </a:ext>
              </a:extLst>
            </p:cNvPr>
            <p:cNvSpPr/>
            <p:nvPr/>
          </p:nvSpPr>
          <p:spPr>
            <a:xfrm>
              <a:off x="8595360" y="4268066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7D9217-AB49-3746-B8ED-26A5F9CF5BA3}"/>
                </a:ext>
              </a:extLst>
            </p:cNvPr>
            <p:cNvSpPr/>
            <p:nvPr/>
          </p:nvSpPr>
          <p:spPr>
            <a:xfrm>
              <a:off x="9354312" y="4268066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895B33-95F2-5C4B-9C2E-CFF1AD97B62A}"/>
                </a:ext>
              </a:extLst>
            </p:cNvPr>
            <p:cNvSpPr/>
            <p:nvPr/>
          </p:nvSpPr>
          <p:spPr>
            <a:xfrm>
              <a:off x="10113264" y="4268066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DB361F-B507-D948-AC1F-5406223668D0}"/>
                </a:ext>
              </a:extLst>
            </p:cNvPr>
            <p:cNvSpPr/>
            <p:nvPr/>
          </p:nvSpPr>
          <p:spPr>
            <a:xfrm>
              <a:off x="10872216" y="4268066"/>
              <a:ext cx="758952" cy="5702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0D42C-41F4-154A-9B00-382B4DB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Control volume PINNs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(CVPINNs)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1C7D-9CB3-E347-A280-CDBF5135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026578"/>
            <a:ext cx="3569057" cy="409349"/>
          </a:xfrm>
        </p:spPr>
        <p:txBody>
          <a:bodyPr/>
          <a:lstStyle/>
          <a:p>
            <a:r>
              <a:rPr lang="en-US" dirty="0"/>
              <a:t>For PDEs of the form,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0C3BE09-849C-8542-9113-C30A324CD8BD}"/>
              </a:ext>
            </a:extLst>
          </p:cNvPr>
          <p:cNvSpPr txBox="1">
            <a:spLocks/>
          </p:cNvSpPr>
          <p:nvPr/>
        </p:nvSpPr>
        <p:spPr>
          <a:xfrm>
            <a:off x="720648" y="2982284"/>
            <a:ext cx="4187018" cy="409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Choose mesh in space-time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1E3039F-335B-614C-8D70-C50C76984446}"/>
              </a:ext>
            </a:extLst>
          </p:cNvPr>
          <p:cNvSpPr txBox="1">
            <a:spLocks/>
          </p:cNvSpPr>
          <p:nvPr/>
        </p:nvSpPr>
        <p:spPr>
          <a:xfrm>
            <a:off x="720648" y="2309750"/>
            <a:ext cx="5652720" cy="51689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Let the solution be defined by a neural network,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1684497-7B97-5043-AE6C-C2160DDF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96" y="2681272"/>
            <a:ext cx="1427974" cy="26956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6908D-4C7F-5F4F-BDA7-82CDB95FB1A2}"/>
              </a:ext>
            </a:extLst>
          </p:cNvPr>
          <p:cNvGrpSpPr/>
          <p:nvPr/>
        </p:nvGrpSpPr>
        <p:grpSpPr>
          <a:xfrm>
            <a:off x="1486104" y="1347183"/>
            <a:ext cx="3890872" cy="962574"/>
            <a:chOff x="1156920" y="1770031"/>
            <a:chExt cx="3890872" cy="87506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17E2A6D-69D4-FD45-9E17-ADF5FECB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920" y="1809599"/>
              <a:ext cx="1814772" cy="2450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123029-FE8D-6A4C-BD89-05DC9558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920" y="2149451"/>
              <a:ext cx="748428" cy="22519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6363D3-20C4-9242-A798-F8FB2EE4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6920" y="2467298"/>
              <a:ext cx="609600" cy="1778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469FBCE-5C17-6148-A2D8-C90D82371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8192" y="1770031"/>
              <a:ext cx="1727200" cy="2667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61E4DB-2965-BC49-87AB-122FFD1CA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8192" y="2080526"/>
              <a:ext cx="1879600" cy="2667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53C7AC0-FB1F-1B44-BA4E-2CFFB2D79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8192" y="2374321"/>
              <a:ext cx="558800" cy="177800"/>
            </a:xfrm>
            <a:prstGeom prst="rect">
              <a:avLst/>
            </a:prstGeom>
          </p:spPr>
        </p:pic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274303D-4332-424D-AD1B-710CCAE2FDFF}"/>
              </a:ext>
            </a:extLst>
          </p:cNvPr>
          <p:cNvSpPr txBox="1">
            <a:spLocks/>
          </p:cNvSpPr>
          <p:nvPr/>
        </p:nvSpPr>
        <p:spPr>
          <a:xfrm>
            <a:off x="746251" y="3427778"/>
            <a:ext cx="6495797" cy="409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Apply divergence theorem to each cell in the mesh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6496CF1-9248-D242-9261-B860F0E85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5757" y="3811734"/>
            <a:ext cx="2039620" cy="698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E5E03E4-9FBC-5E4D-9107-24EEA6D7A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7956" y="3801171"/>
            <a:ext cx="1844040" cy="698500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5A6C21A-41EA-B74D-80E6-8CEFE78B9747}"/>
              </a:ext>
            </a:extLst>
          </p:cNvPr>
          <p:cNvSpPr txBox="1">
            <a:spLocks/>
          </p:cNvSpPr>
          <p:nvPr/>
        </p:nvSpPr>
        <p:spPr>
          <a:xfrm>
            <a:off x="714678" y="4614630"/>
            <a:ext cx="6495797" cy="409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Approximate integrals with quadrature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630650F7-5D8E-CE44-8E86-30676C7AD62F}"/>
              </a:ext>
            </a:extLst>
          </p:cNvPr>
          <p:cNvSpPr txBox="1">
            <a:spLocks/>
          </p:cNvSpPr>
          <p:nvPr/>
        </p:nvSpPr>
        <p:spPr>
          <a:xfrm>
            <a:off x="720648" y="5678405"/>
            <a:ext cx="6495797" cy="409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Minimize residuals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4B41-ABCF-3646-8978-7710E12FA3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5278" y="6070558"/>
            <a:ext cx="2070100" cy="5461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218E220-7830-CE4B-B20A-793A4F7A82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4617" y="3720151"/>
            <a:ext cx="365223" cy="160872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8B3DE76-FA30-1B4A-9330-1A341071EBC5}"/>
              </a:ext>
            </a:extLst>
          </p:cNvPr>
          <p:cNvCxnSpPr/>
          <p:nvPr/>
        </p:nvCxnSpPr>
        <p:spPr>
          <a:xfrm>
            <a:off x="9715501" y="3916898"/>
            <a:ext cx="510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3DD28D2-9C45-BF49-BBD9-8E6D604F9B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51863" y="3697275"/>
            <a:ext cx="365223" cy="160872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44E7E8-0A50-0047-8F93-581E5DF294E7}"/>
              </a:ext>
            </a:extLst>
          </p:cNvPr>
          <p:cNvCxnSpPr>
            <a:cxnSpLocks/>
          </p:cNvCxnSpPr>
          <p:nvPr/>
        </p:nvCxnSpPr>
        <p:spPr>
          <a:xfrm flipH="1">
            <a:off x="8654024" y="3920615"/>
            <a:ext cx="34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BC91305-8D73-0943-A47B-913297C1E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5937" y="2990446"/>
            <a:ext cx="440447" cy="214428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82D1150-5E4F-6049-B63F-1EC0EC3CA518}"/>
              </a:ext>
            </a:extLst>
          </p:cNvPr>
          <p:cNvCxnSpPr>
            <a:cxnSpLocks/>
          </p:cNvCxnSpPr>
          <p:nvPr/>
        </p:nvCxnSpPr>
        <p:spPr>
          <a:xfrm flipV="1">
            <a:off x="9341047" y="3204874"/>
            <a:ext cx="0" cy="38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CAEED0E2-D1F9-7C4C-9630-BC5B200AD1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9967" y="4693278"/>
            <a:ext cx="440447" cy="21442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D161DC-53A0-F042-BA2D-E4AAAAEF1630}"/>
              </a:ext>
            </a:extLst>
          </p:cNvPr>
          <p:cNvCxnSpPr>
            <a:cxnSpLocks/>
          </p:cNvCxnSpPr>
          <p:nvPr/>
        </p:nvCxnSpPr>
        <p:spPr>
          <a:xfrm>
            <a:off x="9357640" y="4268077"/>
            <a:ext cx="0" cy="44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4276EE-4060-BB4D-8A77-9A94E500C6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4378" y="4045637"/>
            <a:ext cx="558800" cy="228600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A2050C3-8091-964E-97EE-FC48933E1F5D}"/>
              </a:ext>
            </a:extLst>
          </p:cNvPr>
          <p:cNvSpPr txBox="1">
            <a:spLocks/>
          </p:cNvSpPr>
          <p:nvPr/>
        </p:nvSpPr>
        <p:spPr>
          <a:xfrm>
            <a:off x="720648" y="5149501"/>
            <a:ext cx="6495797" cy="409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Fluxes at boundaries replaced by prescribed values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47AA086-F1ED-CB46-8433-0C01011285DA}"/>
              </a:ext>
            </a:extLst>
          </p:cNvPr>
          <p:cNvGrpSpPr/>
          <p:nvPr/>
        </p:nvGrpSpPr>
        <p:grpSpPr>
          <a:xfrm>
            <a:off x="7454605" y="4457526"/>
            <a:ext cx="1126841" cy="1272985"/>
            <a:chOff x="6987286" y="4986161"/>
            <a:chExt cx="1126841" cy="127298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E4ACA8-578A-8547-BA3D-DE16A1E0940C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6217450"/>
              <a:ext cx="8686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A1949-42B0-334B-A634-0A6016787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736" y="5287810"/>
              <a:ext cx="0" cy="9296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3A375B8-47DC-AD4E-8201-DEF46B10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74427" y="6132146"/>
              <a:ext cx="139700" cy="1270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AA5ECD0-A016-734E-91DD-CFD901F88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87286" y="4986161"/>
              <a:ext cx="88900" cy="177800"/>
            </a:xfrm>
            <a:prstGeom prst="rect">
              <a:avLst/>
            </a:prstGeom>
          </p:spPr>
        </p:pic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FC204-06F4-EDF8-8EC7-B9727D999E3F}"/>
              </a:ext>
            </a:extLst>
          </p:cNvPr>
          <p:cNvSpPr txBox="1">
            <a:spLocks/>
          </p:cNvSpPr>
          <p:nvPr/>
        </p:nvSpPr>
        <p:spPr>
          <a:xfrm>
            <a:off x="5224576" y="6497644"/>
            <a:ext cx="8985844" cy="2863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latin typeface="+mn-lt"/>
              </a:rPr>
              <a:t>2</a:t>
            </a:r>
            <a:r>
              <a:rPr lang="en-US" sz="1200" dirty="0">
                <a:latin typeface="+mn-lt"/>
              </a:rPr>
              <a:t> R.G. Patel et al., </a:t>
            </a:r>
            <a:r>
              <a:rPr lang="en-US" sz="1200" i="1" dirty="0">
                <a:latin typeface="+mn-lt"/>
              </a:rPr>
              <a:t>JCP </a:t>
            </a:r>
            <a:r>
              <a:rPr lang="en-US" sz="1200" dirty="0">
                <a:latin typeface="+mn-lt"/>
              </a:rPr>
              <a:t>(2022)</a:t>
            </a:r>
          </a:p>
        </p:txBody>
      </p:sp>
    </p:spTree>
    <p:extLst>
      <p:ext uri="{BB962C8B-B14F-4D97-AF65-F5344CB8AC3E}">
        <p14:creationId xmlns:p14="http://schemas.microsoft.com/office/powerpoint/2010/main" val="1973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31EA-C998-421C-6660-C5C215D3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problems with PINNs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93AE-74E6-7D28-B224-F6C2D2AD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data,      , and a parameterized PDE,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find the parameter,    , using PINNs by adding an extra term to the PINNs loss,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simultaneously solve the PDE while adjusting the parameters such that the solution matches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AF80E-13DE-9026-B4EC-5760350B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27CDB-A4DF-31F1-20F9-728A1210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4" y="1637284"/>
            <a:ext cx="20066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1E475-CF4E-BB3D-07E2-67DFA7B7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20" y="1338467"/>
            <a:ext cx="2540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D21BF-4514-9856-A091-973557DBF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66" y="2663190"/>
            <a:ext cx="1397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B1BB5-E547-A3B0-A653-8074CF2F3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74" y="3204496"/>
            <a:ext cx="3987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4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31EA-C998-421C-6660-C5C215D3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PINNs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93AE-74E6-7D28-B224-F6C2D2AD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parameters we’re fitting need to be constrained </a:t>
            </a:r>
          </a:p>
          <a:p>
            <a:pPr lvl="1"/>
            <a:r>
              <a:rPr lang="en-US" dirty="0"/>
              <a:t>Well-</a:t>
            </a:r>
            <a:r>
              <a:rPr lang="en-US" dirty="0" err="1"/>
              <a:t>posedness</a:t>
            </a:r>
            <a:r>
              <a:rPr lang="en-US" dirty="0"/>
              <a:t> of the PDE</a:t>
            </a:r>
          </a:p>
          <a:p>
            <a:pPr lvl="1"/>
            <a:r>
              <a:rPr lang="en-US" dirty="0"/>
              <a:t>E.g., the conductivity in the heat equation must be positive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penalize against negative conductivity by adding another term to the loss,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a high enough regularization weight, the minima will not have negative conductivity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AF80E-13DE-9026-B4EC-5760350B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5D164-F441-262D-2EBB-CE403A2D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8" y="3477546"/>
            <a:ext cx="6223000" cy="54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C296C-EB0E-8B87-B5A0-C72A136B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18" y="2619756"/>
            <a:ext cx="1600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2A2D-E452-B140-ADC2-23A38FFA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335562"/>
            <a:ext cx="10279098" cy="676374"/>
          </a:xfrm>
        </p:spPr>
        <p:txBody>
          <a:bodyPr/>
          <a:lstStyle/>
          <a:p>
            <a:r>
              <a:rPr lang="en-US" dirty="0"/>
              <a:t>CVPINNs for hyperbolic conservation laws</a:t>
            </a:r>
            <a:br>
              <a:rPr lang="en-US" dirty="0"/>
            </a:br>
            <a:r>
              <a:rPr lang="en-US" dirty="0"/>
              <a:t>A case study of Physics informed constrained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1DD02-1B5C-C041-AC06-A02D1936C1A2}"/>
              </a:ext>
            </a:extLst>
          </p:cNvPr>
          <p:cNvSpPr txBox="1">
            <a:spLocks/>
          </p:cNvSpPr>
          <p:nvPr/>
        </p:nvSpPr>
        <p:spPr>
          <a:xfrm>
            <a:off x="720648" y="1323045"/>
            <a:ext cx="4629352" cy="163966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Ingredients needed:</a:t>
            </a:r>
          </a:p>
          <a:p>
            <a:pPr lvl="1"/>
            <a:r>
              <a:rPr lang="en-US" sz="2000" dirty="0"/>
              <a:t>A numerical method for the PDE,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 parameterization for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FF026-7773-0A47-8358-6FA2465E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65" y="2541502"/>
            <a:ext cx="558800" cy="2667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E44D32-412E-FE42-807F-94BC8A6A0182}"/>
              </a:ext>
            </a:extLst>
          </p:cNvPr>
          <p:cNvSpPr txBox="1">
            <a:spLocks/>
          </p:cNvSpPr>
          <p:nvPr/>
        </p:nvSpPr>
        <p:spPr>
          <a:xfrm>
            <a:off x="5884636" y="5491706"/>
            <a:ext cx="5099489" cy="39353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59" lvl="1" indent="0">
              <a:buNone/>
            </a:pPr>
            <a:r>
              <a:rPr lang="en-US" sz="2000" dirty="0"/>
              <a:t>Hyperbolic region for Grad’s 13 moment equations</a:t>
            </a:r>
            <a:r>
              <a:rPr lang="en-US" sz="2000" baseline="30000" dirty="0"/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AFD31F-D96F-6F44-9A2F-00BBB0839B45}"/>
              </a:ext>
            </a:extLst>
          </p:cNvPr>
          <p:cNvSpPr txBox="1">
            <a:spLocks/>
          </p:cNvSpPr>
          <p:nvPr/>
        </p:nvSpPr>
        <p:spPr>
          <a:xfrm>
            <a:off x="361586" y="5531962"/>
            <a:ext cx="5099489" cy="393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59" lvl="1" indent="0">
              <a:buNone/>
            </a:pPr>
            <a:r>
              <a:rPr lang="en-US" sz="2000" dirty="0"/>
              <a:t>Shock solution to the traffic flow equation</a:t>
            </a:r>
            <a:r>
              <a:rPr lang="en-US" sz="2000" baseline="30000" dirty="0"/>
              <a:t>1</a:t>
            </a:r>
            <a:r>
              <a:rPr lang="en-US" sz="2000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F803C2-BC10-2A4A-AEE8-5D9BB20E5CA2}"/>
              </a:ext>
            </a:extLst>
          </p:cNvPr>
          <p:cNvGrpSpPr/>
          <p:nvPr/>
        </p:nvGrpSpPr>
        <p:grpSpPr>
          <a:xfrm>
            <a:off x="5884636" y="1515638"/>
            <a:ext cx="4629352" cy="1215419"/>
            <a:chOff x="3442377" y="4712584"/>
            <a:chExt cx="4629352" cy="1215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9AF1D-8A44-CD49-9493-DBCE1FA6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0453" y="5409159"/>
              <a:ext cx="558800" cy="266700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023960B-17FE-6349-9004-559D2A9BBF2F}"/>
                </a:ext>
              </a:extLst>
            </p:cNvPr>
            <p:cNvSpPr txBox="1">
              <a:spLocks/>
            </p:cNvSpPr>
            <p:nvPr/>
          </p:nvSpPr>
          <p:spPr>
            <a:xfrm>
              <a:off x="3442377" y="4712584"/>
              <a:ext cx="4629352" cy="121541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36" indent="-91436" algn="l" defTabSz="914354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rgbClr val="00B0F0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bg2">
                      <a:lumMod val="25000"/>
                    </a:schemeClr>
                  </a:solidFill>
                  <a:latin typeface="Garamond" charset="0"/>
                  <a:ea typeface="Garamond" charset="0"/>
                  <a:cs typeface="Garamond" charset="0"/>
                </a:defRPr>
              </a:lvl1pPr>
              <a:lvl2pPr marL="384029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B0F0"/>
                </a:buClr>
                <a:buFont typeface="Calibri" pitchFamily="34" charset="0"/>
                <a:buChar char="◦"/>
                <a:defRPr sz="1800" kern="1200">
                  <a:solidFill>
                    <a:schemeClr val="bg2">
                      <a:lumMod val="25000"/>
                    </a:schemeClr>
                  </a:solidFill>
                  <a:latin typeface="Garamond" charset="0"/>
                  <a:ea typeface="Garamond" charset="0"/>
                  <a:cs typeface="Garamond" charset="0"/>
                </a:defRPr>
              </a:lvl2pPr>
              <a:lvl3pPr marL="566900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B0F0"/>
                </a:buClr>
                <a:buFont typeface="Calibri" pitchFamily="34" charset="0"/>
                <a:buChar char="◦"/>
                <a:defRPr sz="1400" kern="1200">
                  <a:solidFill>
                    <a:schemeClr val="bg2">
                      <a:lumMod val="25000"/>
                    </a:schemeClr>
                  </a:solidFill>
                  <a:latin typeface="Garamond" charset="0"/>
                  <a:ea typeface="Garamond" charset="0"/>
                  <a:cs typeface="Garamond" charset="0"/>
                </a:defRPr>
              </a:lvl3pPr>
              <a:lvl4pPr marL="749771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B0F0"/>
                </a:buClr>
                <a:buFont typeface="Calibri" pitchFamily="34" charset="0"/>
                <a:buChar char="◦"/>
                <a:defRPr sz="1400" kern="1200">
                  <a:solidFill>
                    <a:schemeClr val="bg2">
                      <a:lumMod val="25000"/>
                    </a:schemeClr>
                  </a:solidFill>
                  <a:latin typeface="Garamond" charset="0"/>
                  <a:ea typeface="Garamond" charset="0"/>
                  <a:cs typeface="Garamond" charset="0"/>
                </a:defRPr>
              </a:lvl4pPr>
              <a:lvl5pPr marL="932642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B0F0"/>
                </a:buClr>
                <a:buFont typeface="Calibri" pitchFamily="34" charset="0"/>
                <a:buChar char="◦"/>
                <a:defRPr sz="1400" kern="1200">
                  <a:solidFill>
                    <a:schemeClr val="bg2">
                      <a:lumMod val="25000"/>
                    </a:schemeClr>
                  </a:solidFill>
                  <a:latin typeface="Garamond" charset="0"/>
                  <a:ea typeface="Garamond" charset="0"/>
                  <a:cs typeface="Garamond" charset="0"/>
                </a:defRPr>
              </a:lvl5pPr>
              <a:lvl6pPr marL="109994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3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25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1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Challenges,</a:t>
              </a:r>
            </a:p>
            <a:p>
              <a:pPr lvl="1"/>
              <a:r>
                <a:rPr lang="en-US" sz="2000" dirty="0"/>
                <a:t>PDE forms discontinuities</a:t>
              </a:r>
            </a:p>
            <a:p>
              <a:pPr lvl="1"/>
              <a:r>
                <a:rPr lang="en-US" sz="2000" dirty="0"/>
                <a:t>          must produce a well-posed IBVP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3D31E7F-FBD5-1342-A6FD-585C7D10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1" y="2934018"/>
            <a:ext cx="3056279" cy="242094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DC86F-4FB4-DA4B-B594-62FF13E16797}"/>
              </a:ext>
            </a:extLst>
          </p:cNvPr>
          <p:cNvSpPr txBox="1">
            <a:spLocks/>
          </p:cNvSpPr>
          <p:nvPr/>
        </p:nvSpPr>
        <p:spPr>
          <a:xfrm>
            <a:off x="484348" y="6295383"/>
            <a:ext cx="8985844" cy="393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aseline="30000" dirty="0"/>
              <a:t>1</a:t>
            </a:r>
            <a:r>
              <a:rPr lang="en-US" sz="1200" dirty="0"/>
              <a:t> </a:t>
            </a:r>
            <a:r>
              <a:rPr lang="en-US" sz="1200" dirty="0" err="1"/>
              <a:t>LeVeque</a:t>
            </a:r>
            <a:r>
              <a:rPr lang="en-US" sz="1200" dirty="0"/>
              <a:t>, </a:t>
            </a:r>
            <a:r>
              <a:rPr lang="en-US" sz="1200" i="1" dirty="0"/>
              <a:t>Finite Volume Methods for Hyperbolic Problems, </a:t>
            </a:r>
            <a:r>
              <a:rPr lang="en-US" sz="1200" dirty="0"/>
              <a:t>2004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A296F1-E952-2449-9A29-F314F4371F4F}"/>
              </a:ext>
            </a:extLst>
          </p:cNvPr>
          <p:cNvSpPr txBox="1">
            <a:spLocks/>
          </p:cNvSpPr>
          <p:nvPr/>
        </p:nvSpPr>
        <p:spPr>
          <a:xfrm>
            <a:off x="484348" y="6527165"/>
            <a:ext cx="8985844" cy="393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aseline="30000" dirty="0"/>
              <a:t>2</a:t>
            </a:r>
            <a:r>
              <a:rPr lang="en-US" sz="1200" dirty="0"/>
              <a:t> </a:t>
            </a:r>
            <a:r>
              <a:rPr lang="en-US" sz="1200" dirty="0" err="1"/>
              <a:t>Brini</a:t>
            </a:r>
            <a:r>
              <a:rPr lang="en-US" sz="1200" dirty="0"/>
              <a:t> and Ruggeri, </a:t>
            </a:r>
            <a:r>
              <a:rPr lang="en-US" sz="1200" i="1" dirty="0"/>
              <a:t>Continuum Mech. </a:t>
            </a:r>
            <a:r>
              <a:rPr lang="en-US" sz="1200" i="1" dirty="0" err="1"/>
              <a:t>Thermodyn</a:t>
            </a:r>
            <a:r>
              <a:rPr lang="en-US" sz="1200" i="1" dirty="0"/>
              <a:t>., </a:t>
            </a:r>
            <a:r>
              <a:rPr lang="en-US" sz="1200" dirty="0"/>
              <a:t>2020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CE00F2-B858-364A-B402-93D3179E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405" y="2710695"/>
            <a:ext cx="4072000" cy="27025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7C9673-7FE2-B743-AEFE-B25A24EF5BA7}"/>
              </a:ext>
            </a:extLst>
          </p:cNvPr>
          <p:cNvSpPr txBox="1"/>
          <p:nvPr/>
        </p:nvSpPr>
        <p:spPr>
          <a:xfrm>
            <a:off x="2585884" y="8278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9684BA-CFEE-CB43-8F67-6DA84F3962A8}"/>
              </a:ext>
            </a:extLst>
          </p:cNvPr>
          <p:cNvSpPr txBox="1"/>
          <p:nvPr/>
        </p:nvSpPr>
        <p:spPr>
          <a:xfrm>
            <a:off x="2585884" y="8278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1A523-8152-EC42-9C53-4C7342C4935C}"/>
              </a:ext>
            </a:extLst>
          </p:cNvPr>
          <p:cNvSpPr txBox="1"/>
          <p:nvPr/>
        </p:nvSpPr>
        <p:spPr>
          <a:xfrm>
            <a:off x="2585884" y="8278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5732C-BE64-AEE7-4B4A-BFE24B0D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730" y="1910845"/>
            <a:ext cx="1752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2FD-6605-6949-99F7-82784B94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discovery FOR copper UNDER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F949-AAD7-3E4A-A8AC-6CB63B0A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3"/>
            <a:ext cx="10058400" cy="872903"/>
          </a:xfrm>
        </p:spPr>
        <p:txBody>
          <a:bodyPr>
            <a:normAutofit/>
          </a:bodyPr>
          <a:lstStyle/>
          <a:p>
            <a:r>
              <a:rPr lang="en-US" dirty="0"/>
              <a:t>Perform LAMMPS</a:t>
            </a:r>
            <a:r>
              <a:rPr lang="en-US" baseline="30000" dirty="0"/>
              <a:t>1</a:t>
            </a:r>
            <a:r>
              <a:rPr lang="en-US" dirty="0"/>
              <a:t> simulations of the reverse-ballistic impact experiment</a:t>
            </a:r>
          </a:p>
          <a:p>
            <a:pPr lvl="1"/>
            <a:r>
              <a:rPr lang="en-US" sz="2000" dirty="0"/>
              <a:t>Various impact velocities and initial temperatures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0E86D-F8FF-594B-B62A-2F4B2E99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77" y="2256999"/>
            <a:ext cx="5197586" cy="27870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5F8541-6AF5-814E-B2C6-2D91E3885DEF}"/>
              </a:ext>
            </a:extLst>
          </p:cNvPr>
          <p:cNvSpPr txBox="1">
            <a:spLocks/>
          </p:cNvSpPr>
          <p:nvPr/>
        </p:nvSpPr>
        <p:spPr>
          <a:xfrm>
            <a:off x="64951" y="6498228"/>
            <a:ext cx="8985844" cy="283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/>
              <a:t>1</a:t>
            </a:r>
            <a:r>
              <a:rPr lang="en-US" sz="1200" dirty="0"/>
              <a:t>LAMMPS, https://</a:t>
            </a:r>
            <a:r>
              <a:rPr lang="en-US" sz="1200" dirty="0" err="1"/>
              <a:t>lammps.sandia.gov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C157-3D72-9A46-AE98-04E37C7D168D}"/>
              </a:ext>
            </a:extLst>
          </p:cNvPr>
          <p:cNvSpPr txBox="1">
            <a:spLocks/>
          </p:cNvSpPr>
          <p:nvPr/>
        </p:nvSpPr>
        <p:spPr>
          <a:xfrm>
            <a:off x="720647" y="5126089"/>
            <a:ext cx="10596397" cy="12015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 an EOS to the LAMMPS data using CVPINNs</a:t>
            </a:r>
          </a:p>
          <a:p>
            <a:pPr lvl="1"/>
            <a:r>
              <a:rPr lang="en-US" dirty="0"/>
              <a:t>Regularized neural network parameterization to preserve hyperbolicity in the Euler equations (convex Entropy)</a:t>
            </a:r>
          </a:p>
          <a:p>
            <a:r>
              <a:rPr lang="en-US" sz="2000" dirty="0"/>
              <a:t>Use fitted EOS to perform FD simulations of a new impact case and compare to LAMMPS</a:t>
            </a:r>
          </a:p>
        </p:txBody>
      </p:sp>
    </p:spTree>
    <p:extLst>
      <p:ext uri="{BB962C8B-B14F-4D97-AF65-F5344CB8AC3E}">
        <p14:creationId xmlns:p14="http://schemas.microsoft.com/office/powerpoint/2010/main" val="1515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8E6-07E8-1C4C-94C9-19C1A2BE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fits for shocked copper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3D74C-435A-4741-9706-91952A53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0" y="1590645"/>
            <a:ext cx="10827180" cy="4046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BDA84-D59C-8AC9-0EC9-1888B1B221C6}"/>
              </a:ext>
            </a:extLst>
          </p:cNvPr>
          <p:cNvSpPr txBox="1"/>
          <p:nvPr/>
        </p:nvSpPr>
        <p:spPr>
          <a:xfrm>
            <a:off x="3060192" y="5637007"/>
            <a:ext cx="586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EOS fits using penalty to prevent loss of hyperbolicity</a:t>
            </a:r>
          </a:p>
        </p:txBody>
      </p:sp>
    </p:spTree>
    <p:extLst>
      <p:ext uri="{BB962C8B-B14F-4D97-AF65-F5344CB8AC3E}">
        <p14:creationId xmlns:p14="http://schemas.microsoft.com/office/powerpoint/2010/main" val="9813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ndiaBrand">
  <a:themeElements>
    <a:clrScheme name="Sandia Brand">
      <a:dk1>
        <a:srgbClr val="1B1B1B"/>
      </a:dk1>
      <a:lt1>
        <a:srgbClr val="FFFFFF"/>
      </a:lt1>
      <a:dk2>
        <a:srgbClr val="0075A9"/>
      </a:dk2>
      <a:lt2>
        <a:srgbClr val="7D8EA0"/>
      </a:lt2>
      <a:accent1>
        <a:srgbClr val="00ACCF"/>
      </a:accent1>
      <a:accent2>
        <a:srgbClr val="287968"/>
      </a:accent2>
      <a:accent3>
        <a:srgbClr val="69B244"/>
      </a:accent3>
      <a:accent4>
        <a:srgbClr val="EC8A00"/>
      </a:accent4>
      <a:accent5>
        <a:srgbClr val="C41D24"/>
      </a:accent5>
      <a:accent6>
        <a:srgbClr val="8A2B78"/>
      </a:accent6>
      <a:hlink>
        <a:srgbClr val="007F9B"/>
      </a:hlink>
      <a:folHlink>
        <a:srgbClr val="0275A9"/>
      </a:folHlink>
    </a:clrScheme>
    <a:fontScheme name="Sandia Brand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spcAft>
            <a:spcPts val="600"/>
          </a:spcAft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ndiaBrand" id="{1968AAD6-CBA6-064F-9237-4007AAEE23B9}" vid="{2E5380AC-16C9-734E-8236-37757CA63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SandiaBrandMSTheme</Template>
  <TotalTime>14387</TotalTime>
  <Words>577</Words>
  <Application>Microsoft Macintosh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Apple Symbols</vt:lpstr>
      <vt:lpstr>Arial</vt:lpstr>
      <vt:lpstr>Calibri</vt:lpstr>
      <vt:lpstr>Courier New</vt:lpstr>
      <vt:lpstr>Exo 2</vt:lpstr>
      <vt:lpstr>Exo 2 Semi Bold</vt:lpstr>
      <vt:lpstr>Garamond</vt:lpstr>
      <vt:lpstr>Open Sans</vt:lpstr>
      <vt:lpstr>Open Sans SemiBold</vt:lpstr>
      <vt:lpstr>Verdana</vt:lpstr>
      <vt:lpstr>Wingdings</vt:lpstr>
      <vt:lpstr>SandiaBrand</vt:lpstr>
      <vt:lpstr>Scientific Machine Learning and Tensorflow tutorial</vt:lpstr>
      <vt:lpstr>Physics informed neural networks</vt:lpstr>
      <vt:lpstr>Physics informed neural networks1 (PINNs) as a PDE collocation scheme</vt:lpstr>
      <vt:lpstr>Control volume PINNs1 (CVPINNs)</vt:lpstr>
      <vt:lpstr>Inverse problems with PINNs</vt:lpstr>
      <vt:lpstr>Constraints for PINNs</vt:lpstr>
      <vt:lpstr>CVPINNs for hyperbolic conservation laws A case study of Physics informed constrained learning</vt:lpstr>
      <vt:lpstr>EOS discovery FOR copper UNDER SHOCK</vt:lpstr>
      <vt:lpstr>EOS fits for shocked copper</vt:lpstr>
      <vt:lpstr>EOS fits test for shocked copper</vt:lpstr>
      <vt:lpstr>Other Pinns variants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Hatfield, Laura Emily</dc:creator>
  <cp:lastModifiedBy>Patel, Ravi Ghanshyam</cp:lastModifiedBy>
  <cp:revision>147</cp:revision>
  <dcterms:created xsi:type="dcterms:W3CDTF">2023-03-17T19:55:08Z</dcterms:created>
  <dcterms:modified xsi:type="dcterms:W3CDTF">2024-02-01T05:00:26Z</dcterms:modified>
</cp:coreProperties>
</file>