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glb" ContentType="model/gltf.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26"/>
  </p:notesMasterIdLst>
  <p:sldIdLst>
    <p:sldId id="256" r:id="rId3"/>
    <p:sldId id="259" r:id="rId4"/>
    <p:sldId id="260" r:id="rId5"/>
    <p:sldId id="257" r:id="rId6"/>
    <p:sldId id="258" r:id="rId7"/>
    <p:sldId id="261" r:id="rId8"/>
    <p:sldId id="282" r:id="rId9"/>
    <p:sldId id="264" r:id="rId10"/>
    <p:sldId id="265" r:id="rId11"/>
    <p:sldId id="262" r:id="rId12"/>
    <p:sldId id="263" r:id="rId13"/>
    <p:sldId id="266" r:id="rId14"/>
    <p:sldId id="267" r:id="rId15"/>
    <p:sldId id="269" r:id="rId16"/>
    <p:sldId id="270" r:id="rId17"/>
    <p:sldId id="271" r:id="rId18"/>
    <p:sldId id="272" r:id="rId19"/>
    <p:sldId id="276" r:id="rId20"/>
    <p:sldId id="278" r:id="rId21"/>
    <p:sldId id="277" r:id="rId22"/>
    <p:sldId id="279" r:id="rId23"/>
    <p:sldId id="280" r:id="rId24"/>
    <p:sldId id="281" r:id="rId2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Section par défaut" id="{60969949-CEF1-4525-9880-2D3A93F1DDF6}">
          <p14:sldIdLst>
            <p14:sldId id="256"/>
            <p14:sldId id="259"/>
            <p14:sldId id="260"/>
            <p14:sldId id="257"/>
            <p14:sldId id="258"/>
            <p14:sldId id="261"/>
            <p14:sldId id="264"/>
            <p14:sldId id="265"/>
            <p14:sldId id="262"/>
            <p14:sldId id="263"/>
            <p14:sldId id="266"/>
            <p14:sldId id="267"/>
            <p14:sldId id="269"/>
            <p14:sldId id="270"/>
            <p14:sldId id="271"/>
            <p14:sldId id="272"/>
            <p14:sldId id="276"/>
            <p14:sldId id="278"/>
            <p14:sldId id="277"/>
            <p14:sldId id="279"/>
            <p14:sldId id="280"/>
            <p14:sldId id="281"/>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FF00"/>
    <a:srgbClr val="1E5831"/>
    <a:srgbClr val="71372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373" y="-46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AD3C21-CC94-492A-B86E-C36D075585DF}" type="datetimeFigureOut">
              <a:rPr lang="fr-FR" smtClean="0"/>
              <a:pPr/>
              <a:t>26/01/2020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6241E4-E5D7-4BDB-8ED9-D92C5165B9E8}"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A6241E4-E5D7-4BDB-8ED9-D92C5165B9E8}" type="slidenum">
              <a:rPr lang="fr-FR" smtClean="0"/>
              <a:pPr/>
              <a:t>5</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8" name="Espace réservé de la date 27"/>
          <p:cNvSpPr>
            <a:spLocks noGrp="1"/>
          </p:cNvSpPr>
          <p:nvPr>
            <p:ph type="dt" sz="half" idx="10"/>
          </p:nvPr>
        </p:nvSpPr>
        <p:spPr/>
        <p:txBody>
          <a:bodyPr/>
          <a:lstStyle/>
          <a:p>
            <a:endParaRPr lang="fr-FR" dirty="0"/>
          </a:p>
        </p:txBody>
      </p:sp>
      <p:sp>
        <p:nvSpPr>
          <p:cNvPr id="17" name="Espace réservé du pied de page 16"/>
          <p:cNvSpPr>
            <a:spLocks noGrp="1"/>
          </p:cNvSpPr>
          <p:nvPr>
            <p:ph type="ftr" sz="quarter" idx="11"/>
          </p:nvPr>
        </p:nvSpPr>
        <p:spPr/>
        <p:txBody>
          <a:bodyPr/>
          <a:lstStyle/>
          <a:p>
            <a:r>
              <a:rPr lang="fr-FR" dirty="0"/>
              <a:t>LIVH Colomiers</a:t>
            </a:r>
          </a:p>
        </p:txBody>
      </p:sp>
      <p:sp>
        <p:nvSpPr>
          <p:cNvPr id="29" name="Espace réservé du numéro de diapositive 28"/>
          <p:cNvSpPr>
            <a:spLocks noGrp="1"/>
          </p:cNvSpPr>
          <p:nvPr>
            <p:ph type="sldNum" sz="quarter" idx="12"/>
          </p:nvPr>
        </p:nvSpPr>
        <p:spPr/>
        <p:txBody>
          <a:bodyPr/>
          <a:lstStyle/>
          <a:p>
            <a:fld id="{F703CD3C-8840-43EA-8DB9-8038A915E3C4}" type="slidenum">
              <a:rPr lang="fr-FR" smtClean="0"/>
              <a:pPr/>
              <a:t>‹N°›</a:t>
            </a:fld>
            <a:endParaRPr lang="fr-FR" dirty="0"/>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r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fr-FR"/>
              <a:t>Cliquez pour modifier le style du titre</a:t>
            </a:r>
            <a:endParaRPr kumimoji="0" lang="en-US"/>
          </a:p>
        </p:txBody>
      </p:sp>
      <p:sp>
        <p:nvSpPr>
          <p:cNvPr id="9" name="Sous-titr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a:t>Cliquez pour modifier le style des sous-titres du masque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750F75C6-F4F0-40FF-89E9-8213F76E0AA8}" type="datetime1">
              <a:rPr lang="fr-FR" smtClean="0"/>
              <a:pPr/>
              <a:t>26/01/2020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703CD3C-8840-43EA-8DB9-8038A915E3C4}"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981200" cy="5851525"/>
          </a:xfrm>
        </p:spPr>
        <p:txBody>
          <a:bodyPr vert="eaVert" anchor="ct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609600" y="274639"/>
            <a:ext cx="58674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964BD112-BEC1-422D-A475-6A5B2434EAA3}" type="datetime1">
              <a:rPr lang="fr-FR" smtClean="0"/>
              <a:pPr/>
              <a:t>26/01/2020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703CD3C-8840-43EA-8DB9-8038A915E3C4}" type="slidenum">
              <a:rPr lang="fr-FR" smtClean="0"/>
              <a:pPr/>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8794969-617F-4F17-96DE-1C10AB909BEA}"/>
              </a:ext>
            </a:extLst>
          </p:cNvPr>
          <p:cNvSpPr>
            <a:spLocks noGrp="1"/>
          </p:cNvSpPr>
          <p:nvPr>
            <p:ph type="ctrTitle"/>
          </p:nvPr>
        </p:nvSpPr>
        <p:spPr>
          <a:xfrm>
            <a:off x="1143000" y="1122363"/>
            <a:ext cx="6858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xmlns="" id="{375E08FC-090B-4346-8736-6B38B01862D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xmlns="" id="{ED3908DE-4319-4366-BD9C-7F6C91053518}"/>
              </a:ext>
            </a:extLst>
          </p:cNvPr>
          <p:cNvSpPr>
            <a:spLocks noGrp="1"/>
          </p:cNvSpPr>
          <p:nvPr>
            <p:ph type="dt" sz="half" idx="10"/>
          </p:nvPr>
        </p:nvSpPr>
        <p:spPr/>
        <p:txBody>
          <a:bodyPr/>
          <a:lstStyle/>
          <a:p>
            <a:fld id="{F7A37BCE-4F77-44A6-9B9E-2858922FCB04}" type="datetimeFigureOut">
              <a:rPr lang="fr-FR" smtClean="0"/>
              <a:pPr/>
              <a:t>26/01/2020</a:t>
            </a:fld>
            <a:endParaRPr lang="fr-FR"/>
          </a:p>
        </p:txBody>
      </p:sp>
      <p:sp>
        <p:nvSpPr>
          <p:cNvPr id="5" name="Espace réservé du pied de page 4">
            <a:extLst>
              <a:ext uri="{FF2B5EF4-FFF2-40B4-BE49-F238E27FC236}">
                <a16:creationId xmlns:a16="http://schemas.microsoft.com/office/drawing/2014/main" xmlns="" id="{79646D77-4E2F-4C10-A581-458288638B3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D020249A-E0B2-45DE-893D-D1F634865C8B}"/>
              </a:ext>
            </a:extLst>
          </p:cNvPr>
          <p:cNvSpPr>
            <a:spLocks noGrp="1"/>
          </p:cNvSpPr>
          <p:nvPr>
            <p:ph type="sldNum" sz="quarter" idx="12"/>
          </p:nvPr>
        </p:nvSpPr>
        <p:spPr/>
        <p:txBody>
          <a:bodyPr/>
          <a:lstStyle/>
          <a:p>
            <a:fld id="{BA357165-7E98-425B-8E38-CA8CB9DA6747}" type="slidenum">
              <a:rPr lang="fr-FR" smtClean="0"/>
              <a:pPr/>
              <a:t>‹N°›</a:t>
            </a:fld>
            <a:endParaRPr lang="fr-FR"/>
          </a:p>
        </p:txBody>
      </p:sp>
    </p:spTree>
    <p:extLst>
      <p:ext uri="{BB962C8B-B14F-4D97-AF65-F5344CB8AC3E}">
        <p14:creationId xmlns:p14="http://schemas.microsoft.com/office/powerpoint/2010/main" xmlns="" val="596443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E578CCE-73BA-4537-82FD-AE27544EB3B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3BFC1D45-D816-4E06-A4EE-33F0C532173B}"/>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48C81B82-3A6D-402E-BE4C-1A9FBB8CCB4C}"/>
              </a:ext>
            </a:extLst>
          </p:cNvPr>
          <p:cNvSpPr>
            <a:spLocks noGrp="1"/>
          </p:cNvSpPr>
          <p:nvPr>
            <p:ph type="dt" sz="half" idx="10"/>
          </p:nvPr>
        </p:nvSpPr>
        <p:spPr/>
        <p:txBody>
          <a:bodyPr/>
          <a:lstStyle/>
          <a:p>
            <a:fld id="{F7A37BCE-4F77-44A6-9B9E-2858922FCB04}" type="datetimeFigureOut">
              <a:rPr lang="fr-FR" smtClean="0"/>
              <a:pPr/>
              <a:t>26/01/2020</a:t>
            </a:fld>
            <a:endParaRPr lang="fr-FR"/>
          </a:p>
        </p:txBody>
      </p:sp>
      <p:sp>
        <p:nvSpPr>
          <p:cNvPr id="5" name="Espace réservé du pied de page 4">
            <a:extLst>
              <a:ext uri="{FF2B5EF4-FFF2-40B4-BE49-F238E27FC236}">
                <a16:creationId xmlns:a16="http://schemas.microsoft.com/office/drawing/2014/main" xmlns="" id="{7DE2F821-1921-4C5E-84A5-5070C94D8E6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5A6370AD-411F-41B1-AABD-F2953566047B}"/>
              </a:ext>
            </a:extLst>
          </p:cNvPr>
          <p:cNvSpPr>
            <a:spLocks noGrp="1"/>
          </p:cNvSpPr>
          <p:nvPr>
            <p:ph type="sldNum" sz="quarter" idx="12"/>
          </p:nvPr>
        </p:nvSpPr>
        <p:spPr/>
        <p:txBody>
          <a:bodyPr/>
          <a:lstStyle/>
          <a:p>
            <a:fld id="{BA357165-7E98-425B-8E38-CA8CB9DA6747}" type="slidenum">
              <a:rPr lang="fr-FR" smtClean="0"/>
              <a:pPr/>
              <a:t>‹N°›</a:t>
            </a:fld>
            <a:endParaRPr lang="fr-FR"/>
          </a:p>
        </p:txBody>
      </p:sp>
    </p:spTree>
    <p:extLst>
      <p:ext uri="{BB962C8B-B14F-4D97-AF65-F5344CB8AC3E}">
        <p14:creationId xmlns:p14="http://schemas.microsoft.com/office/powerpoint/2010/main" xmlns="" val="3601406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D056638-399D-4389-9668-FFF37F332E8B}"/>
              </a:ext>
            </a:extLst>
          </p:cNvPr>
          <p:cNvSpPr>
            <a:spLocks noGrp="1"/>
          </p:cNvSpPr>
          <p:nvPr>
            <p:ph type="title"/>
          </p:nvPr>
        </p:nvSpPr>
        <p:spPr>
          <a:xfrm>
            <a:off x="623888" y="1709738"/>
            <a:ext cx="78867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xmlns="" id="{0F111240-BDEC-4C6E-ADB4-591E066FD4AE}"/>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xmlns="" id="{CF9EE114-5801-48CC-8804-39488816164B}"/>
              </a:ext>
            </a:extLst>
          </p:cNvPr>
          <p:cNvSpPr>
            <a:spLocks noGrp="1"/>
          </p:cNvSpPr>
          <p:nvPr>
            <p:ph type="dt" sz="half" idx="10"/>
          </p:nvPr>
        </p:nvSpPr>
        <p:spPr/>
        <p:txBody>
          <a:bodyPr/>
          <a:lstStyle/>
          <a:p>
            <a:fld id="{F7A37BCE-4F77-44A6-9B9E-2858922FCB04}" type="datetimeFigureOut">
              <a:rPr lang="fr-FR" smtClean="0"/>
              <a:pPr/>
              <a:t>26/01/2020</a:t>
            </a:fld>
            <a:endParaRPr lang="fr-FR"/>
          </a:p>
        </p:txBody>
      </p:sp>
      <p:sp>
        <p:nvSpPr>
          <p:cNvPr id="5" name="Espace réservé du pied de page 4">
            <a:extLst>
              <a:ext uri="{FF2B5EF4-FFF2-40B4-BE49-F238E27FC236}">
                <a16:creationId xmlns:a16="http://schemas.microsoft.com/office/drawing/2014/main" xmlns="" id="{D67FC912-B249-4F67-9EE5-1DCBF66FBD6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90B74D22-C957-4519-AF81-0E8B6E215D2A}"/>
              </a:ext>
            </a:extLst>
          </p:cNvPr>
          <p:cNvSpPr>
            <a:spLocks noGrp="1"/>
          </p:cNvSpPr>
          <p:nvPr>
            <p:ph type="sldNum" sz="quarter" idx="12"/>
          </p:nvPr>
        </p:nvSpPr>
        <p:spPr/>
        <p:txBody>
          <a:bodyPr/>
          <a:lstStyle/>
          <a:p>
            <a:fld id="{BA357165-7E98-425B-8E38-CA8CB9DA6747}" type="slidenum">
              <a:rPr lang="fr-FR" smtClean="0"/>
              <a:pPr/>
              <a:t>‹N°›</a:t>
            </a:fld>
            <a:endParaRPr lang="fr-FR"/>
          </a:p>
        </p:txBody>
      </p:sp>
    </p:spTree>
    <p:extLst>
      <p:ext uri="{BB962C8B-B14F-4D97-AF65-F5344CB8AC3E}">
        <p14:creationId xmlns:p14="http://schemas.microsoft.com/office/powerpoint/2010/main" xmlns="" val="3027136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747D4FE-4831-4E01-BBD9-C1643BC5680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ECC7A4A5-AF02-43C1-91E6-475F5C1A925D}"/>
              </a:ext>
            </a:extLst>
          </p:cNvPr>
          <p:cNvSpPr>
            <a:spLocks noGrp="1"/>
          </p:cNvSpPr>
          <p:nvPr>
            <p:ph sz="half" idx="1"/>
          </p:nvPr>
        </p:nvSpPr>
        <p:spPr>
          <a:xfrm>
            <a:off x="628650" y="1825625"/>
            <a:ext cx="386715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xmlns="" id="{4C47A428-11D7-4B6E-9588-D8DFB8C514C2}"/>
              </a:ext>
            </a:extLst>
          </p:cNvPr>
          <p:cNvSpPr>
            <a:spLocks noGrp="1"/>
          </p:cNvSpPr>
          <p:nvPr>
            <p:ph sz="half" idx="2"/>
          </p:nvPr>
        </p:nvSpPr>
        <p:spPr>
          <a:xfrm>
            <a:off x="4648200" y="1825625"/>
            <a:ext cx="386715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xmlns="" id="{5AFE9DE4-B21B-4A15-93FF-0800AF527639}"/>
              </a:ext>
            </a:extLst>
          </p:cNvPr>
          <p:cNvSpPr>
            <a:spLocks noGrp="1"/>
          </p:cNvSpPr>
          <p:nvPr>
            <p:ph type="dt" sz="half" idx="10"/>
          </p:nvPr>
        </p:nvSpPr>
        <p:spPr/>
        <p:txBody>
          <a:bodyPr/>
          <a:lstStyle/>
          <a:p>
            <a:fld id="{F7A37BCE-4F77-44A6-9B9E-2858922FCB04}" type="datetimeFigureOut">
              <a:rPr lang="fr-FR" smtClean="0"/>
              <a:pPr/>
              <a:t>26/01/2020</a:t>
            </a:fld>
            <a:endParaRPr lang="fr-FR"/>
          </a:p>
        </p:txBody>
      </p:sp>
      <p:sp>
        <p:nvSpPr>
          <p:cNvPr id="6" name="Espace réservé du pied de page 5">
            <a:extLst>
              <a:ext uri="{FF2B5EF4-FFF2-40B4-BE49-F238E27FC236}">
                <a16:creationId xmlns:a16="http://schemas.microsoft.com/office/drawing/2014/main" xmlns="" id="{707E838A-D8E8-4711-92F5-E7694F8DF6D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4F248986-D837-40F3-AA11-F65B30E79884}"/>
              </a:ext>
            </a:extLst>
          </p:cNvPr>
          <p:cNvSpPr>
            <a:spLocks noGrp="1"/>
          </p:cNvSpPr>
          <p:nvPr>
            <p:ph type="sldNum" sz="quarter" idx="12"/>
          </p:nvPr>
        </p:nvSpPr>
        <p:spPr/>
        <p:txBody>
          <a:bodyPr/>
          <a:lstStyle/>
          <a:p>
            <a:fld id="{BA357165-7E98-425B-8E38-CA8CB9DA6747}" type="slidenum">
              <a:rPr lang="fr-FR" smtClean="0"/>
              <a:pPr/>
              <a:t>‹N°›</a:t>
            </a:fld>
            <a:endParaRPr lang="fr-FR"/>
          </a:p>
        </p:txBody>
      </p:sp>
    </p:spTree>
    <p:extLst>
      <p:ext uri="{BB962C8B-B14F-4D97-AF65-F5344CB8AC3E}">
        <p14:creationId xmlns:p14="http://schemas.microsoft.com/office/powerpoint/2010/main" xmlns="" val="838120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2E4BC97-43A8-4101-BB20-61EF4678F569}"/>
              </a:ext>
            </a:extLst>
          </p:cNvPr>
          <p:cNvSpPr>
            <a:spLocks noGrp="1"/>
          </p:cNvSpPr>
          <p:nvPr>
            <p:ph type="title"/>
          </p:nvPr>
        </p:nvSpPr>
        <p:spPr>
          <a:xfrm>
            <a:off x="630238" y="365125"/>
            <a:ext cx="78867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xmlns="" id="{FCF0389F-9990-4A43-98C1-B30E6DA4F3D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xmlns="" id="{D4377B53-3D2E-4B5F-845D-BE9296114696}"/>
              </a:ext>
            </a:extLst>
          </p:cNvPr>
          <p:cNvSpPr>
            <a:spLocks noGrp="1"/>
          </p:cNvSpPr>
          <p:nvPr>
            <p:ph sz="half" idx="2"/>
          </p:nvPr>
        </p:nvSpPr>
        <p:spPr>
          <a:xfrm>
            <a:off x="630238" y="2505075"/>
            <a:ext cx="386873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xmlns="" id="{C8F43FF9-7E4D-4475-8183-66E7F27EBF6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xmlns="" id="{EAC84424-F1EE-4978-B663-92D9E25AE321}"/>
              </a:ext>
            </a:extLst>
          </p:cNvPr>
          <p:cNvSpPr>
            <a:spLocks noGrp="1"/>
          </p:cNvSpPr>
          <p:nvPr>
            <p:ph sz="quarter" idx="4"/>
          </p:nvPr>
        </p:nvSpPr>
        <p:spPr>
          <a:xfrm>
            <a:off x="4629150" y="2505075"/>
            <a:ext cx="38877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xmlns="" id="{0EF6D4FB-023D-4E94-A817-4A7840B53056}"/>
              </a:ext>
            </a:extLst>
          </p:cNvPr>
          <p:cNvSpPr>
            <a:spLocks noGrp="1"/>
          </p:cNvSpPr>
          <p:nvPr>
            <p:ph type="dt" sz="half" idx="10"/>
          </p:nvPr>
        </p:nvSpPr>
        <p:spPr/>
        <p:txBody>
          <a:bodyPr/>
          <a:lstStyle/>
          <a:p>
            <a:fld id="{F7A37BCE-4F77-44A6-9B9E-2858922FCB04}" type="datetimeFigureOut">
              <a:rPr lang="fr-FR" smtClean="0"/>
              <a:pPr/>
              <a:t>26/01/2020</a:t>
            </a:fld>
            <a:endParaRPr lang="fr-FR"/>
          </a:p>
        </p:txBody>
      </p:sp>
      <p:sp>
        <p:nvSpPr>
          <p:cNvPr id="8" name="Espace réservé du pied de page 7">
            <a:extLst>
              <a:ext uri="{FF2B5EF4-FFF2-40B4-BE49-F238E27FC236}">
                <a16:creationId xmlns:a16="http://schemas.microsoft.com/office/drawing/2014/main" xmlns="" id="{ED7FD5AA-77CA-4C21-A746-E4C25FC76C85}"/>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xmlns="" id="{7041D5F4-4020-4780-A693-C344ABB7DCCF}"/>
              </a:ext>
            </a:extLst>
          </p:cNvPr>
          <p:cNvSpPr>
            <a:spLocks noGrp="1"/>
          </p:cNvSpPr>
          <p:nvPr>
            <p:ph type="sldNum" sz="quarter" idx="12"/>
          </p:nvPr>
        </p:nvSpPr>
        <p:spPr/>
        <p:txBody>
          <a:bodyPr/>
          <a:lstStyle/>
          <a:p>
            <a:fld id="{BA357165-7E98-425B-8E38-CA8CB9DA6747}" type="slidenum">
              <a:rPr lang="fr-FR" smtClean="0"/>
              <a:pPr/>
              <a:t>‹N°›</a:t>
            </a:fld>
            <a:endParaRPr lang="fr-FR"/>
          </a:p>
        </p:txBody>
      </p:sp>
    </p:spTree>
    <p:extLst>
      <p:ext uri="{BB962C8B-B14F-4D97-AF65-F5344CB8AC3E}">
        <p14:creationId xmlns:p14="http://schemas.microsoft.com/office/powerpoint/2010/main" xmlns="" val="2251326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1118D06-8533-4BF6-AF32-7BCBCBCFCD5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xmlns="" id="{063920F8-EDA5-4311-9921-A54F5BDB969B}"/>
              </a:ext>
            </a:extLst>
          </p:cNvPr>
          <p:cNvSpPr>
            <a:spLocks noGrp="1"/>
          </p:cNvSpPr>
          <p:nvPr>
            <p:ph type="dt" sz="half" idx="10"/>
          </p:nvPr>
        </p:nvSpPr>
        <p:spPr/>
        <p:txBody>
          <a:bodyPr/>
          <a:lstStyle/>
          <a:p>
            <a:fld id="{F7A37BCE-4F77-44A6-9B9E-2858922FCB04}" type="datetimeFigureOut">
              <a:rPr lang="fr-FR" smtClean="0"/>
              <a:pPr/>
              <a:t>26/01/2020</a:t>
            </a:fld>
            <a:endParaRPr lang="fr-FR"/>
          </a:p>
        </p:txBody>
      </p:sp>
      <p:sp>
        <p:nvSpPr>
          <p:cNvPr id="4" name="Espace réservé du pied de page 3">
            <a:extLst>
              <a:ext uri="{FF2B5EF4-FFF2-40B4-BE49-F238E27FC236}">
                <a16:creationId xmlns:a16="http://schemas.microsoft.com/office/drawing/2014/main" xmlns="" id="{75F1581D-16B0-415E-AFED-FB82FF94EE8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xmlns="" id="{BBD1A9DF-6213-48BC-BA97-989F5F7CE162}"/>
              </a:ext>
            </a:extLst>
          </p:cNvPr>
          <p:cNvSpPr>
            <a:spLocks noGrp="1"/>
          </p:cNvSpPr>
          <p:nvPr>
            <p:ph type="sldNum" sz="quarter" idx="12"/>
          </p:nvPr>
        </p:nvSpPr>
        <p:spPr/>
        <p:txBody>
          <a:bodyPr/>
          <a:lstStyle/>
          <a:p>
            <a:fld id="{BA357165-7E98-425B-8E38-CA8CB9DA6747}" type="slidenum">
              <a:rPr lang="fr-FR" smtClean="0"/>
              <a:pPr/>
              <a:t>‹N°›</a:t>
            </a:fld>
            <a:endParaRPr lang="fr-FR"/>
          </a:p>
        </p:txBody>
      </p:sp>
    </p:spTree>
    <p:extLst>
      <p:ext uri="{BB962C8B-B14F-4D97-AF65-F5344CB8AC3E}">
        <p14:creationId xmlns:p14="http://schemas.microsoft.com/office/powerpoint/2010/main" xmlns="" val="33239112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xmlns="" id="{A2E8C387-96EF-472B-8EB0-91AB192E2739}"/>
              </a:ext>
            </a:extLst>
          </p:cNvPr>
          <p:cNvSpPr>
            <a:spLocks noGrp="1"/>
          </p:cNvSpPr>
          <p:nvPr>
            <p:ph type="dt" sz="half" idx="10"/>
          </p:nvPr>
        </p:nvSpPr>
        <p:spPr/>
        <p:txBody>
          <a:bodyPr/>
          <a:lstStyle/>
          <a:p>
            <a:fld id="{F7A37BCE-4F77-44A6-9B9E-2858922FCB04}" type="datetimeFigureOut">
              <a:rPr lang="fr-FR" smtClean="0"/>
              <a:pPr/>
              <a:t>26/01/2020</a:t>
            </a:fld>
            <a:endParaRPr lang="fr-FR"/>
          </a:p>
        </p:txBody>
      </p:sp>
      <p:sp>
        <p:nvSpPr>
          <p:cNvPr id="3" name="Espace réservé du pied de page 2">
            <a:extLst>
              <a:ext uri="{FF2B5EF4-FFF2-40B4-BE49-F238E27FC236}">
                <a16:creationId xmlns:a16="http://schemas.microsoft.com/office/drawing/2014/main" xmlns="" id="{1392373F-0202-42CA-91AE-36070E7E192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xmlns="" id="{4560347A-7C35-44F7-B8AF-DCC3BFF698B4}"/>
              </a:ext>
            </a:extLst>
          </p:cNvPr>
          <p:cNvSpPr>
            <a:spLocks noGrp="1"/>
          </p:cNvSpPr>
          <p:nvPr>
            <p:ph type="sldNum" sz="quarter" idx="12"/>
          </p:nvPr>
        </p:nvSpPr>
        <p:spPr/>
        <p:txBody>
          <a:bodyPr/>
          <a:lstStyle/>
          <a:p>
            <a:fld id="{BA357165-7E98-425B-8E38-CA8CB9DA6747}" type="slidenum">
              <a:rPr lang="fr-FR" smtClean="0"/>
              <a:pPr/>
              <a:t>‹N°›</a:t>
            </a:fld>
            <a:endParaRPr lang="fr-FR"/>
          </a:p>
        </p:txBody>
      </p:sp>
    </p:spTree>
    <p:extLst>
      <p:ext uri="{BB962C8B-B14F-4D97-AF65-F5344CB8AC3E}">
        <p14:creationId xmlns:p14="http://schemas.microsoft.com/office/powerpoint/2010/main" xmlns="" val="1678907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CA6889E-87D8-424D-AFC5-AD5C8E963A11}"/>
              </a:ext>
            </a:extLst>
          </p:cNvPr>
          <p:cNvSpPr>
            <a:spLocks noGrp="1"/>
          </p:cNvSpPr>
          <p:nvPr>
            <p:ph type="title"/>
          </p:nvPr>
        </p:nvSpPr>
        <p:spPr>
          <a:xfrm>
            <a:off x="630238" y="457200"/>
            <a:ext cx="2949575"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xmlns="" id="{2AA8D884-F6B0-4FEF-9523-17384F92257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xmlns="" id="{DE532EBE-CC32-45EE-9190-B16039F09C8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xmlns="" id="{65CE16CA-5B9C-489C-B418-F3212AE135F8}"/>
              </a:ext>
            </a:extLst>
          </p:cNvPr>
          <p:cNvSpPr>
            <a:spLocks noGrp="1"/>
          </p:cNvSpPr>
          <p:nvPr>
            <p:ph type="dt" sz="half" idx="10"/>
          </p:nvPr>
        </p:nvSpPr>
        <p:spPr/>
        <p:txBody>
          <a:bodyPr/>
          <a:lstStyle/>
          <a:p>
            <a:fld id="{F7A37BCE-4F77-44A6-9B9E-2858922FCB04}" type="datetimeFigureOut">
              <a:rPr lang="fr-FR" smtClean="0"/>
              <a:pPr/>
              <a:t>26/01/2020</a:t>
            </a:fld>
            <a:endParaRPr lang="fr-FR"/>
          </a:p>
        </p:txBody>
      </p:sp>
      <p:sp>
        <p:nvSpPr>
          <p:cNvPr id="6" name="Espace réservé du pied de page 5">
            <a:extLst>
              <a:ext uri="{FF2B5EF4-FFF2-40B4-BE49-F238E27FC236}">
                <a16:creationId xmlns:a16="http://schemas.microsoft.com/office/drawing/2014/main" xmlns="" id="{7EC6127B-81DD-4118-B077-BBDBD2C0E5F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AF3B4BB1-CB33-4D5C-8F93-6A1D718739D6}"/>
              </a:ext>
            </a:extLst>
          </p:cNvPr>
          <p:cNvSpPr>
            <a:spLocks noGrp="1"/>
          </p:cNvSpPr>
          <p:nvPr>
            <p:ph type="sldNum" sz="quarter" idx="12"/>
          </p:nvPr>
        </p:nvSpPr>
        <p:spPr/>
        <p:txBody>
          <a:bodyPr/>
          <a:lstStyle/>
          <a:p>
            <a:fld id="{BA357165-7E98-425B-8E38-CA8CB9DA6747}" type="slidenum">
              <a:rPr lang="fr-FR" smtClean="0"/>
              <a:pPr/>
              <a:t>‹N°›</a:t>
            </a:fld>
            <a:endParaRPr lang="fr-FR"/>
          </a:p>
        </p:txBody>
      </p:sp>
    </p:spTree>
    <p:extLst>
      <p:ext uri="{BB962C8B-B14F-4D97-AF65-F5344CB8AC3E}">
        <p14:creationId xmlns:p14="http://schemas.microsoft.com/office/powerpoint/2010/main" xmlns="" val="3013833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dirty="0"/>
              <a:t>Cliquez pour modifier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sp>
        <p:nvSpPr>
          <p:cNvPr id="4" name="Espace réservé de la date 3"/>
          <p:cNvSpPr>
            <a:spLocks noGrp="1"/>
          </p:cNvSpPr>
          <p:nvPr>
            <p:ph type="dt" sz="half" idx="10"/>
          </p:nvPr>
        </p:nvSpPr>
        <p:spPr/>
        <p:txBody>
          <a:bodyPr/>
          <a:lstStyle/>
          <a:p>
            <a:fld id="{6A2DA2C0-A2C1-44BF-9481-2401A8E2BFF1}" type="datetime1">
              <a:rPr lang="fr-FR" smtClean="0"/>
              <a:pPr/>
              <a:t>26/01/2020</a:t>
            </a:fld>
            <a:endParaRPr lang="fr-FR"/>
          </a:p>
        </p:txBody>
      </p:sp>
      <p:sp>
        <p:nvSpPr>
          <p:cNvPr id="5" name="Espace réservé du pied de page 4"/>
          <p:cNvSpPr>
            <a:spLocks noGrp="1"/>
          </p:cNvSpPr>
          <p:nvPr>
            <p:ph type="ftr" sz="quarter" idx="11"/>
          </p:nvPr>
        </p:nvSpPr>
        <p:spPr/>
        <p:txBody>
          <a:bodyPr/>
          <a:lstStyle/>
          <a:p>
            <a:r>
              <a:rPr lang="fr-FR" dirty="0"/>
              <a:t>LIVH Colomiers</a:t>
            </a:r>
          </a:p>
        </p:txBody>
      </p:sp>
      <p:sp>
        <p:nvSpPr>
          <p:cNvPr id="6" name="Espace réservé du numéro de diapositive 5"/>
          <p:cNvSpPr>
            <a:spLocks noGrp="1"/>
          </p:cNvSpPr>
          <p:nvPr>
            <p:ph type="sldNum" sz="quarter" idx="12"/>
          </p:nvPr>
        </p:nvSpPr>
        <p:spPr/>
        <p:txBody>
          <a:bodyPr/>
          <a:lstStyle/>
          <a:p>
            <a:fld id="{F703CD3C-8840-43EA-8DB9-8038A915E3C4}" type="slidenum">
              <a:rPr lang="fr-FR" smtClean="0"/>
              <a:pPr/>
              <a:t>‹N°›</a:t>
            </a:fld>
            <a:endParaRPr lang="fr-F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97BF201-ED01-444B-8EA1-0252E5C39F5E}"/>
              </a:ext>
            </a:extLst>
          </p:cNvPr>
          <p:cNvSpPr>
            <a:spLocks noGrp="1"/>
          </p:cNvSpPr>
          <p:nvPr>
            <p:ph type="title"/>
          </p:nvPr>
        </p:nvSpPr>
        <p:spPr>
          <a:xfrm>
            <a:off x="630238" y="457200"/>
            <a:ext cx="2949575"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xmlns="" id="{1419D0EB-8E00-477F-A0FE-8EAF2A25914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xmlns="" id="{CFCD4C14-A370-4A1A-AF5E-F3981A57D92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xmlns="" id="{91B2F66A-0749-4848-BF04-72ACB596E296}"/>
              </a:ext>
            </a:extLst>
          </p:cNvPr>
          <p:cNvSpPr>
            <a:spLocks noGrp="1"/>
          </p:cNvSpPr>
          <p:nvPr>
            <p:ph type="dt" sz="half" idx="10"/>
          </p:nvPr>
        </p:nvSpPr>
        <p:spPr/>
        <p:txBody>
          <a:bodyPr/>
          <a:lstStyle/>
          <a:p>
            <a:fld id="{F7A37BCE-4F77-44A6-9B9E-2858922FCB04}" type="datetimeFigureOut">
              <a:rPr lang="fr-FR" smtClean="0"/>
              <a:pPr/>
              <a:t>26/01/2020</a:t>
            </a:fld>
            <a:endParaRPr lang="fr-FR"/>
          </a:p>
        </p:txBody>
      </p:sp>
      <p:sp>
        <p:nvSpPr>
          <p:cNvPr id="6" name="Espace réservé du pied de page 5">
            <a:extLst>
              <a:ext uri="{FF2B5EF4-FFF2-40B4-BE49-F238E27FC236}">
                <a16:creationId xmlns:a16="http://schemas.microsoft.com/office/drawing/2014/main" xmlns="" id="{E00A4D18-3AE5-4C4E-988E-E72A3D4025A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17814C95-A925-4D4A-990B-7DED155157D9}"/>
              </a:ext>
            </a:extLst>
          </p:cNvPr>
          <p:cNvSpPr>
            <a:spLocks noGrp="1"/>
          </p:cNvSpPr>
          <p:nvPr>
            <p:ph type="sldNum" sz="quarter" idx="12"/>
          </p:nvPr>
        </p:nvSpPr>
        <p:spPr/>
        <p:txBody>
          <a:bodyPr/>
          <a:lstStyle/>
          <a:p>
            <a:fld id="{BA357165-7E98-425B-8E38-CA8CB9DA6747}" type="slidenum">
              <a:rPr lang="fr-FR" smtClean="0"/>
              <a:pPr/>
              <a:t>‹N°›</a:t>
            </a:fld>
            <a:endParaRPr lang="fr-FR"/>
          </a:p>
        </p:txBody>
      </p:sp>
    </p:spTree>
    <p:extLst>
      <p:ext uri="{BB962C8B-B14F-4D97-AF65-F5344CB8AC3E}">
        <p14:creationId xmlns:p14="http://schemas.microsoft.com/office/powerpoint/2010/main" xmlns="" val="3446703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11BDAF6-F90A-446C-B88E-796EF67D20C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xmlns="" id="{65D2F0D1-5128-4CC5-828E-4300FB56A132}"/>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17376B93-CF56-4689-B48D-E2A73A5D006B}"/>
              </a:ext>
            </a:extLst>
          </p:cNvPr>
          <p:cNvSpPr>
            <a:spLocks noGrp="1"/>
          </p:cNvSpPr>
          <p:nvPr>
            <p:ph type="dt" sz="half" idx="10"/>
          </p:nvPr>
        </p:nvSpPr>
        <p:spPr/>
        <p:txBody>
          <a:bodyPr/>
          <a:lstStyle/>
          <a:p>
            <a:fld id="{F7A37BCE-4F77-44A6-9B9E-2858922FCB04}" type="datetimeFigureOut">
              <a:rPr lang="fr-FR" smtClean="0"/>
              <a:pPr/>
              <a:t>26/01/2020</a:t>
            </a:fld>
            <a:endParaRPr lang="fr-FR"/>
          </a:p>
        </p:txBody>
      </p:sp>
      <p:sp>
        <p:nvSpPr>
          <p:cNvPr id="5" name="Espace réservé du pied de page 4">
            <a:extLst>
              <a:ext uri="{FF2B5EF4-FFF2-40B4-BE49-F238E27FC236}">
                <a16:creationId xmlns:a16="http://schemas.microsoft.com/office/drawing/2014/main" xmlns="" id="{85FB8F58-9A98-4494-8394-1488B51ACF7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D9A7CB23-61D0-4311-820E-83419D5B95CE}"/>
              </a:ext>
            </a:extLst>
          </p:cNvPr>
          <p:cNvSpPr>
            <a:spLocks noGrp="1"/>
          </p:cNvSpPr>
          <p:nvPr>
            <p:ph type="sldNum" sz="quarter" idx="12"/>
          </p:nvPr>
        </p:nvSpPr>
        <p:spPr/>
        <p:txBody>
          <a:bodyPr/>
          <a:lstStyle/>
          <a:p>
            <a:fld id="{BA357165-7E98-425B-8E38-CA8CB9DA6747}" type="slidenum">
              <a:rPr lang="fr-FR" smtClean="0"/>
              <a:pPr/>
              <a:t>‹N°›</a:t>
            </a:fld>
            <a:endParaRPr lang="fr-FR"/>
          </a:p>
        </p:txBody>
      </p:sp>
    </p:spTree>
    <p:extLst>
      <p:ext uri="{BB962C8B-B14F-4D97-AF65-F5344CB8AC3E}">
        <p14:creationId xmlns:p14="http://schemas.microsoft.com/office/powerpoint/2010/main" xmlns="" val="19778058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xmlns="" id="{62928771-EACE-429F-B5DD-BD4827E83AC2}"/>
              </a:ext>
            </a:extLst>
          </p:cNvPr>
          <p:cNvSpPr>
            <a:spLocks noGrp="1"/>
          </p:cNvSpPr>
          <p:nvPr>
            <p:ph type="title" orient="vert"/>
          </p:nvPr>
        </p:nvSpPr>
        <p:spPr>
          <a:xfrm>
            <a:off x="6543675" y="365125"/>
            <a:ext cx="1971675"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xmlns="" id="{E9505F53-5E34-4654-926D-405C3B22E52F}"/>
              </a:ext>
            </a:extLst>
          </p:cNvPr>
          <p:cNvSpPr>
            <a:spLocks noGrp="1"/>
          </p:cNvSpPr>
          <p:nvPr>
            <p:ph type="body" orient="vert" idx="1"/>
          </p:nvPr>
        </p:nvSpPr>
        <p:spPr>
          <a:xfrm>
            <a:off x="628650" y="365125"/>
            <a:ext cx="5762625"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DAEF832F-7918-494D-B182-EDF647135563}"/>
              </a:ext>
            </a:extLst>
          </p:cNvPr>
          <p:cNvSpPr>
            <a:spLocks noGrp="1"/>
          </p:cNvSpPr>
          <p:nvPr>
            <p:ph type="dt" sz="half" idx="10"/>
          </p:nvPr>
        </p:nvSpPr>
        <p:spPr/>
        <p:txBody>
          <a:bodyPr/>
          <a:lstStyle/>
          <a:p>
            <a:fld id="{F7A37BCE-4F77-44A6-9B9E-2858922FCB04}" type="datetimeFigureOut">
              <a:rPr lang="fr-FR" smtClean="0"/>
              <a:pPr/>
              <a:t>26/01/2020</a:t>
            </a:fld>
            <a:endParaRPr lang="fr-FR"/>
          </a:p>
        </p:txBody>
      </p:sp>
      <p:sp>
        <p:nvSpPr>
          <p:cNvPr id="5" name="Espace réservé du pied de page 4">
            <a:extLst>
              <a:ext uri="{FF2B5EF4-FFF2-40B4-BE49-F238E27FC236}">
                <a16:creationId xmlns:a16="http://schemas.microsoft.com/office/drawing/2014/main" xmlns="" id="{84F890E3-630F-47EF-A2AD-D6232033D82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998AB144-54C4-4A34-ABC7-2CC3C5B766B2}"/>
              </a:ext>
            </a:extLst>
          </p:cNvPr>
          <p:cNvSpPr>
            <a:spLocks noGrp="1"/>
          </p:cNvSpPr>
          <p:nvPr>
            <p:ph type="sldNum" sz="quarter" idx="12"/>
          </p:nvPr>
        </p:nvSpPr>
        <p:spPr/>
        <p:txBody>
          <a:bodyPr/>
          <a:lstStyle/>
          <a:p>
            <a:fld id="{BA357165-7E98-425B-8E38-CA8CB9DA6747}" type="slidenum">
              <a:rPr lang="fr-FR" smtClean="0"/>
              <a:pPr/>
              <a:t>‹N°›</a:t>
            </a:fld>
            <a:endParaRPr lang="fr-FR"/>
          </a:p>
        </p:txBody>
      </p:sp>
    </p:spTree>
    <p:extLst>
      <p:ext uri="{BB962C8B-B14F-4D97-AF65-F5344CB8AC3E}">
        <p14:creationId xmlns:p14="http://schemas.microsoft.com/office/powerpoint/2010/main" xmlns="" val="585280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4" name="Forme libre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orme libre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orme libre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orme libre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orme libre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orme libre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orme libre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orme libre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orme libre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orme libre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orme libre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orme libre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orme libre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orme libre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Espace réservé du texte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p:txBody>
          <a:bodyPr/>
          <a:lstStyle/>
          <a:p>
            <a:fld id="{C04AEDC1-8E14-444E-8A4A-D7D839C82B3C}" type="datetime1">
              <a:rPr lang="fr-FR" smtClean="0"/>
              <a:pPr/>
              <a:t>26/01/2020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703CD3C-8840-43EA-8DB9-8038A915E3C4}" type="slidenum">
              <a:rPr lang="fr-FR" smtClean="0"/>
              <a:pPr/>
              <a:t>‹N°›</a:t>
            </a:fld>
            <a:endParaRPr lang="fr-FR"/>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fr-FR"/>
              <a:t>Cliquez pour modifier le style du titre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512064"/>
            <a:ext cx="8229600" cy="914400"/>
          </a:xfrm>
        </p:spPr>
        <p:txBody>
          <a:bodyPr/>
          <a:lstStyle/>
          <a:p>
            <a:r>
              <a:rPr kumimoji="0" lang="fr-FR"/>
              <a:t>Cliquez pour modifier le style du titre</a:t>
            </a:r>
            <a:endParaRPr kumimoji="0" lang="en-US"/>
          </a:p>
        </p:txBody>
      </p:sp>
      <p:sp>
        <p:nvSpPr>
          <p:cNvPr id="3" name="Espace réservé du contenu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u contenu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34F1F029-4A77-43B8-A340-8B765DED8F80}" type="datetime1">
              <a:rPr lang="fr-FR" smtClean="0"/>
              <a:pPr/>
              <a:t>26/01/2020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703CD3C-8840-43EA-8DB9-8038A915E3C4}"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504824" y="512064"/>
            <a:ext cx="7772400" cy="914400"/>
          </a:xfrm>
        </p:spPr>
        <p:txBody>
          <a:bodyPr anchor="t"/>
          <a:lstStyle>
            <a:lvl1pPr>
              <a:defRPr sz="4000"/>
            </a:lvl1pPr>
            <a:extLst/>
          </a:lstStyle>
          <a:p>
            <a:r>
              <a:rPr kumimoji="0" lang="fr-FR"/>
              <a:t>Cliquez pour modifier le style du titre</a:t>
            </a:r>
            <a:endParaRPr kumimoji="0" lang="en-US"/>
          </a:p>
        </p:txBody>
      </p:sp>
      <p:sp>
        <p:nvSpPr>
          <p:cNvPr id="3" name="Espace réservé du texte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a:t>Cliquez pour modifier les styles du texte du masque</a:t>
            </a:r>
          </a:p>
        </p:txBody>
      </p:sp>
      <p:sp>
        <p:nvSpPr>
          <p:cNvPr id="5" name="Espace réservé du contenu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6" name="Espace réservé du contenu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0"/>
          </p:nvPr>
        </p:nvSpPr>
        <p:spPr/>
        <p:txBody>
          <a:bodyPr/>
          <a:lstStyle/>
          <a:p>
            <a:fld id="{A64154A8-2F46-4DBA-AA6A-A30D1760F9CE}" type="datetime1">
              <a:rPr lang="fr-FR" smtClean="0"/>
              <a:pPr/>
              <a:t>26/01/2020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703CD3C-8840-43EA-8DB9-8038A915E3C4}" type="slidenum">
              <a:rPr lang="fr-FR" smtClean="0"/>
              <a:pPr/>
              <a:t>‹N°›</a:t>
            </a:fld>
            <a:endParaRPr lang="fr-FR"/>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914400" y="512064"/>
            <a:ext cx="7772400" cy="914400"/>
          </a:xfrm>
        </p:spPr>
        <p:txBody>
          <a:bodyPr/>
          <a:lstStyle>
            <a:lvl1pPr>
              <a:defRPr sz="4000" cap="none" baseline="0"/>
            </a:lvl1pPr>
            <a:extLst/>
          </a:lstStyle>
          <a:p>
            <a:r>
              <a:rPr kumimoji="0" lang="fr-FR"/>
              <a:t>Cliquez pour modifier le style du titre</a:t>
            </a:r>
            <a:endParaRPr kumimoji="0" lang="en-US"/>
          </a:p>
        </p:txBody>
      </p:sp>
      <p:sp>
        <p:nvSpPr>
          <p:cNvPr id="3" name="Espace réservé de la date 2"/>
          <p:cNvSpPr>
            <a:spLocks noGrp="1"/>
          </p:cNvSpPr>
          <p:nvPr>
            <p:ph type="dt" sz="half" idx="10"/>
          </p:nvPr>
        </p:nvSpPr>
        <p:spPr/>
        <p:txBody>
          <a:bodyPr/>
          <a:lstStyle/>
          <a:p>
            <a:fld id="{71F0076D-A8D4-41F2-A776-3D0C80ACA9AF}" type="datetime1">
              <a:rPr lang="fr-FR" smtClean="0"/>
              <a:pPr/>
              <a:t>26/01/2020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703CD3C-8840-43EA-8DB9-8038A915E3C4}"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BF44A23-8CC3-4F54-8E16-93DCF577ABD3}" type="datetime1">
              <a:rPr lang="fr-FR" smtClean="0"/>
              <a:pPr/>
              <a:t>26/01/2020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703CD3C-8840-43EA-8DB9-8038A915E3C4}"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273050"/>
            <a:ext cx="8229600" cy="1162050"/>
          </a:xfrm>
        </p:spPr>
        <p:txBody>
          <a:bodyPr anchor="ctr"/>
          <a:lstStyle>
            <a:lvl1pPr algn="l">
              <a:buNone/>
              <a:defRPr sz="3600" b="0"/>
            </a:lvl1pPr>
            <a:extLst/>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fr-FR"/>
              <a:t>Cliquez pour modifier les styles du texte du masque</a:t>
            </a:r>
          </a:p>
        </p:txBody>
      </p:sp>
      <p:sp>
        <p:nvSpPr>
          <p:cNvPr id="4" name="Espace réservé du contenu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9B33103A-F690-4D31-9E13-29584521D82D}" type="datetime1">
              <a:rPr lang="fr-FR" smtClean="0"/>
              <a:pPr/>
              <a:t>26/01/2020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703CD3C-8840-43EA-8DB9-8038A915E3C4}"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Connecteur droit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e 9"/>
          <p:cNvGrpSpPr/>
          <p:nvPr/>
        </p:nvGrpSpPr>
        <p:grpSpPr>
          <a:xfrm rot="5400000">
            <a:off x="8514581" y="1219200"/>
            <a:ext cx="132763" cy="128466"/>
            <a:chOff x="6668087" y="1297746"/>
            <a:chExt cx="161840" cy="156602"/>
          </a:xfrm>
        </p:grpSpPr>
        <p:cxnSp>
          <p:nvCxnSpPr>
            <p:cNvPr id="15" name="Connecteur droit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Connecteur droit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Connecteur droit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r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fr-FR"/>
              <a:t>Cliquez pour modifier le style du titre</a:t>
            </a:r>
            <a:endParaRPr kumimoji="0" lang="en-US"/>
          </a:p>
        </p:txBody>
      </p:sp>
      <p:sp>
        <p:nvSpPr>
          <p:cNvPr id="3" name="Espace réservé pour une image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fr-FR"/>
              <a:t>Cliquez sur l'icône pour ajouter une image</a:t>
            </a:r>
            <a:endParaRPr kumimoji="0" lang="en-US"/>
          </a:p>
        </p:txBody>
      </p:sp>
      <p:sp>
        <p:nvSpPr>
          <p:cNvPr id="4" name="Espace réservé du texte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fr-FR"/>
              <a:t>Cliquez pour modifier les styles du texte du masque</a:t>
            </a:r>
          </a:p>
        </p:txBody>
      </p:sp>
      <p:grpSp>
        <p:nvGrpSpPr>
          <p:cNvPr id="14" name="Groupe 13"/>
          <p:cNvGrpSpPr/>
          <p:nvPr/>
        </p:nvGrpSpPr>
        <p:grpSpPr>
          <a:xfrm rot="5400000">
            <a:off x="8666981" y="1371600"/>
            <a:ext cx="132763" cy="128466"/>
            <a:chOff x="6668087" y="1297746"/>
            <a:chExt cx="161840" cy="156602"/>
          </a:xfrm>
        </p:grpSpPr>
        <p:cxnSp>
          <p:nvCxnSpPr>
            <p:cNvPr id="11" name="Connecteur droit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Connecteur droit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Connecteur droit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e 17"/>
          <p:cNvGrpSpPr/>
          <p:nvPr/>
        </p:nvGrpSpPr>
        <p:grpSpPr>
          <a:xfrm rot="5400000">
            <a:off x="8320088" y="1474763"/>
            <a:ext cx="132763" cy="128466"/>
            <a:chOff x="6668087" y="1297746"/>
            <a:chExt cx="161840" cy="156602"/>
          </a:xfrm>
        </p:grpSpPr>
        <p:cxnSp>
          <p:nvCxnSpPr>
            <p:cNvPr id="19" name="Connecteur droit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Connecteur droit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Connecteur droit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Espace réservé de la date 4"/>
          <p:cNvSpPr>
            <a:spLocks noGrp="1"/>
          </p:cNvSpPr>
          <p:nvPr>
            <p:ph type="dt" sz="half" idx="10"/>
          </p:nvPr>
        </p:nvSpPr>
        <p:spPr>
          <a:xfrm>
            <a:off x="6477000" y="55499"/>
            <a:ext cx="2133600" cy="365125"/>
          </a:xfrm>
        </p:spPr>
        <p:txBody>
          <a:bodyPr/>
          <a:lstStyle/>
          <a:p>
            <a:fld id="{69432326-40A7-498E-85E3-A30007C1D00A}" type="datetime1">
              <a:rPr lang="fr-FR" smtClean="0"/>
              <a:pPr/>
              <a:t>26/01/2020</a:t>
            </a:fld>
            <a:endParaRPr lang="fr-FR"/>
          </a:p>
        </p:txBody>
      </p:sp>
      <p:sp>
        <p:nvSpPr>
          <p:cNvPr id="6" name="Espace réservé du pied de page 5"/>
          <p:cNvSpPr>
            <a:spLocks noGrp="1"/>
          </p:cNvSpPr>
          <p:nvPr>
            <p:ph type="ftr" sz="quarter" idx="11"/>
          </p:nvPr>
        </p:nvSpPr>
        <p:spPr>
          <a:xfrm>
            <a:off x="914400" y="55499"/>
            <a:ext cx="5562600" cy="365125"/>
          </a:xfrm>
        </p:spPr>
        <p:txBody>
          <a:bodyPr/>
          <a:lstStyle/>
          <a:p>
            <a:endParaRPr lang="fr-FR"/>
          </a:p>
        </p:txBody>
      </p:sp>
      <p:sp>
        <p:nvSpPr>
          <p:cNvPr id="7" name="Espace réservé du numéro de diapositive 6"/>
          <p:cNvSpPr>
            <a:spLocks noGrp="1"/>
          </p:cNvSpPr>
          <p:nvPr>
            <p:ph type="sldNum" sz="quarter" idx="12"/>
          </p:nvPr>
        </p:nvSpPr>
        <p:spPr>
          <a:xfrm>
            <a:off x="8610600" y="55499"/>
            <a:ext cx="457200" cy="365125"/>
          </a:xfrm>
        </p:spPr>
        <p:txBody>
          <a:bodyPr/>
          <a:lstStyle/>
          <a:p>
            <a:fld id="{F703CD3C-8840-43EA-8DB9-8038A915E3C4}"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space réservé du titre 21"/>
          <p:cNvSpPr>
            <a:spLocks noGrp="1"/>
          </p:cNvSpPr>
          <p:nvPr>
            <p:ph type="title"/>
          </p:nvPr>
        </p:nvSpPr>
        <p:spPr>
          <a:xfrm>
            <a:off x="914400" y="512064"/>
            <a:ext cx="7772400" cy="914400"/>
          </a:xfrm>
          <a:prstGeom prst="rect">
            <a:avLst/>
          </a:prstGeom>
        </p:spPr>
        <p:txBody>
          <a:bodyPr vert="horz" anchor="t">
            <a:noAutofit/>
          </a:bodyPr>
          <a:lstStyle/>
          <a:p>
            <a:r>
              <a:rPr kumimoji="0" lang="fr-FR"/>
              <a:t>Cliquez pour modifier le style du titre</a:t>
            </a:r>
            <a:endParaRPr kumimoji="0" lang="en-US"/>
          </a:p>
        </p:txBody>
      </p:sp>
      <p:sp>
        <p:nvSpPr>
          <p:cNvPr id="13" name="Espace réservé du texte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fr-FR" dirty="0"/>
              <a:t>Cliquez pour modifier les styles du texte du masque</a:t>
            </a:r>
          </a:p>
          <a:p>
            <a:pPr lvl="1" eaLnBrk="1" latinLnBrk="0" hangingPunct="1"/>
            <a:r>
              <a:rPr kumimoji="0" lang="fr-FR" dirty="0"/>
              <a:t>Deuxième niveau</a:t>
            </a:r>
          </a:p>
          <a:p>
            <a:pPr lvl="2" eaLnBrk="1" latinLnBrk="0" hangingPunct="1"/>
            <a:r>
              <a:rPr kumimoji="0" lang="fr-FR" dirty="0"/>
              <a:t>Troisième niveau</a:t>
            </a:r>
          </a:p>
          <a:p>
            <a:pPr lvl="3" eaLnBrk="1" latinLnBrk="0" hangingPunct="1"/>
            <a:r>
              <a:rPr kumimoji="0" lang="fr-FR" dirty="0"/>
              <a:t>Quatrième niveau</a:t>
            </a:r>
          </a:p>
          <a:p>
            <a:pPr lvl="4" eaLnBrk="1" latinLnBrk="0" hangingPunct="1"/>
            <a:r>
              <a:rPr kumimoji="0" lang="fr-FR" dirty="0"/>
              <a:t>Cinquième niveau</a:t>
            </a:r>
            <a:endParaRPr kumimoji="0" lang="en-US" dirty="0"/>
          </a:p>
        </p:txBody>
      </p:sp>
      <p:sp>
        <p:nvSpPr>
          <p:cNvPr id="14" name="Espace réservé de la date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endParaRPr lang="fr-FR" dirty="0"/>
          </a:p>
        </p:txBody>
      </p:sp>
      <p:sp>
        <p:nvSpPr>
          <p:cNvPr id="3" name="Espace réservé du pied de page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r>
              <a:rPr lang="fr-FR" dirty="0"/>
              <a:t>LIVH Colomiers</a:t>
            </a:r>
          </a:p>
        </p:txBody>
      </p:sp>
      <p:sp>
        <p:nvSpPr>
          <p:cNvPr id="23" name="Espace réservé du numéro de diapositive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F703CD3C-8840-43EA-8DB9-8038A915E3C4}" type="slidenum">
              <a:rPr lang="fr-FR" smtClean="0"/>
              <a:pPr/>
              <a:t>‹N°›</a:t>
            </a:fld>
            <a:endParaRPr lang="fr-F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xmlns="" id="{AB818AE0-9A4E-4044-928B-6D2CC258D6E6}"/>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xmlns="" id="{E8739E06-8314-4B53-A978-5BCEA34F665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1D6A2079-2DA2-44B7-94B2-369DAFE43EF4}"/>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A37BCE-4F77-44A6-9B9E-2858922FCB04}" type="datetimeFigureOut">
              <a:rPr lang="fr-FR" smtClean="0"/>
              <a:pPr/>
              <a:t>26/01/2020</a:t>
            </a:fld>
            <a:endParaRPr lang="fr-FR"/>
          </a:p>
        </p:txBody>
      </p:sp>
      <p:sp>
        <p:nvSpPr>
          <p:cNvPr id="5" name="Espace réservé du pied de page 4">
            <a:extLst>
              <a:ext uri="{FF2B5EF4-FFF2-40B4-BE49-F238E27FC236}">
                <a16:creationId xmlns:a16="http://schemas.microsoft.com/office/drawing/2014/main" xmlns="" id="{810EDDB8-9C58-490A-81FB-DE77C8A4C724}"/>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xmlns="" id="{72EDF9B8-C898-43CA-B686-5C688D17020D}"/>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57165-7E98-425B-8E38-CA8CB9DA6747}" type="slidenum">
              <a:rPr lang="fr-FR" smtClean="0"/>
              <a:pPr/>
              <a:t>‹N°›</a:t>
            </a:fld>
            <a:endParaRPr lang="fr-FR"/>
          </a:p>
        </p:txBody>
      </p:sp>
    </p:spTree>
    <p:extLst>
      <p:ext uri="{BB962C8B-B14F-4D97-AF65-F5344CB8AC3E}">
        <p14:creationId xmlns:p14="http://schemas.microsoft.com/office/powerpoint/2010/main" xmlns="" val="20161727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remix3d.com/details/G009SXQB4F3T" TargetMode="External"/><Relationship Id="rId7" Type="http://schemas.openxmlformats.org/officeDocument/2006/relationships/image" Target="../media/image6.png"/><Relationship Id="rId2" Type="http://schemas.microsoft.com/office/2017/06/relationships/model3d" Target="../media/model3d1.glb"/><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5.png"/><Relationship Id="rId4" Type="http://schemas.openxmlformats.org/officeDocument/2006/relationships/image" Target="../media/image51.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55576" y="548680"/>
            <a:ext cx="7772400" cy="1975104"/>
          </a:xfrm>
        </p:spPr>
        <p:txBody>
          <a:bodyPr/>
          <a:lstStyle/>
          <a:p>
            <a:r>
              <a:rPr lang="fr-FR" dirty="0" err="1"/>
              <a:t>InITCUBE</a:t>
            </a:r>
            <a:endParaRPr lang="fr-FR" dirty="0"/>
          </a:p>
        </p:txBody>
      </p:sp>
      <p:sp>
        <p:nvSpPr>
          <p:cNvPr id="3" name="Sous-titre 2"/>
          <p:cNvSpPr>
            <a:spLocks noGrp="1"/>
          </p:cNvSpPr>
          <p:nvPr>
            <p:ph type="subTitle" idx="1"/>
          </p:nvPr>
        </p:nvSpPr>
        <p:spPr>
          <a:xfrm>
            <a:off x="3131840" y="1700808"/>
            <a:ext cx="6012160" cy="2376264"/>
          </a:xfrm>
        </p:spPr>
        <p:txBody>
          <a:bodyPr/>
          <a:lstStyle/>
          <a:p>
            <a:pPr marL="0" lvl="1" algn="l"/>
            <a:r>
              <a:rPr lang="fr-FR" sz="3600" dirty="0"/>
              <a:t>BTS SNIR Session 2020 </a:t>
            </a:r>
          </a:p>
          <a:p>
            <a:pPr marL="0" lvl="1" algn="l"/>
            <a:r>
              <a:rPr lang="fr-FR" sz="3600" dirty="0"/>
              <a:t>Épreuve Professionnelle de Synthèse</a:t>
            </a:r>
          </a:p>
          <a:p>
            <a:endParaRPr lang="fr-FR" dirty="0"/>
          </a:p>
        </p:txBody>
      </p:sp>
      <p:pic>
        <p:nvPicPr>
          <p:cNvPr id="1027" name="Picture 3" descr="D:\Annee20182019\Cubesat\1452888707652.jpg"/>
          <p:cNvPicPr>
            <a:picLocks noChangeAspect="1" noChangeArrowheads="1"/>
          </p:cNvPicPr>
          <p:nvPr/>
        </p:nvPicPr>
        <p:blipFill>
          <a:blip r:embed="rId2" cstate="print"/>
          <a:srcRect/>
          <a:stretch>
            <a:fillRect/>
          </a:stretch>
        </p:blipFill>
        <p:spPr bwMode="auto">
          <a:xfrm>
            <a:off x="1835150" y="4014812"/>
            <a:ext cx="5473700" cy="2222500"/>
          </a:xfrm>
          <a:prstGeom prst="rect">
            <a:avLst/>
          </a:prstGeom>
          <a:noFill/>
        </p:spPr>
      </p:pic>
      <p:sp>
        <p:nvSpPr>
          <p:cNvPr id="8" name="Espace réservé du pied de page 5">
            <a:extLst>
              <a:ext uri="{FF2B5EF4-FFF2-40B4-BE49-F238E27FC236}">
                <a16:creationId xmlns:a16="http://schemas.microsoft.com/office/drawing/2014/main" xmlns="" id="{504F07DE-5A7E-4806-895C-97BFC8CF5933}"/>
              </a:ext>
            </a:extLst>
          </p:cNvPr>
          <p:cNvSpPr>
            <a:spLocks noGrp="1"/>
          </p:cNvSpPr>
          <p:nvPr>
            <p:ph type="ftr" sz="quarter" idx="11"/>
          </p:nvPr>
        </p:nvSpPr>
        <p:spPr>
          <a:xfrm>
            <a:off x="2627784" y="6356350"/>
            <a:ext cx="4114800" cy="365125"/>
          </a:xfrm>
        </p:spPr>
        <p:txBody>
          <a:bodyPr/>
          <a:lstStyle/>
          <a:p>
            <a:pPr algn="ctr"/>
            <a:r>
              <a:rPr lang="fr-FR" dirty="0"/>
              <a:t>LIVH Colomiers</a:t>
            </a:r>
          </a:p>
        </p:txBody>
      </p:sp>
      <p:sp>
        <p:nvSpPr>
          <p:cNvPr id="9" name="Espace réservé du numéro de diapositive 4">
            <a:extLst>
              <a:ext uri="{FF2B5EF4-FFF2-40B4-BE49-F238E27FC236}">
                <a16:creationId xmlns:a16="http://schemas.microsoft.com/office/drawing/2014/main" xmlns="" id="{8CC2E8E7-CE31-4ED0-8225-EDDF7D43297F}"/>
              </a:ext>
            </a:extLst>
          </p:cNvPr>
          <p:cNvSpPr>
            <a:spLocks noGrp="1"/>
          </p:cNvSpPr>
          <p:nvPr>
            <p:ph type="sldNum" sz="quarter" idx="12"/>
          </p:nvPr>
        </p:nvSpPr>
        <p:spPr>
          <a:xfrm>
            <a:off x="8610600" y="6416675"/>
            <a:ext cx="457200" cy="365125"/>
          </a:xfrm>
        </p:spPr>
        <p:txBody>
          <a:bodyPr/>
          <a:lstStyle/>
          <a:p>
            <a:fld id="{F703CD3C-8840-43EA-8DB9-8038A915E3C4}" type="slidenum">
              <a:rPr lang="fr-FR" smtClean="0"/>
              <a:pPr/>
              <a:t>1</a:t>
            </a:fld>
            <a:endParaRPr 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1C3182C-6B64-4C53-AAA7-B4E5095F82CB}"/>
              </a:ext>
            </a:extLst>
          </p:cNvPr>
          <p:cNvSpPr>
            <a:spLocks noGrp="1"/>
          </p:cNvSpPr>
          <p:nvPr>
            <p:ph type="title"/>
          </p:nvPr>
        </p:nvSpPr>
        <p:spPr/>
        <p:txBody>
          <a:bodyPr/>
          <a:lstStyle/>
          <a:p>
            <a:r>
              <a:rPr lang="fr-FR" b="1" dirty="0" err="1"/>
              <a:t>InitCube</a:t>
            </a:r>
            <a:r>
              <a:rPr lang="fr-FR" b="1" dirty="0"/>
              <a:t> – Segment Vol</a:t>
            </a:r>
          </a:p>
        </p:txBody>
      </p:sp>
      <p:sp>
        <p:nvSpPr>
          <p:cNvPr id="3" name="Espace réservé du contenu 2">
            <a:extLst>
              <a:ext uri="{FF2B5EF4-FFF2-40B4-BE49-F238E27FC236}">
                <a16:creationId xmlns:a16="http://schemas.microsoft.com/office/drawing/2014/main" xmlns="" id="{4A2D21E7-7D17-450D-ADAA-E6F31570EBF0}"/>
              </a:ext>
            </a:extLst>
          </p:cNvPr>
          <p:cNvSpPr>
            <a:spLocks noGrp="1"/>
          </p:cNvSpPr>
          <p:nvPr>
            <p:ph idx="1"/>
          </p:nvPr>
        </p:nvSpPr>
        <p:spPr>
          <a:xfrm>
            <a:off x="914400" y="1783560"/>
            <a:ext cx="7772400" cy="4572000"/>
          </a:xfrm>
        </p:spPr>
        <p:txBody>
          <a:bodyPr>
            <a:normAutofit lnSpcReduction="10000"/>
          </a:bodyPr>
          <a:lstStyle/>
          <a:p>
            <a:r>
              <a:rPr lang="fr-FR" dirty="0"/>
              <a:t>Ordinateur de bord:</a:t>
            </a:r>
          </a:p>
          <a:p>
            <a:pPr lvl="1"/>
            <a:r>
              <a:rPr lang="fr-FR" dirty="0"/>
              <a:t>Acquérir la température du système</a:t>
            </a:r>
          </a:p>
          <a:p>
            <a:pPr lvl="1"/>
            <a:r>
              <a:rPr lang="fr-FR" dirty="0"/>
              <a:t>Acquérir le niveau de stockage de la mémoire</a:t>
            </a:r>
          </a:p>
          <a:p>
            <a:pPr lvl="1"/>
            <a:r>
              <a:rPr lang="fr-FR" dirty="0"/>
              <a:t>Acquérir les données batterie et charge</a:t>
            </a:r>
          </a:p>
          <a:p>
            <a:pPr lvl="1"/>
            <a:r>
              <a:rPr lang="fr-FR" dirty="0"/>
              <a:t>Transmettre l’état du système</a:t>
            </a:r>
          </a:p>
          <a:p>
            <a:pPr lvl="1"/>
            <a:r>
              <a:rPr lang="fr-FR" dirty="0"/>
              <a:t>Recevoir les télécommandes</a:t>
            </a:r>
          </a:p>
          <a:p>
            <a:r>
              <a:rPr lang="fr-FR" dirty="0"/>
              <a:t>Instrument (charge utile)</a:t>
            </a:r>
          </a:p>
          <a:p>
            <a:pPr lvl="1"/>
            <a:r>
              <a:rPr lang="fr-FR" dirty="0"/>
              <a:t>Acquérir les données de l’instrument</a:t>
            </a:r>
          </a:p>
          <a:p>
            <a:pPr lvl="1"/>
            <a:r>
              <a:rPr lang="fr-FR" dirty="0"/>
              <a:t>Transmettre les télémesures</a:t>
            </a:r>
          </a:p>
          <a:p>
            <a:pPr lvl="1"/>
            <a:r>
              <a:rPr lang="fr-FR" dirty="0"/>
              <a:t>Vérifier l’état de l’instrument</a:t>
            </a:r>
          </a:p>
          <a:p>
            <a:pPr lvl="1"/>
            <a:endParaRPr lang="fr-FR" dirty="0"/>
          </a:p>
          <a:p>
            <a:endParaRPr lang="fr-FR" dirty="0"/>
          </a:p>
          <a:p>
            <a:endParaRPr lang="fr-FR" dirty="0"/>
          </a:p>
        </p:txBody>
      </p:sp>
      <p:sp>
        <p:nvSpPr>
          <p:cNvPr id="4" name="Espace réservé du numéro de diapositive 3">
            <a:extLst>
              <a:ext uri="{FF2B5EF4-FFF2-40B4-BE49-F238E27FC236}">
                <a16:creationId xmlns:a16="http://schemas.microsoft.com/office/drawing/2014/main" xmlns="" id="{38C94483-5839-41CF-BBFC-F2BCC0468CA5}"/>
              </a:ext>
            </a:extLst>
          </p:cNvPr>
          <p:cNvSpPr>
            <a:spLocks noGrp="1"/>
          </p:cNvSpPr>
          <p:nvPr>
            <p:ph type="sldNum" sz="quarter" idx="12"/>
          </p:nvPr>
        </p:nvSpPr>
        <p:spPr/>
        <p:txBody>
          <a:bodyPr/>
          <a:lstStyle/>
          <a:p>
            <a:fld id="{F703CD3C-8840-43EA-8DB9-8038A915E3C4}" type="slidenum">
              <a:rPr lang="fr-FR" smtClean="0"/>
              <a:pPr/>
              <a:t>10</a:t>
            </a:fld>
            <a:endParaRPr lang="fr-FR"/>
          </a:p>
        </p:txBody>
      </p:sp>
      <p:sp>
        <p:nvSpPr>
          <p:cNvPr id="8" name="Espace réservé du pied de page 5">
            <a:extLst>
              <a:ext uri="{FF2B5EF4-FFF2-40B4-BE49-F238E27FC236}">
                <a16:creationId xmlns:a16="http://schemas.microsoft.com/office/drawing/2014/main" xmlns="" id="{D59C8E82-2666-4D08-B7FB-768E9606D784}"/>
              </a:ext>
            </a:extLst>
          </p:cNvPr>
          <p:cNvSpPr>
            <a:spLocks noGrp="1"/>
          </p:cNvSpPr>
          <p:nvPr>
            <p:ph type="ftr" sz="quarter" idx="11"/>
          </p:nvPr>
        </p:nvSpPr>
        <p:spPr>
          <a:xfrm>
            <a:off x="2627784" y="6356350"/>
            <a:ext cx="4114800" cy="365125"/>
          </a:xfrm>
        </p:spPr>
        <p:txBody>
          <a:bodyPr/>
          <a:lstStyle/>
          <a:p>
            <a:pPr algn="ctr"/>
            <a:r>
              <a:rPr lang="fr-FR" dirty="0"/>
              <a:t>LIVH Colomiers</a:t>
            </a:r>
          </a:p>
        </p:txBody>
      </p:sp>
    </p:spTree>
    <p:extLst>
      <p:ext uri="{BB962C8B-B14F-4D97-AF65-F5344CB8AC3E}">
        <p14:creationId xmlns:p14="http://schemas.microsoft.com/office/powerpoint/2010/main" xmlns="" val="27392692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1C3182C-6B64-4C53-AAA7-B4E5095F82CB}"/>
              </a:ext>
            </a:extLst>
          </p:cNvPr>
          <p:cNvSpPr>
            <a:spLocks noGrp="1"/>
          </p:cNvSpPr>
          <p:nvPr>
            <p:ph type="title"/>
          </p:nvPr>
        </p:nvSpPr>
        <p:spPr/>
        <p:txBody>
          <a:bodyPr/>
          <a:lstStyle/>
          <a:p>
            <a:r>
              <a:rPr lang="fr-FR" b="1" dirty="0" err="1"/>
              <a:t>InitCube</a:t>
            </a:r>
            <a:r>
              <a:rPr lang="fr-FR" b="1" dirty="0"/>
              <a:t> – Segment Sol</a:t>
            </a:r>
          </a:p>
        </p:txBody>
      </p:sp>
      <p:sp>
        <p:nvSpPr>
          <p:cNvPr id="3" name="Espace réservé du contenu 2">
            <a:extLst>
              <a:ext uri="{FF2B5EF4-FFF2-40B4-BE49-F238E27FC236}">
                <a16:creationId xmlns:a16="http://schemas.microsoft.com/office/drawing/2014/main" xmlns="" id="{4A2D21E7-7D17-450D-ADAA-E6F31570EBF0}"/>
              </a:ext>
            </a:extLst>
          </p:cNvPr>
          <p:cNvSpPr>
            <a:spLocks noGrp="1"/>
          </p:cNvSpPr>
          <p:nvPr>
            <p:ph idx="1"/>
          </p:nvPr>
        </p:nvSpPr>
        <p:spPr>
          <a:xfrm>
            <a:off x="914400" y="1783560"/>
            <a:ext cx="7772400" cy="4572000"/>
          </a:xfrm>
        </p:spPr>
        <p:txBody>
          <a:bodyPr>
            <a:normAutofit fontScale="92500" lnSpcReduction="20000"/>
          </a:bodyPr>
          <a:lstStyle/>
          <a:p>
            <a:r>
              <a:rPr lang="fr-FR" dirty="0"/>
              <a:t>CCM</a:t>
            </a:r>
          </a:p>
          <a:p>
            <a:pPr lvl="1"/>
            <a:r>
              <a:rPr lang="fr-FR" dirty="0"/>
              <a:t>Récupérer et afficher les mesures de l’instrument embarqué sur le cubesat</a:t>
            </a:r>
          </a:p>
          <a:p>
            <a:pPr lvl="1"/>
            <a:r>
              <a:rPr lang="fr-FR" dirty="0"/>
              <a:t>Récupérer et afficher les données relatives à l’état du cubesat et de ses sous-systèmes (température, état de charge de la batterie,…)</a:t>
            </a:r>
          </a:p>
          <a:p>
            <a:pPr lvl="1"/>
            <a:r>
              <a:rPr lang="fr-FR" dirty="0"/>
              <a:t>Définir et transmettre les télécommandes au cubesat (démarrer une salve de mesures, déployer les panneaux solaires,…)</a:t>
            </a:r>
          </a:p>
          <a:p>
            <a:pPr lvl="1"/>
            <a:r>
              <a:rPr lang="fr-FR" dirty="0">
                <a:solidFill>
                  <a:srgbClr val="00B0F0"/>
                </a:solidFill>
              </a:rPr>
              <a:t>(Nouveau en 2020) Rejouer un scenario de mission</a:t>
            </a:r>
          </a:p>
          <a:p>
            <a:r>
              <a:rPr lang="fr-FR" dirty="0"/>
              <a:t>Accompagnement utilisateur</a:t>
            </a:r>
          </a:p>
          <a:p>
            <a:pPr lvl="1"/>
            <a:r>
              <a:rPr lang="fr-FR" dirty="0"/>
              <a:t>Proposer un tutoriel aux utilisateurs</a:t>
            </a:r>
          </a:p>
          <a:p>
            <a:pPr lvl="1"/>
            <a:endParaRPr lang="fr-FR" dirty="0"/>
          </a:p>
          <a:p>
            <a:endParaRPr lang="fr-FR" dirty="0"/>
          </a:p>
          <a:p>
            <a:endParaRPr lang="fr-FR" dirty="0"/>
          </a:p>
        </p:txBody>
      </p:sp>
      <p:sp>
        <p:nvSpPr>
          <p:cNvPr id="4" name="Espace réservé du numéro de diapositive 3">
            <a:extLst>
              <a:ext uri="{FF2B5EF4-FFF2-40B4-BE49-F238E27FC236}">
                <a16:creationId xmlns:a16="http://schemas.microsoft.com/office/drawing/2014/main" xmlns="" id="{38C94483-5839-41CF-BBFC-F2BCC0468CA5}"/>
              </a:ext>
            </a:extLst>
          </p:cNvPr>
          <p:cNvSpPr>
            <a:spLocks noGrp="1"/>
          </p:cNvSpPr>
          <p:nvPr>
            <p:ph type="sldNum" sz="quarter" idx="12"/>
          </p:nvPr>
        </p:nvSpPr>
        <p:spPr/>
        <p:txBody>
          <a:bodyPr/>
          <a:lstStyle/>
          <a:p>
            <a:fld id="{F703CD3C-8840-43EA-8DB9-8038A915E3C4}" type="slidenum">
              <a:rPr lang="fr-FR" smtClean="0"/>
              <a:pPr/>
              <a:t>11</a:t>
            </a:fld>
            <a:endParaRPr lang="fr-FR"/>
          </a:p>
        </p:txBody>
      </p:sp>
      <p:sp>
        <p:nvSpPr>
          <p:cNvPr id="5" name="Espace réservé du pied de page 5">
            <a:extLst>
              <a:ext uri="{FF2B5EF4-FFF2-40B4-BE49-F238E27FC236}">
                <a16:creationId xmlns:a16="http://schemas.microsoft.com/office/drawing/2014/main" xmlns="" id="{CCA837B8-3DC4-4A92-953C-F05799AD160B}"/>
              </a:ext>
            </a:extLst>
          </p:cNvPr>
          <p:cNvSpPr>
            <a:spLocks noGrp="1"/>
          </p:cNvSpPr>
          <p:nvPr>
            <p:ph type="ftr" sz="quarter" idx="11"/>
          </p:nvPr>
        </p:nvSpPr>
        <p:spPr>
          <a:xfrm>
            <a:off x="2627784" y="6356350"/>
            <a:ext cx="4114800" cy="365125"/>
          </a:xfrm>
        </p:spPr>
        <p:txBody>
          <a:bodyPr/>
          <a:lstStyle/>
          <a:p>
            <a:pPr algn="ctr"/>
            <a:r>
              <a:rPr lang="fr-FR" dirty="0"/>
              <a:t>LIVH Colomiers</a:t>
            </a:r>
          </a:p>
        </p:txBody>
      </p:sp>
    </p:spTree>
    <p:extLst>
      <p:ext uri="{BB962C8B-B14F-4D97-AF65-F5344CB8AC3E}">
        <p14:creationId xmlns:p14="http://schemas.microsoft.com/office/powerpoint/2010/main" xmlns="" val="41175522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1C3182C-6B64-4C53-AAA7-B4E5095F82CB}"/>
              </a:ext>
            </a:extLst>
          </p:cNvPr>
          <p:cNvSpPr>
            <a:spLocks noGrp="1"/>
          </p:cNvSpPr>
          <p:nvPr>
            <p:ph type="title"/>
          </p:nvPr>
        </p:nvSpPr>
        <p:spPr/>
        <p:txBody>
          <a:bodyPr/>
          <a:lstStyle/>
          <a:p>
            <a:r>
              <a:rPr lang="fr-FR" b="1" dirty="0" err="1"/>
              <a:t>InitCube</a:t>
            </a:r>
            <a:r>
              <a:rPr lang="fr-FR" b="1" dirty="0"/>
              <a:t> – Cas d’utilisation</a:t>
            </a:r>
          </a:p>
        </p:txBody>
      </p:sp>
      <p:sp>
        <p:nvSpPr>
          <p:cNvPr id="3" name="Espace réservé du contenu 2">
            <a:extLst>
              <a:ext uri="{FF2B5EF4-FFF2-40B4-BE49-F238E27FC236}">
                <a16:creationId xmlns:a16="http://schemas.microsoft.com/office/drawing/2014/main" xmlns="" id="{4A2D21E7-7D17-450D-ADAA-E6F31570EBF0}"/>
              </a:ext>
            </a:extLst>
          </p:cNvPr>
          <p:cNvSpPr>
            <a:spLocks noGrp="1"/>
          </p:cNvSpPr>
          <p:nvPr>
            <p:ph idx="1"/>
          </p:nvPr>
        </p:nvSpPr>
        <p:spPr>
          <a:xfrm>
            <a:off x="914400" y="1783560"/>
            <a:ext cx="7772400" cy="4572000"/>
          </a:xfrm>
        </p:spPr>
        <p:txBody>
          <a:bodyPr>
            <a:normAutofit/>
          </a:bodyPr>
          <a:lstStyle/>
          <a:p>
            <a:pPr lvl="1"/>
            <a:endParaRPr lang="fr-FR" dirty="0"/>
          </a:p>
          <a:p>
            <a:endParaRPr lang="fr-FR" dirty="0"/>
          </a:p>
          <a:p>
            <a:endParaRPr lang="fr-FR" dirty="0"/>
          </a:p>
        </p:txBody>
      </p:sp>
      <p:sp>
        <p:nvSpPr>
          <p:cNvPr id="4" name="Espace réservé du numéro de diapositive 3">
            <a:extLst>
              <a:ext uri="{FF2B5EF4-FFF2-40B4-BE49-F238E27FC236}">
                <a16:creationId xmlns:a16="http://schemas.microsoft.com/office/drawing/2014/main" xmlns="" id="{38C94483-5839-41CF-BBFC-F2BCC0468CA5}"/>
              </a:ext>
            </a:extLst>
          </p:cNvPr>
          <p:cNvSpPr>
            <a:spLocks noGrp="1"/>
          </p:cNvSpPr>
          <p:nvPr>
            <p:ph type="sldNum" sz="quarter" idx="12"/>
          </p:nvPr>
        </p:nvSpPr>
        <p:spPr/>
        <p:txBody>
          <a:bodyPr/>
          <a:lstStyle/>
          <a:p>
            <a:fld id="{F703CD3C-8840-43EA-8DB9-8038A915E3C4}" type="slidenum">
              <a:rPr lang="fr-FR" smtClean="0"/>
              <a:pPr/>
              <a:t>12</a:t>
            </a:fld>
            <a:endParaRPr lang="fr-FR"/>
          </a:p>
        </p:txBody>
      </p:sp>
      <p:sp>
        <p:nvSpPr>
          <p:cNvPr id="5" name="Espace réservé du pied de page 5">
            <a:extLst>
              <a:ext uri="{FF2B5EF4-FFF2-40B4-BE49-F238E27FC236}">
                <a16:creationId xmlns:a16="http://schemas.microsoft.com/office/drawing/2014/main" xmlns="" id="{CCA837B8-3DC4-4A92-953C-F05799AD160B}"/>
              </a:ext>
            </a:extLst>
          </p:cNvPr>
          <p:cNvSpPr>
            <a:spLocks noGrp="1"/>
          </p:cNvSpPr>
          <p:nvPr>
            <p:ph type="ftr" sz="quarter" idx="11"/>
          </p:nvPr>
        </p:nvSpPr>
        <p:spPr>
          <a:xfrm>
            <a:off x="2627784" y="6356350"/>
            <a:ext cx="4114800" cy="365125"/>
          </a:xfrm>
        </p:spPr>
        <p:txBody>
          <a:bodyPr/>
          <a:lstStyle/>
          <a:p>
            <a:pPr algn="ctr"/>
            <a:r>
              <a:rPr lang="fr-FR" dirty="0"/>
              <a:t>LIVH Colomiers</a:t>
            </a:r>
          </a:p>
        </p:txBody>
      </p:sp>
      <p:pic>
        <p:nvPicPr>
          <p:cNvPr id="6" name="Image 5" descr="Cas d'utilisation - contexte Opérations.png"/>
          <p:cNvPicPr>
            <a:picLocks noChangeAspect="1"/>
          </p:cNvPicPr>
          <p:nvPr/>
        </p:nvPicPr>
        <p:blipFill>
          <a:blip r:embed="rId2" cstate="print"/>
          <a:stretch>
            <a:fillRect/>
          </a:stretch>
        </p:blipFill>
        <p:spPr>
          <a:xfrm>
            <a:off x="971600" y="1268761"/>
            <a:ext cx="7848870" cy="4129816"/>
          </a:xfrm>
          <a:prstGeom prst="rect">
            <a:avLst/>
          </a:prstGeom>
        </p:spPr>
      </p:pic>
      <p:sp>
        <p:nvSpPr>
          <p:cNvPr id="7" name="Ellipse 6"/>
          <p:cNvSpPr/>
          <p:nvPr/>
        </p:nvSpPr>
        <p:spPr>
          <a:xfrm>
            <a:off x="467544" y="5445224"/>
            <a:ext cx="1440160" cy="432048"/>
          </a:xfrm>
          <a:prstGeom prst="ellipse">
            <a:avLst/>
          </a:prstGeom>
          <a:solidFill>
            <a:schemeClr val="tx1"/>
          </a:solidFill>
          <a:ln w="57150">
            <a:solidFill>
              <a:srgbClr val="7137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p:nvSpPr>
        <p:spPr>
          <a:xfrm>
            <a:off x="2051720" y="5445224"/>
            <a:ext cx="2232248" cy="646331"/>
          </a:xfrm>
          <a:prstGeom prst="rect">
            <a:avLst/>
          </a:prstGeom>
          <a:noFill/>
        </p:spPr>
        <p:txBody>
          <a:bodyPr wrap="square" rtlCol="0">
            <a:spAutoFit/>
          </a:bodyPr>
          <a:lstStyle/>
          <a:p>
            <a:r>
              <a:rPr lang="fr-FR" dirty="0"/>
              <a:t>Géré partiellement en 2019</a:t>
            </a:r>
          </a:p>
        </p:txBody>
      </p:sp>
      <p:sp>
        <p:nvSpPr>
          <p:cNvPr id="9" name="Ellipse 8"/>
          <p:cNvSpPr/>
          <p:nvPr/>
        </p:nvSpPr>
        <p:spPr>
          <a:xfrm>
            <a:off x="539552" y="6165304"/>
            <a:ext cx="1296144" cy="432048"/>
          </a:xfrm>
          <a:prstGeom prst="ellipse">
            <a:avLst/>
          </a:prstGeom>
          <a:solidFill>
            <a:schemeClr val="tx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2051720" y="6093296"/>
            <a:ext cx="2232248" cy="369332"/>
          </a:xfrm>
          <a:prstGeom prst="rect">
            <a:avLst/>
          </a:prstGeom>
          <a:noFill/>
        </p:spPr>
        <p:txBody>
          <a:bodyPr wrap="square" rtlCol="0">
            <a:spAutoFit/>
          </a:bodyPr>
          <a:lstStyle/>
          <a:p>
            <a:r>
              <a:rPr lang="fr-FR" dirty="0"/>
              <a:t>Non traité en 2019</a:t>
            </a:r>
          </a:p>
        </p:txBody>
      </p:sp>
      <p:sp>
        <p:nvSpPr>
          <p:cNvPr id="11" name="Ellipse 10"/>
          <p:cNvSpPr/>
          <p:nvPr/>
        </p:nvSpPr>
        <p:spPr>
          <a:xfrm>
            <a:off x="4427984" y="5517232"/>
            <a:ext cx="1296144" cy="432048"/>
          </a:xfrm>
          <a:prstGeom prst="ellipse">
            <a:avLst/>
          </a:prstGeom>
          <a:solidFill>
            <a:schemeClr val="tx1"/>
          </a:solidFill>
          <a:ln w="57150">
            <a:solidFill>
              <a:srgbClr val="1E5831"/>
            </a:solidFill>
            <a:prstDash val="dash"/>
          </a:ln>
          <a:effectLst>
            <a:glow rad="63500">
              <a:schemeClr val="accent3">
                <a:satMod val="175000"/>
                <a:alpha val="40000"/>
              </a:schemeClr>
            </a:glow>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5940152" y="5445224"/>
            <a:ext cx="3203848" cy="646331"/>
          </a:xfrm>
          <a:prstGeom prst="rect">
            <a:avLst/>
          </a:prstGeom>
          <a:noFill/>
        </p:spPr>
        <p:txBody>
          <a:bodyPr wrap="square" rtlCol="0">
            <a:spAutoFit/>
          </a:bodyPr>
          <a:lstStyle/>
          <a:p>
            <a:r>
              <a:rPr lang="fr-FR" dirty="0"/>
              <a:t>Traité pour 1 instrument en 2019</a:t>
            </a:r>
          </a:p>
        </p:txBody>
      </p:sp>
      <p:sp>
        <p:nvSpPr>
          <p:cNvPr id="13" name="Ellipse 12"/>
          <p:cNvSpPr/>
          <p:nvPr/>
        </p:nvSpPr>
        <p:spPr>
          <a:xfrm>
            <a:off x="4427984" y="6093296"/>
            <a:ext cx="1296144" cy="432048"/>
          </a:xfrm>
          <a:prstGeom prst="ellipse">
            <a:avLst/>
          </a:prstGeom>
          <a:solidFill>
            <a:schemeClr val="tx1"/>
          </a:solidFill>
          <a:ln w="5715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5940152" y="6021288"/>
            <a:ext cx="2232248" cy="369332"/>
          </a:xfrm>
          <a:prstGeom prst="rect">
            <a:avLst/>
          </a:prstGeom>
          <a:noFill/>
        </p:spPr>
        <p:txBody>
          <a:bodyPr wrap="square" rtlCol="0">
            <a:spAutoFit/>
          </a:bodyPr>
          <a:lstStyle/>
          <a:p>
            <a:r>
              <a:rPr lang="fr-FR" dirty="0"/>
              <a:t>Finalisé en 2019</a:t>
            </a:r>
          </a:p>
        </p:txBody>
      </p:sp>
    </p:spTree>
    <p:extLst>
      <p:ext uri="{BB962C8B-B14F-4D97-AF65-F5344CB8AC3E}">
        <p14:creationId xmlns:p14="http://schemas.microsoft.com/office/powerpoint/2010/main" xmlns="" val="41175522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1C3182C-6B64-4C53-AAA7-B4E5095F82CB}"/>
              </a:ext>
            </a:extLst>
          </p:cNvPr>
          <p:cNvSpPr>
            <a:spLocks noGrp="1"/>
          </p:cNvSpPr>
          <p:nvPr>
            <p:ph type="title"/>
          </p:nvPr>
        </p:nvSpPr>
        <p:spPr/>
        <p:txBody>
          <a:bodyPr/>
          <a:lstStyle/>
          <a:p>
            <a:r>
              <a:rPr lang="fr-FR" b="1" dirty="0" err="1"/>
              <a:t>InitCube</a:t>
            </a:r>
            <a:r>
              <a:rPr lang="fr-FR" b="1" dirty="0"/>
              <a:t>– Diagramme d’états</a:t>
            </a:r>
          </a:p>
        </p:txBody>
      </p:sp>
      <p:sp>
        <p:nvSpPr>
          <p:cNvPr id="3" name="Espace réservé du contenu 2">
            <a:extLst>
              <a:ext uri="{FF2B5EF4-FFF2-40B4-BE49-F238E27FC236}">
                <a16:creationId xmlns:a16="http://schemas.microsoft.com/office/drawing/2014/main" xmlns="" id="{4A2D21E7-7D17-450D-ADAA-E6F31570EBF0}"/>
              </a:ext>
            </a:extLst>
          </p:cNvPr>
          <p:cNvSpPr>
            <a:spLocks noGrp="1"/>
          </p:cNvSpPr>
          <p:nvPr>
            <p:ph idx="1"/>
          </p:nvPr>
        </p:nvSpPr>
        <p:spPr>
          <a:xfrm>
            <a:off x="914400" y="1783560"/>
            <a:ext cx="7772400" cy="4572000"/>
          </a:xfrm>
        </p:spPr>
        <p:txBody>
          <a:bodyPr>
            <a:normAutofit/>
          </a:bodyPr>
          <a:lstStyle/>
          <a:p>
            <a:pPr lvl="1"/>
            <a:endParaRPr lang="fr-FR" dirty="0"/>
          </a:p>
          <a:p>
            <a:endParaRPr lang="fr-FR" dirty="0"/>
          </a:p>
          <a:p>
            <a:endParaRPr lang="fr-FR" dirty="0"/>
          </a:p>
        </p:txBody>
      </p:sp>
      <p:sp>
        <p:nvSpPr>
          <p:cNvPr id="4" name="Espace réservé du numéro de diapositive 3">
            <a:extLst>
              <a:ext uri="{FF2B5EF4-FFF2-40B4-BE49-F238E27FC236}">
                <a16:creationId xmlns:a16="http://schemas.microsoft.com/office/drawing/2014/main" xmlns="" id="{38C94483-5839-41CF-BBFC-F2BCC0468CA5}"/>
              </a:ext>
            </a:extLst>
          </p:cNvPr>
          <p:cNvSpPr>
            <a:spLocks noGrp="1"/>
          </p:cNvSpPr>
          <p:nvPr>
            <p:ph type="sldNum" sz="quarter" idx="12"/>
          </p:nvPr>
        </p:nvSpPr>
        <p:spPr/>
        <p:txBody>
          <a:bodyPr/>
          <a:lstStyle/>
          <a:p>
            <a:fld id="{F703CD3C-8840-43EA-8DB9-8038A915E3C4}" type="slidenum">
              <a:rPr lang="fr-FR" smtClean="0"/>
              <a:pPr/>
              <a:t>13</a:t>
            </a:fld>
            <a:endParaRPr lang="fr-FR"/>
          </a:p>
        </p:txBody>
      </p:sp>
      <p:sp>
        <p:nvSpPr>
          <p:cNvPr id="5" name="Espace réservé du pied de page 5">
            <a:extLst>
              <a:ext uri="{FF2B5EF4-FFF2-40B4-BE49-F238E27FC236}">
                <a16:creationId xmlns:a16="http://schemas.microsoft.com/office/drawing/2014/main" xmlns="" id="{CCA837B8-3DC4-4A92-953C-F05799AD160B}"/>
              </a:ext>
            </a:extLst>
          </p:cNvPr>
          <p:cNvSpPr>
            <a:spLocks noGrp="1"/>
          </p:cNvSpPr>
          <p:nvPr>
            <p:ph type="ftr" sz="quarter" idx="11"/>
          </p:nvPr>
        </p:nvSpPr>
        <p:spPr>
          <a:xfrm>
            <a:off x="2627784" y="6356350"/>
            <a:ext cx="4114800" cy="365125"/>
          </a:xfrm>
        </p:spPr>
        <p:txBody>
          <a:bodyPr/>
          <a:lstStyle/>
          <a:p>
            <a:pPr algn="ctr"/>
            <a:r>
              <a:rPr lang="fr-FR" dirty="0"/>
              <a:t>LIVH Colomiers</a:t>
            </a:r>
          </a:p>
        </p:txBody>
      </p:sp>
      <p:pic>
        <p:nvPicPr>
          <p:cNvPr id="6" name="Image 5" descr="Cas d'utilisation - contexte Opérations.png"/>
          <p:cNvPicPr>
            <a:picLocks noChangeAspect="1"/>
          </p:cNvPicPr>
          <p:nvPr/>
        </p:nvPicPr>
        <p:blipFill>
          <a:blip r:embed="rId2" cstate="print">
            <a:lum bright="-14000"/>
          </a:blip>
          <a:stretch>
            <a:fillRect/>
          </a:stretch>
        </p:blipFill>
        <p:spPr>
          <a:xfrm>
            <a:off x="755576" y="1268760"/>
            <a:ext cx="7863856" cy="5084074"/>
          </a:xfrm>
          <a:prstGeom prst="rect">
            <a:avLst/>
          </a:prstGeom>
        </p:spPr>
      </p:pic>
    </p:spTree>
    <p:extLst>
      <p:ext uri="{BB962C8B-B14F-4D97-AF65-F5344CB8AC3E}">
        <p14:creationId xmlns:p14="http://schemas.microsoft.com/office/powerpoint/2010/main" xmlns="" val="41175522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chemeClr val="tx2"/>
                </a:solidFill>
                <a:effectLst>
                  <a:outerShdw blurRad="38100" dist="38100" dir="2700000" algn="tl">
                    <a:srgbClr val="000000">
                      <a:alpha val="43137"/>
                    </a:srgbClr>
                  </a:outerShdw>
                </a:effectLst>
              </a:rPr>
              <a:t>Segment Vol</a:t>
            </a:r>
            <a:r>
              <a:rPr lang="fr-FR" b="1" dirty="0">
                <a:solidFill>
                  <a:schemeClr val="tx2"/>
                </a:solidFill>
                <a:effectLst>
                  <a:outerShdw blurRad="38100" dist="38100" dir="2700000" algn="tl">
                    <a:srgbClr val="000000">
                      <a:alpha val="43137"/>
                    </a:srgbClr>
                  </a:outerShdw>
                </a:effectLst>
                <a:latin typeface="+mj-lt"/>
                <a:ea typeface="+mj-ea"/>
                <a:cs typeface="+mj-cs"/>
              </a:rPr>
              <a:t>  : 4 étudiants</a:t>
            </a:r>
          </a:p>
        </p:txBody>
      </p:sp>
      <p:sp>
        <p:nvSpPr>
          <p:cNvPr id="17" name="Espace réservé du pied de page 5"/>
          <p:cNvSpPr>
            <a:spLocks noGrp="1"/>
          </p:cNvSpPr>
          <p:nvPr>
            <p:ph type="ftr" sz="quarter" idx="11"/>
          </p:nvPr>
        </p:nvSpPr>
        <p:spPr/>
        <p:txBody>
          <a:bodyPr/>
          <a:lstStyle/>
          <a:p>
            <a:r>
              <a:rPr lang="fr-FR" dirty="0"/>
              <a:t>Lycée VICTOR HUGO - COLOMIERS (31)</a:t>
            </a:r>
          </a:p>
        </p:txBody>
      </p:sp>
      <p:sp>
        <p:nvSpPr>
          <p:cNvPr id="18" name="Espace réservé du numéro de diapositive 4"/>
          <p:cNvSpPr>
            <a:spLocks noGrp="1"/>
          </p:cNvSpPr>
          <p:nvPr>
            <p:ph type="sldNum" sz="quarter" idx="12"/>
          </p:nvPr>
        </p:nvSpPr>
        <p:spPr/>
        <p:txBody>
          <a:bodyPr/>
          <a:lstStyle/>
          <a:p>
            <a:fld id="{B7867322-A37E-4240-8A24-A050CF8B9780}" type="slidenum">
              <a:rPr lang="fr-FR" smtClean="0"/>
              <a:pPr/>
              <a:t>14</a:t>
            </a:fld>
            <a:endParaRPr lang="fr-FR" dirty="0"/>
          </a:p>
        </p:txBody>
      </p:sp>
      <p:graphicFrame>
        <p:nvGraphicFramePr>
          <p:cNvPr id="7" name="Espace réservé du contenu 6"/>
          <p:cNvGraphicFramePr>
            <a:graphicFrameLocks noGrp="1"/>
          </p:cNvGraphicFramePr>
          <p:nvPr>
            <p:ph idx="1"/>
          </p:nvPr>
        </p:nvGraphicFramePr>
        <p:xfrm>
          <a:off x="335902" y="1448448"/>
          <a:ext cx="8808098" cy="5049520"/>
        </p:xfrm>
        <a:graphic>
          <a:graphicData uri="http://schemas.openxmlformats.org/drawingml/2006/table">
            <a:tbl>
              <a:tblPr firstRow="1" bandRow="1">
                <a:tableStyleId>{7DF18680-E054-41AD-8BC1-D1AEF772440D}</a:tableStyleId>
              </a:tblPr>
              <a:tblGrid>
                <a:gridCol w="1250302">
                  <a:extLst>
                    <a:ext uri="{9D8B030D-6E8A-4147-A177-3AD203B41FA5}">
                      <a16:colId xmlns:a16="http://schemas.microsoft.com/office/drawing/2014/main" xmlns="" val="20000"/>
                    </a:ext>
                  </a:extLst>
                </a:gridCol>
                <a:gridCol w="1866123">
                  <a:extLst>
                    <a:ext uri="{9D8B030D-6E8A-4147-A177-3AD203B41FA5}">
                      <a16:colId xmlns:a16="http://schemas.microsoft.com/office/drawing/2014/main" xmlns="" val="20001"/>
                    </a:ext>
                  </a:extLst>
                </a:gridCol>
                <a:gridCol w="5691673">
                  <a:extLst>
                    <a:ext uri="{9D8B030D-6E8A-4147-A177-3AD203B41FA5}">
                      <a16:colId xmlns:a16="http://schemas.microsoft.com/office/drawing/2014/main" xmlns="" val="20002"/>
                    </a:ext>
                  </a:extLst>
                </a:gridCol>
              </a:tblGrid>
              <a:tr h="370840">
                <a:tc>
                  <a:txBody>
                    <a:bodyPr/>
                    <a:lstStyle/>
                    <a:p>
                      <a:r>
                        <a:rPr lang="fr-FR" dirty="0"/>
                        <a:t>Candidat</a:t>
                      </a:r>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xmlns="" val="10000"/>
                  </a:ext>
                </a:extLst>
              </a:tr>
              <a:tr h="370840">
                <a:tc rowSpan="3">
                  <a:txBody>
                    <a:bodyPr/>
                    <a:lstStyle/>
                    <a:p>
                      <a:r>
                        <a:rPr lang="fr-FR" dirty="0"/>
                        <a:t>Candidat 1</a:t>
                      </a:r>
                    </a:p>
                  </a:txBody>
                  <a:tcPr/>
                </a:tc>
                <a:tc>
                  <a:txBody>
                    <a:bodyPr/>
                    <a:lstStyle/>
                    <a:p>
                      <a:pPr algn="just">
                        <a:spcAft>
                          <a:spcPts val="0"/>
                        </a:spcAft>
                      </a:pPr>
                      <a:r>
                        <a:rPr lang="fr-FR" sz="1800">
                          <a:latin typeface="Arial"/>
                          <a:ea typeface="Times New Roman"/>
                          <a:cs typeface="Times New Roman"/>
                        </a:rPr>
                        <a:t>Gérer les commandes</a:t>
                      </a:r>
                    </a:p>
                  </a:txBody>
                  <a:tcPr marL="68580" marR="68580" marT="0" marB="0"/>
                </a:tc>
                <a:tc rowSpan="2">
                  <a:txBody>
                    <a:bodyPr/>
                    <a:lstStyle/>
                    <a:p>
                      <a:pPr algn="just">
                        <a:spcAft>
                          <a:spcPts val="0"/>
                        </a:spcAft>
                      </a:pPr>
                      <a:r>
                        <a:rPr lang="fr-FR" sz="1800" dirty="0">
                          <a:latin typeface="Arial"/>
                          <a:ea typeface="Times New Roman"/>
                          <a:cs typeface="Times New Roman"/>
                        </a:rPr>
                        <a:t>Analyser les classes </a:t>
                      </a:r>
                      <a:r>
                        <a:rPr lang="fr-FR" sz="1800" dirty="0" err="1">
                          <a:latin typeface="Arial"/>
                          <a:ea typeface="Times New Roman"/>
                          <a:cs typeface="Times New Roman"/>
                        </a:rPr>
                        <a:t>SegmentSol</a:t>
                      </a:r>
                      <a:r>
                        <a:rPr lang="fr-FR" sz="1800" dirty="0">
                          <a:latin typeface="Arial"/>
                          <a:ea typeface="Times New Roman"/>
                          <a:cs typeface="Times New Roman"/>
                        </a:rPr>
                        <a:t>, Protocole, Commande et Message.</a:t>
                      </a:r>
                    </a:p>
                    <a:p>
                      <a:pPr algn="just">
                        <a:spcAft>
                          <a:spcPts val="0"/>
                        </a:spcAft>
                      </a:pPr>
                      <a:r>
                        <a:rPr lang="fr-FR" sz="1800" dirty="0">
                          <a:latin typeface="Arial"/>
                          <a:ea typeface="Times New Roman"/>
                          <a:cs typeface="Times New Roman"/>
                        </a:rPr>
                        <a:t>Identifier comment elles interviennent dans l’application actuelle.</a:t>
                      </a:r>
                    </a:p>
                    <a:p>
                      <a:pPr algn="just">
                        <a:spcAft>
                          <a:spcPts val="0"/>
                        </a:spcAft>
                      </a:pPr>
                      <a:r>
                        <a:rPr lang="fr-FR" sz="1800" dirty="0">
                          <a:latin typeface="Arial"/>
                          <a:ea typeface="Times New Roman"/>
                          <a:cs typeface="Times New Roman"/>
                        </a:rPr>
                        <a:t>Établir comment elles interviendront dans le cas de la réception de commandes.</a:t>
                      </a:r>
                    </a:p>
                    <a:p>
                      <a:pPr algn="just">
                        <a:spcAft>
                          <a:spcPts val="0"/>
                        </a:spcAft>
                      </a:pPr>
                      <a:r>
                        <a:rPr lang="fr-FR" sz="1800" dirty="0">
                          <a:latin typeface="Arial"/>
                          <a:ea typeface="Times New Roman"/>
                          <a:cs typeface="Times New Roman"/>
                        </a:rPr>
                        <a:t>Concevoir et développer le serveur de réception de commandes.</a:t>
                      </a:r>
                    </a:p>
                  </a:txBody>
                  <a:tcPr marL="68580" marR="68580" marT="0" marB="0"/>
                </a:tc>
                <a:extLst>
                  <a:ext uri="{0D108BD9-81ED-4DB2-BD59-A6C34878D82A}">
                    <a16:rowId xmlns:a16="http://schemas.microsoft.com/office/drawing/2014/main" xmlns="" val="10001"/>
                  </a:ext>
                </a:extLst>
              </a:tr>
              <a:tr h="370840">
                <a:tc vMerge="1">
                  <a:txBody>
                    <a:bodyPr/>
                    <a:lstStyle/>
                    <a:p>
                      <a:endParaRPr lang="fr-FR" dirty="0"/>
                    </a:p>
                  </a:txBody>
                  <a:tcPr/>
                </a:tc>
                <a:tc rowSpan="2">
                  <a:txBody>
                    <a:bodyPr/>
                    <a:lstStyle/>
                    <a:p>
                      <a:pPr algn="just">
                        <a:spcAft>
                          <a:spcPts val="0"/>
                        </a:spcAft>
                      </a:pPr>
                      <a:endParaRPr lang="fr-FR" sz="1800">
                        <a:latin typeface="Arial"/>
                        <a:ea typeface="Times New Roman"/>
                        <a:cs typeface="Times New Roman"/>
                      </a:endParaRPr>
                    </a:p>
                  </a:txBody>
                  <a:tcPr marL="68580" marR="68580" marT="0" marB="0"/>
                </a:tc>
                <a:tc vMerge="1">
                  <a:txBody>
                    <a:bodyPr/>
                    <a:lstStyle/>
                    <a:p>
                      <a:endParaRPr lang="fr-FR"/>
                    </a:p>
                  </a:txBody>
                  <a:tcPr/>
                </a:tc>
                <a:extLst>
                  <a:ext uri="{0D108BD9-81ED-4DB2-BD59-A6C34878D82A}">
                    <a16:rowId xmlns:a16="http://schemas.microsoft.com/office/drawing/2014/main" xmlns="" val="10002"/>
                  </a:ext>
                </a:extLst>
              </a:tr>
              <a:tr h="370840">
                <a:tc vMerge="1">
                  <a:txBody>
                    <a:bodyPr/>
                    <a:lstStyle/>
                    <a:p>
                      <a:endParaRPr lang="fr-FR" dirty="0"/>
                    </a:p>
                  </a:txBody>
                  <a:tcPr/>
                </a:tc>
                <a:tc vMerge="1">
                  <a:txBody>
                    <a:bodyPr/>
                    <a:lstStyle/>
                    <a:p>
                      <a:endParaRPr lang="fr-FR"/>
                    </a:p>
                  </a:txBody>
                  <a:tcPr/>
                </a:tc>
                <a:tc>
                  <a:txBody>
                    <a:bodyPr/>
                    <a:lstStyle/>
                    <a:p>
                      <a:pPr algn="just">
                        <a:spcAft>
                          <a:spcPts val="0"/>
                        </a:spcAft>
                      </a:pPr>
                      <a:r>
                        <a:rPr lang="fr-FR" sz="1800" dirty="0">
                          <a:latin typeface="Arial"/>
                          <a:ea typeface="Times New Roman"/>
                          <a:cs typeface="Times New Roman"/>
                        </a:rPr>
                        <a:t>Analyser la classe Mission et </a:t>
                      </a:r>
                      <a:r>
                        <a:rPr lang="fr-FR" sz="1800" dirty="0" err="1">
                          <a:latin typeface="Arial"/>
                          <a:ea typeface="Times New Roman"/>
                          <a:cs typeface="Times New Roman"/>
                        </a:rPr>
                        <a:t>SegmentVol</a:t>
                      </a:r>
                      <a:endParaRPr lang="fr-FR" sz="1800" dirty="0">
                        <a:latin typeface="Arial"/>
                        <a:ea typeface="Times New Roman"/>
                        <a:cs typeface="Times New Roman"/>
                      </a:endParaRPr>
                    </a:p>
                    <a:p>
                      <a:pPr algn="just">
                        <a:spcAft>
                          <a:spcPts val="0"/>
                        </a:spcAft>
                      </a:pPr>
                      <a:r>
                        <a:rPr lang="fr-FR" sz="1800" dirty="0">
                          <a:latin typeface="Arial"/>
                          <a:ea typeface="Times New Roman"/>
                          <a:cs typeface="Times New Roman"/>
                        </a:rPr>
                        <a:t>Identifier comment elles interviennent dans le fonctionnement du système.</a:t>
                      </a:r>
                    </a:p>
                    <a:p>
                      <a:pPr algn="just">
                        <a:spcAft>
                          <a:spcPts val="0"/>
                        </a:spcAft>
                      </a:pPr>
                      <a:r>
                        <a:rPr lang="fr-FR" sz="1800" dirty="0">
                          <a:latin typeface="Arial"/>
                          <a:ea typeface="Times New Roman"/>
                          <a:cs typeface="Times New Roman"/>
                        </a:rPr>
                        <a:t>Développer la gestion des commandes de Mission et des commandes directes.</a:t>
                      </a:r>
                    </a:p>
                  </a:txBody>
                  <a:tcPr marL="68580" marR="68580" marT="0" marB="0"/>
                </a:tc>
                <a:extLst>
                  <a:ext uri="{0D108BD9-81ED-4DB2-BD59-A6C34878D82A}">
                    <a16:rowId xmlns:a16="http://schemas.microsoft.com/office/drawing/2014/main" xmlns="" val="10003"/>
                  </a:ext>
                </a:extLst>
              </a:tr>
              <a:tr h="370840">
                <a:tc>
                  <a:txBody>
                    <a:bodyPr/>
                    <a:lstStyle/>
                    <a:p>
                      <a:r>
                        <a:rPr lang="fr-FR" dirty="0"/>
                        <a:t>Candidat 2</a:t>
                      </a:r>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xmlns="" val="10004"/>
                  </a:ext>
                </a:extLst>
              </a:tr>
              <a:tr h="370840">
                <a:tc>
                  <a:txBody>
                    <a:bodyPr/>
                    <a:lstStyle/>
                    <a:p>
                      <a:r>
                        <a:rPr lang="fr-FR" dirty="0"/>
                        <a:t>Candidat 3</a:t>
                      </a:r>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xmlns="" val="10005"/>
                  </a:ext>
                </a:extLst>
              </a:tr>
              <a:tr h="370840">
                <a:tc>
                  <a:txBody>
                    <a:bodyPr/>
                    <a:lstStyle/>
                    <a:p>
                      <a:r>
                        <a:rPr lang="fr-FR" dirty="0"/>
                        <a:t>Candidat 4</a:t>
                      </a:r>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xmlns="" val="10006"/>
                  </a:ext>
                </a:extLst>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nvPr>
        </p:nvGraphicFramePr>
        <p:xfrm>
          <a:off x="447870" y="1287623"/>
          <a:ext cx="8696130" cy="4873756"/>
        </p:xfrm>
        <a:graphic>
          <a:graphicData uri="http://schemas.openxmlformats.org/drawingml/2006/table">
            <a:tbl>
              <a:tblPr firstRow="1" bandRow="1">
                <a:tableStyleId>{7DF18680-E054-41AD-8BC1-D1AEF772440D}</a:tableStyleId>
              </a:tblPr>
              <a:tblGrid>
                <a:gridCol w="1287624">
                  <a:extLst>
                    <a:ext uri="{9D8B030D-6E8A-4147-A177-3AD203B41FA5}">
                      <a16:colId xmlns:a16="http://schemas.microsoft.com/office/drawing/2014/main" xmlns="" val="20000"/>
                    </a:ext>
                  </a:extLst>
                </a:gridCol>
                <a:gridCol w="1828800">
                  <a:extLst>
                    <a:ext uri="{9D8B030D-6E8A-4147-A177-3AD203B41FA5}">
                      <a16:colId xmlns:a16="http://schemas.microsoft.com/office/drawing/2014/main" xmlns="" val="20001"/>
                    </a:ext>
                  </a:extLst>
                </a:gridCol>
                <a:gridCol w="5579706">
                  <a:extLst>
                    <a:ext uri="{9D8B030D-6E8A-4147-A177-3AD203B41FA5}">
                      <a16:colId xmlns:a16="http://schemas.microsoft.com/office/drawing/2014/main" xmlns="" val="20002"/>
                    </a:ext>
                  </a:extLst>
                </a:gridCol>
              </a:tblGrid>
              <a:tr h="317242">
                <a:tc>
                  <a:txBody>
                    <a:bodyPr/>
                    <a:lstStyle/>
                    <a:p>
                      <a:r>
                        <a:rPr lang="fr-FR" dirty="0"/>
                        <a:t>Candidat</a:t>
                      </a: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xmlns="" val="10000"/>
                  </a:ext>
                </a:extLst>
              </a:tr>
              <a:tr h="380690">
                <a:tc>
                  <a:txBody>
                    <a:bodyPr/>
                    <a:lstStyle/>
                    <a:p>
                      <a:r>
                        <a:rPr lang="fr-FR" dirty="0"/>
                        <a:t>Candidat 1</a:t>
                      </a:r>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xmlns="" val="10001"/>
                  </a:ext>
                </a:extLst>
              </a:tr>
              <a:tr h="478693">
                <a:tc rowSpan="3">
                  <a:txBody>
                    <a:bodyPr/>
                    <a:lstStyle/>
                    <a:p>
                      <a:r>
                        <a:rPr lang="fr-FR" dirty="0"/>
                        <a:t>Candidat 2</a:t>
                      </a:r>
                    </a:p>
                  </a:txBody>
                  <a:tcPr/>
                </a:tc>
                <a:tc rowSpan="2">
                  <a:txBody>
                    <a:bodyPr/>
                    <a:lstStyle/>
                    <a:p>
                      <a:pPr algn="just">
                        <a:spcAft>
                          <a:spcPts val="0"/>
                        </a:spcAft>
                      </a:pPr>
                      <a:r>
                        <a:rPr lang="fr-FR" sz="1600" dirty="0">
                          <a:latin typeface="Arial"/>
                          <a:ea typeface="Times New Roman"/>
                          <a:cs typeface="Times New Roman"/>
                        </a:rPr>
                        <a:t>Enregistrer les données de mission</a:t>
                      </a:r>
                    </a:p>
                  </a:txBody>
                  <a:tcPr marL="68580" marR="68580" marT="0" marB="0"/>
                </a:tc>
                <a:tc>
                  <a:txBody>
                    <a:bodyPr/>
                    <a:lstStyle/>
                    <a:p>
                      <a:pPr algn="just">
                        <a:spcAft>
                          <a:spcPts val="0"/>
                        </a:spcAft>
                      </a:pPr>
                      <a:r>
                        <a:rPr lang="fr-FR" sz="1600" dirty="0">
                          <a:latin typeface="Arial"/>
                          <a:ea typeface="Times New Roman"/>
                          <a:cs typeface="Times New Roman"/>
                        </a:rPr>
                        <a:t>Analyser les classes </a:t>
                      </a:r>
                      <a:r>
                        <a:rPr lang="fr-FR" sz="1600" dirty="0" err="1">
                          <a:latin typeface="Arial"/>
                          <a:ea typeface="Times New Roman"/>
                          <a:cs typeface="Times New Roman"/>
                        </a:rPr>
                        <a:t>SegmentVol</a:t>
                      </a:r>
                      <a:r>
                        <a:rPr lang="fr-FR" sz="1600" dirty="0">
                          <a:latin typeface="Arial"/>
                          <a:ea typeface="Times New Roman"/>
                          <a:cs typeface="Times New Roman"/>
                        </a:rPr>
                        <a:t>, Ordinateur, Stockage et Reboot.</a:t>
                      </a:r>
                    </a:p>
                    <a:p>
                      <a:pPr algn="just">
                        <a:spcAft>
                          <a:spcPts val="0"/>
                        </a:spcAft>
                      </a:pPr>
                      <a:r>
                        <a:rPr lang="fr-FR" sz="1600">
                          <a:latin typeface="Arial"/>
                          <a:ea typeface="Times New Roman"/>
                          <a:cs typeface="Times New Roman"/>
                        </a:rPr>
                        <a:t>Établir </a:t>
                      </a:r>
                      <a:r>
                        <a:rPr lang="fr-FR" sz="1600" dirty="0">
                          <a:latin typeface="Arial"/>
                          <a:ea typeface="Times New Roman"/>
                          <a:cs typeface="Times New Roman"/>
                        </a:rPr>
                        <a:t>comment elles interviendront dans le cas de la sauvegarde de missions avant envoi.</a:t>
                      </a:r>
                    </a:p>
                    <a:p>
                      <a:pPr algn="just">
                        <a:spcAft>
                          <a:spcPts val="0"/>
                        </a:spcAft>
                      </a:pPr>
                      <a:r>
                        <a:rPr lang="fr-FR" sz="1600" dirty="0">
                          <a:latin typeface="Arial"/>
                          <a:ea typeface="Times New Roman"/>
                          <a:cs typeface="Times New Roman"/>
                        </a:rPr>
                        <a:t>Identifier le format des données à enregistrer.</a:t>
                      </a:r>
                    </a:p>
                    <a:p>
                      <a:pPr algn="just">
                        <a:spcAft>
                          <a:spcPts val="0"/>
                        </a:spcAft>
                      </a:pPr>
                      <a:r>
                        <a:rPr lang="fr-FR" sz="1600" dirty="0">
                          <a:latin typeface="Arial"/>
                          <a:ea typeface="Times New Roman"/>
                          <a:cs typeface="Times New Roman"/>
                        </a:rPr>
                        <a:t>Concevoir et réaliser le module de sauvegarde des données de mission.</a:t>
                      </a:r>
                    </a:p>
                  </a:txBody>
                  <a:tcPr marL="68580" marR="68580" marT="0" marB="0"/>
                </a:tc>
                <a:extLst>
                  <a:ext uri="{0D108BD9-81ED-4DB2-BD59-A6C34878D82A}">
                    <a16:rowId xmlns:a16="http://schemas.microsoft.com/office/drawing/2014/main" xmlns="" val="10002"/>
                  </a:ext>
                </a:extLst>
              </a:tr>
              <a:tr h="478693">
                <a:tc vMerge="1">
                  <a:txBody>
                    <a:bodyPr/>
                    <a:lstStyle/>
                    <a:p>
                      <a:endParaRPr lang="fr-FR" dirty="0"/>
                    </a:p>
                  </a:txBody>
                  <a:tcPr/>
                </a:tc>
                <a:tc vMerge="1">
                  <a:txBody>
                    <a:bodyPr/>
                    <a:lstStyle/>
                    <a:p>
                      <a:endParaRPr lang="fr-FR"/>
                    </a:p>
                  </a:txBody>
                  <a:tcPr/>
                </a:tc>
                <a:tc>
                  <a:txBody>
                    <a:bodyPr/>
                    <a:lstStyle/>
                    <a:p>
                      <a:pPr algn="just">
                        <a:spcAft>
                          <a:spcPts val="0"/>
                        </a:spcAft>
                      </a:pPr>
                      <a:r>
                        <a:rPr lang="fr-FR" sz="1600" dirty="0">
                          <a:latin typeface="Arial"/>
                          <a:ea typeface="Times New Roman"/>
                          <a:cs typeface="Times New Roman"/>
                        </a:rPr>
                        <a:t>Concevoir et réaliser le module de redémarrage du système sur commande ou sur incident.</a:t>
                      </a:r>
                    </a:p>
                  </a:txBody>
                  <a:tcPr marL="68580" marR="68580" marT="0" marB="0"/>
                </a:tc>
                <a:extLst>
                  <a:ext uri="{0D108BD9-81ED-4DB2-BD59-A6C34878D82A}">
                    <a16:rowId xmlns:a16="http://schemas.microsoft.com/office/drawing/2014/main" xmlns="" val="10003"/>
                  </a:ext>
                </a:extLst>
              </a:tr>
              <a:tr h="478693">
                <a:tc vMerge="1">
                  <a:txBody>
                    <a:bodyPr/>
                    <a:lstStyle/>
                    <a:p>
                      <a:endParaRPr lang="fr-FR" dirty="0"/>
                    </a:p>
                  </a:txBody>
                  <a:tcPr/>
                </a:tc>
                <a:tc>
                  <a:txBody>
                    <a:bodyPr/>
                    <a:lstStyle/>
                    <a:p>
                      <a:pPr algn="just">
                        <a:spcAft>
                          <a:spcPts val="0"/>
                        </a:spcAft>
                      </a:pPr>
                      <a:r>
                        <a:rPr lang="fr-FR" sz="1600" dirty="0">
                          <a:latin typeface="Arial"/>
                          <a:ea typeface="Times New Roman"/>
                          <a:cs typeface="Times New Roman"/>
                        </a:rPr>
                        <a:t>Transmettre les télémesures d’instrument</a:t>
                      </a:r>
                    </a:p>
                  </a:txBody>
                  <a:tcPr marL="68580" marR="68580" marT="0" marB="0"/>
                </a:tc>
                <a:tc>
                  <a:txBody>
                    <a:bodyPr/>
                    <a:lstStyle/>
                    <a:p>
                      <a:pPr algn="just">
                        <a:spcAft>
                          <a:spcPts val="0"/>
                        </a:spcAft>
                      </a:pPr>
                      <a:r>
                        <a:rPr lang="fr-FR" sz="1600" dirty="0">
                          <a:latin typeface="Arial"/>
                          <a:ea typeface="Times New Roman"/>
                          <a:cs typeface="Times New Roman"/>
                        </a:rPr>
                        <a:t>Analyser la classe Protocole et vérifier l’adaptabilité des méthodes de transmission des télémesures aux différents modèles de capteurs.</a:t>
                      </a:r>
                    </a:p>
                    <a:p>
                      <a:pPr algn="just">
                        <a:spcAft>
                          <a:spcPts val="0"/>
                        </a:spcAft>
                      </a:pPr>
                      <a:r>
                        <a:rPr lang="fr-FR" sz="1600" dirty="0">
                          <a:latin typeface="Arial"/>
                          <a:ea typeface="Times New Roman"/>
                          <a:cs typeface="Times New Roman"/>
                        </a:rPr>
                        <a:t>Concevoir et développer les nouvelles méthodes.</a:t>
                      </a:r>
                    </a:p>
                  </a:txBody>
                  <a:tcPr marL="68580" marR="68580" marT="0" marB="0"/>
                </a:tc>
                <a:extLst>
                  <a:ext uri="{0D108BD9-81ED-4DB2-BD59-A6C34878D82A}">
                    <a16:rowId xmlns:a16="http://schemas.microsoft.com/office/drawing/2014/main" xmlns="" val="10004"/>
                  </a:ext>
                </a:extLst>
              </a:tr>
              <a:tr h="478693">
                <a:tc>
                  <a:txBody>
                    <a:bodyPr/>
                    <a:lstStyle/>
                    <a:p>
                      <a:r>
                        <a:rPr lang="fr-FR" dirty="0"/>
                        <a:t>Candidat 3</a:t>
                      </a:r>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xmlns="" val="10005"/>
                  </a:ext>
                </a:extLst>
              </a:tr>
              <a:tr h="478693">
                <a:tc>
                  <a:txBody>
                    <a:bodyPr/>
                    <a:lstStyle/>
                    <a:p>
                      <a:r>
                        <a:rPr lang="fr-FR" dirty="0"/>
                        <a:t>Candidat 4</a:t>
                      </a: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xmlns="" val="10006"/>
                  </a:ext>
                </a:extLst>
              </a:tr>
            </a:tbl>
          </a:graphicData>
        </a:graphic>
      </p:graphicFrame>
      <p:sp>
        <p:nvSpPr>
          <p:cNvPr id="2" name="Titre 1"/>
          <p:cNvSpPr>
            <a:spLocks noGrp="1"/>
          </p:cNvSpPr>
          <p:nvPr>
            <p:ph type="title"/>
          </p:nvPr>
        </p:nvSpPr>
        <p:spPr/>
        <p:txBody>
          <a:bodyPr/>
          <a:lstStyle/>
          <a:p>
            <a:r>
              <a:rPr lang="fr-FR" b="1" dirty="0">
                <a:solidFill>
                  <a:schemeClr val="tx2"/>
                </a:solidFill>
                <a:effectLst>
                  <a:outerShdw blurRad="38100" dist="38100" dir="2700000" algn="tl">
                    <a:srgbClr val="000000">
                      <a:alpha val="43137"/>
                    </a:srgbClr>
                  </a:outerShdw>
                </a:effectLst>
                <a:latin typeface="+mj-lt"/>
                <a:ea typeface="+mj-ea"/>
                <a:cs typeface="+mj-cs"/>
              </a:rPr>
              <a:t>Segment Vol  : 4 étudiants</a:t>
            </a:r>
          </a:p>
        </p:txBody>
      </p:sp>
      <p:sp>
        <p:nvSpPr>
          <p:cNvPr id="17" name="Espace réservé du pied de page 5"/>
          <p:cNvSpPr>
            <a:spLocks noGrp="1"/>
          </p:cNvSpPr>
          <p:nvPr>
            <p:ph type="ftr" sz="quarter" idx="11"/>
          </p:nvPr>
        </p:nvSpPr>
        <p:spPr/>
        <p:txBody>
          <a:bodyPr/>
          <a:lstStyle/>
          <a:p>
            <a:r>
              <a:rPr lang="fr-FR" dirty="0"/>
              <a:t>Lycée VICTOR HUGO - COLOMIERS (31)</a:t>
            </a:r>
          </a:p>
        </p:txBody>
      </p:sp>
      <p:sp>
        <p:nvSpPr>
          <p:cNvPr id="18" name="Espace réservé du numéro de diapositive 4"/>
          <p:cNvSpPr>
            <a:spLocks noGrp="1"/>
          </p:cNvSpPr>
          <p:nvPr>
            <p:ph type="sldNum" sz="quarter" idx="12"/>
          </p:nvPr>
        </p:nvSpPr>
        <p:spPr/>
        <p:txBody>
          <a:bodyPr/>
          <a:lstStyle/>
          <a:p>
            <a:fld id="{B7867322-A37E-4240-8A24-A050CF8B9780}" type="slidenum">
              <a:rPr lang="fr-FR" smtClean="0">
                <a:solidFill>
                  <a:schemeClr val="bg1"/>
                </a:solidFill>
              </a:rPr>
              <a:pPr/>
              <a:t>15</a:t>
            </a:fld>
            <a:endParaRPr lang="fr-FR"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chemeClr val="tx2"/>
                </a:solidFill>
                <a:effectLst>
                  <a:outerShdw blurRad="38100" dist="38100" dir="2700000" algn="tl">
                    <a:srgbClr val="000000">
                      <a:alpha val="43137"/>
                    </a:srgbClr>
                  </a:outerShdw>
                </a:effectLst>
                <a:latin typeface="+mj-lt"/>
                <a:ea typeface="+mj-ea"/>
                <a:cs typeface="+mj-cs"/>
              </a:rPr>
              <a:t>Segment Vol  : 4 étudiants</a:t>
            </a:r>
          </a:p>
        </p:txBody>
      </p:sp>
      <p:sp>
        <p:nvSpPr>
          <p:cNvPr id="17" name="Espace réservé du pied de page 5"/>
          <p:cNvSpPr>
            <a:spLocks noGrp="1"/>
          </p:cNvSpPr>
          <p:nvPr>
            <p:ph type="ftr" sz="quarter" idx="11"/>
          </p:nvPr>
        </p:nvSpPr>
        <p:spPr/>
        <p:txBody>
          <a:bodyPr/>
          <a:lstStyle/>
          <a:p>
            <a:r>
              <a:rPr lang="fr-FR" dirty="0"/>
              <a:t>Lycée VICTOR HUGO - COLOMIERS (31)</a:t>
            </a:r>
          </a:p>
        </p:txBody>
      </p:sp>
      <p:sp>
        <p:nvSpPr>
          <p:cNvPr id="18" name="Espace réservé du numéro de diapositive 4"/>
          <p:cNvSpPr>
            <a:spLocks noGrp="1"/>
          </p:cNvSpPr>
          <p:nvPr>
            <p:ph type="sldNum" sz="quarter" idx="12"/>
          </p:nvPr>
        </p:nvSpPr>
        <p:spPr/>
        <p:txBody>
          <a:bodyPr/>
          <a:lstStyle/>
          <a:p>
            <a:fld id="{B7867322-A37E-4240-8A24-A050CF8B9780}" type="slidenum">
              <a:rPr lang="fr-FR" smtClean="0"/>
              <a:pPr/>
              <a:t>16</a:t>
            </a:fld>
            <a:endParaRPr lang="fr-FR" dirty="0"/>
          </a:p>
        </p:txBody>
      </p:sp>
      <p:graphicFrame>
        <p:nvGraphicFramePr>
          <p:cNvPr id="7" name="Espace réservé du contenu 6"/>
          <p:cNvGraphicFramePr>
            <a:graphicFrameLocks noGrp="1"/>
          </p:cNvGraphicFramePr>
          <p:nvPr>
            <p:ph idx="1"/>
          </p:nvPr>
        </p:nvGraphicFramePr>
        <p:xfrm>
          <a:off x="447868" y="1299158"/>
          <a:ext cx="8696131" cy="4897120"/>
        </p:xfrm>
        <a:graphic>
          <a:graphicData uri="http://schemas.openxmlformats.org/drawingml/2006/table">
            <a:tbl>
              <a:tblPr firstRow="1" bandRow="1">
                <a:tableStyleId>{7DF18680-E054-41AD-8BC1-D1AEF772440D}</a:tableStyleId>
              </a:tblPr>
              <a:tblGrid>
                <a:gridCol w="1576369">
                  <a:extLst>
                    <a:ext uri="{9D8B030D-6E8A-4147-A177-3AD203B41FA5}">
                      <a16:colId xmlns:a16="http://schemas.microsoft.com/office/drawing/2014/main" xmlns="" val="20000"/>
                    </a:ext>
                  </a:extLst>
                </a:gridCol>
                <a:gridCol w="1661355">
                  <a:extLst>
                    <a:ext uri="{9D8B030D-6E8A-4147-A177-3AD203B41FA5}">
                      <a16:colId xmlns:a16="http://schemas.microsoft.com/office/drawing/2014/main" xmlns="" val="20001"/>
                    </a:ext>
                  </a:extLst>
                </a:gridCol>
                <a:gridCol w="5458407">
                  <a:extLst>
                    <a:ext uri="{9D8B030D-6E8A-4147-A177-3AD203B41FA5}">
                      <a16:colId xmlns:a16="http://schemas.microsoft.com/office/drawing/2014/main" xmlns="" val="20002"/>
                    </a:ext>
                  </a:extLst>
                </a:gridCol>
              </a:tblGrid>
              <a:tr h="370840">
                <a:tc>
                  <a:txBody>
                    <a:bodyPr/>
                    <a:lstStyle/>
                    <a:p>
                      <a:r>
                        <a:rPr lang="fr-FR" dirty="0"/>
                        <a:t>Candidat</a:t>
                      </a:r>
                    </a:p>
                  </a:txBody>
                  <a:tcPr/>
                </a:tc>
                <a:tc>
                  <a:txBody>
                    <a:bodyPr/>
                    <a:lstStyle/>
                    <a:p>
                      <a:endParaRPr lang="fr-FR" dirty="0"/>
                    </a:p>
                  </a:txBody>
                  <a:tcPr/>
                </a:tc>
                <a:tc>
                  <a:txBody>
                    <a:bodyPr/>
                    <a:lstStyle/>
                    <a:p>
                      <a:endParaRPr lang="fr-FR"/>
                    </a:p>
                  </a:txBody>
                  <a:tcPr/>
                </a:tc>
                <a:extLst>
                  <a:ext uri="{0D108BD9-81ED-4DB2-BD59-A6C34878D82A}">
                    <a16:rowId xmlns:a16="http://schemas.microsoft.com/office/drawing/2014/main" xmlns="" val="10000"/>
                  </a:ext>
                </a:extLst>
              </a:tr>
              <a:tr h="370840">
                <a:tc>
                  <a:txBody>
                    <a:bodyPr/>
                    <a:lstStyle/>
                    <a:p>
                      <a:r>
                        <a:rPr lang="fr-FR" dirty="0"/>
                        <a:t>Candidat 1</a:t>
                      </a:r>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xmlns="" val="10001"/>
                  </a:ext>
                </a:extLst>
              </a:tr>
              <a:tr h="370840">
                <a:tc>
                  <a:txBody>
                    <a:bodyPr/>
                    <a:lstStyle/>
                    <a:p>
                      <a:r>
                        <a:rPr lang="fr-FR" dirty="0"/>
                        <a:t>Candidat 2</a:t>
                      </a:r>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xmlns="" val="10002"/>
                  </a:ext>
                </a:extLst>
              </a:tr>
              <a:tr h="370840">
                <a:tc rowSpan="4">
                  <a:txBody>
                    <a:bodyPr/>
                    <a:lstStyle/>
                    <a:p>
                      <a:r>
                        <a:rPr lang="fr-FR" dirty="0"/>
                        <a:t>Candidat 3</a:t>
                      </a:r>
                    </a:p>
                  </a:txBody>
                  <a:tcPr/>
                </a:tc>
                <a:tc>
                  <a:txBody>
                    <a:bodyPr/>
                    <a:lstStyle/>
                    <a:p>
                      <a:pPr algn="just">
                        <a:spcAft>
                          <a:spcPts val="0"/>
                        </a:spcAft>
                      </a:pPr>
                      <a:r>
                        <a:rPr lang="fr-FR" sz="1600">
                          <a:latin typeface="Arial"/>
                          <a:ea typeface="Times New Roman"/>
                          <a:cs typeface="Times New Roman"/>
                        </a:rPr>
                        <a:t>Acquérir les données de l’instrument (Camera/Photo)</a:t>
                      </a:r>
                    </a:p>
                  </a:txBody>
                  <a:tcPr marL="68580" marR="68580" marT="0" marB="0"/>
                </a:tc>
                <a:tc rowSpan="2">
                  <a:txBody>
                    <a:bodyPr/>
                    <a:lstStyle/>
                    <a:p>
                      <a:pPr algn="just">
                        <a:spcAft>
                          <a:spcPts val="0"/>
                        </a:spcAft>
                      </a:pPr>
                      <a:r>
                        <a:rPr lang="fr-FR" sz="1600">
                          <a:latin typeface="Arial"/>
                          <a:ea typeface="Times New Roman"/>
                          <a:cs typeface="Times New Roman"/>
                        </a:rPr>
                        <a:t>Analyser les classes Instrument, I2C, Mode, Status et Mesure.</a:t>
                      </a:r>
                    </a:p>
                    <a:p>
                      <a:pPr algn="just">
                        <a:spcAft>
                          <a:spcPts val="0"/>
                        </a:spcAft>
                      </a:pPr>
                      <a:r>
                        <a:rPr lang="fr-FR" sz="1600">
                          <a:latin typeface="Arial"/>
                          <a:ea typeface="Times New Roman"/>
                          <a:cs typeface="Times New Roman"/>
                        </a:rPr>
                        <a:t>Identifier comment elles interviennent dans l’application actuelle.</a:t>
                      </a:r>
                    </a:p>
                    <a:p>
                      <a:pPr algn="just">
                        <a:spcAft>
                          <a:spcPts val="0"/>
                        </a:spcAft>
                      </a:pPr>
                      <a:r>
                        <a:rPr lang="fr-FR" sz="1600">
                          <a:latin typeface="Arial"/>
                          <a:ea typeface="Times New Roman"/>
                          <a:cs typeface="Times New Roman"/>
                        </a:rPr>
                        <a:t>Établir comment elles interviendront dans le cas de la prise de photos par camera.</a:t>
                      </a:r>
                    </a:p>
                    <a:p>
                      <a:pPr algn="just">
                        <a:spcAft>
                          <a:spcPts val="0"/>
                        </a:spcAft>
                      </a:pPr>
                      <a:r>
                        <a:rPr lang="fr-FR" sz="1600">
                          <a:latin typeface="Arial"/>
                          <a:ea typeface="Times New Roman"/>
                          <a:cs typeface="Times New Roman"/>
                        </a:rPr>
                        <a:t>Identifier les besoins de généralisation complémentaires.</a:t>
                      </a:r>
                    </a:p>
                    <a:p>
                      <a:pPr algn="just">
                        <a:spcAft>
                          <a:spcPts val="0"/>
                        </a:spcAft>
                      </a:pPr>
                      <a:r>
                        <a:rPr lang="fr-FR" sz="1600">
                          <a:latin typeface="Arial"/>
                          <a:ea typeface="Times New Roman"/>
                          <a:cs typeface="Times New Roman"/>
                        </a:rPr>
                        <a:t>Concevoir et réaliser le module d’acquisition de photos.</a:t>
                      </a:r>
                    </a:p>
                    <a:p>
                      <a:pPr algn="just">
                        <a:spcAft>
                          <a:spcPts val="0"/>
                        </a:spcAft>
                      </a:pPr>
                      <a:r>
                        <a:rPr lang="fr-FR" sz="1600">
                          <a:latin typeface="Arial"/>
                          <a:ea typeface="Times New Roman"/>
                          <a:cs typeface="Times New Roman"/>
                        </a:rPr>
                        <a:t>Analyser les états de fonctionnement possibles de ce module et les gérer.</a:t>
                      </a:r>
                    </a:p>
                  </a:txBody>
                  <a:tcPr marL="68580" marR="68580" marT="0" marB="0"/>
                </a:tc>
                <a:extLst>
                  <a:ext uri="{0D108BD9-81ED-4DB2-BD59-A6C34878D82A}">
                    <a16:rowId xmlns:a16="http://schemas.microsoft.com/office/drawing/2014/main" xmlns="" val="10003"/>
                  </a:ext>
                </a:extLst>
              </a:tr>
              <a:tr h="370840">
                <a:tc vMerge="1">
                  <a:txBody>
                    <a:bodyPr/>
                    <a:lstStyle/>
                    <a:p>
                      <a:endParaRPr lang="fr-FR" dirty="0"/>
                    </a:p>
                  </a:txBody>
                  <a:tcPr/>
                </a:tc>
                <a:tc>
                  <a:txBody>
                    <a:bodyPr/>
                    <a:lstStyle/>
                    <a:p>
                      <a:pPr algn="just">
                        <a:spcAft>
                          <a:spcPts val="0"/>
                        </a:spcAft>
                      </a:pPr>
                      <a:r>
                        <a:rPr lang="fr-FR" sz="1600">
                          <a:latin typeface="Arial"/>
                          <a:ea typeface="Times New Roman"/>
                          <a:cs typeface="Times New Roman"/>
                        </a:rPr>
                        <a:t>Vérifier l’état de l’instrument</a:t>
                      </a:r>
                    </a:p>
                  </a:txBody>
                  <a:tcPr marL="68580" marR="68580" marT="0" marB="0"/>
                </a:tc>
                <a:tc vMerge="1">
                  <a:txBody>
                    <a:bodyPr/>
                    <a:lstStyle/>
                    <a:p>
                      <a:endParaRPr lang="fr-FR"/>
                    </a:p>
                  </a:txBody>
                  <a:tcPr/>
                </a:tc>
                <a:extLst>
                  <a:ext uri="{0D108BD9-81ED-4DB2-BD59-A6C34878D82A}">
                    <a16:rowId xmlns:a16="http://schemas.microsoft.com/office/drawing/2014/main" xmlns="" val="10004"/>
                  </a:ext>
                </a:extLst>
              </a:tr>
              <a:tr h="370840">
                <a:tc vMerge="1">
                  <a:txBody>
                    <a:bodyPr/>
                    <a:lstStyle/>
                    <a:p>
                      <a:endParaRPr lang="fr-FR" dirty="0"/>
                    </a:p>
                  </a:txBody>
                  <a:tcPr/>
                </a:tc>
                <a:tc>
                  <a:txBody>
                    <a:bodyPr/>
                    <a:lstStyle/>
                    <a:p>
                      <a:pPr algn="just">
                        <a:spcAft>
                          <a:spcPts val="0"/>
                        </a:spcAft>
                      </a:pPr>
                      <a:r>
                        <a:rPr lang="fr-FR" sz="1600">
                          <a:latin typeface="Arial"/>
                          <a:ea typeface="Times New Roman"/>
                          <a:cs typeface="Times New Roman"/>
                        </a:rPr>
                        <a:t>Configurer</a:t>
                      </a:r>
                    </a:p>
                  </a:txBody>
                  <a:tcPr marL="68580" marR="68580" marT="0" marB="0"/>
                </a:tc>
                <a:tc>
                  <a:txBody>
                    <a:bodyPr/>
                    <a:lstStyle/>
                    <a:p>
                      <a:pPr algn="just">
                        <a:spcAft>
                          <a:spcPts val="0"/>
                        </a:spcAft>
                      </a:pPr>
                      <a:r>
                        <a:rPr lang="fr-FR" sz="1600" dirty="0">
                          <a:latin typeface="Arial"/>
                          <a:ea typeface="Times New Roman"/>
                          <a:cs typeface="Times New Roman"/>
                        </a:rPr>
                        <a:t>Établir le format de la configuration de la camera dans le fichier </a:t>
                      </a:r>
                      <a:r>
                        <a:rPr lang="fr-FR" sz="1600" dirty="0" err="1">
                          <a:latin typeface="Arial"/>
                          <a:ea typeface="Times New Roman"/>
                          <a:cs typeface="Times New Roman"/>
                        </a:rPr>
                        <a:t>xml</a:t>
                      </a:r>
                      <a:r>
                        <a:rPr lang="fr-FR" sz="1600" dirty="0">
                          <a:latin typeface="Arial"/>
                          <a:ea typeface="Times New Roman"/>
                          <a:cs typeface="Times New Roman"/>
                        </a:rPr>
                        <a:t>.</a:t>
                      </a:r>
                    </a:p>
                  </a:txBody>
                  <a:tcPr marL="68580" marR="68580" marT="0" marB="0"/>
                </a:tc>
                <a:extLst>
                  <a:ext uri="{0D108BD9-81ED-4DB2-BD59-A6C34878D82A}">
                    <a16:rowId xmlns:a16="http://schemas.microsoft.com/office/drawing/2014/main" xmlns="" val="10005"/>
                  </a:ext>
                </a:extLst>
              </a:tr>
              <a:tr h="370840">
                <a:tc vMerge="1">
                  <a:txBody>
                    <a:bodyPr/>
                    <a:lstStyle/>
                    <a:p>
                      <a:endParaRPr lang="fr-FR" dirty="0"/>
                    </a:p>
                  </a:txBody>
                  <a:tcPr/>
                </a:tc>
                <a:tc>
                  <a:txBody>
                    <a:bodyPr/>
                    <a:lstStyle/>
                    <a:p>
                      <a:pPr algn="just">
                        <a:spcAft>
                          <a:spcPts val="0"/>
                        </a:spcAft>
                      </a:pPr>
                      <a:endParaRPr lang="fr-FR" sz="1600">
                        <a:latin typeface="Arial"/>
                        <a:ea typeface="Times New Roman"/>
                        <a:cs typeface="Times New Roman"/>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fr-FR" sz="1600" dirty="0">
                          <a:latin typeface="Arial"/>
                          <a:ea typeface="Times New Roman"/>
                          <a:cs typeface="Times New Roman"/>
                        </a:rPr>
                        <a:t>Contribuer à la documentation utilisateur.</a:t>
                      </a:r>
                    </a:p>
                    <a:p>
                      <a:pPr algn="just">
                        <a:spcAft>
                          <a:spcPts val="0"/>
                        </a:spcAft>
                      </a:pPr>
                      <a:endParaRPr lang="fr-FR" sz="1600" dirty="0">
                        <a:latin typeface="Arial"/>
                        <a:ea typeface="Times New Roman"/>
                        <a:cs typeface="Times New Roman"/>
                      </a:endParaRPr>
                    </a:p>
                  </a:txBody>
                  <a:tcPr marL="68580" marR="68580" marT="0" marB="0"/>
                </a:tc>
                <a:extLst>
                  <a:ext uri="{0D108BD9-81ED-4DB2-BD59-A6C34878D82A}">
                    <a16:rowId xmlns:a16="http://schemas.microsoft.com/office/drawing/2014/main" xmlns="" val="10006"/>
                  </a:ext>
                </a:extLst>
              </a:tr>
              <a:tr h="370840">
                <a:tc>
                  <a:txBody>
                    <a:bodyPr/>
                    <a:lstStyle/>
                    <a:p>
                      <a:r>
                        <a:rPr lang="fr-FR" dirty="0"/>
                        <a:t>Candidat</a:t>
                      </a:r>
                      <a:r>
                        <a:rPr lang="fr-FR" baseline="0" dirty="0"/>
                        <a:t> 4</a:t>
                      </a:r>
                      <a:endParaRPr lang="fr-FR" dirty="0"/>
                    </a:p>
                  </a:txBody>
                  <a:tcPr/>
                </a:tc>
                <a:tc>
                  <a:txBody>
                    <a:bodyPr/>
                    <a:lstStyle/>
                    <a:p>
                      <a:pPr algn="just">
                        <a:spcAft>
                          <a:spcPts val="0"/>
                        </a:spcAft>
                      </a:pPr>
                      <a:endParaRPr lang="fr-FR" sz="1600">
                        <a:latin typeface="Arial"/>
                        <a:ea typeface="Times New Roman"/>
                        <a:cs typeface="Times New Roman"/>
                      </a:endParaRPr>
                    </a:p>
                  </a:txBody>
                  <a:tcPr marL="68580" marR="68580" marT="0" marB="0"/>
                </a:tc>
                <a:tc>
                  <a:txBody>
                    <a:bodyPr/>
                    <a:lstStyle/>
                    <a:p>
                      <a:pPr algn="just">
                        <a:spcAft>
                          <a:spcPts val="0"/>
                        </a:spcAft>
                      </a:pPr>
                      <a:endParaRPr lang="fr-FR" sz="1600" dirty="0">
                        <a:latin typeface="Arial"/>
                        <a:ea typeface="Times New Roman"/>
                        <a:cs typeface="Times New Roman"/>
                      </a:endParaRPr>
                    </a:p>
                  </a:txBody>
                  <a:tcPr marL="68580" marR="68580" marT="0" marB="0"/>
                </a:tc>
                <a:extLst>
                  <a:ext uri="{0D108BD9-81ED-4DB2-BD59-A6C34878D82A}">
                    <a16:rowId xmlns:a16="http://schemas.microsoft.com/office/drawing/2014/main" xmlns="" val="10007"/>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chemeClr val="tx2"/>
                </a:solidFill>
                <a:effectLst>
                  <a:outerShdw blurRad="38100" dist="38100" dir="2700000" algn="tl">
                    <a:srgbClr val="000000">
                      <a:alpha val="43137"/>
                    </a:srgbClr>
                  </a:outerShdw>
                </a:effectLst>
                <a:latin typeface="+mj-lt"/>
                <a:ea typeface="+mj-ea"/>
                <a:cs typeface="+mj-cs"/>
              </a:rPr>
              <a:t>Segment Vol  : 4 étudiants</a:t>
            </a:r>
          </a:p>
        </p:txBody>
      </p:sp>
      <p:sp>
        <p:nvSpPr>
          <p:cNvPr id="17" name="Espace réservé du pied de page 5"/>
          <p:cNvSpPr>
            <a:spLocks noGrp="1"/>
          </p:cNvSpPr>
          <p:nvPr>
            <p:ph type="ftr" sz="quarter" idx="11"/>
          </p:nvPr>
        </p:nvSpPr>
        <p:spPr/>
        <p:txBody>
          <a:bodyPr/>
          <a:lstStyle/>
          <a:p>
            <a:r>
              <a:rPr lang="fr-FR" dirty="0"/>
              <a:t>Lycée VICTOR HUGO - COLOMIERS (31)</a:t>
            </a:r>
          </a:p>
        </p:txBody>
      </p:sp>
      <p:sp>
        <p:nvSpPr>
          <p:cNvPr id="18" name="Espace réservé du numéro de diapositive 4"/>
          <p:cNvSpPr>
            <a:spLocks noGrp="1"/>
          </p:cNvSpPr>
          <p:nvPr>
            <p:ph type="sldNum" sz="quarter" idx="12"/>
          </p:nvPr>
        </p:nvSpPr>
        <p:spPr/>
        <p:txBody>
          <a:bodyPr/>
          <a:lstStyle/>
          <a:p>
            <a:fld id="{B7867322-A37E-4240-8A24-A050CF8B9780}" type="slidenum">
              <a:rPr lang="fr-FR" smtClean="0"/>
              <a:pPr/>
              <a:t>17</a:t>
            </a:fld>
            <a:endParaRPr lang="fr-FR" dirty="0"/>
          </a:p>
        </p:txBody>
      </p:sp>
      <p:graphicFrame>
        <p:nvGraphicFramePr>
          <p:cNvPr id="7" name="Espace réservé du contenu 6"/>
          <p:cNvGraphicFramePr>
            <a:graphicFrameLocks noGrp="1"/>
          </p:cNvGraphicFramePr>
          <p:nvPr>
            <p:ph idx="1"/>
          </p:nvPr>
        </p:nvGraphicFramePr>
        <p:xfrm>
          <a:off x="447868" y="1299158"/>
          <a:ext cx="8696131" cy="5024120"/>
        </p:xfrm>
        <a:graphic>
          <a:graphicData uri="http://schemas.openxmlformats.org/drawingml/2006/table">
            <a:tbl>
              <a:tblPr firstRow="1" bandRow="1">
                <a:tableStyleId>{7DF18680-E054-41AD-8BC1-D1AEF772440D}</a:tableStyleId>
              </a:tblPr>
              <a:tblGrid>
                <a:gridCol w="1576369">
                  <a:extLst>
                    <a:ext uri="{9D8B030D-6E8A-4147-A177-3AD203B41FA5}">
                      <a16:colId xmlns:a16="http://schemas.microsoft.com/office/drawing/2014/main" xmlns="" val="20000"/>
                    </a:ext>
                  </a:extLst>
                </a:gridCol>
                <a:gridCol w="1661355">
                  <a:extLst>
                    <a:ext uri="{9D8B030D-6E8A-4147-A177-3AD203B41FA5}">
                      <a16:colId xmlns:a16="http://schemas.microsoft.com/office/drawing/2014/main" xmlns="" val="20001"/>
                    </a:ext>
                  </a:extLst>
                </a:gridCol>
                <a:gridCol w="5458407">
                  <a:extLst>
                    <a:ext uri="{9D8B030D-6E8A-4147-A177-3AD203B41FA5}">
                      <a16:colId xmlns:a16="http://schemas.microsoft.com/office/drawing/2014/main" xmlns="" val="20002"/>
                    </a:ext>
                  </a:extLst>
                </a:gridCol>
              </a:tblGrid>
              <a:tr h="370840">
                <a:tc>
                  <a:txBody>
                    <a:bodyPr/>
                    <a:lstStyle/>
                    <a:p>
                      <a:r>
                        <a:rPr lang="fr-FR" dirty="0"/>
                        <a:t>Candidat</a:t>
                      </a:r>
                    </a:p>
                  </a:txBody>
                  <a:tcPr/>
                </a:tc>
                <a:tc>
                  <a:txBody>
                    <a:bodyPr/>
                    <a:lstStyle/>
                    <a:p>
                      <a:endParaRPr lang="fr-FR" dirty="0"/>
                    </a:p>
                  </a:txBody>
                  <a:tcPr/>
                </a:tc>
                <a:tc>
                  <a:txBody>
                    <a:bodyPr/>
                    <a:lstStyle/>
                    <a:p>
                      <a:endParaRPr lang="fr-FR"/>
                    </a:p>
                  </a:txBody>
                  <a:tcPr/>
                </a:tc>
                <a:extLst>
                  <a:ext uri="{0D108BD9-81ED-4DB2-BD59-A6C34878D82A}">
                    <a16:rowId xmlns:a16="http://schemas.microsoft.com/office/drawing/2014/main" xmlns="" val="10000"/>
                  </a:ext>
                </a:extLst>
              </a:tr>
              <a:tr h="370840">
                <a:tc>
                  <a:txBody>
                    <a:bodyPr/>
                    <a:lstStyle/>
                    <a:p>
                      <a:r>
                        <a:rPr lang="fr-FR" dirty="0"/>
                        <a:t>Candidat 1</a:t>
                      </a:r>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xmlns="" val="10001"/>
                  </a:ext>
                </a:extLst>
              </a:tr>
              <a:tr h="370840">
                <a:tc>
                  <a:txBody>
                    <a:bodyPr/>
                    <a:lstStyle/>
                    <a:p>
                      <a:r>
                        <a:rPr lang="fr-FR" dirty="0"/>
                        <a:t>Candidat 2</a:t>
                      </a:r>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xmlns="" val="10002"/>
                  </a:ext>
                </a:extLst>
              </a:tr>
              <a:tr h="370840">
                <a:tc>
                  <a:txBody>
                    <a:bodyPr/>
                    <a:lstStyle/>
                    <a:p>
                      <a:r>
                        <a:rPr lang="fr-FR" dirty="0"/>
                        <a:t>Candidat 3</a:t>
                      </a:r>
                    </a:p>
                  </a:txBody>
                  <a:tcPr/>
                </a:tc>
                <a:tc>
                  <a:txBody>
                    <a:bodyPr/>
                    <a:lstStyle/>
                    <a:p>
                      <a:pPr algn="just">
                        <a:spcAft>
                          <a:spcPts val="0"/>
                        </a:spcAft>
                      </a:pPr>
                      <a:endParaRPr lang="fr-FR" sz="1600" dirty="0">
                        <a:latin typeface="Arial"/>
                        <a:ea typeface="Times New Roman"/>
                        <a:cs typeface="Times New Roman"/>
                      </a:endParaRPr>
                    </a:p>
                  </a:txBody>
                  <a:tcPr marL="68580" marR="68580" marT="0" marB="0"/>
                </a:tc>
                <a:tc>
                  <a:txBody>
                    <a:bodyPr/>
                    <a:lstStyle/>
                    <a:p>
                      <a:pPr algn="just">
                        <a:spcAft>
                          <a:spcPts val="0"/>
                        </a:spcAft>
                      </a:pPr>
                      <a:endParaRPr lang="fr-FR" sz="1600" dirty="0">
                        <a:latin typeface="Arial"/>
                        <a:ea typeface="Times New Roman"/>
                        <a:cs typeface="Times New Roman"/>
                      </a:endParaRPr>
                    </a:p>
                  </a:txBody>
                  <a:tcPr marL="68580" marR="68580" marT="0" marB="0"/>
                </a:tc>
                <a:extLst>
                  <a:ext uri="{0D108BD9-81ED-4DB2-BD59-A6C34878D82A}">
                    <a16:rowId xmlns:a16="http://schemas.microsoft.com/office/drawing/2014/main" xmlns="" val="10003"/>
                  </a:ext>
                </a:extLst>
              </a:tr>
              <a:tr h="370840">
                <a:tc rowSpan="4">
                  <a:txBody>
                    <a:bodyPr/>
                    <a:lstStyle/>
                    <a:p>
                      <a:r>
                        <a:rPr lang="fr-FR" dirty="0"/>
                        <a:t>Candidat</a:t>
                      </a:r>
                      <a:r>
                        <a:rPr lang="fr-FR" baseline="0" dirty="0"/>
                        <a:t> 4</a:t>
                      </a:r>
                      <a:endParaRPr lang="fr-FR" dirty="0"/>
                    </a:p>
                  </a:txBody>
                  <a:tcPr/>
                </a:tc>
                <a:tc>
                  <a:txBody>
                    <a:bodyPr/>
                    <a:lstStyle/>
                    <a:p>
                      <a:pPr algn="just">
                        <a:spcAft>
                          <a:spcPts val="0"/>
                        </a:spcAft>
                      </a:pPr>
                      <a:r>
                        <a:rPr lang="fr-FR" sz="1600">
                          <a:latin typeface="Arial"/>
                          <a:ea typeface="Times New Roman"/>
                          <a:cs typeface="Times New Roman"/>
                        </a:rPr>
                        <a:t>Acquérir les données de l’instrument (Magnétomètre)</a:t>
                      </a:r>
                    </a:p>
                  </a:txBody>
                  <a:tcPr marL="68580" marR="68580" marT="0" marB="0"/>
                </a:tc>
                <a:tc rowSpan="2">
                  <a:txBody>
                    <a:bodyPr/>
                    <a:lstStyle/>
                    <a:p>
                      <a:pPr algn="just">
                        <a:spcAft>
                          <a:spcPts val="0"/>
                        </a:spcAft>
                      </a:pPr>
                      <a:r>
                        <a:rPr lang="fr-FR" sz="1600" dirty="0">
                          <a:latin typeface="Arial"/>
                          <a:ea typeface="Times New Roman"/>
                          <a:cs typeface="Times New Roman"/>
                        </a:rPr>
                        <a:t>Analyser les classes Instrument, I2C, Mode, </a:t>
                      </a:r>
                      <a:r>
                        <a:rPr lang="fr-FR" sz="1600" dirty="0" err="1">
                          <a:latin typeface="Arial"/>
                          <a:ea typeface="Times New Roman"/>
                          <a:cs typeface="Times New Roman"/>
                        </a:rPr>
                        <a:t>Status</a:t>
                      </a:r>
                      <a:r>
                        <a:rPr lang="fr-FR" sz="1600" dirty="0">
                          <a:latin typeface="Arial"/>
                          <a:ea typeface="Times New Roman"/>
                          <a:cs typeface="Times New Roman"/>
                        </a:rPr>
                        <a:t> et Mesure.</a:t>
                      </a:r>
                    </a:p>
                    <a:p>
                      <a:pPr algn="just">
                        <a:spcAft>
                          <a:spcPts val="0"/>
                        </a:spcAft>
                      </a:pPr>
                      <a:r>
                        <a:rPr lang="fr-FR" sz="1600" dirty="0">
                          <a:latin typeface="Arial"/>
                          <a:ea typeface="Times New Roman"/>
                          <a:cs typeface="Times New Roman"/>
                        </a:rPr>
                        <a:t>Identifier comment elles interviennent dans l’application actuelle.</a:t>
                      </a:r>
                    </a:p>
                    <a:p>
                      <a:pPr algn="just">
                        <a:spcAft>
                          <a:spcPts val="0"/>
                        </a:spcAft>
                      </a:pPr>
                      <a:r>
                        <a:rPr lang="fr-FR" sz="1600" dirty="0">
                          <a:latin typeface="Arial"/>
                          <a:ea typeface="Times New Roman"/>
                          <a:cs typeface="Times New Roman"/>
                        </a:rPr>
                        <a:t>Établir comment elles interviendront dans le cas du magnétomètre.</a:t>
                      </a:r>
                    </a:p>
                    <a:p>
                      <a:pPr algn="just">
                        <a:spcAft>
                          <a:spcPts val="0"/>
                        </a:spcAft>
                      </a:pPr>
                      <a:r>
                        <a:rPr lang="fr-FR" sz="1600" dirty="0">
                          <a:latin typeface="Arial"/>
                          <a:ea typeface="Times New Roman"/>
                          <a:cs typeface="Times New Roman"/>
                        </a:rPr>
                        <a:t>Identifier les besoins de généralisation complémentaires.</a:t>
                      </a:r>
                    </a:p>
                    <a:p>
                      <a:pPr algn="just">
                        <a:spcAft>
                          <a:spcPts val="0"/>
                        </a:spcAft>
                      </a:pPr>
                      <a:r>
                        <a:rPr lang="fr-FR" sz="1600" dirty="0">
                          <a:latin typeface="Arial"/>
                          <a:ea typeface="Times New Roman"/>
                          <a:cs typeface="Times New Roman"/>
                        </a:rPr>
                        <a:t>Concevoir et réaliser le module d’acquisition du champ magnétique.</a:t>
                      </a:r>
                    </a:p>
                    <a:p>
                      <a:pPr algn="just">
                        <a:spcAft>
                          <a:spcPts val="0"/>
                        </a:spcAft>
                      </a:pPr>
                      <a:r>
                        <a:rPr lang="fr-FR" sz="1600" dirty="0">
                          <a:latin typeface="Arial"/>
                          <a:ea typeface="Times New Roman"/>
                          <a:cs typeface="Times New Roman"/>
                        </a:rPr>
                        <a:t>Analyser les états de fonctionnement possibles de ce module et les gérer.</a:t>
                      </a:r>
                    </a:p>
                  </a:txBody>
                  <a:tcPr marL="68580" marR="68580" marT="0" marB="0"/>
                </a:tc>
                <a:extLst>
                  <a:ext uri="{0D108BD9-81ED-4DB2-BD59-A6C34878D82A}">
                    <a16:rowId xmlns:a16="http://schemas.microsoft.com/office/drawing/2014/main" xmlns="" val="10004"/>
                  </a:ext>
                </a:extLst>
              </a:tr>
              <a:tr h="370840">
                <a:tc vMerge="1">
                  <a:txBody>
                    <a:bodyPr/>
                    <a:lstStyle/>
                    <a:p>
                      <a:endParaRPr lang="fr-FR" dirty="0"/>
                    </a:p>
                  </a:txBody>
                  <a:tcPr/>
                </a:tc>
                <a:tc>
                  <a:txBody>
                    <a:bodyPr/>
                    <a:lstStyle/>
                    <a:p>
                      <a:pPr algn="just">
                        <a:spcAft>
                          <a:spcPts val="0"/>
                        </a:spcAft>
                      </a:pPr>
                      <a:r>
                        <a:rPr lang="fr-FR" sz="1600">
                          <a:latin typeface="Arial"/>
                          <a:ea typeface="Times New Roman"/>
                          <a:cs typeface="Times New Roman"/>
                        </a:rPr>
                        <a:t>Vérifier l’état de l’instrument (Magnétomètre)</a:t>
                      </a:r>
                    </a:p>
                  </a:txBody>
                  <a:tcPr marL="68580" marR="68580" marT="0" marB="0"/>
                </a:tc>
                <a:tc vMerge="1">
                  <a:txBody>
                    <a:bodyPr/>
                    <a:lstStyle/>
                    <a:p>
                      <a:endParaRPr lang="fr-FR"/>
                    </a:p>
                  </a:txBody>
                  <a:tcPr/>
                </a:tc>
                <a:extLst>
                  <a:ext uri="{0D108BD9-81ED-4DB2-BD59-A6C34878D82A}">
                    <a16:rowId xmlns:a16="http://schemas.microsoft.com/office/drawing/2014/main" xmlns="" val="10005"/>
                  </a:ext>
                </a:extLst>
              </a:tr>
              <a:tr h="370840">
                <a:tc vMerge="1">
                  <a:txBody>
                    <a:bodyPr/>
                    <a:lstStyle/>
                    <a:p>
                      <a:endParaRPr lang="fr-FR" dirty="0"/>
                    </a:p>
                  </a:txBody>
                  <a:tcPr/>
                </a:tc>
                <a:tc>
                  <a:txBody>
                    <a:bodyPr/>
                    <a:lstStyle/>
                    <a:p>
                      <a:pPr algn="just">
                        <a:spcAft>
                          <a:spcPts val="0"/>
                        </a:spcAft>
                      </a:pPr>
                      <a:r>
                        <a:rPr lang="fr-FR" sz="1600">
                          <a:latin typeface="Arial"/>
                          <a:ea typeface="Times New Roman"/>
                          <a:cs typeface="Times New Roman"/>
                        </a:rPr>
                        <a:t>Configurer</a:t>
                      </a:r>
                    </a:p>
                  </a:txBody>
                  <a:tcPr marL="68580" marR="68580" marT="0" marB="0"/>
                </a:tc>
                <a:tc>
                  <a:txBody>
                    <a:bodyPr/>
                    <a:lstStyle/>
                    <a:p>
                      <a:pPr algn="just">
                        <a:spcAft>
                          <a:spcPts val="0"/>
                        </a:spcAft>
                      </a:pPr>
                      <a:r>
                        <a:rPr lang="fr-FR" sz="1600">
                          <a:latin typeface="Arial"/>
                          <a:ea typeface="Times New Roman"/>
                          <a:cs typeface="Times New Roman"/>
                        </a:rPr>
                        <a:t>Établir le format de la configuration du magnétomètre dans le fichier xml.</a:t>
                      </a:r>
                    </a:p>
                  </a:txBody>
                  <a:tcPr marL="68580" marR="68580" marT="0" marB="0"/>
                </a:tc>
                <a:extLst>
                  <a:ext uri="{0D108BD9-81ED-4DB2-BD59-A6C34878D82A}">
                    <a16:rowId xmlns:a16="http://schemas.microsoft.com/office/drawing/2014/main" xmlns="" val="10006"/>
                  </a:ext>
                </a:extLst>
              </a:tr>
              <a:tr h="370840">
                <a:tc vMerge="1">
                  <a:txBody>
                    <a:bodyPr/>
                    <a:lstStyle/>
                    <a:p>
                      <a:endParaRPr lang="fr-FR" dirty="0"/>
                    </a:p>
                  </a:txBody>
                  <a:tcPr/>
                </a:tc>
                <a:tc>
                  <a:txBody>
                    <a:bodyPr/>
                    <a:lstStyle/>
                    <a:p>
                      <a:pPr algn="just">
                        <a:spcAft>
                          <a:spcPts val="0"/>
                        </a:spcAft>
                      </a:pPr>
                      <a:endParaRPr lang="fr-FR" sz="1600">
                        <a:latin typeface="Arial"/>
                        <a:ea typeface="Times New Roman"/>
                        <a:cs typeface="Times New Roman"/>
                      </a:endParaRPr>
                    </a:p>
                  </a:txBody>
                  <a:tcPr marL="68580" marR="68580" marT="0" marB="0"/>
                </a:tc>
                <a:tc>
                  <a:txBody>
                    <a:bodyPr/>
                    <a:lstStyle/>
                    <a:p>
                      <a:pPr algn="just">
                        <a:spcAft>
                          <a:spcPts val="0"/>
                        </a:spcAft>
                      </a:pPr>
                      <a:r>
                        <a:rPr lang="fr-FR" sz="1600" dirty="0">
                          <a:latin typeface="Arial"/>
                          <a:ea typeface="Times New Roman"/>
                          <a:cs typeface="Times New Roman"/>
                        </a:rPr>
                        <a:t>Contribuer à la documentation utilisateur.</a:t>
                      </a:r>
                    </a:p>
                  </a:txBody>
                  <a:tcPr marL="68580" marR="68580" marT="0" marB="0"/>
                </a:tc>
                <a:extLst>
                  <a:ext uri="{0D108BD9-81ED-4DB2-BD59-A6C34878D82A}">
                    <a16:rowId xmlns:a16="http://schemas.microsoft.com/office/drawing/2014/main" xmlns="" val="10007"/>
                  </a:ext>
                </a:extLst>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space réservé du pied de page 5"/>
          <p:cNvSpPr>
            <a:spLocks noGrp="1"/>
          </p:cNvSpPr>
          <p:nvPr>
            <p:ph type="ftr" sz="quarter" idx="11"/>
          </p:nvPr>
        </p:nvSpPr>
        <p:spPr/>
        <p:txBody>
          <a:bodyPr/>
          <a:lstStyle/>
          <a:p>
            <a:r>
              <a:rPr lang="fr-FR" dirty="0"/>
              <a:t>Lycée VICTOR HUGO - COLOMIERS (31)</a:t>
            </a:r>
          </a:p>
        </p:txBody>
      </p:sp>
      <p:sp>
        <p:nvSpPr>
          <p:cNvPr id="18" name="Espace réservé du numéro de diapositive 4"/>
          <p:cNvSpPr>
            <a:spLocks noGrp="1"/>
          </p:cNvSpPr>
          <p:nvPr>
            <p:ph type="sldNum" sz="quarter" idx="12"/>
          </p:nvPr>
        </p:nvSpPr>
        <p:spPr/>
        <p:txBody>
          <a:bodyPr/>
          <a:lstStyle/>
          <a:p>
            <a:fld id="{B7867322-A37E-4240-8A24-A050CF8B9780}" type="slidenum">
              <a:rPr lang="fr-FR" smtClean="0"/>
              <a:pPr/>
              <a:t>18</a:t>
            </a:fld>
            <a:endParaRPr lang="fr-FR" dirty="0"/>
          </a:p>
        </p:txBody>
      </p:sp>
      <p:graphicFrame>
        <p:nvGraphicFramePr>
          <p:cNvPr id="7" name="Espace réservé du contenu 6"/>
          <p:cNvGraphicFramePr>
            <a:graphicFrameLocks noGrp="1"/>
          </p:cNvGraphicFramePr>
          <p:nvPr>
            <p:ph idx="1"/>
          </p:nvPr>
        </p:nvGraphicFramePr>
        <p:xfrm>
          <a:off x="444394" y="1448448"/>
          <a:ext cx="8676457" cy="4653280"/>
        </p:xfrm>
        <a:graphic>
          <a:graphicData uri="http://schemas.openxmlformats.org/drawingml/2006/table">
            <a:tbl>
              <a:tblPr firstRow="1" bandRow="1">
                <a:tableStyleId>{7DF18680-E054-41AD-8BC1-D1AEF772440D}</a:tableStyleId>
              </a:tblPr>
              <a:tblGrid>
                <a:gridCol w="1231616">
                  <a:extLst>
                    <a:ext uri="{9D8B030D-6E8A-4147-A177-3AD203B41FA5}">
                      <a16:colId xmlns:a16="http://schemas.microsoft.com/office/drawing/2014/main" xmlns="" val="20000"/>
                    </a:ext>
                  </a:extLst>
                </a:gridCol>
                <a:gridCol w="1838233">
                  <a:extLst>
                    <a:ext uri="{9D8B030D-6E8A-4147-A177-3AD203B41FA5}">
                      <a16:colId xmlns:a16="http://schemas.microsoft.com/office/drawing/2014/main" xmlns="" val="20001"/>
                    </a:ext>
                  </a:extLst>
                </a:gridCol>
                <a:gridCol w="5606608">
                  <a:extLst>
                    <a:ext uri="{9D8B030D-6E8A-4147-A177-3AD203B41FA5}">
                      <a16:colId xmlns:a16="http://schemas.microsoft.com/office/drawing/2014/main" xmlns="" val="20002"/>
                    </a:ext>
                  </a:extLst>
                </a:gridCol>
              </a:tblGrid>
              <a:tr h="370840">
                <a:tc>
                  <a:txBody>
                    <a:bodyPr/>
                    <a:lstStyle/>
                    <a:p>
                      <a:r>
                        <a:rPr lang="fr-FR" dirty="0"/>
                        <a:t>Candidat</a:t>
                      </a:r>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xmlns="" val="10000"/>
                  </a:ext>
                </a:extLst>
              </a:tr>
              <a:tr h="370840">
                <a:tc rowSpan="4">
                  <a:txBody>
                    <a:bodyPr/>
                    <a:lstStyle/>
                    <a:p>
                      <a:r>
                        <a:rPr lang="fr-FR" dirty="0"/>
                        <a:t>Candidat 1</a:t>
                      </a:r>
                    </a:p>
                  </a:txBody>
                  <a:tcPr/>
                </a:tc>
                <a:tc>
                  <a:txBody>
                    <a:bodyPr/>
                    <a:lstStyle/>
                    <a:p>
                      <a:pPr algn="l">
                        <a:spcAft>
                          <a:spcPts val="0"/>
                        </a:spcAft>
                      </a:pPr>
                      <a:r>
                        <a:rPr lang="fr-FR" sz="1600" dirty="0">
                          <a:effectLst/>
                          <a:latin typeface="Arial" panose="020B0604020202020204" pitchFamily="34" charset="0"/>
                          <a:ea typeface="Times New Roman" panose="02020603050405020304" pitchFamily="18" charset="0"/>
                          <a:cs typeface="Times New Roman" panose="02020603050405020304" pitchFamily="18" charset="0"/>
                        </a:rPr>
                        <a:t>Rejouer un scenario de mission</a:t>
                      </a:r>
                    </a:p>
                  </a:txBody>
                  <a:tcPr marL="68580" marR="68580" marT="0" marB="0"/>
                </a:tc>
                <a:tc rowSpan="2">
                  <a:txBody>
                    <a:bodyPr/>
                    <a:lstStyle/>
                    <a:p>
                      <a:pPr algn="l">
                        <a:spcAft>
                          <a:spcPts val="0"/>
                        </a:spcAft>
                      </a:pPr>
                      <a:r>
                        <a:rPr lang="fr-FR" sz="1600" dirty="0">
                          <a:effectLst/>
                          <a:latin typeface="Arial" panose="020B0604020202020204" pitchFamily="34" charset="0"/>
                          <a:ea typeface="Times New Roman" panose="02020603050405020304" pitchFamily="18" charset="0"/>
                          <a:cs typeface="Times New Roman" panose="02020603050405020304" pitchFamily="18" charset="0"/>
                        </a:rPr>
                        <a:t>Analyse et compréhension du sujet complet. </a:t>
                      </a:r>
                    </a:p>
                    <a:p>
                      <a:pPr algn="l">
                        <a:spcAft>
                          <a:spcPts val="0"/>
                        </a:spcAft>
                      </a:pPr>
                      <a:r>
                        <a:rPr lang="fr-FR" sz="1600" dirty="0">
                          <a:effectLst/>
                          <a:latin typeface="Arial" panose="020B0604020202020204" pitchFamily="34" charset="0"/>
                          <a:ea typeface="Times New Roman" panose="02020603050405020304" pitchFamily="18" charset="0"/>
                          <a:cs typeface="Times New Roman" panose="02020603050405020304" pitchFamily="18" charset="0"/>
                        </a:rPr>
                        <a:t>Conception de la base de données permettant d’assurer l’historique des télécommandes transmises au Segment Vol ainsi que des données reçues de celui-ci (télémesures et état)</a:t>
                      </a:r>
                    </a:p>
                    <a:p>
                      <a:pPr algn="l">
                        <a:spcAft>
                          <a:spcPts val="0"/>
                        </a:spcAft>
                      </a:pPr>
                      <a:r>
                        <a:rPr lang="fr-FR" sz="1600" dirty="0">
                          <a:effectLst/>
                          <a:latin typeface="Arial" panose="020B0604020202020204" pitchFamily="34" charset="0"/>
                          <a:ea typeface="Times New Roman" panose="02020603050405020304" pitchFamily="18" charset="0"/>
                          <a:cs typeface="Times New Roman" panose="02020603050405020304" pitchFamily="18" charset="0"/>
                        </a:rPr>
                        <a:t>Conception et réalisation des interfaces avec la BDD.</a:t>
                      </a:r>
                    </a:p>
                  </a:txBody>
                  <a:tcPr marL="68580" marR="68580" marT="0" marB="0"/>
                </a:tc>
                <a:extLst>
                  <a:ext uri="{0D108BD9-81ED-4DB2-BD59-A6C34878D82A}">
                    <a16:rowId xmlns:a16="http://schemas.microsoft.com/office/drawing/2014/main" xmlns="" val="10001"/>
                  </a:ext>
                </a:extLst>
              </a:tr>
              <a:tr h="370840">
                <a:tc vMerge="1">
                  <a:txBody>
                    <a:bodyPr/>
                    <a:lstStyle/>
                    <a:p>
                      <a:endParaRPr lang="fr-FR" dirty="0"/>
                    </a:p>
                  </a:txBody>
                  <a:tcPr/>
                </a:tc>
                <a:tc>
                  <a:txBody>
                    <a:bodyPr/>
                    <a:lstStyle/>
                    <a:p>
                      <a:pPr algn="l">
                        <a:spcAft>
                          <a:spcPts val="0"/>
                        </a:spcAft>
                      </a:pPr>
                      <a:r>
                        <a:rPr lang="fr-FR" sz="1600" dirty="0">
                          <a:effectLst/>
                          <a:latin typeface="Arial" panose="020B0604020202020204" pitchFamily="34" charset="0"/>
                          <a:ea typeface="Times New Roman" panose="02020603050405020304" pitchFamily="18" charset="0"/>
                          <a:cs typeface="Times New Roman" panose="02020603050405020304" pitchFamily="18" charset="0"/>
                        </a:rPr>
                        <a:t>Visualiser l’historique des télécommandes</a:t>
                      </a:r>
                    </a:p>
                  </a:txBody>
                  <a:tcPr marL="68580" marR="68580" marT="0" marB="0"/>
                </a:tc>
                <a:tc vMerge="1">
                  <a:txBody>
                    <a:bodyPr/>
                    <a:lstStyle/>
                    <a:p>
                      <a:endParaRPr lang="fr-FR"/>
                    </a:p>
                  </a:txBody>
                  <a:tcPr/>
                </a:tc>
                <a:extLst>
                  <a:ext uri="{0D108BD9-81ED-4DB2-BD59-A6C34878D82A}">
                    <a16:rowId xmlns:a16="http://schemas.microsoft.com/office/drawing/2014/main" xmlns="" val="10002"/>
                  </a:ext>
                </a:extLst>
              </a:tr>
              <a:tr h="370840">
                <a:tc vMerge="1">
                  <a:txBody>
                    <a:bodyPr/>
                    <a:lstStyle/>
                    <a:p>
                      <a:endParaRPr lang="fr-FR" dirty="0"/>
                    </a:p>
                  </a:txBody>
                  <a:tcPr/>
                </a:tc>
                <a:tc>
                  <a:txBody>
                    <a:bodyPr/>
                    <a:lstStyle/>
                    <a:p>
                      <a:pPr algn="l">
                        <a:spcAft>
                          <a:spcPts val="0"/>
                        </a:spcAft>
                      </a:pPr>
                      <a:r>
                        <a:rPr lang="fr-FR" sz="1600" dirty="0">
                          <a:effectLst/>
                          <a:latin typeface="Arial" panose="020B0604020202020204" pitchFamily="34" charset="0"/>
                          <a:ea typeface="Times New Roman" panose="02020603050405020304" pitchFamily="18" charset="0"/>
                          <a:cs typeface="Times New Roman" panose="02020603050405020304" pitchFamily="18" charset="0"/>
                        </a:rPr>
                        <a:t>Gérer les logiciels embarqués</a:t>
                      </a:r>
                    </a:p>
                  </a:txBody>
                  <a:tcPr marL="68580" marR="68580" marT="0" marB="0"/>
                </a:tc>
                <a:tc>
                  <a:txBody>
                    <a:bodyPr/>
                    <a:lstStyle/>
                    <a:p>
                      <a:pPr algn="l">
                        <a:spcAft>
                          <a:spcPts val="0"/>
                        </a:spcAft>
                      </a:pPr>
                      <a:r>
                        <a:rPr lang="fr-FR" sz="1600" dirty="0">
                          <a:effectLst/>
                          <a:latin typeface="Arial" panose="020B0604020202020204" pitchFamily="34" charset="0"/>
                          <a:ea typeface="Times New Roman" panose="02020603050405020304" pitchFamily="18" charset="0"/>
                          <a:cs typeface="Times New Roman" panose="02020603050405020304" pitchFamily="18" charset="0"/>
                        </a:rPr>
                        <a:t>Gestion des fichiers XML décrivant les instruments (</a:t>
                      </a:r>
                      <a:r>
                        <a:rPr lang="fr-FR" sz="1600" dirty="0" err="1">
                          <a:effectLst/>
                          <a:latin typeface="Arial" panose="020B0604020202020204" pitchFamily="34" charset="0"/>
                          <a:ea typeface="Times New Roman" panose="02020603050405020304" pitchFamily="18" charset="0"/>
                          <a:cs typeface="Times New Roman" panose="02020603050405020304" pitchFamily="18" charset="0"/>
                        </a:rPr>
                        <a:t>téléchargments</a:t>
                      </a:r>
                      <a:r>
                        <a:rPr lang="fr-FR" sz="1600" dirty="0">
                          <a:effectLst/>
                          <a:latin typeface="Arial" panose="020B0604020202020204" pitchFamily="34" charset="0"/>
                          <a:ea typeface="Times New Roman" panose="02020603050405020304" pitchFamily="18" charset="0"/>
                          <a:cs typeface="Times New Roman" panose="02020603050405020304" pitchFamily="18" charset="0"/>
                        </a:rPr>
                        <a:t> via </a:t>
                      </a:r>
                      <a:r>
                        <a:rPr lang="fr-FR" sz="1600" dirty="0" err="1">
                          <a:effectLst/>
                          <a:latin typeface="Arial" panose="020B0604020202020204" pitchFamily="34" charset="0"/>
                          <a:ea typeface="Times New Roman" panose="02020603050405020304" pitchFamily="18" charset="0"/>
                          <a:cs typeface="Times New Roman" panose="02020603050405020304" pitchFamily="18" charset="0"/>
                        </a:rPr>
                        <a:t>github</a:t>
                      </a:r>
                      <a:r>
                        <a:rPr lang="fr-FR" sz="1600" dirty="0">
                          <a:effectLst/>
                          <a:latin typeface="Arial" panose="020B0604020202020204" pitchFamily="34" charset="0"/>
                          <a:ea typeface="Times New Roman" panose="02020603050405020304" pitchFamily="18" charset="0"/>
                          <a:cs typeface="Times New Roman" panose="02020603050405020304" pitchFamily="18" charset="0"/>
                        </a:rPr>
                        <a:t>, création d’un service pour mettre à disposition les données caractéristiques de chaque instrument)</a:t>
                      </a:r>
                    </a:p>
                    <a:p>
                      <a:pPr algn="l">
                        <a:spcAft>
                          <a:spcPts val="0"/>
                        </a:spcAft>
                      </a:pPr>
                      <a:r>
                        <a:rPr lang="fr-FR" sz="1600" dirty="0">
                          <a:effectLst/>
                          <a:latin typeface="Arial" panose="020B0604020202020204" pitchFamily="34" charset="0"/>
                          <a:ea typeface="Times New Roman" panose="02020603050405020304" pitchFamily="18" charset="0"/>
                          <a:cs typeface="Times New Roman" panose="02020603050405020304" pitchFamily="18" charset="0"/>
                        </a:rPr>
                        <a:t> </a:t>
                      </a:r>
                    </a:p>
                  </a:txBody>
                  <a:tcPr marL="68580" marR="68580" marT="0" marB="0"/>
                </a:tc>
                <a:extLst>
                  <a:ext uri="{0D108BD9-81ED-4DB2-BD59-A6C34878D82A}">
                    <a16:rowId xmlns:a16="http://schemas.microsoft.com/office/drawing/2014/main" xmlns="" val="10003"/>
                  </a:ext>
                </a:extLst>
              </a:tr>
              <a:tr h="370840">
                <a:tc vMerge="1">
                  <a:txBody>
                    <a:bodyPr/>
                    <a:lstStyle/>
                    <a:p>
                      <a:endParaRPr lang="fr-FR" dirty="0"/>
                    </a:p>
                  </a:txBody>
                  <a:tcPr/>
                </a:tc>
                <a:tc>
                  <a:txBody>
                    <a:bodyPr/>
                    <a:lstStyle/>
                    <a:p>
                      <a:pPr algn="l">
                        <a:spcAft>
                          <a:spcPts val="0"/>
                        </a:spcAft>
                      </a:pPr>
                      <a:endParaRPr lang="fr-FR"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600" dirty="0">
                          <a:effectLst/>
                          <a:latin typeface="Arial" panose="020B0604020202020204" pitchFamily="34" charset="0"/>
                          <a:ea typeface="Times New Roman" panose="02020603050405020304" pitchFamily="18" charset="0"/>
                          <a:cs typeface="Times New Roman" panose="02020603050405020304" pitchFamily="18" charset="0"/>
                        </a:rPr>
                        <a:t>Installation et configuration de la Raspberry Pi</a:t>
                      </a:r>
                    </a:p>
                    <a:p>
                      <a:pPr algn="just">
                        <a:spcAft>
                          <a:spcPts val="0"/>
                        </a:spcAft>
                      </a:pPr>
                      <a:endParaRPr lang="fr-FR"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987079817"/>
                  </a:ext>
                </a:extLst>
              </a:tr>
              <a:tr h="370840">
                <a:tc>
                  <a:txBody>
                    <a:bodyPr/>
                    <a:lstStyle/>
                    <a:p>
                      <a:r>
                        <a:rPr lang="fr-FR" dirty="0"/>
                        <a:t>Candidat 2</a:t>
                      </a:r>
                    </a:p>
                  </a:txBody>
                  <a:tcPr/>
                </a:tc>
                <a:tc>
                  <a:txBody>
                    <a:bodyPr/>
                    <a:lstStyle/>
                    <a:p>
                      <a:pPr algn="l">
                        <a:spcAft>
                          <a:spcPts val="0"/>
                        </a:spcAft>
                      </a:pPr>
                      <a:r>
                        <a:rPr lang="fr-FR" sz="1100" dirty="0">
                          <a:effectLst/>
                          <a:latin typeface="Arial" panose="020B0604020202020204" pitchFamily="34" charset="0"/>
                          <a:ea typeface="Times New Roman" panose="02020603050405020304" pitchFamily="18" charset="0"/>
                          <a:cs typeface="Times New Roman" panose="02020603050405020304" pitchFamily="18" charset="0"/>
                        </a:rPr>
                        <a:t> </a:t>
                      </a:r>
                    </a:p>
                  </a:txBody>
                  <a:tcPr marL="68580" marR="68580" marT="0" marB="0"/>
                </a:tc>
                <a:tc>
                  <a:txBody>
                    <a:bodyPr/>
                    <a:lstStyle/>
                    <a:p>
                      <a:pPr algn="just">
                        <a:spcAft>
                          <a:spcPts val="0"/>
                        </a:spcAft>
                      </a:pPr>
                      <a:endParaRPr lang="fr-FR"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4"/>
                  </a:ext>
                </a:extLst>
              </a:tr>
              <a:tr h="370840">
                <a:tc>
                  <a:txBody>
                    <a:bodyPr/>
                    <a:lstStyle/>
                    <a:p>
                      <a:r>
                        <a:rPr lang="fr-FR" dirty="0"/>
                        <a:t>Candidat 3</a:t>
                      </a:r>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xmlns="" val="10005"/>
                  </a:ext>
                </a:extLst>
              </a:tr>
              <a:tr h="370840">
                <a:tc>
                  <a:txBody>
                    <a:bodyPr/>
                    <a:lstStyle/>
                    <a:p>
                      <a:r>
                        <a:rPr lang="fr-FR" dirty="0"/>
                        <a:t>Candidat 4</a:t>
                      </a:r>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xmlns="" val="10006"/>
                  </a:ext>
                </a:extLst>
              </a:tr>
            </a:tbl>
          </a:graphicData>
        </a:graphic>
      </p:graphicFrame>
      <p:sp>
        <p:nvSpPr>
          <p:cNvPr id="8" name="Titre 1">
            <a:extLst>
              <a:ext uri="{FF2B5EF4-FFF2-40B4-BE49-F238E27FC236}">
                <a16:creationId xmlns:a16="http://schemas.microsoft.com/office/drawing/2014/main" xmlns="" id="{DB449A73-8BA1-43FF-B92F-06C71DFC9D39}"/>
              </a:ext>
            </a:extLst>
          </p:cNvPr>
          <p:cNvSpPr txBox="1">
            <a:spLocks/>
          </p:cNvSpPr>
          <p:nvPr/>
        </p:nvSpPr>
        <p:spPr>
          <a:xfrm>
            <a:off x="908609" y="512509"/>
            <a:ext cx="8011616" cy="914400"/>
          </a:xfrm>
          <a:prstGeom prst="rect">
            <a:avLst/>
          </a:prstGeom>
        </p:spPr>
        <p:txBody>
          <a:bodyPr vert="horz" anchor="t">
            <a:noAutofit/>
          </a:bodyPr>
          <a:lst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a:lstStyle>
          <a:p>
            <a:r>
              <a:rPr lang="fr-FR" b="1" dirty="0">
                <a:solidFill>
                  <a:schemeClr val="tx2"/>
                </a:solidFill>
                <a:effectLst>
                  <a:outerShdw blurRad="38100" dist="38100" dir="2700000" algn="tl">
                    <a:srgbClr val="000000">
                      <a:alpha val="43137"/>
                    </a:srgbClr>
                  </a:outerShdw>
                </a:effectLst>
              </a:rPr>
              <a:t>Segment Sol-COM : 3 étudiants</a:t>
            </a:r>
          </a:p>
        </p:txBody>
      </p:sp>
    </p:spTree>
    <p:extLst>
      <p:ext uri="{BB962C8B-B14F-4D97-AF65-F5344CB8AC3E}">
        <p14:creationId xmlns:p14="http://schemas.microsoft.com/office/powerpoint/2010/main" xmlns="" val="23260867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space réservé du pied de page 5"/>
          <p:cNvSpPr>
            <a:spLocks noGrp="1"/>
          </p:cNvSpPr>
          <p:nvPr>
            <p:ph type="ftr" sz="quarter" idx="11"/>
          </p:nvPr>
        </p:nvSpPr>
        <p:spPr/>
        <p:txBody>
          <a:bodyPr/>
          <a:lstStyle/>
          <a:p>
            <a:r>
              <a:rPr lang="fr-FR" dirty="0"/>
              <a:t>Lycée VICTOR HUGO - COLOMIERS (31)</a:t>
            </a:r>
          </a:p>
        </p:txBody>
      </p:sp>
      <p:sp>
        <p:nvSpPr>
          <p:cNvPr id="18" name="Espace réservé du numéro de diapositive 4"/>
          <p:cNvSpPr>
            <a:spLocks noGrp="1"/>
          </p:cNvSpPr>
          <p:nvPr>
            <p:ph type="sldNum" sz="quarter" idx="12"/>
          </p:nvPr>
        </p:nvSpPr>
        <p:spPr/>
        <p:txBody>
          <a:bodyPr/>
          <a:lstStyle/>
          <a:p>
            <a:fld id="{B7867322-A37E-4240-8A24-A050CF8B9780}" type="slidenum">
              <a:rPr lang="fr-FR" smtClean="0"/>
              <a:pPr/>
              <a:t>19</a:t>
            </a:fld>
            <a:endParaRPr lang="fr-FR" dirty="0"/>
          </a:p>
        </p:txBody>
      </p:sp>
      <p:graphicFrame>
        <p:nvGraphicFramePr>
          <p:cNvPr id="7" name="Espace réservé du contenu 6"/>
          <p:cNvGraphicFramePr>
            <a:graphicFrameLocks noGrp="1"/>
          </p:cNvGraphicFramePr>
          <p:nvPr>
            <p:ph idx="1"/>
            <p:extLst>
              <p:ext uri="{D42A27DB-BD31-4B8C-83A1-F6EECF244321}">
                <p14:modId xmlns:p14="http://schemas.microsoft.com/office/powerpoint/2010/main" xmlns="" val="3782885886"/>
              </p:ext>
            </p:extLst>
          </p:nvPr>
        </p:nvGraphicFramePr>
        <p:xfrm>
          <a:off x="444394" y="1448448"/>
          <a:ext cx="8676457" cy="4897120"/>
        </p:xfrm>
        <a:graphic>
          <a:graphicData uri="http://schemas.openxmlformats.org/drawingml/2006/table">
            <a:tbl>
              <a:tblPr firstRow="1" bandRow="1">
                <a:tableStyleId>{7DF18680-E054-41AD-8BC1-D1AEF772440D}</a:tableStyleId>
              </a:tblPr>
              <a:tblGrid>
                <a:gridCol w="1231616">
                  <a:extLst>
                    <a:ext uri="{9D8B030D-6E8A-4147-A177-3AD203B41FA5}">
                      <a16:colId xmlns:a16="http://schemas.microsoft.com/office/drawing/2014/main" xmlns="" val="20000"/>
                    </a:ext>
                  </a:extLst>
                </a:gridCol>
                <a:gridCol w="1838233">
                  <a:extLst>
                    <a:ext uri="{9D8B030D-6E8A-4147-A177-3AD203B41FA5}">
                      <a16:colId xmlns:a16="http://schemas.microsoft.com/office/drawing/2014/main" xmlns="" val="20001"/>
                    </a:ext>
                  </a:extLst>
                </a:gridCol>
                <a:gridCol w="5606608">
                  <a:extLst>
                    <a:ext uri="{9D8B030D-6E8A-4147-A177-3AD203B41FA5}">
                      <a16:colId xmlns:a16="http://schemas.microsoft.com/office/drawing/2014/main" xmlns="" val="20002"/>
                    </a:ext>
                  </a:extLst>
                </a:gridCol>
              </a:tblGrid>
              <a:tr h="370840">
                <a:tc>
                  <a:txBody>
                    <a:bodyPr/>
                    <a:lstStyle/>
                    <a:p>
                      <a:r>
                        <a:rPr lang="fr-FR" dirty="0"/>
                        <a:t>Candidat</a:t>
                      </a:r>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xmlns="" val="10000"/>
                  </a:ext>
                </a:extLst>
              </a:tr>
              <a:tr h="370840">
                <a:tc>
                  <a:txBody>
                    <a:bodyPr/>
                    <a:lstStyle/>
                    <a:p>
                      <a:r>
                        <a:rPr lang="fr-FR" dirty="0"/>
                        <a:t>Candidat 1</a:t>
                      </a:r>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xmlns="" val="10001"/>
                  </a:ext>
                </a:extLst>
              </a:tr>
              <a:tr h="163048">
                <a:tc rowSpan="3">
                  <a:txBody>
                    <a:bodyPr/>
                    <a:lstStyle/>
                    <a:p>
                      <a:r>
                        <a:rPr lang="fr-FR" dirty="0"/>
                        <a:t>Candidat 2</a:t>
                      </a:r>
                    </a:p>
                  </a:txBody>
                  <a:tcPr/>
                </a:tc>
                <a:tc>
                  <a:txBody>
                    <a:bodyPr/>
                    <a:lstStyle/>
                    <a:p>
                      <a:pPr algn="l">
                        <a:spcAft>
                          <a:spcPts val="0"/>
                        </a:spcAft>
                      </a:pPr>
                      <a:r>
                        <a:rPr lang="fr-FR" sz="1600" dirty="0">
                          <a:effectLst/>
                          <a:latin typeface="Arial" panose="020B0604020202020204" pitchFamily="34" charset="0"/>
                          <a:ea typeface="Times New Roman" panose="02020603050405020304" pitchFamily="18" charset="0"/>
                          <a:cs typeface="Times New Roman" panose="02020603050405020304" pitchFamily="18" charset="0"/>
                        </a:rPr>
                        <a:t>Télécommander le Segment Vol</a:t>
                      </a:r>
                    </a:p>
                  </a:txBody>
                  <a:tcPr marL="68580" marR="68580" marT="0" marB="0"/>
                </a:tc>
                <a:tc>
                  <a:txBody>
                    <a:bodyPr/>
                    <a:lstStyle/>
                    <a:p>
                      <a:pPr algn="l">
                        <a:spcAft>
                          <a:spcPts val="0"/>
                        </a:spcAft>
                      </a:pPr>
                      <a:r>
                        <a:rPr lang="fr-FR" sz="1600" dirty="0">
                          <a:effectLst/>
                          <a:latin typeface="Arial" panose="020B0604020202020204" pitchFamily="34" charset="0"/>
                          <a:ea typeface="Times New Roman" panose="02020603050405020304" pitchFamily="18" charset="0"/>
                          <a:cs typeface="Times New Roman" panose="02020603050405020304" pitchFamily="18" charset="0"/>
                        </a:rPr>
                        <a:t>Analyse et compréhension du sujet complet. </a:t>
                      </a:r>
                    </a:p>
                    <a:p>
                      <a:pPr algn="l">
                        <a:spcAft>
                          <a:spcPts val="0"/>
                        </a:spcAft>
                      </a:pPr>
                      <a:r>
                        <a:rPr lang="fr-FR" sz="1600" dirty="0">
                          <a:effectLst/>
                          <a:latin typeface="Arial" panose="020B0604020202020204" pitchFamily="34" charset="0"/>
                          <a:ea typeface="Times New Roman" panose="02020603050405020304" pitchFamily="18" charset="0"/>
                          <a:cs typeface="Times New Roman" panose="02020603050405020304" pitchFamily="18" charset="0"/>
                        </a:rPr>
                        <a:t>Concevoir et réaliser un service d’envoi des télécommandes au Segment Vol (réception des télécommandes en provenance du client web, encapsulation suivant le protocole défini l’an passé, transmission via le module radio, stockage des télécommandes transmises dans la BDD pour assurer l’historique) </a:t>
                      </a:r>
                    </a:p>
                  </a:txBody>
                  <a:tcPr marL="68580" marR="68580" marT="0" marB="0"/>
                </a:tc>
                <a:extLst>
                  <a:ext uri="{0D108BD9-81ED-4DB2-BD59-A6C34878D82A}">
                    <a16:rowId xmlns:a16="http://schemas.microsoft.com/office/drawing/2014/main" xmlns="" val="10002"/>
                  </a:ext>
                </a:extLst>
              </a:tr>
              <a:tr h="370840">
                <a:tc vMerge="1">
                  <a:txBody>
                    <a:bodyPr/>
                    <a:lstStyle/>
                    <a:p>
                      <a:endParaRPr lang="fr-FR" dirty="0"/>
                    </a:p>
                  </a:txBody>
                  <a:tcPr/>
                </a:tc>
                <a:tc>
                  <a:txBody>
                    <a:bodyPr/>
                    <a:lstStyle/>
                    <a:p>
                      <a:pPr algn="l">
                        <a:spcAft>
                          <a:spcPts val="0"/>
                        </a:spcAft>
                      </a:pPr>
                      <a:r>
                        <a:rPr lang="fr-FR" sz="1600">
                          <a:effectLst/>
                          <a:latin typeface="Arial" panose="020B0604020202020204" pitchFamily="34" charset="0"/>
                          <a:ea typeface="Times New Roman" panose="02020603050405020304" pitchFamily="18" charset="0"/>
                          <a:cs typeface="Times New Roman" panose="02020603050405020304" pitchFamily="18" charset="0"/>
                        </a:rPr>
                        <a:t> </a:t>
                      </a:r>
                    </a:p>
                  </a:txBody>
                  <a:tcPr marL="68580" marR="68580" marT="0" marB="0"/>
                </a:tc>
                <a:tc>
                  <a:txBody>
                    <a:bodyPr/>
                    <a:lstStyle/>
                    <a:p>
                      <a:pPr algn="l">
                        <a:spcAft>
                          <a:spcPts val="0"/>
                        </a:spcAft>
                      </a:pPr>
                      <a:r>
                        <a:rPr lang="fr-FR" sz="1600" dirty="0">
                          <a:effectLst/>
                          <a:latin typeface="Arial" panose="020B0604020202020204" pitchFamily="34" charset="0"/>
                          <a:ea typeface="Times New Roman" panose="02020603050405020304" pitchFamily="18" charset="0"/>
                          <a:cs typeface="Times New Roman" panose="02020603050405020304" pitchFamily="18" charset="0"/>
                        </a:rPr>
                        <a:t>Installation et configuration de l’architecture web (serveurs) </a:t>
                      </a:r>
                    </a:p>
                  </a:txBody>
                  <a:tcPr marL="68580" marR="68580" marT="0" marB="0"/>
                </a:tc>
                <a:extLst>
                  <a:ext uri="{0D108BD9-81ED-4DB2-BD59-A6C34878D82A}">
                    <a16:rowId xmlns:a16="http://schemas.microsoft.com/office/drawing/2014/main" xmlns="" val="10003"/>
                  </a:ext>
                </a:extLst>
              </a:tr>
              <a:tr h="370840">
                <a:tc vMerge="1">
                  <a:txBody>
                    <a:bodyPr/>
                    <a:lstStyle/>
                    <a:p>
                      <a:endParaRPr lang="fr-FR" dirty="0"/>
                    </a:p>
                  </a:txBody>
                  <a:tcPr/>
                </a:tc>
                <a:tc>
                  <a:txBody>
                    <a:bodyPr/>
                    <a:lstStyle/>
                    <a:p>
                      <a:pPr algn="l">
                        <a:spcAft>
                          <a:spcPts val="0"/>
                        </a:spcAft>
                      </a:pPr>
                      <a:r>
                        <a:rPr lang="fr-FR" sz="1600">
                          <a:effectLst/>
                          <a:latin typeface="Arial" panose="020B0604020202020204" pitchFamily="34" charset="0"/>
                          <a:ea typeface="Times New Roman" panose="02020603050405020304" pitchFamily="18" charset="0"/>
                          <a:cs typeface="Times New Roman" panose="02020603050405020304" pitchFamily="18" charset="0"/>
                        </a:rPr>
                        <a:t>Télécommander le Segment Vol</a:t>
                      </a:r>
                    </a:p>
                  </a:txBody>
                  <a:tcPr marL="68580" marR="68580" marT="0" marB="0"/>
                </a:tc>
                <a:tc>
                  <a:txBody>
                    <a:bodyPr/>
                    <a:lstStyle/>
                    <a:p>
                      <a:pPr algn="l">
                        <a:spcAft>
                          <a:spcPts val="0"/>
                        </a:spcAft>
                      </a:pPr>
                      <a:r>
                        <a:rPr lang="fr-FR" sz="1600" dirty="0">
                          <a:effectLst/>
                          <a:latin typeface="Arial" panose="020B0604020202020204" pitchFamily="34" charset="0"/>
                          <a:ea typeface="Times New Roman" panose="02020603050405020304" pitchFamily="18" charset="0"/>
                          <a:cs typeface="Times New Roman" panose="02020603050405020304" pitchFamily="18" charset="0"/>
                        </a:rPr>
                        <a:t>Analyse et compréhension du sujet complet. </a:t>
                      </a:r>
                    </a:p>
                    <a:p>
                      <a:pPr algn="l">
                        <a:spcAft>
                          <a:spcPts val="0"/>
                        </a:spcAft>
                      </a:pPr>
                      <a:r>
                        <a:rPr lang="fr-FR" sz="1600" dirty="0">
                          <a:effectLst/>
                          <a:latin typeface="Arial" panose="020B0604020202020204" pitchFamily="34" charset="0"/>
                          <a:ea typeface="Times New Roman" panose="02020603050405020304" pitchFamily="18" charset="0"/>
                          <a:cs typeface="Times New Roman" panose="02020603050405020304" pitchFamily="18" charset="0"/>
                        </a:rPr>
                        <a:t>Concevoir et réaliser un service d’envoi des télécommandes au Segment Vol (réception des télécommandes en provenance du client web, encapsulation suivant le protocole défini l’an passé, transmission via le module radio, stockage des télécommandes transmises dans la BDD pour assurer l’historique) </a:t>
                      </a:r>
                    </a:p>
                  </a:txBody>
                  <a:tcPr marL="68580" marR="68580" marT="0" marB="0"/>
                </a:tc>
                <a:extLst>
                  <a:ext uri="{0D108BD9-81ED-4DB2-BD59-A6C34878D82A}">
                    <a16:rowId xmlns:a16="http://schemas.microsoft.com/office/drawing/2014/main" xmlns="" val="3987079817"/>
                  </a:ext>
                </a:extLst>
              </a:tr>
              <a:tr h="370840">
                <a:tc>
                  <a:txBody>
                    <a:bodyPr/>
                    <a:lstStyle/>
                    <a:p>
                      <a:r>
                        <a:rPr lang="fr-FR" dirty="0"/>
                        <a:t>Candidat 3</a:t>
                      </a:r>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xmlns="" val="10004"/>
                  </a:ext>
                </a:extLst>
              </a:tr>
            </a:tbl>
          </a:graphicData>
        </a:graphic>
      </p:graphicFrame>
      <p:sp>
        <p:nvSpPr>
          <p:cNvPr id="8" name="Titre 1">
            <a:extLst>
              <a:ext uri="{FF2B5EF4-FFF2-40B4-BE49-F238E27FC236}">
                <a16:creationId xmlns:a16="http://schemas.microsoft.com/office/drawing/2014/main" xmlns="" id="{DB449A73-8BA1-43FF-B92F-06C71DFC9D39}"/>
              </a:ext>
            </a:extLst>
          </p:cNvPr>
          <p:cNvSpPr txBox="1">
            <a:spLocks/>
          </p:cNvSpPr>
          <p:nvPr/>
        </p:nvSpPr>
        <p:spPr>
          <a:xfrm>
            <a:off x="908609" y="512509"/>
            <a:ext cx="8011616" cy="914400"/>
          </a:xfrm>
          <a:prstGeom prst="rect">
            <a:avLst/>
          </a:prstGeom>
        </p:spPr>
        <p:txBody>
          <a:bodyPr vert="horz" anchor="t">
            <a:noAutofit/>
          </a:bodyPr>
          <a:lst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a:lstStyle>
          <a:p>
            <a:r>
              <a:rPr lang="fr-FR" b="1" dirty="0">
                <a:solidFill>
                  <a:schemeClr val="tx2"/>
                </a:solidFill>
                <a:effectLst>
                  <a:outerShdw blurRad="38100" dist="38100" dir="2700000" algn="tl">
                    <a:srgbClr val="000000">
                      <a:alpha val="43137"/>
                    </a:srgbClr>
                  </a:outerShdw>
                </a:effectLst>
              </a:rPr>
              <a:t>Segment Sol-COM : 3 étudiants</a:t>
            </a:r>
          </a:p>
        </p:txBody>
      </p:sp>
    </p:spTree>
    <p:extLst>
      <p:ext uri="{BB962C8B-B14F-4D97-AF65-F5344CB8AC3E}">
        <p14:creationId xmlns:p14="http://schemas.microsoft.com/office/powerpoint/2010/main" xmlns="" val="3211820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Le Client</a:t>
            </a:r>
          </a:p>
        </p:txBody>
      </p:sp>
      <p:sp>
        <p:nvSpPr>
          <p:cNvPr id="3" name="Espace réservé du contenu 2"/>
          <p:cNvSpPr>
            <a:spLocks noGrp="1"/>
          </p:cNvSpPr>
          <p:nvPr>
            <p:ph idx="1"/>
          </p:nvPr>
        </p:nvSpPr>
        <p:spPr/>
        <p:txBody>
          <a:bodyPr/>
          <a:lstStyle/>
          <a:p>
            <a:r>
              <a:rPr lang="fr-FR" b="1" dirty="0"/>
              <a:t>Centre National d'Études Spatiales</a:t>
            </a:r>
          </a:p>
          <a:p>
            <a:endParaRPr lang="fr-FR" dirty="0"/>
          </a:p>
          <a:p>
            <a:r>
              <a:rPr lang="fr-FR" b="1" dirty="0" smtClean="0"/>
              <a:t>FREDON </a:t>
            </a:r>
            <a:r>
              <a:rPr lang="fr-FR" b="1" dirty="0" smtClean="0"/>
              <a:t>Stéphane</a:t>
            </a:r>
            <a:endParaRPr lang="fr-FR" b="1" dirty="0" smtClean="0"/>
          </a:p>
          <a:p>
            <a:pPr lvl="1"/>
            <a:r>
              <a:rPr lang="fr-FR" b="1" dirty="0" smtClean="0"/>
              <a:t>Ingénieur système du projet </a:t>
            </a:r>
            <a:r>
              <a:rPr lang="fr-FR" b="1" dirty="0" smtClean="0"/>
              <a:t>JANU</a:t>
            </a:r>
          </a:p>
          <a:p>
            <a:pPr lvl="1"/>
            <a:endParaRPr lang="fr-FR" b="1" dirty="0"/>
          </a:p>
          <a:p>
            <a:r>
              <a:rPr lang="fr-FR" b="1" dirty="0" smtClean="0"/>
              <a:t>VERDIER Nicolas </a:t>
            </a:r>
            <a:endParaRPr lang="fr-FR" dirty="0"/>
          </a:p>
          <a:p>
            <a:pPr lvl="1"/>
            <a:r>
              <a:rPr lang="fr-FR" b="1" dirty="0" smtClean="0"/>
              <a:t>Chef de projet JANUS et </a:t>
            </a:r>
            <a:r>
              <a:rPr lang="fr-FR" b="1" dirty="0" err="1" smtClean="0"/>
              <a:t>EyeSat</a:t>
            </a:r>
            <a:endParaRPr lang="fr-FR" dirty="0"/>
          </a:p>
        </p:txBody>
      </p:sp>
      <p:sp>
        <p:nvSpPr>
          <p:cNvPr id="5" name="Espace réservé du pied de page 5">
            <a:extLst>
              <a:ext uri="{FF2B5EF4-FFF2-40B4-BE49-F238E27FC236}">
                <a16:creationId xmlns:a16="http://schemas.microsoft.com/office/drawing/2014/main" xmlns="" id="{07B4F8F8-C132-4CB6-BB36-A78C1F93C82E}"/>
              </a:ext>
            </a:extLst>
          </p:cNvPr>
          <p:cNvSpPr>
            <a:spLocks noGrp="1"/>
          </p:cNvSpPr>
          <p:nvPr>
            <p:ph type="ftr" sz="quarter" idx="11"/>
          </p:nvPr>
        </p:nvSpPr>
        <p:spPr>
          <a:xfrm>
            <a:off x="2627784" y="6356350"/>
            <a:ext cx="4114800" cy="365125"/>
          </a:xfrm>
        </p:spPr>
        <p:txBody>
          <a:bodyPr/>
          <a:lstStyle/>
          <a:p>
            <a:pPr algn="ctr"/>
            <a:r>
              <a:rPr lang="fr-FR" dirty="0"/>
              <a:t>LIVH Colomiers</a:t>
            </a:r>
          </a:p>
        </p:txBody>
      </p:sp>
      <p:sp>
        <p:nvSpPr>
          <p:cNvPr id="6" name="Espace réservé du numéro de diapositive 4">
            <a:extLst>
              <a:ext uri="{FF2B5EF4-FFF2-40B4-BE49-F238E27FC236}">
                <a16:creationId xmlns:a16="http://schemas.microsoft.com/office/drawing/2014/main" xmlns="" id="{0AC7881E-8DCA-4653-920E-C4F2BD6BE54C}"/>
              </a:ext>
            </a:extLst>
          </p:cNvPr>
          <p:cNvSpPr>
            <a:spLocks noGrp="1"/>
          </p:cNvSpPr>
          <p:nvPr>
            <p:ph type="sldNum" sz="quarter" idx="12"/>
          </p:nvPr>
        </p:nvSpPr>
        <p:spPr>
          <a:xfrm>
            <a:off x="8610600" y="6416675"/>
            <a:ext cx="457200" cy="365125"/>
          </a:xfrm>
        </p:spPr>
        <p:txBody>
          <a:bodyPr/>
          <a:lstStyle/>
          <a:p>
            <a:fld id="{F703CD3C-8840-43EA-8DB9-8038A915E3C4}" type="slidenum">
              <a:rPr lang="fr-FR" smtClean="0"/>
              <a:pPr/>
              <a:t>2</a:t>
            </a:fld>
            <a:endParaRPr lang="fr-F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space réservé du pied de page 5"/>
          <p:cNvSpPr>
            <a:spLocks noGrp="1"/>
          </p:cNvSpPr>
          <p:nvPr>
            <p:ph type="ftr" sz="quarter" idx="11"/>
          </p:nvPr>
        </p:nvSpPr>
        <p:spPr/>
        <p:txBody>
          <a:bodyPr/>
          <a:lstStyle/>
          <a:p>
            <a:r>
              <a:rPr lang="fr-FR" dirty="0"/>
              <a:t>Lycée VICTOR HUGO - COLOMIERS (31)</a:t>
            </a:r>
          </a:p>
        </p:txBody>
      </p:sp>
      <p:sp>
        <p:nvSpPr>
          <p:cNvPr id="18" name="Espace réservé du numéro de diapositive 4"/>
          <p:cNvSpPr>
            <a:spLocks noGrp="1"/>
          </p:cNvSpPr>
          <p:nvPr>
            <p:ph type="sldNum" sz="quarter" idx="12"/>
          </p:nvPr>
        </p:nvSpPr>
        <p:spPr/>
        <p:txBody>
          <a:bodyPr/>
          <a:lstStyle/>
          <a:p>
            <a:fld id="{B7867322-A37E-4240-8A24-A050CF8B9780}" type="slidenum">
              <a:rPr lang="fr-FR" smtClean="0"/>
              <a:pPr/>
              <a:t>20</a:t>
            </a:fld>
            <a:endParaRPr lang="fr-FR" dirty="0"/>
          </a:p>
        </p:txBody>
      </p:sp>
      <p:graphicFrame>
        <p:nvGraphicFramePr>
          <p:cNvPr id="7" name="Espace réservé du contenu 6"/>
          <p:cNvGraphicFramePr>
            <a:graphicFrameLocks noGrp="1"/>
          </p:cNvGraphicFramePr>
          <p:nvPr>
            <p:ph idx="1"/>
            <p:extLst>
              <p:ext uri="{D42A27DB-BD31-4B8C-83A1-F6EECF244321}">
                <p14:modId xmlns:p14="http://schemas.microsoft.com/office/powerpoint/2010/main" xmlns="" val="2925870169"/>
              </p:ext>
            </p:extLst>
          </p:nvPr>
        </p:nvGraphicFramePr>
        <p:xfrm>
          <a:off x="444394" y="1448448"/>
          <a:ext cx="8676457" cy="3565656"/>
        </p:xfrm>
        <a:graphic>
          <a:graphicData uri="http://schemas.openxmlformats.org/drawingml/2006/table">
            <a:tbl>
              <a:tblPr firstRow="1" bandRow="1">
                <a:tableStyleId>{7DF18680-E054-41AD-8BC1-D1AEF772440D}</a:tableStyleId>
              </a:tblPr>
              <a:tblGrid>
                <a:gridCol w="1231616">
                  <a:extLst>
                    <a:ext uri="{9D8B030D-6E8A-4147-A177-3AD203B41FA5}">
                      <a16:colId xmlns:a16="http://schemas.microsoft.com/office/drawing/2014/main" xmlns="" val="20000"/>
                    </a:ext>
                  </a:extLst>
                </a:gridCol>
                <a:gridCol w="1838233">
                  <a:extLst>
                    <a:ext uri="{9D8B030D-6E8A-4147-A177-3AD203B41FA5}">
                      <a16:colId xmlns:a16="http://schemas.microsoft.com/office/drawing/2014/main" xmlns="" val="20001"/>
                    </a:ext>
                  </a:extLst>
                </a:gridCol>
                <a:gridCol w="5606608">
                  <a:extLst>
                    <a:ext uri="{9D8B030D-6E8A-4147-A177-3AD203B41FA5}">
                      <a16:colId xmlns:a16="http://schemas.microsoft.com/office/drawing/2014/main" xmlns="" val="20002"/>
                    </a:ext>
                  </a:extLst>
                </a:gridCol>
              </a:tblGrid>
              <a:tr h="370840">
                <a:tc>
                  <a:txBody>
                    <a:bodyPr/>
                    <a:lstStyle/>
                    <a:p>
                      <a:r>
                        <a:rPr lang="fr-FR" dirty="0"/>
                        <a:t>Candidat</a:t>
                      </a:r>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xmlns="" val="10000"/>
                  </a:ext>
                </a:extLst>
              </a:tr>
              <a:tr h="385576">
                <a:tc>
                  <a:txBody>
                    <a:bodyPr/>
                    <a:lstStyle/>
                    <a:p>
                      <a:r>
                        <a:rPr lang="fr-FR" dirty="0"/>
                        <a:t>Candidat 1</a:t>
                      </a:r>
                    </a:p>
                  </a:txBody>
                  <a:tcPr/>
                </a:tc>
                <a:tc>
                  <a:txBody>
                    <a:bodyPr/>
                    <a:lstStyle/>
                    <a:p>
                      <a:pPr algn="l">
                        <a:spcAft>
                          <a:spcPts val="0"/>
                        </a:spcAft>
                      </a:pPr>
                      <a:endParaRPr lang="fr-FR"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endParaRPr lang="fr-FR"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370840">
                <a:tc>
                  <a:txBody>
                    <a:bodyPr/>
                    <a:lstStyle/>
                    <a:p>
                      <a:r>
                        <a:rPr lang="fr-FR" dirty="0"/>
                        <a:t>Candidat 2</a:t>
                      </a:r>
                    </a:p>
                  </a:txBody>
                  <a:tcPr/>
                </a:tc>
                <a:tc>
                  <a:txBody>
                    <a:bodyPr/>
                    <a:lstStyle/>
                    <a:p>
                      <a:pPr algn="l">
                        <a:spcAft>
                          <a:spcPts val="0"/>
                        </a:spcAft>
                      </a:pPr>
                      <a:r>
                        <a:rPr lang="fr-FR" sz="1100" dirty="0">
                          <a:effectLst/>
                          <a:latin typeface="Arial" panose="020B0604020202020204" pitchFamily="34" charset="0"/>
                          <a:ea typeface="Times New Roman" panose="02020603050405020304" pitchFamily="18" charset="0"/>
                          <a:cs typeface="Times New Roman" panose="02020603050405020304" pitchFamily="18" charset="0"/>
                        </a:rPr>
                        <a:t> </a:t>
                      </a:r>
                    </a:p>
                  </a:txBody>
                  <a:tcPr marL="68580" marR="68580" marT="0" marB="0"/>
                </a:tc>
                <a:tc>
                  <a:txBody>
                    <a:bodyPr/>
                    <a:lstStyle/>
                    <a:p>
                      <a:pPr algn="just">
                        <a:spcAft>
                          <a:spcPts val="0"/>
                        </a:spcAft>
                      </a:pPr>
                      <a:endParaRPr lang="fr-FR"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4"/>
                  </a:ext>
                </a:extLst>
              </a:tr>
              <a:tr h="370840">
                <a:tc rowSpan="3">
                  <a:txBody>
                    <a:bodyPr/>
                    <a:lstStyle/>
                    <a:p>
                      <a:r>
                        <a:rPr lang="fr-FR" dirty="0"/>
                        <a:t>Candidat 3</a:t>
                      </a:r>
                    </a:p>
                  </a:txBody>
                  <a:tcPr/>
                </a:tc>
                <a:tc>
                  <a:txBody>
                    <a:bodyPr/>
                    <a:lstStyle/>
                    <a:p>
                      <a:pPr algn="l">
                        <a:spcAft>
                          <a:spcPts val="0"/>
                        </a:spcAft>
                      </a:pPr>
                      <a:r>
                        <a:rPr lang="fr-FR" sz="1600" dirty="0">
                          <a:effectLst/>
                          <a:latin typeface="Arial" panose="020B0604020202020204" pitchFamily="34" charset="0"/>
                          <a:ea typeface="Times New Roman" panose="02020603050405020304" pitchFamily="18" charset="0"/>
                          <a:cs typeface="Times New Roman" panose="02020603050405020304" pitchFamily="18" charset="0"/>
                        </a:rPr>
                        <a:t>Visualiser les mesures de l’instrument embarqué</a:t>
                      </a:r>
                    </a:p>
                  </a:txBody>
                  <a:tcPr marL="68580" marR="68580" marT="0" marB="0"/>
                </a:tc>
                <a:tc rowSpan="2">
                  <a:txBody>
                    <a:bodyPr/>
                    <a:lstStyle/>
                    <a:p>
                      <a:pPr algn="l">
                        <a:spcAft>
                          <a:spcPts val="0"/>
                        </a:spcAft>
                      </a:pPr>
                      <a:r>
                        <a:rPr lang="fr-FR" sz="1600" dirty="0">
                          <a:effectLst/>
                          <a:latin typeface="Arial" panose="020B0604020202020204" pitchFamily="34" charset="0"/>
                          <a:ea typeface="Times New Roman" panose="02020603050405020304" pitchFamily="18" charset="0"/>
                          <a:cs typeface="Times New Roman" panose="02020603050405020304" pitchFamily="18" charset="0"/>
                        </a:rPr>
                        <a:t>Analyse et compréhension du sujet complet. </a:t>
                      </a:r>
                    </a:p>
                    <a:p>
                      <a:pPr algn="l">
                        <a:spcAft>
                          <a:spcPts val="0"/>
                        </a:spcAft>
                      </a:pPr>
                      <a:r>
                        <a:rPr lang="fr-FR" sz="1600" dirty="0">
                          <a:effectLst/>
                          <a:latin typeface="Arial" panose="020B0604020202020204" pitchFamily="34" charset="0"/>
                          <a:ea typeface="Times New Roman" panose="02020603050405020304" pitchFamily="18" charset="0"/>
                          <a:cs typeface="Times New Roman" panose="02020603050405020304" pitchFamily="18" charset="0"/>
                        </a:rPr>
                        <a:t>Améliorer et compléter le service de réception des télémesures et de l’état du Segment Vol (réception des trames en provenance du Segment Vol via le module radio, extraction des données de la trame suivant le protocole défini l’an passé, stockage des données reçues dans la BDD pour l’historique, mise en forme des données au format JSON et transmission aux clients.</a:t>
                      </a:r>
                    </a:p>
                  </a:txBody>
                  <a:tcPr marL="68580" marR="68580" marT="0" marB="0"/>
                </a:tc>
                <a:extLst>
                  <a:ext uri="{0D108BD9-81ED-4DB2-BD59-A6C34878D82A}">
                    <a16:rowId xmlns:a16="http://schemas.microsoft.com/office/drawing/2014/main" xmlns="" val="10005"/>
                  </a:ext>
                </a:extLst>
              </a:tr>
              <a:tr h="370840">
                <a:tc vMerge="1">
                  <a:txBody>
                    <a:bodyPr/>
                    <a:lstStyle/>
                    <a:p>
                      <a:endParaRPr lang="fr-FR" dirty="0"/>
                    </a:p>
                  </a:txBody>
                  <a:tcPr/>
                </a:tc>
                <a:tc>
                  <a:txBody>
                    <a:bodyPr/>
                    <a:lstStyle/>
                    <a:p>
                      <a:pPr algn="l">
                        <a:spcAft>
                          <a:spcPts val="0"/>
                        </a:spcAft>
                      </a:pPr>
                      <a:r>
                        <a:rPr lang="fr-FR" sz="1600" dirty="0">
                          <a:effectLst/>
                          <a:latin typeface="Arial" panose="020B0604020202020204" pitchFamily="34" charset="0"/>
                          <a:ea typeface="Times New Roman" panose="02020603050405020304" pitchFamily="18" charset="0"/>
                          <a:cs typeface="Times New Roman" panose="02020603050405020304" pitchFamily="18" charset="0"/>
                        </a:rPr>
                        <a:t>Visualiser l’état du Segment Vol</a:t>
                      </a:r>
                    </a:p>
                  </a:txBody>
                  <a:tcPr marL="68580" marR="68580" marT="0" marB="0"/>
                </a:tc>
                <a:tc vMerge="1">
                  <a:txBody>
                    <a:bodyPr/>
                    <a:lstStyle/>
                    <a:p>
                      <a:endParaRPr lang="fr-FR"/>
                    </a:p>
                  </a:txBody>
                  <a:tcPr/>
                </a:tc>
                <a:extLst>
                  <a:ext uri="{0D108BD9-81ED-4DB2-BD59-A6C34878D82A}">
                    <a16:rowId xmlns:a16="http://schemas.microsoft.com/office/drawing/2014/main" xmlns="" val="1145052858"/>
                  </a:ext>
                </a:extLst>
              </a:tr>
              <a:tr h="370840">
                <a:tc vMerge="1">
                  <a:txBody>
                    <a:bodyPr/>
                    <a:lstStyle/>
                    <a:p>
                      <a:endParaRPr lang="fr-FR" dirty="0"/>
                    </a:p>
                  </a:txBody>
                  <a:tcPr/>
                </a:tc>
                <a:tc>
                  <a:txBody>
                    <a:bodyPr/>
                    <a:lstStyle/>
                    <a:p>
                      <a:pPr algn="l">
                        <a:spcAft>
                          <a:spcPts val="0"/>
                        </a:spcAft>
                      </a:pPr>
                      <a:r>
                        <a:rPr lang="fr-FR" sz="1600" dirty="0">
                          <a:effectLst/>
                          <a:latin typeface="Arial" panose="020B0604020202020204" pitchFamily="34" charset="0"/>
                          <a:ea typeface="Times New Roman" panose="02020603050405020304" pitchFamily="18" charset="0"/>
                          <a:cs typeface="Times New Roman" panose="02020603050405020304" pitchFamily="18" charset="0"/>
                        </a:rPr>
                        <a:t> </a:t>
                      </a:r>
                    </a:p>
                  </a:txBody>
                  <a:tcPr marL="68580" marR="68580" marT="0" marB="0"/>
                </a:tc>
                <a:tc>
                  <a:txBody>
                    <a:bodyPr/>
                    <a:lstStyle/>
                    <a:p>
                      <a:pPr algn="l">
                        <a:spcAft>
                          <a:spcPts val="0"/>
                        </a:spcAft>
                      </a:pPr>
                      <a:r>
                        <a:rPr lang="fr-FR" sz="1600" dirty="0">
                          <a:effectLst/>
                          <a:latin typeface="Arial" panose="020B0604020202020204" pitchFamily="34" charset="0"/>
                          <a:ea typeface="Times New Roman" panose="02020603050405020304" pitchFamily="18" charset="0"/>
                          <a:cs typeface="Times New Roman" panose="02020603050405020304" pitchFamily="18" charset="0"/>
                        </a:rPr>
                        <a:t>Installation et configuration de l’infrastructure réseau autour de Segment Sol</a:t>
                      </a:r>
                    </a:p>
                  </a:txBody>
                  <a:tcPr marL="68580" marR="68580" marT="0" marB="0"/>
                </a:tc>
                <a:extLst>
                  <a:ext uri="{0D108BD9-81ED-4DB2-BD59-A6C34878D82A}">
                    <a16:rowId xmlns:a16="http://schemas.microsoft.com/office/drawing/2014/main" xmlns="" val="198640204"/>
                  </a:ext>
                </a:extLst>
              </a:tr>
            </a:tbl>
          </a:graphicData>
        </a:graphic>
      </p:graphicFrame>
      <p:sp>
        <p:nvSpPr>
          <p:cNvPr id="8" name="Titre 1">
            <a:extLst>
              <a:ext uri="{FF2B5EF4-FFF2-40B4-BE49-F238E27FC236}">
                <a16:creationId xmlns:a16="http://schemas.microsoft.com/office/drawing/2014/main" xmlns="" id="{DB449A73-8BA1-43FF-B92F-06C71DFC9D39}"/>
              </a:ext>
            </a:extLst>
          </p:cNvPr>
          <p:cNvSpPr txBox="1">
            <a:spLocks/>
          </p:cNvSpPr>
          <p:nvPr/>
        </p:nvSpPr>
        <p:spPr>
          <a:xfrm>
            <a:off x="908609" y="512509"/>
            <a:ext cx="8011616" cy="914400"/>
          </a:xfrm>
          <a:prstGeom prst="rect">
            <a:avLst/>
          </a:prstGeom>
        </p:spPr>
        <p:txBody>
          <a:bodyPr vert="horz" anchor="t">
            <a:noAutofit/>
          </a:bodyPr>
          <a:lst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a:lstStyle>
          <a:p>
            <a:r>
              <a:rPr lang="fr-FR" b="1" dirty="0">
                <a:solidFill>
                  <a:schemeClr val="tx2"/>
                </a:solidFill>
                <a:effectLst>
                  <a:outerShdw blurRad="38100" dist="38100" dir="2700000" algn="tl">
                    <a:srgbClr val="000000">
                      <a:alpha val="43137"/>
                    </a:srgbClr>
                  </a:outerShdw>
                </a:effectLst>
              </a:rPr>
              <a:t>Segment Sol-COM : 3 étudiants</a:t>
            </a:r>
          </a:p>
        </p:txBody>
      </p:sp>
    </p:spTree>
    <p:extLst>
      <p:ext uri="{BB962C8B-B14F-4D97-AF65-F5344CB8AC3E}">
        <p14:creationId xmlns:p14="http://schemas.microsoft.com/office/powerpoint/2010/main" xmlns="" val="7794411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space réservé du pied de page 5"/>
          <p:cNvSpPr>
            <a:spLocks noGrp="1"/>
          </p:cNvSpPr>
          <p:nvPr>
            <p:ph type="ftr" sz="quarter" idx="11"/>
          </p:nvPr>
        </p:nvSpPr>
        <p:spPr/>
        <p:txBody>
          <a:bodyPr/>
          <a:lstStyle/>
          <a:p>
            <a:r>
              <a:rPr lang="fr-FR" dirty="0"/>
              <a:t>Lycée VICTOR HUGO - COLOMIERS (31)</a:t>
            </a:r>
          </a:p>
        </p:txBody>
      </p:sp>
      <p:sp>
        <p:nvSpPr>
          <p:cNvPr id="18" name="Espace réservé du numéro de diapositive 4"/>
          <p:cNvSpPr>
            <a:spLocks noGrp="1"/>
          </p:cNvSpPr>
          <p:nvPr>
            <p:ph type="sldNum" sz="quarter" idx="12"/>
          </p:nvPr>
        </p:nvSpPr>
        <p:spPr/>
        <p:txBody>
          <a:bodyPr/>
          <a:lstStyle/>
          <a:p>
            <a:fld id="{B7867322-A37E-4240-8A24-A050CF8B9780}" type="slidenum">
              <a:rPr lang="fr-FR" smtClean="0"/>
              <a:pPr/>
              <a:t>21</a:t>
            </a:fld>
            <a:endParaRPr lang="fr-FR" dirty="0"/>
          </a:p>
        </p:txBody>
      </p:sp>
      <p:graphicFrame>
        <p:nvGraphicFramePr>
          <p:cNvPr id="7" name="Espace réservé du contenu 6"/>
          <p:cNvGraphicFramePr>
            <a:graphicFrameLocks noGrp="1"/>
          </p:cNvGraphicFramePr>
          <p:nvPr>
            <p:ph idx="1"/>
            <p:extLst>
              <p:ext uri="{D42A27DB-BD31-4B8C-83A1-F6EECF244321}">
                <p14:modId xmlns:p14="http://schemas.microsoft.com/office/powerpoint/2010/main" xmlns="" val="3864238486"/>
              </p:ext>
            </p:extLst>
          </p:nvPr>
        </p:nvGraphicFramePr>
        <p:xfrm>
          <a:off x="444394" y="1448448"/>
          <a:ext cx="8676457" cy="3434080"/>
        </p:xfrm>
        <a:graphic>
          <a:graphicData uri="http://schemas.openxmlformats.org/drawingml/2006/table">
            <a:tbl>
              <a:tblPr firstRow="1" bandRow="1">
                <a:tableStyleId>{7DF18680-E054-41AD-8BC1-D1AEF772440D}</a:tableStyleId>
              </a:tblPr>
              <a:tblGrid>
                <a:gridCol w="1231616">
                  <a:extLst>
                    <a:ext uri="{9D8B030D-6E8A-4147-A177-3AD203B41FA5}">
                      <a16:colId xmlns:a16="http://schemas.microsoft.com/office/drawing/2014/main" xmlns="" val="20000"/>
                    </a:ext>
                  </a:extLst>
                </a:gridCol>
                <a:gridCol w="1838233">
                  <a:extLst>
                    <a:ext uri="{9D8B030D-6E8A-4147-A177-3AD203B41FA5}">
                      <a16:colId xmlns:a16="http://schemas.microsoft.com/office/drawing/2014/main" xmlns="" val="20001"/>
                    </a:ext>
                  </a:extLst>
                </a:gridCol>
                <a:gridCol w="5606608">
                  <a:extLst>
                    <a:ext uri="{9D8B030D-6E8A-4147-A177-3AD203B41FA5}">
                      <a16:colId xmlns:a16="http://schemas.microsoft.com/office/drawing/2014/main" xmlns="" val="20002"/>
                    </a:ext>
                  </a:extLst>
                </a:gridCol>
              </a:tblGrid>
              <a:tr h="370840">
                <a:tc>
                  <a:txBody>
                    <a:bodyPr/>
                    <a:lstStyle/>
                    <a:p>
                      <a:r>
                        <a:rPr lang="fr-FR" dirty="0"/>
                        <a:t>Candidat</a:t>
                      </a:r>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xmlns="" val="10000"/>
                  </a:ext>
                </a:extLst>
              </a:tr>
              <a:tr h="370840">
                <a:tc rowSpan="3">
                  <a:txBody>
                    <a:bodyPr/>
                    <a:lstStyle/>
                    <a:p>
                      <a:r>
                        <a:rPr lang="fr-FR" dirty="0"/>
                        <a:t>Candidat 1</a:t>
                      </a:r>
                    </a:p>
                  </a:txBody>
                  <a:tcPr/>
                </a:tc>
                <a:tc>
                  <a:txBody>
                    <a:bodyPr/>
                    <a:lstStyle/>
                    <a:p>
                      <a:pPr algn="l">
                        <a:spcAft>
                          <a:spcPts val="0"/>
                        </a:spcAft>
                      </a:pPr>
                      <a:r>
                        <a:rPr lang="fr-FR" sz="1600" dirty="0">
                          <a:effectLst/>
                          <a:latin typeface="Arial" panose="020B0604020202020204" pitchFamily="34" charset="0"/>
                          <a:ea typeface="Times New Roman" panose="02020603050405020304" pitchFamily="18" charset="0"/>
                          <a:cs typeface="Times New Roman" panose="02020603050405020304" pitchFamily="18" charset="0"/>
                        </a:rPr>
                        <a:t>Télécommander le Segment Vol</a:t>
                      </a:r>
                    </a:p>
                  </a:txBody>
                  <a:tcPr marL="68580" marR="68580" marT="0" marB="0"/>
                </a:tc>
                <a:tc rowSpan="2">
                  <a:txBody>
                    <a:bodyPr/>
                    <a:lstStyle/>
                    <a:p>
                      <a:pPr algn="l">
                        <a:spcAft>
                          <a:spcPts val="0"/>
                        </a:spcAft>
                      </a:pPr>
                      <a:r>
                        <a:rPr lang="fr-FR" sz="1600">
                          <a:effectLst/>
                          <a:latin typeface="Arial" panose="020B0604020202020204" pitchFamily="34" charset="0"/>
                          <a:ea typeface="Times New Roman" panose="02020603050405020304" pitchFamily="18" charset="0"/>
                          <a:cs typeface="Times New Roman" panose="02020603050405020304" pitchFamily="18" charset="0"/>
                        </a:rPr>
                        <a:t>Analyse et compréhension du sujet complet. </a:t>
                      </a:r>
                    </a:p>
                    <a:p>
                      <a:pPr algn="l">
                        <a:spcAft>
                          <a:spcPts val="0"/>
                        </a:spcAft>
                      </a:pPr>
                      <a:r>
                        <a:rPr lang="fr-FR" sz="1600">
                          <a:effectLst/>
                          <a:latin typeface="Arial" panose="020B0604020202020204" pitchFamily="34" charset="0"/>
                          <a:ea typeface="Times New Roman" panose="02020603050405020304" pitchFamily="18" charset="0"/>
                          <a:cs typeface="Times New Roman" panose="02020603050405020304" pitchFamily="18" charset="0"/>
                        </a:rPr>
                        <a:t>Reconcevoir l’IHM web permettant de télécommander le Segment Vol et de définir un scenario de mission (suite de commandes à transmettre)</a:t>
                      </a:r>
                    </a:p>
                    <a:p>
                      <a:pPr algn="l">
                        <a:spcAft>
                          <a:spcPts val="0"/>
                        </a:spcAft>
                      </a:pPr>
                      <a:r>
                        <a:rPr lang="fr-FR" sz="1600">
                          <a:effectLst/>
                          <a:latin typeface="Arial" panose="020B0604020202020204" pitchFamily="34" charset="0"/>
                          <a:ea typeface="Times New Roman" panose="02020603050405020304" pitchFamily="18" charset="0"/>
                          <a:cs typeface="Times New Roman" panose="02020603050405020304" pitchFamily="18" charset="0"/>
                        </a:rPr>
                        <a:t> </a:t>
                      </a:r>
                    </a:p>
                  </a:txBody>
                  <a:tcPr marL="68580" marR="68580" marT="0" marB="0"/>
                </a:tc>
                <a:extLst>
                  <a:ext uri="{0D108BD9-81ED-4DB2-BD59-A6C34878D82A}">
                    <a16:rowId xmlns:a16="http://schemas.microsoft.com/office/drawing/2014/main" xmlns="" val="10001"/>
                  </a:ext>
                </a:extLst>
              </a:tr>
              <a:tr h="370840">
                <a:tc vMerge="1">
                  <a:txBody>
                    <a:bodyPr/>
                    <a:lstStyle/>
                    <a:p>
                      <a:endParaRPr lang="fr-FR" dirty="0"/>
                    </a:p>
                  </a:txBody>
                  <a:tcPr/>
                </a:tc>
                <a:tc rowSpan="2">
                  <a:txBody>
                    <a:bodyPr/>
                    <a:lstStyle/>
                    <a:p>
                      <a:pPr algn="l">
                        <a:spcAft>
                          <a:spcPts val="0"/>
                        </a:spcAft>
                      </a:pPr>
                      <a:r>
                        <a:rPr lang="fr-FR" sz="1600" dirty="0">
                          <a:effectLst/>
                          <a:latin typeface="Arial" panose="020B0604020202020204" pitchFamily="34" charset="0"/>
                          <a:ea typeface="Times New Roman" panose="02020603050405020304" pitchFamily="18" charset="0"/>
                          <a:cs typeface="Times New Roman" panose="02020603050405020304" pitchFamily="18" charset="0"/>
                        </a:rPr>
                        <a:t> </a:t>
                      </a:r>
                    </a:p>
                  </a:txBody>
                  <a:tcPr marL="68580" marR="68580" marT="0" marB="0"/>
                </a:tc>
                <a:tc vMerge="1">
                  <a:txBody>
                    <a:bodyPr/>
                    <a:lstStyle/>
                    <a:p>
                      <a:endParaRPr lang="fr-FR"/>
                    </a:p>
                  </a:txBody>
                  <a:tcPr/>
                </a:tc>
                <a:extLst>
                  <a:ext uri="{0D108BD9-81ED-4DB2-BD59-A6C34878D82A}">
                    <a16:rowId xmlns:a16="http://schemas.microsoft.com/office/drawing/2014/main" xmlns="" val="10002"/>
                  </a:ext>
                </a:extLst>
              </a:tr>
              <a:tr h="370840">
                <a:tc vMerge="1">
                  <a:txBody>
                    <a:bodyPr/>
                    <a:lstStyle/>
                    <a:p>
                      <a:endParaRPr lang="fr-FR" dirty="0"/>
                    </a:p>
                  </a:txBody>
                  <a:tcPr/>
                </a:tc>
                <a:tc vMerge="1">
                  <a:txBody>
                    <a:bodyPr/>
                    <a:lstStyle/>
                    <a:p>
                      <a:endParaRPr lang="fr-FR"/>
                    </a:p>
                  </a:txBody>
                  <a:tcPr/>
                </a:tc>
                <a:tc>
                  <a:txBody>
                    <a:bodyPr/>
                    <a:lstStyle/>
                    <a:p>
                      <a:pPr algn="l">
                        <a:spcAft>
                          <a:spcPts val="0"/>
                        </a:spcAft>
                      </a:pPr>
                      <a:r>
                        <a:rPr lang="fr-FR" sz="1600" dirty="0">
                          <a:effectLst/>
                          <a:latin typeface="Arial" panose="020B0604020202020204" pitchFamily="34" charset="0"/>
                          <a:ea typeface="Times New Roman" panose="02020603050405020304" pitchFamily="18" charset="0"/>
                          <a:cs typeface="Times New Roman" panose="02020603050405020304" pitchFamily="18" charset="0"/>
                        </a:rPr>
                        <a:t>Développer la partie client permettant de se connecter au serveur de commande (en relation avec l’équipe « Segment Sol - Communication »)</a:t>
                      </a:r>
                    </a:p>
                  </a:txBody>
                  <a:tcPr marL="68580" marR="68580" marT="0" marB="0"/>
                </a:tc>
                <a:extLst>
                  <a:ext uri="{0D108BD9-81ED-4DB2-BD59-A6C34878D82A}">
                    <a16:rowId xmlns:a16="http://schemas.microsoft.com/office/drawing/2014/main" xmlns="" val="10003"/>
                  </a:ext>
                </a:extLst>
              </a:tr>
              <a:tr h="370840">
                <a:tc>
                  <a:txBody>
                    <a:bodyPr/>
                    <a:lstStyle/>
                    <a:p>
                      <a:r>
                        <a:rPr lang="fr-FR" dirty="0"/>
                        <a:t>Candidat 2</a:t>
                      </a:r>
                    </a:p>
                  </a:txBody>
                  <a:tcPr/>
                </a:tc>
                <a:tc>
                  <a:txBody>
                    <a:bodyPr/>
                    <a:lstStyle/>
                    <a:p>
                      <a:pPr algn="l">
                        <a:spcAft>
                          <a:spcPts val="0"/>
                        </a:spcAft>
                      </a:pPr>
                      <a:r>
                        <a:rPr lang="fr-FR" sz="1100" dirty="0">
                          <a:effectLst/>
                          <a:latin typeface="Arial" panose="020B0604020202020204" pitchFamily="34" charset="0"/>
                          <a:ea typeface="Times New Roman" panose="02020603050405020304" pitchFamily="18" charset="0"/>
                          <a:cs typeface="Times New Roman" panose="02020603050405020304" pitchFamily="18" charset="0"/>
                        </a:rPr>
                        <a:t> </a:t>
                      </a:r>
                    </a:p>
                  </a:txBody>
                  <a:tcPr marL="68580" marR="68580" marT="0" marB="0"/>
                </a:tc>
                <a:tc>
                  <a:txBody>
                    <a:bodyPr/>
                    <a:lstStyle/>
                    <a:p>
                      <a:pPr algn="just">
                        <a:spcAft>
                          <a:spcPts val="0"/>
                        </a:spcAft>
                      </a:pPr>
                      <a:endParaRPr lang="fr-FR"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4"/>
                  </a:ext>
                </a:extLst>
              </a:tr>
              <a:tr h="370840">
                <a:tc>
                  <a:txBody>
                    <a:bodyPr/>
                    <a:lstStyle/>
                    <a:p>
                      <a:r>
                        <a:rPr lang="fr-FR" dirty="0"/>
                        <a:t>Candidat 3</a:t>
                      </a:r>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xmlns="" val="10005"/>
                  </a:ext>
                </a:extLst>
              </a:tr>
              <a:tr h="370840">
                <a:tc>
                  <a:txBody>
                    <a:bodyPr/>
                    <a:lstStyle/>
                    <a:p>
                      <a:r>
                        <a:rPr lang="fr-FR" dirty="0"/>
                        <a:t>Candidat 4</a:t>
                      </a:r>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xmlns="" val="10006"/>
                  </a:ext>
                </a:extLst>
              </a:tr>
            </a:tbl>
          </a:graphicData>
        </a:graphic>
      </p:graphicFrame>
      <p:sp>
        <p:nvSpPr>
          <p:cNvPr id="8" name="Titre 1">
            <a:extLst>
              <a:ext uri="{FF2B5EF4-FFF2-40B4-BE49-F238E27FC236}">
                <a16:creationId xmlns:a16="http://schemas.microsoft.com/office/drawing/2014/main" xmlns="" id="{DB449A73-8BA1-43FF-B92F-06C71DFC9D39}"/>
              </a:ext>
            </a:extLst>
          </p:cNvPr>
          <p:cNvSpPr txBox="1">
            <a:spLocks/>
          </p:cNvSpPr>
          <p:nvPr/>
        </p:nvSpPr>
        <p:spPr>
          <a:xfrm>
            <a:off x="908609" y="512509"/>
            <a:ext cx="8011616" cy="914400"/>
          </a:xfrm>
          <a:prstGeom prst="rect">
            <a:avLst/>
          </a:prstGeom>
        </p:spPr>
        <p:txBody>
          <a:bodyPr vert="horz" anchor="t">
            <a:noAutofit/>
          </a:bodyPr>
          <a:lst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a:lstStyle>
          <a:p>
            <a:r>
              <a:rPr lang="fr-FR" b="1" dirty="0">
                <a:solidFill>
                  <a:schemeClr val="tx2"/>
                </a:solidFill>
                <a:effectLst>
                  <a:outerShdw blurRad="38100" dist="38100" dir="2700000" algn="tl">
                    <a:srgbClr val="000000">
                      <a:alpha val="43137"/>
                    </a:srgbClr>
                  </a:outerShdw>
                </a:effectLst>
              </a:rPr>
              <a:t>Segment Sol-IHM : 3 étudiants</a:t>
            </a:r>
          </a:p>
        </p:txBody>
      </p:sp>
    </p:spTree>
    <p:extLst>
      <p:ext uri="{BB962C8B-B14F-4D97-AF65-F5344CB8AC3E}">
        <p14:creationId xmlns:p14="http://schemas.microsoft.com/office/powerpoint/2010/main" xmlns="" val="24202278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space réservé du pied de page 5"/>
          <p:cNvSpPr>
            <a:spLocks noGrp="1"/>
          </p:cNvSpPr>
          <p:nvPr>
            <p:ph type="ftr" sz="quarter" idx="11"/>
          </p:nvPr>
        </p:nvSpPr>
        <p:spPr/>
        <p:txBody>
          <a:bodyPr/>
          <a:lstStyle/>
          <a:p>
            <a:r>
              <a:rPr lang="fr-FR" dirty="0"/>
              <a:t>Lycée VICTOR HUGO - COLOMIERS (31)</a:t>
            </a:r>
          </a:p>
        </p:txBody>
      </p:sp>
      <p:sp>
        <p:nvSpPr>
          <p:cNvPr id="18" name="Espace réservé du numéro de diapositive 4"/>
          <p:cNvSpPr>
            <a:spLocks noGrp="1"/>
          </p:cNvSpPr>
          <p:nvPr>
            <p:ph type="sldNum" sz="quarter" idx="12"/>
          </p:nvPr>
        </p:nvSpPr>
        <p:spPr/>
        <p:txBody>
          <a:bodyPr/>
          <a:lstStyle/>
          <a:p>
            <a:fld id="{B7867322-A37E-4240-8A24-A050CF8B9780}" type="slidenum">
              <a:rPr lang="fr-FR" smtClean="0"/>
              <a:pPr/>
              <a:t>22</a:t>
            </a:fld>
            <a:endParaRPr lang="fr-FR" dirty="0"/>
          </a:p>
        </p:txBody>
      </p:sp>
      <p:graphicFrame>
        <p:nvGraphicFramePr>
          <p:cNvPr id="7" name="Espace réservé du contenu 6"/>
          <p:cNvGraphicFramePr>
            <a:graphicFrameLocks noGrp="1"/>
          </p:cNvGraphicFramePr>
          <p:nvPr>
            <p:ph idx="1"/>
            <p:extLst>
              <p:ext uri="{D42A27DB-BD31-4B8C-83A1-F6EECF244321}">
                <p14:modId xmlns:p14="http://schemas.microsoft.com/office/powerpoint/2010/main" xmlns="" val="2196374234"/>
              </p:ext>
            </p:extLst>
          </p:nvPr>
        </p:nvGraphicFramePr>
        <p:xfrm>
          <a:off x="444394" y="1448448"/>
          <a:ext cx="8676457" cy="3307080"/>
        </p:xfrm>
        <a:graphic>
          <a:graphicData uri="http://schemas.openxmlformats.org/drawingml/2006/table">
            <a:tbl>
              <a:tblPr firstRow="1" bandRow="1">
                <a:tableStyleId>{7DF18680-E054-41AD-8BC1-D1AEF772440D}</a:tableStyleId>
              </a:tblPr>
              <a:tblGrid>
                <a:gridCol w="1231616">
                  <a:extLst>
                    <a:ext uri="{9D8B030D-6E8A-4147-A177-3AD203B41FA5}">
                      <a16:colId xmlns:a16="http://schemas.microsoft.com/office/drawing/2014/main" xmlns="" val="20000"/>
                    </a:ext>
                  </a:extLst>
                </a:gridCol>
                <a:gridCol w="1838233">
                  <a:extLst>
                    <a:ext uri="{9D8B030D-6E8A-4147-A177-3AD203B41FA5}">
                      <a16:colId xmlns:a16="http://schemas.microsoft.com/office/drawing/2014/main" xmlns="" val="20001"/>
                    </a:ext>
                  </a:extLst>
                </a:gridCol>
                <a:gridCol w="5606608">
                  <a:extLst>
                    <a:ext uri="{9D8B030D-6E8A-4147-A177-3AD203B41FA5}">
                      <a16:colId xmlns:a16="http://schemas.microsoft.com/office/drawing/2014/main" xmlns="" val="20002"/>
                    </a:ext>
                  </a:extLst>
                </a:gridCol>
              </a:tblGrid>
              <a:tr h="370840">
                <a:tc>
                  <a:txBody>
                    <a:bodyPr/>
                    <a:lstStyle/>
                    <a:p>
                      <a:r>
                        <a:rPr lang="fr-FR" dirty="0"/>
                        <a:t>Candidat</a:t>
                      </a:r>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xmlns="" val="10000"/>
                  </a:ext>
                </a:extLst>
              </a:tr>
              <a:tr h="370840">
                <a:tc>
                  <a:txBody>
                    <a:bodyPr/>
                    <a:lstStyle/>
                    <a:p>
                      <a:r>
                        <a:rPr lang="fr-FR" dirty="0"/>
                        <a:t>Candidat 1</a:t>
                      </a:r>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xmlns="" val="10001"/>
                  </a:ext>
                </a:extLst>
              </a:tr>
              <a:tr h="163048">
                <a:tc rowSpan="2">
                  <a:txBody>
                    <a:bodyPr/>
                    <a:lstStyle/>
                    <a:p>
                      <a:r>
                        <a:rPr lang="fr-FR" dirty="0"/>
                        <a:t>Candidat 2</a:t>
                      </a:r>
                    </a:p>
                  </a:txBody>
                  <a:tcPr/>
                </a:tc>
                <a:tc rowSpan="2">
                  <a:txBody>
                    <a:bodyPr/>
                    <a:lstStyle/>
                    <a:p>
                      <a:pPr algn="l">
                        <a:spcAft>
                          <a:spcPts val="0"/>
                        </a:spcAft>
                      </a:pPr>
                      <a:r>
                        <a:rPr lang="fr-FR" sz="1600" dirty="0">
                          <a:effectLst/>
                          <a:latin typeface="Arial" panose="020B0604020202020204" pitchFamily="34" charset="0"/>
                          <a:ea typeface="Times New Roman" panose="02020603050405020304" pitchFamily="18" charset="0"/>
                          <a:cs typeface="Times New Roman" panose="02020603050405020304" pitchFamily="18" charset="0"/>
                        </a:rPr>
                        <a:t>Visualiser les mesures de l’instrument embaqué</a:t>
                      </a:r>
                    </a:p>
                  </a:txBody>
                  <a:tcPr marL="68580" marR="68580" marT="0" marB="0"/>
                </a:tc>
                <a:tc>
                  <a:txBody>
                    <a:bodyPr/>
                    <a:lstStyle/>
                    <a:p>
                      <a:pPr algn="l">
                        <a:spcAft>
                          <a:spcPts val="0"/>
                        </a:spcAft>
                      </a:pPr>
                      <a:r>
                        <a:rPr lang="fr-FR" sz="1600">
                          <a:effectLst/>
                          <a:latin typeface="Arial" panose="020B0604020202020204" pitchFamily="34" charset="0"/>
                          <a:ea typeface="Times New Roman" panose="02020603050405020304" pitchFamily="18" charset="0"/>
                          <a:cs typeface="Times New Roman" panose="02020603050405020304" pitchFamily="18" charset="0"/>
                        </a:rPr>
                        <a:t>Analyse et compréhension du sujet complet. </a:t>
                      </a:r>
                    </a:p>
                    <a:p>
                      <a:pPr algn="l">
                        <a:spcAft>
                          <a:spcPts val="0"/>
                        </a:spcAft>
                      </a:pPr>
                      <a:r>
                        <a:rPr lang="fr-FR" sz="1600">
                          <a:effectLst/>
                          <a:latin typeface="Arial" panose="020B0604020202020204" pitchFamily="34" charset="0"/>
                          <a:ea typeface="Times New Roman" panose="02020603050405020304" pitchFamily="18" charset="0"/>
                          <a:cs typeface="Times New Roman" panose="02020603050405020304" pitchFamily="18" charset="0"/>
                        </a:rPr>
                        <a:t>Concevoir et réaliser une IHM web conviviale et modulaire pour suivre en temps réel les mesures du ou des instruments du cubesat (magnétomètre et caméra)</a:t>
                      </a:r>
                    </a:p>
                  </a:txBody>
                  <a:tcPr marL="68580" marR="68580" marT="0" marB="0"/>
                </a:tc>
                <a:extLst>
                  <a:ext uri="{0D108BD9-81ED-4DB2-BD59-A6C34878D82A}">
                    <a16:rowId xmlns:a16="http://schemas.microsoft.com/office/drawing/2014/main" xmlns="" val="10002"/>
                  </a:ext>
                </a:extLst>
              </a:tr>
              <a:tr h="370840">
                <a:tc vMerge="1">
                  <a:txBody>
                    <a:bodyPr/>
                    <a:lstStyle/>
                    <a:p>
                      <a:endParaRPr lang="fr-FR" dirty="0"/>
                    </a:p>
                  </a:txBody>
                  <a:tcPr/>
                </a:tc>
                <a:tc vMerge="1">
                  <a:txBody>
                    <a:bodyPr/>
                    <a:lstStyle/>
                    <a:p>
                      <a:endParaRPr lang="fr-FR"/>
                    </a:p>
                  </a:txBody>
                  <a:tcPr/>
                </a:tc>
                <a:tc>
                  <a:txBody>
                    <a:bodyPr/>
                    <a:lstStyle/>
                    <a:p>
                      <a:pPr algn="l">
                        <a:spcAft>
                          <a:spcPts val="0"/>
                        </a:spcAft>
                      </a:pPr>
                      <a:r>
                        <a:rPr lang="fr-FR" sz="1600" dirty="0">
                          <a:effectLst/>
                          <a:latin typeface="Arial" panose="020B0604020202020204" pitchFamily="34" charset="0"/>
                          <a:ea typeface="Times New Roman" panose="02020603050405020304" pitchFamily="18" charset="0"/>
                          <a:cs typeface="Times New Roman" panose="02020603050405020304" pitchFamily="18" charset="0"/>
                        </a:rPr>
                        <a:t>Améliorer et adapter la partie client permettant de se connecter au serveur de réception des données en provenance du Segment Vol (en relation avec l’équipe « Segment Sol - Communication »).</a:t>
                      </a:r>
                    </a:p>
                    <a:p>
                      <a:pPr algn="l">
                        <a:spcAft>
                          <a:spcPts val="0"/>
                        </a:spcAft>
                      </a:pPr>
                      <a:r>
                        <a:rPr lang="fr-FR" sz="1600" dirty="0">
                          <a:effectLst/>
                          <a:latin typeface="Arial" panose="020B0604020202020204" pitchFamily="34" charset="0"/>
                          <a:ea typeface="Times New Roman" panose="02020603050405020304" pitchFamily="18" charset="0"/>
                          <a:cs typeface="Times New Roman" panose="02020603050405020304" pitchFamily="18" charset="0"/>
                        </a:rPr>
                        <a:t> </a:t>
                      </a:r>
                    </a:p>
                  </a:txBody>
                  <a:tcPr marL="68580" marR="68580" marT="0" marB="0"/>
                </a:tc>
                <a:extLst>
                  <a:ext uri="{0D108BD9-81ED-4DB2-BD59-A6C34878D82A}">
                    <a16:rowId xmlns:a16="http://schemas.microsoft.com/office/drawing/2014/main" xmlns="" val="10003"/>
                  </a:ext>
                </a:extLst>
              </a:tr>
              <a:tr h="370840">
                <a:tc>
                  <a:txBody>
                    <a:bodyPr/>
                    <a:lstStyle/>
                    <a:p>
                      <a:r>
                        <a:rPr lang="fr-FR" dirty="0"/>
                        <a:t>Candidat 3</a:t>
                      </a:r>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xmlns="" val="10004"/>
                  </a:ext>
                </a:extLst>
              </a:tr>
            </a:tbl>
          </a:graphicData>
        </a:graphic>
      </p:graphicFrame>
      <p:sp>
        <p:nvSpPr>
          <p:cNvPr id="8" name="Titre 1">
            <a:extLst>
              <a:ext uri="{FF2B5EF4-FFF2-40B4-BE49-F238E27FC236}">
                <a16:creationId xmlns:a16="http://schemas.microsoft.com/office/drawing/2014/main" xmlns="" id="{DB449A73-8BA1-43FF-B92F-06C71DFC9D39}"/>
              </a:ext>
            </a:extLst>
          </p:cNvPr>
          <p:cNvSpPr txBox="1">
            <a:spLocks/>
          </p:cNvSpPr>
          <p:nvPr/>
        </p:nvSpPr>
        <p:spPr>
          <a:xfrm>
            <a:off x="908609" y="512509"/>
            <a:ext cx="8011616" cy="914400"/>
          </a:xfrm>
          <a:prstGeom prst="rect">
            <a:avLst/>
          </a:prstGeom>
        </p:spPr>
        <p:txBody>
          <a:bodyPr vert="horz" anchor="t">
            <a:noAutofit/>
          </a:bodyPr>
          <a:lst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a:lstStyle>
          <a:p>
            <a:r>
              <a:rPr lang="fr-FR" b="1" dirty="0">
                <a:solidFill>
                  <a:schemeClr val="tx2"/>
                </a:solidFill>
                <a:effectLst>
                  <a:outerShdw blurRad="38100" dist="38100" dir="2700000" algn="tl">
                    <a:srgbClr val="000000">
                      <a:alpha val="43137"/>
                    </a:srgbClr>
                  </a:outerShdw>
                </a:effectLst>
              </a:rPr>
              <a:t>Segment Sol-IHM : 3 étudiants</a:t>
            </a:r>
          </a:p>
        </p:txBody>
      </p:sp>
    </p:spTree>
    <p:extLst>
      <p:ext uri="{BB962C8B-B14F-4D97-AF65-F5344CB8AC3E}">
        <p14:creationId xmlns:p14="http://schemas.microsoft.com/office/powerpoint/2010/main" xmlns="" val="3407370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space réservé du pied de page 5"/>
          <p:cNvSpPr>
            <a:spLocks noGrp="1"/>
          </p:cNvSpPr>
          <p:nvPr>
            <p:ph type="ftr" sz="quarter" idx="11"/>
          </p:nvPr>
        </p:nvSpPr>
        <p:spPr/>
        <p:txBody>
          <a:bodyPr/>
          <a:lstStyle/>
          <a:p>
            <a:r>
              <a:rPr lang="fr-FR" dirty="0"/>
              <a:t>Lycée VICTOR HUGO - COLOMIERS (31)</a:t>
            </a:r>
          </a:p>
        </p:txBody>
      </p:sp>
      <p:sp>
        <p:nvSpPr>
          <p:cNvPr id="18" name="Espace réservé du numéro de diapositive 4"/>
          <p:cNvSpPr>
            <a:spLocks noGrp="1"/>
          </p:cNvSpPr>
          <p:nvPr>
            <p:ph type="sldNum" sz="quarter" idx="12"/>
          </p:nvPr>
        </p:nvSpPr>
        <p:spPr/>
        <p:txBody>
          <a:bodyPr/>
          <a:lstStyle/>
          <a:p>
            <a:fld id="{B7867322-A37E-4240-8A24-A050CF8B9780}" type="slidenum">
              <a:rPr lang="fr-FR" smtClean="0"/>
              <a:pPr/>
              <a:t>23</a:t>
            </a:fld>
            <a:endParaRPr lang="fr-FR" dirty="0"/>
          </a:p>
        </p:txBody>
      </p:sp>
      <p:graphicFrame>
        <p:nvGraphicFramePr>
          <p:cNvPr id="7" name="Espace réservé du contenu 6"/>
          <p:cNvGraphicFramePr>
            <a:graphicFrameLocks noGrp="1"/>
          </p:cNvGraphicFramePr>
          <p:nvPr>
            <p:ph idx="1"/>
            <p:extLst>
              <p:ext uri="{D42A27DB-BD31-4B8C-83A1-F6EECF244321}">
                <p14:modId xmlns:p14="http://schemas.microsoft.com/office/powerpoint/2010/main" xmlns="" val="3700037760"/>
              </p:ext>
            </p:extLst>
          </p:nvPr>
        </p:nvGraphicFramePr>
        <p:xfrm>
          <a:off x="444394" y="1448448"/>
          <a:ext cx="8676457" cy="3565656"/>
        </p:xfrm>
        <a:graphic>
          <a:graphicData uri="http://schemas.openxmlformats.org/drawingml/2006/table">
            <a:tbl>
              <a:tblPr firstRow="1" bandRow="1">
                <a:tableStyleId>{7DF18680-E054-41AD-8BC1-D1AEF772440D}</a:tableStyleId>
              </a:tblPr>
              <a:tblGrid>
                <a:gridCol w="1231616">
                  <a:extLst>
                    <a:ext uri="{9D8B030D-6E8A-4147-A177-3AD203B41FA5}">
                      <a16:colId xmlns:a16="http://schemas.microsoft.com/office/drawing/2014/main" xmlns="" val="20000"/>
                    </a:ext>
                  </a:extLst>
                </a:gridCol>
                <a:gridCol w="1838233">
                  <a:extLst>
                    <a:ext uri="{9D8B030D-6E8A-4147-A177-3AD203B41FA5}">
                      <a16:colId xmlns:a16="http://schemas.microsoft.com/office/drawing/2014/main" xmlns="" val="20001"/>
                    </a:ext>
                  </a:extLst>
                </a:gridCol>
                <a:gridCol w="5606608">
                  <a:extLst>
                    <a:ext uri="{9D8B030D-6E8A-4147-A177-3AD203B41FA5}">
                      <a16:colId xmlns:a16="http://schemas.microsoft.com/office/drawing/2014/main" xmlns="" val="20002"/>
                    </a:ext>
                  </a:extLst>
                </a:gridCol>
              </a:tblGrid>
              <a:tr h="370840">
                <a:tc>
                  <a:txBody>
                    <a:bodyPr/>
                    <a:lstStyle/>
                    <a:p>
                      <a:r>
                        <a:rPr lang="fr-FR" dirty="0"/>
                        <a:t>Candidat</a:t>
                      </a:r>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xmlns="" val="10000"/>
                  </a:ext>
                </a:extLst>
              </a:tr>
              <a:tr h="385576">
                <a:tc>
                  <a:txBody>
                    <a:bodyPr/>
                    <a:lstStyle/>
                    <a:p>
                      <a:r>
                        <a:rPr lang="fr-FR" dirty="0"/>
                        <a:t>Candidat 1</a:t>
                      </a:r>
                    </a:p>
                  </a:txBody>
                  <a:tcPr/>
                </a:tc>
                <a:tc>
                  <a:txBody>
                    <a:bodyPr/>
                    <a:lstStyle/>
                    <a:p>
                      <a:pPr algn="l">
                        <a:spcAft>
                          <a:spcPts val="0"/>
                        </a:spcAft>
                      </a:pPr>
                      <a:endParaRPr lang="fr-FR"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endParaRPr lang="fr-FR"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370840">
                <a:tc>
                  <a:txBody>
                    <a:bodyPr/>
                    <a:lstStyle/>
                    <a:p>
                      <a:r>
                        <a:rPr lang="fr-FR" dirty="0"/>
                        <a:t>Candidat 2</a:t>
                      </a:r>
                    </a:p>
                  </a:txBody>
                  <a:tcPr/>
                </a:tc>
                <a:tc>
                  <a:txBody>
                    <a:bodyPr/>
                    <a:lstStyle/>
                    <a:p>
                      <a:pPr algn="l">
                        <a:spcAft>
                          <a:spcPts val="0"/>
                        </a:spcAft>
                      </a:pPr>
                      <a:r>
                        <a:rPr lang="fr-FR" sz="1100" dirty="0">
                          <a:effectLst/>
                          <a:latin typeface="Arial" panose="020B0604020202020204" pitchFamily="34" charset="0"/>
                          <a:ea typeface="Times New Roman" panose="02020603050405020304" pitchFamily="18" charset="0"/>
                          <a:cs typeface="Times New Roman" panose="02020603050405020304" pitchFamily="18" charset="0"/>
                        </a:rPr>
                        <a:t> </a:t>
                      </a:r>
                    </a:p>
                  </a:txBody>
                  <a:tcPr marL="68580" marR="68580" marT="0" marB="0"/>
                </a:tc>
                <a:tc>
                  <a:txBody>
                    <a:bodyPr/>
                    <a:lstStyle/>
                    <a:p>
                      <a:pPr algn="just">
                        <a:spcAft>
                          <a:spcPts val="0"/>
                        </a:spcAft>
                      </a:pPr>
                      <a:endParaRPr lang="fr-FR"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4"/>
                  </a:ext>
                </a:extLst>
              </a:tr>
              <a:tr h="370840">
                <a:tc rowSpan="3">
                  <a:txBody>
                    <a:bodyPr/>
                    <a:lstStyle/>
                    <a:p>
                      <a:r>
                        <a:rPr lang="fr-FR" dirty="0"/>
                        <a:t>Candidat 3</a:t>
                      </a:r>
                    </a:p>
                  </a:txBody>
                  <a:tcPr/>
                </a:tc>
                <a:tc>
                  <a:txBody>
                    <a:bodyPr/>
                    <a:lstStyle/>
                    <a:p>
                      <a:pPr algn="l">
                        <a:spcAft>
                          <a:spcPts val="0"/>
                        </a:spcAft>
                      </a:pPr>
                      <a:r>
                        <a:rPr lang="fr-FR" sz="1600" dirty="0">
                          <a:effectLst/>
                          <a:latin typeface="Arial" panose="020B0604020202020204" pitchFamily="34" charset="0"/>
                          <a:ea typeface="Times New Roman" panose="02020603050405020304" pitchFamily="18" charset="0"/>
                          <a:cs typeface="Times New Roman" panose="02020603050405020304" pitchFamily="18" charset="0"/>
                        </a:rPr>
                        <a:t>Visualiser l’état du Segment Vol</a:t>
                      </a:r>
                    </a:p>
                  </a:txBody>
                  <a:tcPr marL="68580" marR="68580" marT="0" marB="0"/>
                </a:tc>
                <a:tc>
                  <a:txBody>
                    <a:bodyPr/>
                    <a:lstStyle/>
                    <a:p>
                      <a:pPr algn="l">
                        <a:spcAft>
                          <a:spcPts val="0"/>
                        </a:spcAft>
                      </a:pPr>
                      <a:r>
                        <a:rPr lang="fr-FR" sz="1600">
                          <a:effectLst/>
                          <a:latin typeface="Arial" panose="020B0604020202020204" pitchFamily="34" charset="0"/>
                          <a:ea typeface="Times New Roman" panose="02020603050405020304" pitchFamily="18" charset="0"/>
                          <a:cs typeface="Times New Roman" panose="02020603050405020304" pitchFamily="18" charset="0"/>
                        </a:rPr>
                        <a:t>Analyse et compréhension du sujet complet. </a:t>
                      </a:r>
                    </a:p>
                    <a:p>
                      <a:pPr algn="l">
                        <a:spcAft>
                          <a:spcPts val="0"/>
                        </a:spcAft>
                      </a:pPr>
                      <a:r>
                        <a:rPr lang="fr-FR" sz="1600">
                          <a:effectLst/>
                          <a:latin typeface="Arial" panose="020B0604020202020204" pitchFamily="34" charset="0"/>
                          <a:ea typeface="Times New Roman" panose="02020603050405020304" pitchFamily="18" charset="0"/>
                          <a:cs typeface="Times New Roman" panose="02020603050405020304" pitchFamily="18" charset="0"/>
                        </a:rPr>
                        <a:t>Améliorer l’IHM de suivi de l’état du Segment Vol</a:t>
                      </a:r>
                    </a:p>
                    <a:p>
                      <a:pPr algn="l">
                        <a:spcAft>
                          <a:spcPts val="0"/>
                        </a:spcAft>
                      </a:pPr>
                      <a:r>
                        <a:rPr lang="fr-FR" sz="1600">
                          <a:effectLst/>
                          <a:latin typeface="Arial" panose="020B0604020202020204" pitchFamily="34" charset="0"/>
                          <a:ea typeface="Times New Roman" panose="02020603050405020304" pitchFamily="18" charset="0"/>
                          <a:cs typeface="Times New Roman" panose="02020603050405020304" pitchFamily="18" charset="0"/>
                        </a:rPr>
                        <a:t> </a:t>
                      </a:r>
                    </a:p>
                    <a:p>
                      <a:pPr algn="l">
                        <a:spcAft>
                          <a:spcPts val="0"/>
                        </a:spcAft>
                      </a:pPr>
                      <a:r>
                        <a:rPr lang="fr-FR" sz="1600">
                          <a:effectLst/>
                          <a:latin typeface="Arial" panose="020B0604020202020204" pitchFamily="34" charset="0"/>
                          <a:ea typeface="Times New Roman" panose="02020603050405020304" pitchFamily="18" charset="0"/>
                          <a:cs typeface="Times New Roman" panose="02020603050405020304" pitchFamily="18" charset="0"/>
                        </a:rPr>
                        <a:t> </a:t>
                      </a:r>
                    </a:p>
                  </a:txBody>
                  <a:tcPr marL="68580" marR="68580" marT="0" marB="0"/>
                </a:tc>
                <a:extLst>
                  <a:ext uri="{0D108BD9-81ED-4DB2-BD59-A6C34878D82A}">
                    <a16:rowId xmlns:a16="http://schemas.microsoft.com/office/drawing/2014/main" xmlns="" val="10005"/>
                  </a:ext>
                </a:extLst>
              </a:tr>
              <a:tr h="370840">
                <a:tc vMerge="1">
                  <a:txBody>
                    <a:bodyPr/>
                    <a:lstStyle/>
                    <a:p>
                      <a:endParaRPr lang="fr-FR" dirty="0"/>
                    </a:p>
                  </a:txBody>
                  <a:tcPr/>
                </a:tc>
                <a:tc rowSpan="2">
                  <a:txBody>
                    <a:bodyPr/>
                    <a:lstStyle/>
                    <a:p>
                      <a:pPr algn="l">
                        <a:spcAft>
                          <a:spcPts val="0"/>
                        </a:spcAft>
                      </a:pPr>
                      <a:r>
                        <a:rPr lang="fr-FR" sz="1600" dirty="0">
                          <a:effectLst/>
                          <a:latin typeface="Arial" panose="020B0604020202020204" pitchFamily="34" charset="0"/>
                          <a:ea typeface="Times New Roman" panose="02020603050405020304" pitchFamily="18" charset="0"/>
                          <a:cs typeface="Times New Roman" panose="02020603050405020304" pitchFamily="18" charset="0"/>
                        </a:rPr>
                        <a:t>Rejouer un scenario de mission</a:t>
                      </a:r>
                    </a:p>
                  </a:txBody>
                  <a:tcPr marL="68580" marR="68580" marT="0" marB="0"/>
                </a:tc>
                <a:tc>
                  <a:txBody>
                    <a:bodyPr/>
                    <a:lstStyle/>
                    <a:p>
                      <a:pPr algn="l">
                        <a:spcAft>
                          <a:spcPts val="0"/>
                        </a:spcAft>
                      </a:pPr>
                      <a:r>
                        <a:rPr lang="fr-FR" sz="1600" dirty="0">
                          <a:effectLst/>
                          <a:latin typeface="Arial" panose="020B0604020202020204" pitchFamily="34" charset="0"/>
                          <a:ea typeface="Times New Roman" panose="02020603050405020304" pitchFamily="18" charset="0"/>
                          <a:cs typeface="Times New Roman" panose="02020603050405020304" pitchFamily="18" charset="0"/>
                        </a:rPr>
                        <a:t>Concevoir et réaliser une IHM web conviviale permettant d’accéder à l’historique des missions effectuées</a:t>
                      </a:r>
                    </a:p>
                    <a:p>
                      <a:pPr algn="l">
                        <a:spcAft>
                          <a:spcPts val="0"/>
                        </a:spcAft>
                      </a:pPr>
                      <a:r>
                        <a:rPr lang="fr-FR" sz="1600" dirty="0">
                          <a:effectLst/>
                          <a:latin typeface="Arial" panose="020B0604020202020204" pitchFamily="34" charset="0"/>
                          <a:ea typeface="Times New Roman" panose="02020603050405020304" pitchFamily="18" charset="0"/>
                          <a:cs typeface="Times New Roman" panose="02020603050405020304" pitchFamily="18" charset="0"/>
                        </a:rPr>
                        <a:t> </a:t>
                      </a:r>
                    </a:p>
                  </a:txBody>
                  <a:tcPr marL="68580" marR="68580" marT="0" marB="0"/>
                </a:tc>
                <a:extLst>
                  <a:ext uri="{0D108BD9-81ED-4DB2-BD59-A6C34878D82A}">
                    <a16:rowId xmlns:a16="http://schemas.microsoft.com/office/drawing/2014/main" xmlns="" val="1145052858"/>
                  </a:ext>
                </a:extLst>
              </a:tr>
              <a:tr h="370840">
                <a:tc vMerge="1">
                  <a:txBody>
                    <a:bodyPr/>
                    <a:lstStyle/>
                    <a:p>
                      <a:endParaRPr lang="fr-FR" dirty="0"/>
                    </a:p>
                  </a:txBody>
                  <a:tcPr/>
                </a:tc>
                <a:tc vMerge="1">
                  <a:txBody>
                    <a:bodyPr/>
                    <a:lstStyle/>
                    <a:p>
                      <a:endParaRPr lang="fr-FR"/>
                    </a:p>
                  </a:txBody>
                  <a:tcPr/>
                </a:tc>
                <a:tc>
                  <a:txBody>
                    <a:bodyPr/>
                    <a:lstStyle/>
                    <a:p>
                      <a:pPr algn="l">
                        <a:spcAft>
                          <a:spcPts val="0"/>
                        </a:spcAft>
                      </a:pPr>
                      <a:r>
                        <a:rPr lang="fr-FR" sz="1600" dirty="0">
                          <a:effectLst/>
                          <a:latin typeface="Arial" panose="020B0604020202020204" pitchFamily="34" charset="0"/>
                          <a:ea typeface="Times New Roman" panose="02020603050405020304" pitchFamily="18" charset="0"/>
                          <a:cs typeface="Times New Roman" panose="02020603050405020304" pitchFamily="18" charset="0"/>
                        </a:rPr>
                        <a:t>Concevoir et réaliser une IHM web conviviale pour rejouer un scenario de mission.</a:t>
                      </a:r>
                    </a:p>
                    <a:p>
                      <a:pPr algn="l">
                        <a:spcAft>
                          <a:spcPts val="0"/>
                        </a:spcAft>
                      </a:pPr>
                      <a:r>
                        <a:rPr lang="fr-FR" sz="1600" dirty="0">
                          <a:effectLst/>
                          <a:latin typeface="Arial" panose="020B0604020202020204" pitchFamily="34" charset="0"/>
                          <a:ea typeface="Times New Roman" panose="02020603050405020304" pitchFamily="18" charset="0"/>
                          <a:cs typeface="Times New Roman" panose="02020603050405020304" pitchFamily="18" charset="0"/>
                        </a:rPr>
                        <a:t> </a:t>
                      </a:r>
                    </a:p>
                  </a:txBody>
                  <a:tcPr marL="68580" marR="68580" marT="0" marB="0"/>
                </a:tc>
                <a:extLst>
                  <a:ext uri="{0D108BD9-81ED-4DB2-BD59-A6C34878D82A}">
                    <a16:rowId xmlns:a16="http://schemas.microsoft.com/office/drawing/2014/main" xmlns="" val="198640204"/>
                  </a:ext>
                </a:extLst>
              </a:tr>
            </a:tbl>
          </a:graphicData>
        </a:graphic>
      </p:graphicFrame>
      <p:sp>
        <p:nvSpPr>
          <p:cNvPr id="8" name="Titre 1">
            <a:extLst>
              <a:ext uri="{FF2B5EF4-FFF2-40B4-BE49-F238E27FC236}">
                <a16:creationId xmlns:a16="http://schemas.microsoft.com/office/drawing/2014/main" xmlns="" id="{DB449A73-8BA1-43FF-B92F-06C71DFC9D39}"/>
              </a:ext>
            </a:extLst>
          </p:cNvPr>
          <p:cNvSpPr txBox="1">
            <a:spLocks/>
          </p:cNvSpPr>
          <p:nvPr/>
        </p:nvSpPr>
        <p:spPr>
          <a:xfrm>
            <a:off x="908609" y="512509"/>
            <a:ext cx="8011616" cy="914400"/>
          </a:xfrm>
          <a:prstGeom prst="rect">
            <a:avLst/>
          </a:prstGeom>
        </p:spPr>
        <p:txBody>
          <a:bodyPr vert="horz" anchor="t">
            <a:noAutofit/>
          </a:bodyPr>
          <a:lst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a:lstStyle>
          <a:p>
            <a:r>
              <a:rPr lang="fr-FR" b="1" dirty="0">
                <a:solidFill>
                  <a:schemeClr val="tx2"/>
                </a:solidFill>
                <a:effectLst>
                  <a:outerShdw blurRad="38100" dist="38100" dir="2700000" algn="tl">
                    <a:srgbClr val="000000">
                      <a:alpha val="43137"/>
                    </a:srgbClr>
                  </a:outerShdw>
                </a:effectLst>
              </a:rPr>
              <a:t>Segment Sol-IHM : 3 étudiants</a:t>
            </a:r>
          </a:p>
        </p:txBody>
      </p:sp>
    </p:spTree>
    <p:extLst>
      <p:ext uri="{BB962C8B-B14F-4D97-AF65-F5344CB8AC3E}">
        <p14:creationId xmlns:p14="http://schemas.microsoft.com/office/powerpoint/2010/main" xmlns="" val="2935948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F703CD3C-8840-43EA-8DB9-8038A915E3C4}" type="slidenum">
              <a:rPr lang="fr-FR" smtClean="0"/>
              <a:pPr/>
              <a:t>3</a:t>
            </a:fld>
            <a:endParaRPr lang="fr-FR"/>
          </a:p>
        </p:txBody>
      </p:sp>
      <p:sp>
        <p:nvSpPr>
          <p:cNvPr id="5" name="Espace réservé du pied de page 5">
            <a:extLst>
              <a:ext uri="{FF2B5EF4-FFF2-40B4-BE49-F238E27FC236}">
                <a16:creationId xmlns:a16="http://schemas.microsoft.com/office/drawing/2014/main" xmlns="" id="{0ABC45AC-1F1C-4EB1-ABA3-1304D6447401}"/>
              </a:ext>
            </a:extLst>
          </p:cNvPr>
          <p:cNvSpPr>
            <a:spLocks noGrp="1"/>
          </p:cNvSpPr>
          <p:nvPr>
            <p:ph type="ftr" sz="quarter" idx="11"/>
          </p:nvPr>
        </p:nvSpPr>
        <p:spPr>
          <a:xfrm>
            <a:off x="2627784" y="6356350"/>
            <a:ext cx="4114800" cy="365125"/>
          </a:xfrm>
        </p:spPr>
        <p:txBody>
          <a:bodyPr/>
          <a:lstStyle/>
          <a:p>
            <a:pPr algn="ctr"/>
            <a:r>
              <a:rPr lang="fr-FR" dirty="0"/>
              <a:t>LIVH Colomiers</a:t>
            </a:r>
          </a:p>
        </p:txBody>
      </p:sp>
      <p:pic>
        <p:nvPicPr>
          <p:cNvPr id="6" name="Espace réservé du contenu 5" descr="C:\Users\Olivier Commenge\AppData\Local\Microsoft\Windows\INetCache\Content.MSO\DF830255.tmp">
            <a:extLst>
              <a:ext uri="{FF2B5EF4-FFF2-40B4-BE49-F238E27FC236}">
                <a16:creationId xmlns:a16="http://schemas.microsoft.com/office/drawing/2014/main" xmlns="" id="{9C125DEF-4F7A-4393-9297-FFF519A3597B}"/>
              </a:ext>
            </a:extLst>
          </p:cNvPr>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5436096" y="136525"/>
            <a:ext cx="3024336" cy="1975302"/>
          </a:xfrm>
          <a:prstGeom prst="rect">
            <a:avLst/>
          </a:prstGeom>
          <a:noFill/>
          <a:ln>
            <a:noFill/>
          </a:ln>
        </p:spPr>
      </p:pic>
      <p:sp>
        <p:nvSpPr>
          <p:cNvPr id="9" name="Espace réservé du contenu 2">
            <a:extLst>
              <a:ext uri="{FF2B5EF4-FFF2-40B4-BE49-F238E27FC236}">
                <a16:creationId xmlns:a16="http://schemas.microsoft.com/office/drawing/2014/main" xmlns="" id="{9ACDCF1D-385E-44D9-A0FD-AE3629316811}"/>
              </a:ext>
            </a:extLst>
          </p:cNvPr>
          <p:cNvSpPr txBox="1">
            <a:spLocks/>
          </p:cNvSpPr>
          <p:nvPr/>
        </p:nvSpPr>
        <p:spPr>
          <a:xfrm>
            <a:off x="914400" y="2313384"/>
            <a:ext cx="7772400" cy="4103291"/>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fr-FR" dirty="0"/>
              <a:t>Format de nano-satellites défini en 1999 par l’université de Stanford </a:t>
            </a:r>
          </a:p>
          <a:p>
            <a:r>
              <a:rPr lang="fr-FR" dirty="0"/>
              <a:t>Caractéristiques standardisées (masse, dimension, puissance)</a:t>
            </a:r>
          </a:p>
          <a:p>
            <a:r>
              <a:rPr lang="fr-FR" dirty="0"/>
              <a:t>Satellites low-cost développés par des étudiants d’écoles et d’universités pour une première expérience dans le spatial</a:t>
            </a:r>
          </a:p>
        </p:txBody>
      </p:sp>
      <p:sp>
        <p:nvSpPr>
          <p:cNvPr id="10" name="Titre 1">
            <a:extLst>
              <a:ext uri="{FF2B5EF4-FFF2-40B4-BE49-F238E27FC236}">
                <a16:creationId xmlns:a16="http://schemas.microsoft.com/office/drawing/2014/main" xmlns="" id="{3D4FC00E-7E8D-4CA8-9D3A-A6C90910D380}"/>
              </a:ext>
            </a:extLst>
          </p:cNvPr>
          <p:cNvSpPr txBox="1">
            <a:spLocks/>
          </p:cNvSpPr>
          <p:nvPr/>
        </p:nvSpPr>
        <p:spPr>
          <a:xfrm>
            <a:off x="914400" y="512064"/>
            <a:ext cx="7772400" cy="914400"/>
          </a:xfrm>
          <a:prstGeom prst="rect">
            <a:avLst/>
          </a:prstGeom>
        </p:spPr>
        <p:txBody>
          <a:bodyPr vert="horz" anchor="t">
            <a:noAutofit/>
          </a:bodyPr>
          <a:lst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a:lstStyle>
          <a:p>
            <a:r>
              <a:rPr lang="fr-FR" b="1" dirty="0"/>
              <a:t>Les Cubesats</a:t>
            </a:r>
            <a:endParaRPr lang="fr-F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Le projet JANUS</a:t>
            </a:r>
            <a:endParaRPr lang="fr-FR" dirty="0"/>
          </a:p>
        </p:txBody>
      </p:sp>
      <p:sp>
        <p:nvSpPr>
          <p:cNvPr id="3" name="Espace réservé du contenu 2"/>
          <p:cNvSpPr>
            <a:spLocks noGrp="1"/>
          </p:cNvSpPr>
          <p:nvPr>
            <p:ph idx="1"/>
          </p:nvPr>
        </p:nvSpPr>
        <p:spPr/>
        <p:txBody>
          <a:bodyPr/>
          <a:lstStyle/>
          <a:p>
            <a:pPr>
              <a:buNone/>
            </a:pPr>
            <a:r>
              <a:rPr lang="fr-FR" b="1" dirty="0"/>
              <a:t>J</a:t>
            </a:r>
            <a:r>
              <a:rPr lang="fr-FR" dirty="0"/>
              <a:t>eunes en </a:t>
            </a:r>
          </a:p>
          <a:p>
            <a:pPr>
              <a:buNone/>
            </a:pPr>
            <a:r>
              <a:rPr lang="fr-FR" b="1" dirty="0"/>
              <a:t>A</a:t>
            </a:r>
            <a:r>
              <a:rPr lang="fr-FR" dirty="0"/>
              <a:t>pprentissage pour la réalisation de	</a:t>
            </a:r>
          </a:p>
          <a:p>
            <a:pPr>
              <a:buNone/>
            </a:pPr>
            <a:r>
              <a:rPr lang="fr-FR" b="1" dirty="0" err="1"/>
              <a:t>N</a:t>
            </a:r>
            <a:r>
              <a:rPr lang="fr-FR" dirty="0" err="1"/>
              <a:t>anosatellites</a:t>
            </a:r>
            <a:r>
              <a:rPr lang="fr-FR" dirty="0"/>
              <a:t> au sein des</a:t>
            </a:r>
          </a:p>
          <a:p>
            <a:pPr>
              <a:buNone/>
            </a:pPr>
            <a:r>
              <a:rPr lang="fr-FR" b="1" dirty="0"/>
              <a:t>U</a:t>
            </a:r>
            <a:r>
              <a:rPr lang="fr-FR" dirty="0"/>
              <a:t>niversités et des écoles de l’enseignement</a:t>
            </a:r>
          </a:p>
          <a:p>
            <a:pPr>
              <a:buNone/>
            </a:pPr>
            <a:r>
              <a:rPr lang="fr-FR" b="1" dirty="0"/>
              <a:t>S</a:t>
            </a:r>
            <a:r>
              <a:rPr lang="fr-FR" dirty="0"/>
              <a:t>upérieur</a:t>
            </a:r>
          </a:p>
          <a:p>
            <a:endParaRPr lang="fr-FR" dirty="0"/>
          </a:p>
        </p:txBody>
      </p:sp>
      <p:pic>
        <p:nvPicPr>
          <p:cNvPr id="4" name="Image 3"/>
          <p:cNvPicPr>
            <a:picLocks noChangeAspect="1"/>
          </p:cNvPicPr>
          <p:nvPr/>
        </p:nvPicPr>
        <p:blipFill>
          <a:blip r:embed="rId2" cstate="print"/>
          <a:stretch>
            <a:fillRect/>
          </a:stretch>
        </p:blipFill>
        <p:spPr bwMode="auto">
          <a:xfrm>
            <a:off x="2402274" y="4941168"/>
            <a:ext cx="4545990" cy="1286909"/>
          </a:xfrm>
          <a:prstGeom prst="rect">
            <a:avLst/>
          </a:prstGeom>
          <a:noFill/>
          <a:ln w="9525">
            <a:noFill/>
            <a:miter lim="800000"/>
            <a:headEnd/>
            <a:tailEnd/>
          </a:ln>
        </p:spPr>
      </p:pic>
      <p:sp>
        <p:nvSpPr>
          <p:cNvPr id="5" name="Espace réservé du numéro de diapositive 4"/>
          <p:cNvSpPr>
            <a:spLocks noGrp="1"/>
          </p:cNvSpPr>
          <p:nvPr>
            <p:ph type="sldNum" sz="quarter" idx="12"/>
          </p:nvPr>
        </p:nvSpPr>
        <p:spPr/>
        <p:txBody>
          <a:bodyPr/>
          <a:lstStyle/>
          <a:p>
            <a:fld id="{F703CD3C-8840-43EA-8DB9-8038A915E3C4}" type="slidenum">
              <a:rPr lang="fr-FR" smtClean="0"/>
              <a:pPr/>
              <a:t>4</a:t>
            </a:fld>
            <a:endParaRPr lang="fr-FR"/>
          </a:p>
        </p:txBody>
      </p:sp>
      <p:sp>
        <p:nvSpPr>
          <p:cNvPr id="6" name="Espace réservé du pied de page 5">
            <a:extLst>
              <a:ext uri="{FF2B5EF4-FFF2-40B4-BE49-F238E27FC236}">
                <a16:creationId xmlns:a16="http://schemas.microsoft.com/office/drawing/2014/main" xmlns="" id="{0D049E6A-E52E-4ABC-A3E2-CBED9B182467}"/>
              </a:ext>
            </a:extLst>
          </p:cNvPr>
          <p:cNvSpPr>
            <a:spLocks noGrp="1"/>
          </p:cNvSpPr>
          <p:nvPr>
            <p:ph type="ftr" sz="quarter" idx="11"/>
          </p:nvPr>
        </p:nvSpPr>
        <p:spPr>
          <a:xfrm>
            <a:off x="2627784" y="6356350"/>
            <a:ext cx="4114800" cy="365125"/>
          </a:xfrm>
        </p:spPr>
        <p:txBody>
          <a:bodyPr/>
          <a:lstStyle/>
          <a:p>
            <a:pPr algn="ctr"/>
            <a:r>
              <a:rPr lang="fr-FR" dirty="0"/>
              <a:t>LIVH Colomiers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Le projet JANUS</a:t>
            </a:r>
            <a:endParaRPr lang="fr-FR" dirty="0"/>
          </a:p>
        </p:txBody>
      </p:sp>
      <p:sp>
        <p:nvSpPr>
          <p:cNvPr id="3" name="Espace réservé du contenu 2"/>
          <p:cNvSpPr>
            <a:spLocks noGrp="1"/>
          </p:cNvSpPr>
          <p:nvPr>
            <p:ph idx="1"/>
          </p:nvPr>
        </p:nvSpPr>
        <p:spPr>
          <a:xfrm>
            <a:off x="914400" y="1628800"/>
            <a:ext cx="7772400" cy="3934672"/>
          </a:xfrm>
        </p:spPr>
        <p:txBody>
          <a:bodyPr>
            <a:normAutofit fontScale="92500" lnSpcReduction="20000"/>
          </a:bodyPr>
          <a:lstStyle/>
          <a:p>
            <a:endParaRPr lang="fr-FR" b="1" dirty="0"/>
          </a:p>
          <a:p>
            <a:r>
              <a:rPr lang="fr-FR" dirty="0"/>
              <a:t>Développé par le CNES</a:t>
            </a:r>
          </a:p>
          <a:p>
            <a:pPr marL="68580" indent="0">
              <a:buNone/>
            </a:pPr>
            <a:endParaRPr lang="fr-FR" dirty="0"/>
          </a:p>
          <a:p>
            <a:pPr>
              <a:buNone/>
            </a:pPr>
            <a:r>
              <a:rPr lang="fr-FR" b="1" dirty="0"/>
              <a:t>Objectif :</a:t>
            </a:r>
          </a:p>
          <a:p>
            <a:r>
              <a:rPr lang="fr-FR" dirty="0"/>
              <a:t>Promouvoir les activités spatiales auprès des étudiants de l’enseignement supérieur </a:t>
            </a:r>
          </a:p>
          <a:p>
            <a:r>
              <a:rPr lang="fr-FR" dirty="0"/>
              <a:t>Promouvoir des démonstrateurs en orbite intéressant la communauté scientifique et industrielle</a:t>
            </a:r>
          </a:p>
          <a:p>
            <a:endParaRPr lang="fr-FR" dirty="0"/>
          </a:p>
        </p:txBody>
      </p:sp>
      <p:pic>
        <p:nvPicPr>
          <p:cNvPr id="4" name="Image 3"/>
          <p:cNvPicPr>
            <a:picLocks noChangeAspect="1"/>
          </p:cNvPicPr>
          <p:nvPr/>
        </p:nvPicPr>
        <p:blipFill>
          <a:blip r:embed="rId3" cstate="print"/>
          <a:stretch>
            <a:fillRect/>
          </a:stretch>
        </p:blipFill>
        <p:spPr bwMode="auto">
          <a:xfrm>
            <a:off x="5933958" y="1"/>
            <a:ext cx="3210042" cy="908720"/>
          </a:xfrm>
          <a:prstGeom prst="rect">
            <a:avLst/>
          </a:prstGeom>
          <a:noFill/>
          <a:ln w="9525">
            <a:noFill/>
            <a:miter lim="800000"/>
            <a:headEnd/>
            <a:tailEnd/>
          </a:ln>
        </p:spPr>
      </p:pic>
      <p:sp>
        <p:nvSpPr>
          <p:cNvPr id="5" name="Espace réservé du numéro de diapositive 4"/>
          <p:cNvSpPr>
            <a:spLocks noGrp="1"/>
          </p:cNvSpPr>
          <p:nvPr>
            <p:ph type="sldNum" sz="quarter" idx="12"/>
          </p:nvPr>
        </p:nvSpPr>
        <p:spPr/>
        <p:txBody>
          <a:bodyPr/>
          <a:lstStyle/>
          <a:p>
            <a:fld id="{F703CD3C-8840-43EA-8DB9-8038A915E3C4}" type="slidenum">
              <a:rPr lang="fr-FR" smtClean="0"/>
              <a:pPr/>
              <a:t>5</a:t>
            </a:fld>
            <a:endParaRPr lang="fr-FR"/>
          </a:p>
        </p:txBody>
      </p:sp>
      <p:sp>
        <p:nvSpPr>
          <p:cNvPr id="6" name="Espace réservé du pied de page 5">
            <a:extLst>
              <a:ext uri="{FF2B5EF4-FFF2-40B4-BE49-F238E27FC236}">
                <a16:creationId xmlns:a16="http://schemas.microsoft.com/office/drawing/2014/main" xmlns="" id="{54DDB4D0-C639-4A91-B6D9-7CEE2EBAE57E}"/>
              </a:ext>
            </a:extLst>
          </p:cNvPr>
          <p:cNvSpPr>
            <a:spLocks noGrp="1"/>
          </p:cNvSpPr>
          <p:nvPr>
            <p:ph type="ftr" sz="quarter" idx="11"/>
          </p:nvPr>
        </p:nvSpPr>
        <p:spPr>
          <a:xfrm>
            <a:off x="2627784" y="6356350"/>
            <a:ext cx="4114800" cy="365125"/>
          </a:xfrm>
        </p:spPr>
        <p:txBody>
          <a:bodyPr/>
          <a:lstStyle/>
          <a:p>
            <a:pPr algn="ctr"/>
            <a:r>
              <a:rPr lang="fr-FR" dirty="0"/>
              <a:t>LIVH Colomiers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42678F7-5838-4921-A817-2221C63DAB98}"/>
              </a:ext>
            </a:extLst>
          </p:cNvPr>
          <p:cNvSpPr>
            <a:spLocks noGrp="1"/>
          </p:cNvSpPr>
          <p:nvPr>
            <p:ph type="title"/>
          </p:nvPr>
        </p:nvSpPr>
        <p:spPr/>
        <p:txBody>
          <a:bodyPr/>
          <a:lstStyle/>
          <a:p>
            <a:r>
              <a:rPr lang="fr-FR" b="1" dirty="0"/>
              <a:t>Le projet </a:t>
            </a:r>
            <a:r>
              <a:rPr lang="fr-FR" b="1" dirty="0" err="1"/>
              <a:t>InitCube</a:t>
            </a:r>
            <a:endParaRPr lang="fr-FR" b="1" dirty="0"/>
          </a:p>
        </p:txBody>
      </p:sp>
      <p:sp>
        <p:nvSpPr>
          <p:cNvPr id="3" name="Espace réservé du contenu 2">
            <a:extLst>
              <a:ext uri="{FF2B5EF4-FFF2-40B4-BE49-F238E27FC236}">
                <a16:creationId xmlns:a16="http://schemas.microsoft.com/office/drawing/2014/main" xmlns="" id="{7E40623C-23BE-42A6-B31C-96A283CC7543}"/>
              </a:ext>
            </a:extLst>
          </p:cNvPr>
          <p:cNvSpPr>
            <a:spLocks noGrp="1"/>
          </p:cNvSpPr>
          <p:nvPr>
            <p:ph idx="1"/>
          </p:nvPr>
        </p:nvSpPr>
        <p:spPr>
          <a:xfrm>
            <a:off x="914400" y="1412776"/>
            <a:ext cx="7772400" cy="4608512"/>
          </a:xfrm>
        </p:spPr>
        <p:txBody>
          <a:bodyPr>
            <a:normAutofit fontScale="85000" lnSpcReduction="10000"/>
          </a:bodyPr>
          <a:lstStyle/>
          <a:p>
            <a:r>
              <a:rPr lang="fr-FR" dirty="0"/>
              <a:t>Dans le cadre du projet Janus</a:t>
            </a:r>
          </a:p>
          <a:p>
            <a:r>
              <a:rPr lang="fr-FR" dirty="0"/>
              <a:t>Développer un prototype de kit d’initiation aux Cubesats:</a:t>
            </a:r>
          </a:p>
          <a:p>
            <a:pPr lvl="1"/>
            <a:r>
              <a:rPr lang="fr-FR" dirty="0"/>
              <a:t>Dédié à des étudiants de niveau bac à bac + 2 </a:t>
            </a:r>
          </a:p>
          <a:p>
            <a:pPr lvl="1"/>
            <a:r>
              <a:rPr lang="fr-FR" dirty="0"/>
              <a:t>Pour découvrir les principes techniques et scientifiques de base des petits satellites.</a:t>
            </a:r>
          </a:p>
          <a:p>
            <a:r>
              <a:rPr lang="fr-FR" dirty="0"/>
              <a:t>Le kit sera constitué :</a:t>
            </a:r>
          </a:p>
          <a:p>
            <a:pPr lvl="1"/>
            <a:r>
              <a:rPr lang="fr-FR" dirty="0"/>
              <a:t>D’un cubesat modulaire</a:t>
            </a:r>
          </a:p>
          <a:p>
            <a:pPr lvl="2"/>
            <a:r>
              <a:rPr lang="fr-FR" dirty="0"/>
              <a:t>Sous-projet </a:t>
            </a:r>
            <a:r>
              <a:rPr lang="fr-FR" b="1" dirty="0"/>
              <a:t>« </a:t>
            </a:r>
            <a:r>
              <a:rPr lang="fr-FR" b="1" dirty="0" err="1"/>
              <a:t>InitCube</a:t>
            </a:r>
            <a:r>
              <a:rPr lang="fr-FR" b="1" dirty="0"/>
              <a:t> – Segment Vol »</a:t>
            </a:r>
          </a:p>
          <a:p>
            <a:pPr lvl="1"/>
            <a:r>
              <a:rPr lang="fr-FR" dirty="0"/>
              <a:t>D’un Centre de Contrôle de Mission </a:t>
            </a:r>
          </a:p>
          <a:p>
            <a:pPr lvl="2"/>
            <a:r>
              <a:rPr lang="fr-FR" dirty="0"/>
              <a:t>Sous-projet </a:t>
            </a:r>
            <a:r>
              <a:rPr lang="fr-FR" b="1" dirty="0"/>
              <a:t>« </a:t>
            </a:r>
            <a:r>
              <a:rPr lang="fr-FR" b="1" dirty="0" err="1"/>
              <a:t>InitCube</a:t>
            </a:r>
            <a:r>
              <a:rPr lang="fr-FR" b="1" dirty="0"/>
              <a:t> – Segment Sol - Communication»</a:t>
            </a:r>
          </a:p>
          <a:p>
            <a:pPr lvl="2"/>
            <a:r>
              <a:rPr lang="fr-FR" dirty="0"/>
              <a:t>Sous-projet </a:t>
            </a:r>
            <a:r>
              <a:rPr lang="fr-FR" b="1" dirty="0"/>
              <a:t>« </a:t>
            </a:r>
            <a:r>
              <a:rPr lang="fr-FR" b="1" dirty="0" err="1"/>
              <a:t>InitCube</a:t>
            </a:r>
            <a:r>
              <a:rPr lang="fr-FR" b="1" dirty="0"/>
              <a:t> – Segment Sol - IHM»</a:t>
            </a:r>
          </a:p>
          <a:p>
            <a:pPr lvl="2"/>
            <a:endParaRPr lang="fr-FR" b="1" dirty="0"/>
          </a:p>
          <a:p>
            <a:pPr lvl="2"/>
            <a:endParaRPr lang="fr-FR" b="1" dirty="0"/>
          </a:p>
          <a:p>
            <a:pPr lvl="2"/>
            <a:endParaRPr lang="fr-FR" b="1" dirty="0"/>
          </a:p>
          <a:p>
            <a:endParaRPr lang="fr-FR" dirty="0"/>
          </a:p>
        </p:txBody>
      </p:sp>
      <p:sp>
        <p:nvSpPr>
          <p:cNvPr id="4" name="Espace réservé du numéro de diapositive 3">
            <a:extLst>
              <a:ext uri="{FF2B5EF4-FFF2-40B4-BE49-F238E27FC236}">
                <a16:creationId xmlns:a16="http://schemas.microsoft.com/office/drawing/2014/main" xmlns="" id="{4837B4C1-2BC7-42C7-AA20-B8376DD57BEB}"/>
              </a:ext>
            </a:extLst>
          </p:cNvPr>
          <p:cNvSpPr>
            <a:spLocks noGrp="1"/>
          </p:cNvSpPr>
          <p:nvPr>
            <p:ph type="sldNum" sz="quarter" idx="12"/>
          </p:nvPr>
        </p:nvSpPr>
        <p:spPr/>
        <p:txBody>
          <a:bodyPr/>
          <a:lstStyle/>
          <a:p>
            <a:fld id="{F703CD3C-8840-43EA-8DB9-8038A915E3C4}" type="slidenum">
              <a:rPr lang="fr-FR" smtClean="0"/>
              <a:pPr/>
              <a:t>6</a:t>
            </a:fld>
            <a:endParaRPr lang="fr-FR"/>
          </a:p>
        </p:txBody>
      </p:sp>
      <mc:AlternateContent xmlns:mc="http://schemas.openxmlformats.org/markup-compatibility/2006">
        <mc:Choice xmlns:am3d="http://schemas.microsoft.com/office/drawing/2017/model3d" xmlns="" Requires="am3d">
          <p:graphicFrame>
            <p:nvGraphicFramePr>
              <p:cNvPr id="5" name="Modèle 3D 4" descr="Flèche épaisse droite">
                <a:extLst>
                  <a:ext uri="{FF2B5EF4-FFF2-40B4-BE49-F238E27FC236}">
                    <a16:creationId xmlns:a16="http://schemas.microsoft.com/office/drawing/2014/main" id="{4A5ADA61-65F0-4E76-8FD8-754A3F07EEA0}"/>
                  </a:ext>
                </a:extLst>
              </p:cNvPr>
              <p:cNvGraphicFramePr>
                <a:graphicFrameLocks noChangeAspect="1"/>
              </p:cNvGraphicFramePr>
              <p:nvPr>
                <p:extLst>
                  <p:ext uri="{D42A27DB-BD31-4B8C-83A1-F6EECF244321}">
                    <p14:modId xmlns:p14="http://schemas.microsoft.com/office/powerpoint/2010/main" val="3324482529"/>
                  </p:ext>
                </p:extLst>
              </p:nvPr>
            </p:nvGraphicFramePr>
            <p:xfrm>
              <a:off x="733974" y="4509120"/>
              <a:ext cx="1029714" cy="317185"/>
            </p:xfrm>
            <a:graphic>
              <a:graphicData uri="http://schemas.microsoft.com/office/drawing/2017/model3d">
                <am3d:model3d r:embed="rId2">
                  <am3d:spPr>
                    <a:xfrm>
                      <a:off x="0" y="0"/>
                      <a:ext cx="1029714" cy="317185"/>
                    </a:xfrm>
                    <a:prstGeom prst="rect">
                      <a:avLst/>
                    </a:prstGeom>
                  </am3d:spPr>
                  <am3d:camera>
                    <am3d:pos x="0" y="0" z="49265132"/>
                    <am3d:up dx="0" dy="36000000" dz="0"/>
                    <am3d:lookAt x="0" y="0" z="0"/>
                    <am3d:perspective fov="2700000"/>
                  </am3d:camera>
                  <am3d:trans>
                    <am3d:meterPerModelUnit n="2106943" d="1000000"/>
                    <am3d:preTrans dx="0" dy="-9860495" dz="-1482"/>
                    <am3d:scale>
                      <am3d:sx n="1000000" d="1000000"/>
                      <am3d:sy n="1000000" d="1000000"/>
                      <am3d:sz n="1000000" d="1000000"/>
                    </am3d:scale>
                    <am3d:rot/>
                    <am3d:postTrans dx="0" dy="0" dz="0"/>
                  </am3d:trans>
                  <am3d:attrSrcUrl r:id="rId3"/>
                  <am3d:raster rName="Office3DRenderer" rVer="16.0.8326">
                    <am3d:blip r:embed="rId4"/>
                  </am3d:raster>
                  <am3d:objViewport viewportSz="114766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5" name="Modèle 3D 4" descr="Flèche épaisse droite">
                <a:extLst>
                  <a:ext uri="{FF2B5EF4-FFF2-40B4-BE49-F238E27FC236}">
                    <a16:creationId xmlns:a16="http://schemas.microsoft.com/office/drawing/2014/main" xmlns="" id="{4A5ADA61-65F0-4E76-8FD8-754A3F07EEA0}"/>
                  </a:ext>
                </a:extLst>
              </p:cNvPr>
              <p:cNvPicPr>
                <a:picLocks noGrp="1" noRot="1" noChangeAspect="1" noMove="1" noResize="1" noEditPoints="1" noAdjustHandles="1" noChangeArrowheads="1" noChangeShapeType="1" noCrop="1"/>
              </p:cNvPicPr>
              <p:nvPr/>
            </p:nvPicPr>
            <p:blipFill>
              <a:blip r:embed="rId5" cstate="print"/>
              <a:stretch>
                <a:fillRect/>
              </a:stretch>
            </p:blipFill>
            <p:spPr>
              <a:xfrm>
                <a:off x="733974" y="4509120"/>
                <a:ext cx="1029714" cy="317185"/>
              </a:xfrm>
              <a:prstGeom prst="rect">
                <a:avLst/>
              </a:prstGeom>
            </p:spPr>
          </p:pic>
        </mc:Fallback>
      </mc:AlternateContent>
      <mc:AlternateContent xmlns:mc="http://schemas.openxmlformats.org/markup-compatibility/2006">
        <mc:Choice xmlns:am3d="http://schemas.microsoft.com/office/drawing/2017/model3d" xmlns="" Requires="am3d">
          <p:graphicFrame>
            <p:nvGraphicFramePr>
              <p:cNvPr id="7" name="Modèle 3D 6" descr="Flèche épaisse droite">
                <a:extLst>
                  <a:ext uri="{FF2B5EF4-FFF2-40B4-BE49-F238E27FC236}">
                    <a16:creationId xmlns:a16="http://schemas.microsoft.com/office/drawing/2014/main" id="{A558A339-E795-4D91-9C52-F705507675AD}"/>
                  </a:ext>
                </a:extLst>
              </p:cNvPr>
              <p:cNvGraphicFramePr>
                <a:graphicFrameLocks noChangeAspect="1"/>
              </p:cNvGraphicFramePr>
              <p:nvPr>
                <p:extLst>
                  <p:ext uri="{D42A27DB-BD31-4B8C-83A1-F6EECF244321}">
                    <p14:modId xmlns:p14="http://schemas.microsoft.com/office/powerpoint/2010/main" val="2423044348"/>
                  </p:ext>
                </p:extLst>
              </p:nvPr>
            </p:nvGraphicFramePr>
            <p:xfrm>
              <a:off x="733975" y="5517232"/>
              <a:ext cx="1029713" cy="317186"/>
            </p:xfrm>
            <a:graphic>
              <a:graphicData uri="http://schemas.microsoft.com/office/drawing/2017/model3d">
                <am3d:model3d r:embed="rId2">
                  <am3d:spPr>
                    <a:xfrm>
                      <a:off x="0" y="0"/>
                      <a:ext cx="1029713" cy="317186"/>
                    </a:xfrm>
                    <a:prstGeom prst="rect">
                      <a:avLst/>
                    </a:prstGeom>
                  </am3d:spPr>
                  <am3d:camera>
                    <am3d:pos x="0" y="0" z="49265132"/>
                    <am3d:up dx="0" dy="36000000" dz="0"/>
                    <am3d:lookAt x="0" y="0" z="0"/>
                    <am3d:perspective fov="2700000"/>
                  </am3d:camera>
                  <am3d:trans>
                    <am3d:meterPerModelUnit n="2106943" d="1000000"/>
                    <am3d:preTrans dx="0" dy="-9860495" dz="-1482"/>
                    <am3d:scale>
                      <am3d:sx n="1000000" d="1000000"/>
                      <am3d:sy n="1000000" d="1000000"/>
                      <am3d:sz n="1000000" d="1000000"/>
                    </am3d:scale>
                    <am3d:rot/>
                    <am3d:postTrans dx="0" dy="0" dz="0"/>
                  </am3d:trans>
                  <am3d:attrSrcUrl r:id="rId3"/>
                  <am3d:raster rName="Office3DRenderer" rVer="16.0.8326">
                    <am3d:blip r:embed="rId6"/>
                  </am3d:raster>
                  <am3d:objViewport viewportSz="114766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7" name="Modèle 3D 6" descr="Flèche épaisse droite">
                <a:extLst>
                  <a:ext uri="{FF2B5EF4-FFF2-40B4-BE49-F238E27FC236}">
                    <a16:creationId xmlns:a16="http://schemas.microsoft.com/office/drawing/2014/main" xmlns="" id="{A558A339-E795-4D91-9C52-F705507675AD}"/>
                  </a:ext>
                </a:extLst>
              </p:cNvPr>
              <p:cNvPicPr>
                <a:picLocks noGrp="1" noRot="1" noChangeAspect="1" noMove="1" noResize="1" noEditPoints="1" noAdjustHandles="1" noChangeArrowheads="1" noChangeShapeType="1" noCrop="1"/>
              </p:cNvPicPr>
              <p:nvPr/>
            </p:nvPicPr>
            <p:blipFill>
              <a:blip r:embed="rId7" cstate="print"/>
              <a:stretch>
                <a:fillRect/>
              </a:stretch>
            </p:blipFill>
            <p:spPr>
              <a:xfrm>
                <a:off x="733975" y="5517232"/>
                <a:ext cx="1029713" cy="317186"/>
              </a:xfrm>
              <a:prstGeom prst="rect">
                <a:avLst/>
              </a:prstGeom>
            </p:spPr>
          </p:pic>
        </mc:Fallback>
      </mc:AlternateContent>
      <p:sp>
        <p:nvSpPr>
          <p:cNvPr id="8" name="Espace réservé du pied de page 5">
            <a:extLst>
              <a:ext uri="{FF2B5EF4-FFF2-40B4-BE49-F238E27FC236}">
                <a16:creationId xmlns:a16="http://schemas.microsoft.com/office/drawing/2014/main" xmlns="" id="{32297F07-73E8-492F-98A6-3F97078A3C1B}"/>
              </a:ext>
            </a:extLst>
          </p:cNvPr>
          <p:cNvSpPr>
            <a:spLocks noGrp="1"/>
          </p:cNvSpPr>
          <p:nvPr>
            <p:ph type="ftr" sz="quarter" idx="11"/>
          </p:nvPr>
        </p:nvSpPr>
        <p:spPr>
          <a:xfrm>
            <a:off x="2627784" y="6356350"/>
            <a:ext cx="4114800" cy="365125"/>
          </a:xfrm>
        </p:spPr>
        <p:txBody>
          <a:bodyPr/>
          <a:lstStyle/>
          <a:p>
            <a:pPr algn="ctr"/>
            <a:r>
              <a:rPr lang="fr-FR" dirty="0"/>
              <a:t>LIVH Colomiers</a:t>
            </a:r>
          </a:p>
        </p:txBody>
      </p:sp>
      <mc:AlternateContent xmlns:mc="http://schemas.openxmlformats.org/markup-compatibility/2006">
        <mc:Choice xmlns:am3d="http://schemas.microsoft.com/office/drawing/2017/model3d" xmlns="" Requires="am3d">
          <p:graphicFrame>
            <p:nvGraphicFramePr>
              <p:cNvPr id="9" name="Modèle 3D 8" descr="Flèche épaisse droite">
                <a:extLst>
                  <a:ext uri="{FF2B5EF4-FFF2-40B4-BE49-F238E27FC236}">
                    <a16:creationId xmlns:a16="http://schemas.microsoft.com/office/drawing/2014/main" id="{14FFECDB-6711-4241-8074-D1DD136F9956}"/>
                  </a:ext>
                </a:extLst>
              </p:cNvPr>
              <p:cNvGraphicFramePr>
                <a:graphicFrameLocks noChangeAspect="1"/>
              </p:cNvGraphicFramePr>
              <p:nvPr>
                <p:extLst>
                  <p:ext uri="{D42A27DB-BD31-4B8C-83A1-F6EECF244321}">
                    <p14:modId xmlns:p14="http://schemas.microsoft.com/office/powerpoint/2010/main" val="943422114"/>
                  </p:ext>
                </p:extLst>
              </p:nvPr>
            </p:nvGraphicFramePr>
            <p:xfrm>
              <a:off x="733974" y="5200047"/>
              <a:ext cx="1029714" cy="317185"/>
            </p:xfrm>
            <a:graphic>
              <a:graphicData uri="http://schemas.microsoft.com/office/drawing/2017/model3d">
                <am3d:model3d r:embed="rId2">
                  <am3d:spPr>
                    <a:xfrm>
                      <a:off x="0" y="0"/>
                      <a:ext cx="1029714" cy="317185"/>
                    </a:xfrm>
                    <a:prstGeom prst="rect">
                      <a:avLst/>
                    </a:prstGeom>
                  </am3d:spPr>
                  <am3d:camera>
                    <am3d:pos x="0" y="0" z="49265132"/>
                    <am3d:up dx="0" dy="36000000" dz="0"/>
                    <am3d:lookAt x="0" y="0" z="0"/>
                    <am3d:perspective fov="2700000"/>
                  </am3d:camera>
                  <am3d:trans>
                    <am3d:meterPerModelUnit n="2106943" d="1000000"/>
                    <am3d:preTrans dx="0" dy="-9860495" dz="-1482"/>
                    <am3d:scale>
                      <am3d:sx n="1000000" d="1000000"/>
                      <am3d:sy n="1000000" d="1000000"/>
                      <am3d:sz n="1000000" d="1000000"/>
                    </am3d:scale>
                    <am3d:rot/>
                    <am3d:postTrans dx="0" dy="0" dz="0"/>
                  </am3d:trans>
                  <am3d:attrSrcUrl r:id="rId3"/>
                  <am3d:raster rName="Office3DRenderer" rVer="16.0.8326">
                    <am3d:blip r:embed="rId4"/>
                  </am3d:raster>
                  <am3d:objViewport viewportSz="114766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Modèle 3D 8" descr="Flèche épaisse droite">
                <a:extLst>
                  <a:ext uri="{FF2B5EF4-FFF2-40B4-BE49-F238E27FC236}">
                    <a16:creationId xmlns:a16="http://schemas.microsoft.com/office/drawing/2014/main" xmlns="" id="{14FFECDB-6711-4241-8074-D1DD136F9956}"/>
                  </a:ext>
                </a:extLst>
              </p:cNvPr>
              <p:cNvPicPr>
                <a:picLocks noGrp="1" noRot="1" noChangeAspect="1" noMove="1" noResize="1" noEditPoints="1" noAdjustHandles="1" noChangeArrowheads="1" noChangeShapeType="1" noCrop="1"/>
              </p:cNvPicPr>
              <p:nvPr/>
            </p:nvPicPr>
            <p:blipFill>
              <a:blip r:embed="rId5" cstate="print"/>
              <a:stretch>
                <a:fillRect/>
              </a:stretch>
            </p:blipFill>
            <p:spPr>
              <a:xfrm>
                <a:off x="733974" y="5200047"/>
                <a:ext cx="1029714" cy="317185"/>
              </a:xfrm>
              <a:prstGeom prst="rect">
                <a:avLst/>
              </a:prstGeom>
            </p:spPr>
          </p:pic>
        </mc:Fallback>
      </mc:AlternateContent>
    </p:spTree>
    <p:extLst>
      <p:ext uri="{BB962C8B-B14F-4D97-AF65-F5344CB8AC3E}">
        <p14:creationId xmlns:p14="http://schemas.microsoft.com/office/powerpoint/2010/main" xmlns="" val="229571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42678F7-5838-4921-A817-2221C63DAB98}"/>
              </a:ext>
            </a:extLst>
          </p:cNvPr>
          <p:cNvSpPr>
            <a:spLocks noGrp="1"/>
          </p:cNvSpPr>
          <p:nvPr>
            <p:ph type="title"/>
          </p:nvPr>
        </p:nvSpPr>
        <p:spPr/>
        <p:txBody>
          <a:bodyPr/>
          <a:lstStyle/>
          <a:p>
            <a:r>
              <a:rPr lang="fr-FR" b="1" dirty="0"/>
              <a:t>Le projet </a:t>
            </a:r>
            <a:r>
              <a:rPr lang="fr-FR" b="1" dirty="0" err="1"/>
              <a:t>InitCube</a:t>
            </a:r>
            <a:endParaRPr lang="fr-FR" b="1" dirty="0"/>
          </a:p>
        </p:txBody>
      </p:sp>
      <p:sp>
        <p:nvSpPr>
          <p:cNvPr id="3" name="Espace réservé du contenu 2">
            <a:extLst>
              <a:ext uri="{FF2B5EF4-FFF2-40B4-BE49-F238E27FC236}">
                <a16:creationId xmlns:a16="http://schemas.microsoft.com/office/drawing/2014/main" xmlns="" id="{7E40623C-23BE-42A6-B31C-96A283CC7543}"/>
              </a:ext>
            </a:extLst>
          </p:cNvPr>
          <p:cNvSpPr>
            <a:spLocks noGrp="1"/>
          </p:cNvSpPr>
          <p:nvPr>
            <p:ph idx="1"/>
          </p:nvPr>
        </p:nvSpPr>
        <p:spPr>
          <a:xfrm>
            <a:off x="914400" y="1412776"/>
            <a:ext cx="7772400" cy="4608512"/>
          </a:xfrm>
        </p:spPr>
        <p:txBody>
          <a:bodyPr>
            <a:normAutofit/>
          </a:bodyPr>
          <a:lstStyle/>
          <a:p>
            <a:pPr lvl="2"/>
            <a:endParaRPr lang="fr-FR" b="1" dirty="0"/>
          </a:p>
          <a:p>
            <a:pPr lvl="2"/>
            <a:endParaRPr lang="fr-FR" b="1" dirty="0"/>
          </a:p>
          <a:p>
            <a:pPr lvl="2"/>
            <a:endParaRPr lang="fr-FR" b="1" dirty="0"/>
          </a:p>
          <a:p>
            <a:endParaRPr lang="fr-FR" dirty="0"/>
          </a:p>
        </p:txBody>
      </p:sp>
      <p:sp>
        <p:nvSpPr>
          <p:cNvPr id="4" name="Espace réservé du numéro de diapositive 3">
            <a:extLst>
              <a:ext uri="{FF2B5EF4-FFF2-40B4-BE49-F238E27FC236}">
                <a16:creationId xmlns:a16="http://schemas.microsoft.com/office/drawing/2014/main" xmlns="" id="{4837B4C1-2BC7-42C7-AA20-B8376DD57BEB}"/>
              </a:ext>
            </a:extLst>
          </p:cNvPr>
          <p:cNvSpPr>
            <a:spLocks noGrp="1"/>
          </p:cNvSpPr>
          <p:nvPr>
            <p:ph type="sldNum" sz="quarter" idx="12"/>
          </p:nvPr>
        </p:nvSpPr>
        <p:spPr/>
        <p:txBody>
          <a:bodyPr/>
          <a:lstStyle/>
          <a:p>
            <a:fld id="{F703CD3C-8840-43EA-8DB9-8038A915E3C4}" type="slidenum">
              <a:rPr lang="fr-FR" smtClean="0"/>
              <a:pPr/>
              <a:t>7</a:t>
            </a:fld>
            <a:endParaRPr lang="fr-FR"/>
          </a:p>
        </p:txBody>
      </p:sp>
      <p:sp>
        <p:nvSpPr>
          <p:cNvPr id="8" name="Espace réservé du pied de page 5">
            <a:extLst>
              <a:ext uri="{FF2B5EF4-FFF2-40B4-BE49-F238E27FC236}">
                <a16:creationId xmlns:a16="http://schemas.microsoft.com/office/drawing/2014/main" xmlns="" id="{32297F07-73E8-492F-98A6-3F97078A3C1B}"/>
              </a:ext>
            </a:extLst>
          </p:cNvPr>
          <p:cNvSpPr>
            <a:spLocks noGrp="1"/>
          </p:cNvSpPr>
          <p:nvPr>
            <p:ph type="ftr" sz="quarter" idx="11"/>
          </p:nvPr>
        </p:nvSpPr>
        <p:spPr>
          <a:xfrm>
            <a:off x="2627784" y="6356350"/>
            <a:ext cx="4114800" cy="365125"/>
          </a:xfrm>
        </p:spPr>
        <p:txBody>
          <a:bodyPr/>
          <a:lstStyle/>
          <a:p>
            <a:pPr algn="ctr"/>
            <a:r>
              <a:rPr lang="fr-FR" dirty="0"/>
              <a:t>LIVH Colomiers</a:t>
            </a:r>
          </a:p>
        </p:txBody>
      </p:sp>
      <p:pic>
        <p:nvPicPr>
          <p:cNvPr id="10" name="Image 9" descr="Besoin.png"/>
          <p:cNvPicPr>
            <a:picLocks noChangeAspect="1"/>
          </p:cNvPicPr>
          <p:nvPr/>
        </p:nvPicPr>
        <p:blipFill>
          <a:blip r:embed="rId2" cstate="print"/>
          <a:stretch>
            <a:fillRect/>
          </a:stretch>
        </p:blipFill>
        <p:spPr>
          <a:xfrm>
            <a:off x="1187624" y="1412776"/>
            <a:ext cx="6624736" cy="4940653"/>
          </a:xfrm>
          <a:prstGeom prst="rect">
            <a:avLst/>
          </a:prstGeom>
        </p:spPr>
      </p:pic>
    </p:spTree>
    <p:extLst>
      <p:ext uri="{BB962C8B-B14F-4D97-AF65-F5344CB8AC3E}">
        <p14:creationId xmlns:p14="http://schemas.microsoft.com/office/powerpoint/2010/main" xmlns="" val="2295718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165805D-00B9-46CF-84A5-FCCBE46A62E4}"/>
              </a:ext>
            </a:extLst>
          </p:cNvPr>
          <p:cNvSpPr>
            <a:spLocks noGrp="1"/>
          </p:cNvSpPr>
          <p:nvPr>
            <p:ph type="title"/>
          </p:nvPr>
        </p:nvSpPr>
        <p:spPr/>
        <p:txBody>
          <a:bodyPr/>
          <a:lstStyle/>
          <a:p>
            <a:r>
              <a:rPr lang="fr-FR" b="1" dirty="0"/>
              <a:t>Constituants du kit</a:t>
            </a:r>
          </a:p>
        </p:txBody>
      </p:sp>
      <p:sp>
        <p:nvSpPr>
          <p:cNvPr id="4" name="Espace réservé du numéro de diapositive 3">
            <a:extLst>
              <a:ext uri="{FF2B5EF4-FFF2-40B4-BE49-F238E27FC236}">
                <a16:creationId xmlns:a16="http://schemas.microsoft.com/office/drawing/2014/main" xmlns="" id="{4BC7D263-2D6B-48B5-A4CE-99C198F5F785}"/>
              </a:ext>
            </a:extLst>
          </p:cNvPr>
          <p:cNvSpPr>
            <a:spLocks noGrp="1"/>
          </p:cNvSpPr>
          <p:nvPr>
            <p:ph type="sldNum" sz="quarter" idx="12"/>
          </p:nvPr>
        </p:nvSpPr>
        <p:spPr/>
        <p:txBody>
          <a:bodyPr/>
          <a:lstStyle/>
          <a:p>
            <a:fld id="{F703CD3C-8840-43EA-8DB9-8038A915E3C4}" type="slidenum">
              <a:rPr lang="fr-FR" smtClean="0"/>
              <a:pPr/>
              <a:t>8</a:t>
            </a:fld>
            <a:endParaRPr lang="fr-FR"/>
          </a:p>
        </p:txBody>
      </p:sp>
      <p:pic>
        <p:nvPicPr>
          <p:cNvPr id="5" name="Picture 2">
            <a:extLst>
              <a:ext uri="{FF2B5EF4-FFF2-40B4-BE49-F238E27FC236}">
                <a16:creationId xmlns:a16="http://schemas.microsoft.com/office/drawing/2014/main" xmlns="" id="{BC3FD509-EA0D-44C5-8A2B-6D80D3254C94}"/>
              </a:ext>
            </a:extLst>
          </p:cNvPr>
          <p:cNvPicPr>
            <a:picLocks noGrp="1"/>
          </p:cNvPicPr>
          <p:nvPr>
            <p:ph idx="1"/>
          </p:nvPr>
        </p:nvPicPr>
        <p:blipFill>
          <a:blip r:embed="rId2" cstate="print"/>
          <a:srcRect/>
          <a:stretch>
            <a:fillRect/>
          </a:stretch>
        </p:blipFill>
        <p:spPr bwMode="auto">
          <a:xfrm>
            <a:off x="683568" y="1700808"/>
            <a:ext cx="8234064" cy="4459966"/>
          </a:xfrm>
          <a:prstGeom prst="rect">
            <a:avLst/>
          </a:prstGeom>
          <a:noFill/>
          <a:ln w="9525">
            <a:noFill/>
            <a:miter lim="800000"/>
            <a:headEnd/>
            <a:tailEnd/>
          </a:ln>
        </p:spPr>
      </p:pic>
      <p:sp>
        <p:nvSpPr>
          <p:cNvPr id="6" name="Espace réservé du pied de page 5">
            <a:extLst>
              <a:ext uri="{FF2B5EF4-FFF2-40B4-BE49-F238E27FC236}">
                <a16:creationId xmlns:a16="http://schemas.microsoft.com/office/drawing/2014/main" xmlns="" id="{3FD33FAD-FF70-48AF-A2EF-756C1AB54716}"/>
              </a:ext>
            </a:extLst>
          </p:cNvPr>
          <p:cNvSpPr>
            <a:spLocks noGrp="1"/>
          </p:cNvSpPr>
          <p:nvPr>
            <p:ph type="ftr" sz="quarter" idx="11"/>
          </p:nvPr>
        </p:nvSpPr>
        <p:spPr>
          <a:xfrm>
            <a:off x="2627784" y="6356350"/>
            <a:ext cx="4114800" cy="365125"/>
          </a:xfrm>
        </p:spPr>
        <p:txBody>
          <a:bodyPr/>
          <a:lstStyle/>
          <a:p>
            <a:pPr algn="ctr"/>
            <a:r>
              <a:rPr lang="fr-FR" dirty="0"/>
              <a:t>LIVH Colomiers</a:t>
            </a:r>
          </a:p>
        </p:txBody>
      </p:sp>
    </p:spTree>
    <p:extLst>
      <p:ext uri="{BB962C8B-B14F-4D97-AF65-F5344CB8AC3E}">
        <p14:creationId xmlns:p14="http://schemas.microsoft.com/office/powerpoint/2010/main" xmlns="" val="883238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6F4349D-A2DB-4661-8ACF-7CC5A22BC8EE}"/>
              </a:ext>
            </a:extLst>
          </p:cNvPr>
          <p:cNvSpPr>
            <a:spLocks noGrp="1"/>
          </p:cNvSpPr>
          <p:nvPr>
            <p:ph type="title"/>
          </p:nvPr>
        </p:nvSpPr>
        <p:spPr/>
        <p:txBody>
          <a:bodyPr/>
          <a:lstStyle/>
          <a:p>
            <a:r>
              <a:rPr lang="fr-FR" b="1" dirty="0"/>
              <a:t>Structure globale du système</a:t>
            </a:r>
          </a:p>
        </p:txBody>
      </p:sp>
      <p:sp>
        <p:nvSpPr>
          <p:cNvPr id="4" name="Espace réservé du numéro de diapositive 3">
            <a:extLst>
              <a:ext uri="{FF2B5EF4-FFF2-40B4-BE49-F238E27FC236}">
                <a16:creationId xmlns:a16="http://schemas.microsoft.com/office/drawing/2014/main" xmlns="" id="{2A83A3D1-B0AA-4F58-A909-CEBBC58BE925}"/>
              </a:ext>
            </a:extLst>
          </p:cNvPr>
          <p:cNvSpPr>
            <a:spLocks noGrp="1"/>
          </p:cNvSpPr>
          <p:nvPr>
            <p:ph type="sldNum" sz="quarter" idx="12"/>
          </p:nvPr>
        </p:nvSpPr>
        <p:spPr/>
        <p:txBody>
          <a:bodyPr/>
          <a:lstStyle/>
          <a:p>
            <a:fld id="{F703CD3C-8840-43EA-8DB9-8038A915E3C4}" type="slidenum">
              <a:rPr lang="fr-FR" smtClean="0"/>
              <a:pPr/>
              <a:t>9</a:t>
            </a:fld>
            <a:endParaRPr lang="fr-FR"/>
          </a:p>
        </p:txBody>
      </p:sp>
      <p:pic>
        <p:nvPicPr>
          <p:cNvPr id="5" name="Picture 29">
            <a:extLst>
              <a:ext uri="{FF2B5EF4-FFF2-40B4-BE49-F238E27FC236}">
                <a16:creationId xmlns:a16="http://schemas.microsoft.com/office/drawing/2014/main" xmlns="" id="{4F106D96-2019-42BA-A56C-9AC05BA065B8}"/>
              </a:ext>
            </a:extLst>
          </p:cNvPr>
          <p:cNvPicPr/>
          <p:nvPr/>
        </p:nvPicPr>
        <p:blipFill>
          <a:blip r:embed="rId2" cstate="print"/>
          <a:srcRect/>
          <a:stretch>
            <a:fillRect/>
          </a:stretch>
        </p:blipFill>
        <p:spPr bwMode="auto">
          <a:xfrm>
            <a:off x="628860" y="2276872"/>
            <a:ext cx="8210340" cy="3820307"/>
          </a:xfrm>
          <a:prstGeom prst="rect">
            <a:avLst/>
          </a:prstGeom>
          <a:noFill/>
          <a:ln w="9525">
            <a:noFill/>
            <a:miter lim="800000"/>
            <a:headEnd/>
            <a:tailEnd/>
          </a:ln>
        </p:spPr>
      </p:pic>
      <p:sp>
        <p:nvSpPr>
          <p:cNvPr id="6" name="Espace réservé du pied de page 5">
            <a:extLst>
              <a:ext uri="{FF2B5EF4-FFF2-40B4-BE49-F238E27FC236}">
                <a16:creationId xmlns:a16="http://schemas.microsoft.com/office/drawing/2014/main" xmlns="" id="{B82F1E07-4F90-418B-B767-FAB95290915F}"/>
              </a:ext>
            </a:extLst>
          </p:cNvPr>
          <p:cNvSpPr>
            <a:spLocks noGrp="1"/>
          </p:cNvSpPr>
          <p:nvPr>
            <p:ph type="ftr" sz="quarter" idx="11"/>
          </p:nvPr>
        </p:nvSpPr>
        <p:spPr>
          <a:xfrm>
            <a:off x="2627784" y="6356350"/>
            <a:ext cx="4114800" cy="365125"/>
          </a:xfrm>
        </p:spPr>
        <p:txBody>
          <a:bodyPr/>
          <a:lstStyle/>
          <a:p>
            <a:pPr algn="ctr"/>
            <a:r>
              <a:rPr lang="fr-FR" dirty="0"/>
              <a:t>LIVH Colomiers</a:t>
            </a:r>
          </a:p>
        </p:txBody>
      </p:sp>
    </p:spTree>
    <p:extLst>
      <p:ext uri="{BB962C8B-B14F-4D97-AF65-F5344CB8AC3E}">
        <p14:creationId xmlns:p14="http://schemas.microsoft.com/office/powerpoint/2010/main" xmlns="" val="42885897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étro">
  <a:themeElements>
    <a:clrScheme name="Mé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é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é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721</TotalTime>
  <Words>1424</Words>
  <Application>Microsoft Office PowerPoint</Application>
  <PresentationFormat>Affichage à l'écran (4:3)</PresentationFormat>
  <Paragraphs>265</Paragraphs>
  <Slides>23</Slides>
  <Notes>1</Notes>
  <HiddenSlides>0</HiddenSlides>
  <MMClips>0</MMClips>
  <ScaleCrop>false</ScaleCrop>
  <HeadingPairs>
    <vt:vector size="4" baseType="variant">
      <vt:variant>
        <vt:lpstr>Thème</vt:lpstr>
      </vt:variant>
      <vt:variant>
        <vt:i4>2</vt:i4>
      </vt:variant>
      <vt:variant>
        <vt:lpstr>Titres des diapositives</vt:lpstr>
      </vt:variant>
      <vt:variant>
        <vt:i4>23</vt:i4>
      </vt:variant>
    </vt:vector>
  </HeadingPairs>
  <TitlesOfParts>
    <vt:vector size="25" baseType="lpstr">
      <vt:lpstr>Métro</vt:lpstr>
      <vt:lpstr>Conception personnalisée</vt:lpstr>
      <vt:lpstr>InITCUBE</vt:lpstr>
      <vt:lpstr>Le Client</vt:lpstr>
      <vt:lpstr>Diapositive 3</vt:lpstr>
      <vt:lpstr>Le projet JANUS</vt:lpstr>
      <vt:lpstr>Le projet JANUS</vt:lpstr>
      <vt:lpstr>Le projet InitCube</vt:lpstr>
      <vt:lpstr>Le projet InitCube</vt:lpstr>
      <vt:lpstr>Constituants du kit</vt:lpstr>
      <vt:lpstr>Structure globale du système</vt:lpstr>
      <vt:lpstr>InitCube – Segment Vol</vt:lpstr>
      <vt:lpstr>InitCube – Segment Sol</vt:lpstr>
      <vt:lpstr>InitCube – Cas d’utilisation</vt:lpstr>
      <vt:lpstr>InitCube– Diagramme d’états</vt:lpstr>
      <vt:lpstr>Segment Vol  : 4 étudiants</vt:lpstr>
      <vt:lpstr>Segment Vol  : 4 étudiants</vt:lpstr>
      <vt:lpstr>Segment Vol  : 4 étudiants</vt:lpstr>
      <vt:lpstr>Segment Vol  : 4 étudiants</vt:lpstr>
      <vt:lpstr>Diapositive 18</vt:lpstr>
      <vt:lpstr>Diapositive 19</vt:lpstr>
      <vt:lpstr>Diapositive 20</vt:lpstr>
      <vt:lpstr>Diapositive 21</vt:lpstr>
      <vt:lpstr>Diapositive 22</vt:lpstr>
      <vt:lpstr>Diapositive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INITCUBE-segment sol</dc:title>
  <dc:creator>lvh</dc:creator>
  <cp:lastModifiedBy>lvh</cp:lastModifiedBy>
  <cp:revision>33</cp:revision>
  <dcterms:created xsi:type="dcterms:W3CDTF">2018-11-09T19:22:37Z</dcterms:created>
  <dcterms:modified xsi:type="dcterms:W3CDTF">2020-01-26T20:19:27Z</dcterms:modified>
</cp:coreProperties>
</file>