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4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8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1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2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14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2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3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138F-5473-4C41-BB07-670E31374321}" type="datetimeFigureOut">
              <a:rPr lang="en-IN" smtClean="0"/>
              <a:t>29-01-2018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F440-B930-42E1-943B-18CC0006F7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6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2313854"/>
            <a:ext cx="9144000" cy="2387600"/>
          </a:xfrm>
        </p:spPr>
        <p:txBody>
          <a:bodyPr/>
          <a:lstStyle/>
          <a:p>
            <a:r>
              <a:rPr lang="en-IN" dirty="0"/>
              <a:t>Introduction to  SPARK</a:t>
            </a:r>
            <a:br>
              <a:rPr lang="en-IN" dirty="0"/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046" y="3756125"/>
            <a:ext cx="6934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2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Overview of SPARK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62" y="1463039"/>
            <a:ext cx="7498851" cy="29522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8354" y="4497497"/>
            <a:ext cx="9941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Driver is the starting point of a job submission (this can be compared to the driver code in Java MR)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Cluster Manager can be compared to the Resource Manager in Hadoop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Worker nodes are the data nodes in a HADOOP cluster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executor can be compared to that of a node manager in Hadoop 2 or task tracker in Hadoop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3303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SPARK architecture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13" y="1510146"/>
            <a:ext cx="77914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 closer look into the SPARK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166" y="1825625"/>
            <a:ext cx="85431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Spark deployment modes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     Standalone (used for learning &amp; development)</a:t>
            </a:r>
          </a:p>
          <a:p>
            <a:pPr marL="0" indent="0">
              <a:buNone/>
            </a:pPr>
            <a:r>
              <a:rPr lang="en-IN" dirty="0"/>
              <a:t>               This is very similar to the pseudo distributed mode of Hadoop </a:t>
            </a:r>
          </a:p>
          <a:p>
            <a:pPr marL="0" indent="0">
              <a:buNone/>
            </a:pPr>
            <a:r>
              <a:rPr lang="en-IN" dirty="0"/>
              <a:t>               Spark services run on multiple JVM’s</a:t>
            </a:r>
          </a:p>
          <a:p>
            <a:pPr marL="0" indent="0">
              <a:buNone/>
            </a:pPr>
            <a:r>
              <a:rPr lang="en-IN" dirty="0"/>
              <a:t>               This is also known as standalone cluster             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     Local mode (used for learning &amp; development)</a:t>
            </a:r>
          </a:p>
          <a:p>
            <a:pPr marL="0" indent="0">
              <a:buNone/>
            </a:pPr>
            <a:r>
              <a:rPr lang="en-IN" dirty="0"/>
              <a:t>                There is a single JVM (no need of HDFS)   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r>
              <a:rPr lang="en-IN" dirty="0"/>
              <a:t>      Cluster mode (can work with MESOS or YARN) </a:t>
            </a:r>
          </a:p>
          <a:p>
            <a:pPr marL="0" indent="0">
              <a:buNone/>
            </a:pPr>
            <a:r>
              <a:rPr lang="en-IN" dirty="0"/>
              <a:t>                Used for production environment &amp; it’s a fully distributed mode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42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    Summary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5109" y="2090057"/>
            <a:ext cx="89349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What is </a:t>
            </a:r>
            <a:r>
              <a:rPr lang="en-IN" sz="2800"/>
              <a:t>spark 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Functional programming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Overview of SPARK architecture in comparison to Hadoop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Deployment modes of SPARK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7112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</a:t>
            </a:r>
            <a:r>
              <a:rPr lang="en-IN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SPARK </a:t>
            </a:r>
          </a:p>
          <a:p>
            <a:r>
              <a:rPr lang="en-IN" dirty="0"/>
              <a:t>Spark architecture </a:t>
            </a:r>
          </a:p>
          <a:p>
            <a:r>
              <a:rPr lang="en-IN"/>
              <a:t>Job </a:t>
            </a:r>
            <a:r>
              <a:rPr lang="en-IN" dirty="0"/>
              <a:t>execution in SPARK </a:t>
            </a:r>
          </a:p>
          <a:p>
            <a:r>
              <a:rPr lang="en-IN" dirty="0"/>
              <a:t>Spark deployment modes </a:t>
            </a:r>
          </a:p>
          <a:p>
            <a:r>
              <a:rPr lang="en-IN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2532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b="1" dirty="0"/>
              <a:t>What is SPARK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parallel processing framework </a:t>
            </a:r>
          </a:p>
          <a:p>
            <a:r>
              <a:rPr lang="en-IN" dirty="0"/>
              <a:t>Its open source </a:t>
            </a:r>
          </a:p>
          <a:p>
            <a:r>
              <a:rPr lang="en-IN" dirty="0"/>
              <a:t>Developed at the university of California, Berkeley </a:t>
            </a:r>
          </a:p>
          <a:p>
            <a:r>
              <a:rPr lang="en-IN" dirty="0"/>
              <a:t>Team that created SPARK went on to form a company DATABRICKS in 2013</a:t>
            </a:r>
          </a:p>
          <a:p>
            <a:r>
              <a:rPr lang="en-IN" dirty="0"/>
              <a:t>Initial release was in May 30</a:t>
            </a:r>
            <a:r>
              <a:rPr lang="en-IN" baseline="30000" dirty="0"/>
              <a:t>th</a:t>
            </a:r>
            <a:r>
              <a:rPr lang="en-IN" dirty="0"/>
              <a:t> 2014</a:t>
            </a:r>
          </a:p>
          <a:p>
            <a:r>
              <a:rPr lang="en-IN" dirty="0"/>
              <a:t>Developed predominantly using Scala </a:t>
            </a:r>
          </a:p>
          <a:p>
            <a:r>
              <a:rPr lang="en-IN" dirty="0"/>
              <a:t>High throughput applications deployed on spark enjoys the best performance if developed in SCALA </a:t>
            </a:r>
          </a:p>
        </p:txBody>
      </p:sp>
    </p:spTree>
    <p:extLst>
      <p:ext uri="{BB962C8B-B14F-4D97-AF65-F5344CB8AC3E}">
        <p14:creationId xmlns:p14="http://schemas.microsoft.com/office/powerpoint/2010/main" val="290682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</a:t>
            </a:r>
            <a:r>
              <a:rPr lang="en-IN" b="1" dirty="0"/>
              <a:t>What is SCALA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high level programming language</a:t>
            </a:r>
          </a:p>
          <a:p>
            <a:r>
              <a:rPr lang="en-IN" dirty="0"/>
              <a:t>Supports functional style of programming </a:t>
            </a:r>
          </a:p>
          <a:p>
            <a:r>
              <a:rPr lang="en-IN" dirty="0"/>
              <a:t>Supports OO style of programming </a:t>
            </a:r>
          </a:p>
          <a:p>
            <a:r>
              <a:rPr lang="en-IN" dirty="0"/>
              <a:t>It’s actually a multi-paradigm language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28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0"/>
          </a:xfrm>
        </p:spPr>
        <p:txBody>
          <a:bodyPr>
            <a:normAutofit fontScale="85000" lnSpcReduction="20000"/>
          </a:bodyPr>
          <a:lstStyle/>
          <a:p>
            <a:pPr lvl="1">
              <a:buNone/>
            </a:pPr>
            <a:r>
              <a:rPr lang="en-IN" sz="3600" dirty="0">
                <a:ea typeface="Ebrima" panose="02000000000000000000" pitchFamily="2" charset="0"/>
                <a:cs typeface="Ebrima" panose="02000000000000000000" pitchFamily="2" charset="0"/>
                <a:sym typeface="Wingdings" pitchFamily="2" charset="2"/>
              </a:rPr>
              <a:t>Consider the following code snippet </a:t>
            </a:r>
          </a:p>
          <a:p>
            <a:pPr lvl="1">
              <a:buNone/>
            </a:pPr>
            <a:endParaRPr lang="en-IN" sz="3600" dirty="0">
              <a:ea typeface="Ebrima" panose="02000000000000000000" pitchFamily="2" charset="0"/>
              <a:cs typeface="Ebrima" panose="02000000000000000000" pitchFamily="2" charset="0"/>
              <a:sym typeface="Wingdings" pitchFamily="2" charset="2"/>
            </a:endParaRPr>
          </a:p>
          <a:p>
            <a:pPr lvl="1">
              <a:buNone/>
            </a:pPr>
            <a:r>
              <a:rPr lang="en-IN" sz="3600" dirty="0">
                <a:ea typeface="Ebrima" panose="02000000000000000000" pitchFamily="2" charset="0"/>
                <a:cs typeface="Ebrima" panose="02000000000000000000" pitchFamily="2" charset="0"/>
                <a:sym typeface="Wingdings" pitchFamily="2" charset="2"/>
              </a:rPr>
              <a:t>int a = 10; //A new variable “a” is getting created</a:t>
            </a:r>
          </a:p>
          <a:p>
            <a:pPr lvl="1">
              <a:buNone/>
            </a:pPr>
            <a:r>
              <a:rPr lang="en-IN" sz="3600" dirty="0">
                <a:ea typeface="Ebrima" panose="02000000000000000000" pitchFamily="2" charset="0"/>
                <a:cs typeface="Ebrima" panose="02000000000000000000" pitchFamily="2" charset="0"/>
                <a:sym typeface="Wingdings" pitchFamily="2" charset="2"/>
              </a:rPr>
              <a:t>a++ ;  // We are incrementing the variable a </a:t>
            </a:r>
          </a:p>
          <a:p>
            <a:pPr lvl="1">
              <a:buNone/>
            </a:pPr>
            <a:r>
              <a:rPr lang="en-IN" sz="3600" dirty="0">
                <a:ea typeface="Ebrima" panose="02000000000000000000" pitchFamily="2" charset="0"/>
                <a:cs typeface="Ebrima" panose="02000000000000000000" pitchFamily="2" charset="0"/>
                <a:sym typeface="Wingdings" pitchFamily="2" charset="2"/>
              </a:rPr>
              <a:t>Print(a)   // will generate 11 as the o/p</a:t>
            </a:r>
          </a:p>
          <a:p>
            <a:pPr lvl="1">
              <a:buNone/>
            </a:pPr>
            <a:endParaRPr lang="en-IN" sz="3600" dirty="0">
              <a:ea typeface="Ebrima" panose="02000000000000000000" pitchFamily="2" charset="0"/>
              <a:cs typeface="Ebrima" panose="02000000000000000000" pitchFamily="2" charset="0"/>
              <a:sym typeface="Wingdings" pitchFamily="2" charset="2"/>
            </a:endParaRPr>
          </a:p>
          <a:p>
            <a:pPr lvl="1">
              <a:buNone/>
            </a:pPr>
            <a:endParaRPr lang="en-IN" sz="3600" dirty="0">
              <a:ea typeface="Ebrima" panose="02000000000000000000" pitchFamily="2" charset="0"/>
              <a:cs typeface="Ebrima" panose="02000000000000000000" pitchFamily="2" charset="0"/>
              <a:sym typeface="Wingdings" pitchFamily="2" charset="2"/>
            </a:endParaRPr>
          </a:p>
          <a:p>
            <a:pPr lvl="1">
              <a:buNone/>
            </a:pPr>
            <a:r>
              <a:rPr lang="en-IN" sz="3600" dirty="0">
                <a:ea typeface="Ebrima" panose="02000000000000000000" pitchFamily="2" charset="0"/>
                <a:cs typeface="Ebrima" panose="02000000000000000000" pitchFamily="2" charset="0"/>
                <a:sym typeface="Wingdings" pitchFamily="2" charset="2"/>
              </a:rPr>
              <a:t>Consider another way of doing the same thing </a:t>
            </a:r>
          </a:p>
          <a:p>
            <a:pPr lvl="1">
              <a:buNone/>
            </a:pPr>
            <a:r>
              <a:rPr lang="en-IN" sz="3600" dirty="0">
                <a:ea typeface="Ebrima" panose="02000000000000000000" pitchFamily="2" charset="0"/>
                <a:cs typeface="Ebrima" panose="02000000000000000000" pitchFamily="2" charset="0"/>
                <a:sym typeface="Wingdings" pitchFamily="2" charset="2"/>
              </a:rPr>
              <a:t>int a= 10;   </a:t>
            </a:r>
          </a:p>
          <a:p>
            <a:pPr lvl="1">
              <a:buNone/>
            </a:pPr>
            <a:r>
              <a:rPr lang="en-IN" sz="3600" dirty="0">
                <a:ea typeface="Ebrima" panose="02000000000000000000" pitchFamily="2" charset="0"/>
                <a:cs typeface="Ebrima" panose="02000000000000000000" pitchFamily="2" charset="0"/>
                <a:sym typeface="Wingdings" pitchFamily="2" charset="2"/>
              </a:rPr>
              <a:t>int a1 = a + 1 ;  // We are creating a new variable a1 </a:t>
            </a:r>
          </a:p>
          <a:p>
            <a:pPr lvl="1">
              <a:buNone/>
            </a:pPr>
            <a:r>
              <a:rPr lang="en-IN" sz="3600" dirty="0">
                <a:ea typeface="Ebrima" panose="02000000000000000000" pitchFamily="2" charset="0"/>
                <a:cs typeface="Ebrima" panose="02000000000000000000" pitchFamily="2" charset="0"/>
                <a:sym typeface="Wingdings" pitchFamily="2" charset="2"/>
              </a:rPr>
              <a:t>Print(a) ; // a will still contain the value 10, state of the                                //variable a is not changed. </a:t>
            </a:r>
          </a:p>
          <a:p>
            <a:pPr lvl="1">
              <a:buNone/>
            </a:pPr>
            <a:endParaRPr lang="en-IN" sz="3600" dirty="0">
              <a:ea typeface="Ebrima" panose="02000000000000000000" pitchFamily="2" charset="0"/>
              <a:cs typeface="Ebrima" panose="02000000000000000000" pitchFamily="2" charset="0"/>
              <a:sym typeface="Wingdings" pitchFamily="2" charset="2"/>
            </a:endParaRPr>
          </a:p>
          <a:p>
            <a:endParaRPr lang="en-IN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79269" y="561109"/>
            <a:ext cx="8897061" cy="91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      </a:t>
            </a:r>
            <a:r>
              <a:rPr lang="en-IN" b="1" dirty="0">
                <a:ea typeface="Ebrima" panose="02000000000000000000" pitchFamily="2" charset="0"/>
                <a:cs typeface="Ebrima" panose="02000000000000000000" pitchFamily="2" charset="0"/>
              </a:rPr>
              <a:t>What is functional programming ?</a:t>
            </a:r>
          </a:p>
        </p:txBody>
      </p:sp>
    </p:spTree>
    <p:extLst>
      <p:ext uri="{BB962C8B-B14F-4D97-AF65-F5344CB8AC3E}">
        <p14:creationId xmlns:p14="http://schemas.microsoft.com/office/powerpoint/2010/main" val="56759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Functional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Functional style of programming inherently supports parallelism </a:t>
            </a:r>
          </a:p>
          <a:p>
            <a:r>
              <a:rPr lang="en-IN" dirty="0"/>
              <a:t>Functional style of programming is not restricted to a particular programming language </a:t>
            </a:r>
          </a:p>
          <a:p>
            <a:r>
              <a:rPr lang="en-IN" dirty="0"/>
              <a:t>It can be implemented in any language, just like the way OO concepts can also be implemented in a programming language like C </a:t>
            </a:r>
          </a:p>
          <a:p>
            <a:r>
              <a:rPr lang="en-IN" dirty="0"/>
              <a:t>Certain programming languages inherently support functional style of programming reducing the programmer’s burden </a:t>
            </a:r>
          </a:p>
          <a:p>
            <a:r>
              <a:rPr lang="en-IN" dirty="0"/>
              <a:t>Scala is one of the functional programming languages </a:t>
            </a:r>
          </a:p>
        </p:txBody>
      </p:sp>
    </p:spTree>
    <p:extLst>
      <p:ext uri="{BB962C8B-B14F-4D97-AF65-F5344CB8AC3E}">
        <p14:creationId xmlns:p14="http://schemas.microsoft.com/office/powerpoint/2010/main" val="523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1264"/>
            <a:ext cx="10515600" cy="1325563"/>
          </a:xfrm>
        </p:spPr>
        <p:txBody>
          <a:bodyPr/>
          <a:lstStyle/>
          <a:p>
            <a:r>
              <a:rPr lang="en-IN" b="1" dirty="0"/>
              <a:t>       SPARK in comparison to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9" y="1306286"/>
            <a:ext cx="10674531" cy="4870677"/>
          </a:xfrm>
        </p:spPr>
        <p:txBody>
          <a:bodyPr>
            <a:normAutofit fontScale="70000" lnSpcReduction="20000"/>
          </a:bodyPr>
          <a:lstStyle/>
          <a:p>
            <a:r>
              <a:rPr lang="en-IN" sz="4000" dirty="0"/>
              <a:t>The high level architecture of SPARK is very similar to that of HADOOP</a:t>
            </a:r>
          </a:p>
          <a:p>
            <a:r>
              <a:rPr lang="en-IN" sz="4000" dirty="0"/>
              <a:t>A quick way of understanding SPARK is by comparing it with HADOOP</a:t>
            </a:r>
          </a:p>
          <a:p>
            <a:r>
              <a:rPr lang="en-IN" sz="4000" dirty="0"/>
              <a:t>Several drawbacks of Hadoop are addressed in Spark which gives a 10x-100x performance improvement over Hadoop</a:t>
            </a:r>
          </a:p>
          <a:p>
            <a:r>
              <a:rPr lang="en-IN" sz="4000" dirty="0"/>
              <a:t>Its well suited for interactive and real time analytics of big data and streaming data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Its highly popular among machine learning users since it outperforms Hadoop in iterative workloads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788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A QUICK RECAP OF HADOOP</a:t>
            </a:r>
          </a:p>
        </p:txBody>
      </p:sp>
      <p:pic>
        <p:nvPicPr>
          <p:cNvPr id="4" name="Content Placeholder 3">
            <a:extLst/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39636" y="1935606"/>
            <a:ext cx="7897091" cy="406341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36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Overview of job execution in HADOOP </a:t>
            </a:r>
          </a:p>
        </p:txBody>
      </p:sp>
      <p:pic>
        <p:nvPicPr>
          <p:cNvPr id="4" name="Picture 2">
            <a:extLst/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9836080" y="1251786"/>
            <a:ext cx="1564200" cy="14533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3">
            <a:extLst/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91804" y="1577586"/>
            <a:ext cx="1118521" cy="11275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2">
            <a:extLst/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502529" y="1650161"/>
            <a:ext cx="791998" cy="935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/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596168" y="1549400"/>
            <a:ext cx="1151997" cy="10396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Box 11"/>
          <p:cNvSpPr/>
          <p:nvPr/>
        </p:nvSpPr>
        <p:spPr>
          <a:xfrm>
            <a:off x="1791804" y="3326380"/>
            <a:ext cx="8409250" cy="405439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1" i="0" u="none" strike="noStrike" kern="1200" cap="none" spc="0" baseline="0" dirty="0">
              <a:solidFill>
                <a:srgbClr val="000000"/>
              </a:solidFill>
              <a:uFillTx/>
              <a:latin typeface="Century Schoolbook" pitchFamily="18"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A</a:t>
            </a: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job submitted by the user is picked up by</a:t>
            </a:r>
            <a:r>
              <a:rPr lang="en-IN" sz="2000" b="1" i="0" u="none" strike="noStrike" kern="1200" cap="none" spc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the name node and the resource manager</a:t>
            </a: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Job gets submitted to the name node and eventually </a:t>
            </a:r>
            <a:r>
              <a:rPr lang="en-IN" sz="2000" b="1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resource manager</a:t>
            </a: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is responsible for scheduling the execution of the job on the data nodes in the cluster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000" b="1" i="0" u="none" strike="noStrike" kern="1200" cap="none" spc="0" baseline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The data nodes in cluster</a:t>
            </a:r>
            <a:r>
              <a:rPr lang="en-IN" sz="2000" b="1" i="0" u="none" strike="noStrike" kern="1200" cap="none" spc="0" dirty="0">
                <a:solidFill>
                  <a:srgbClr val="000000"/>
                </a:solidFill>
                <a:uFillTx/>
                <a:ea typeface="Microsoft YaHei" pitchFamily="2"/>
                <a:cs typeface="Mangal" pitchFamily="2"/>
              </a:rPr>
              <a:t> consists the data blocks on which the user’s program </a:t>
            </a:r>
            <a:r>
              <a:rPr lang="en-IN" sz="2000" b="1" dirty="0">
                <a:solidFill>
                  <a:srgbClr val="000000"/>
                </a:solidFill>
                <a:ea typeface="Microsoft YaHei" pitchFamily="2"/>
                <a:cs typeface="Mangal" pitchFamily="2"/>
              </a:rPr>
              <a:t>will be executed in parallel </a:t>
            </a:r>
            <a:endParaRPr lang="en-IN" sz="2000" b="1" i="0" u="none" strike="noStrike" kern="1200" cap="none" spc="0" baseline="0" dirty="0">
              <a:solidFill>
                <a:srgbClr val="000000"/>
              </a:solidFill>
              <a:uFillTx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1" i="0" u="none" strike="noStrike" kern="1200" cap="none" spc="0" baseline="0" dirty="0">
              <a:solidFill>
                <a:srgbClr val="000000"/>
              </a:solidFill>
              <a:uFillTx/>
              <a:latin typeface="Century Schoolbook" pitchFamily="18"/>
              <a:ea typeface="Microsoft YaHei" pitchFamily="2"/>
              <a:cs typeface="Mangal" pitchFamily="2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 dirty="0">
                <a:solidFill>
                  <a:srgbClr val="000000"/>
                </a:solidFill>
                <a:uFillTx/>
                <a:latin typeface="Century Schoolbook" pitchFamily="18"/>
                <a:ea typeface="Microsoft YaHei" pitchFamily="2"/>
                <a:cs typeface="Mangal" pitchFamily="2"/>
              </a:rPr>
              <a:t> </a:t>
            </a:r>
          </a:p>
        </p:txBody>
      </p:sp>
      <p:sp>
        <p:nvSpPr>
          <p:cNvPr id="15" name="Right Arrow 10"/>
          <p:cNvSpPr/>
          <p:nvPr/>
        </p:nvSpPr>
        <p:spPr>
          <a:xfrm>
            <a:off x="3260249" y="1961304"/>
            <a:ext cx="933117" cy="290523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E8637"/>
          </a:solidFill>
          <a:ln w="25557" cap="flat">
            <a:solidFill>
              <a:srgbClr val="BB6328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Right Arrow 10"/>
          <p:cNvSpPr/>
          <p:nvPr/>
        </p:nvSpPr>
        <p:spPr>
          <a:xfrm>
            <a:off x="5492254" y="1988142"/>
            <a:ext cx="933117" cy="28400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E8637"/>
          </a:solidFill>
          <a:ln w="25557" cap="flat">
            <a:solidFill>
              <a:srgbClr val="BB6328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1804" y="3006436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Job client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6771" y="295934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Name node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6860" y="2933278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Resource manager/YARN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36771" y="295934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node  </a:t>
            </a:r>
          </a:p>
        </p:txBody>
      </p:sp>
      <p:sp>
        <p:nvSpPr>
          <p:cNvPr id="21" name="Right Arrow 10"/>
          <p:cNvSpPr/>
          <p:nvPr/>
        </p:nvSpPr>
        <p:spPr>
          <a:xfrm>
            <a:off x="8240595" y="1961304"/>
            <a:ext cx="933117" cy="28400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FE8637"/>
          </a:solidFill>
          <a:ln w="25557" cap="flat">
            <a:solidFill>
              <a:srgbClr val="BB6328"/>
            </a:solidFill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11207" y="2933278"/>
            <a:ext cx="142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 nodes   </a:t>
            </a:r>
          </a:p>
        </p:txBody>
      </p:sp>
    </p:spTree>
    <p:extLst>
      <p:ext uri="{BB962C8B-B14F-4D97-AF65-F5344CB8AC3E}">
        <p14:creationId xmlns:p14="http://schemas.microsoft.com/office/powerpoint/2010/main" val="271627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618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Microsoft YaHei</vt:lpstr>
      <vt:lpstr>Arial</vt:lpstr>
      <vt:lpstr>Calibri</vt:lpstr>
      <vt:lpstr>Calibri Light</vt:lpstr>
      <vt:lpstr>Century Schoolbook</vt:lpstr>
      <vt:lpstr>Ebrima</vt:lpstr>
      <vt:lpstr>Mangal</vt:lpstr>
      <vt:lpstr>Wingdings</vt:lpstr>
      <vt:lpstr>Office Theme</vt:lpstr>
      <vt:lpstr>Introduction to  SPARK </vt:lpstr>
      <vt:lpstr>                                 Agenda</vt:lpstr>
      <vt:lpstr>                            What is SPARK ?</vt:lpstr>
      <vt:lpstr>                          What is SCALA ?</vt:lpstr>
      <vt:lpstr>   </vt:lpstr>
      <vt:lpstr>                Functional programming </vt:lpstr>
      <vt:lpstr>       SPARK in comparison to HADOOP</vt:lpstr>
      <vt:lpstr>             A QUICK RECAP OF HADOOP</vt:lpstr>
      <vt:lpstr>    Overview of job execution in HADOOP </vt:lpstr>
      <vt:lpstr>           Overview of SPARK architecture</vt:lpstr>
      <vt:lpstr>                   SPARK architecture   </vt:lpstr>
      <vt:lpstr>A closer look into the SPARK architecture</vt:lpstr>
      <vt:lpstr>                Spark deployment modes </vt:lpstr>
      <vt:lpstr>                               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SPARK </dc:title>
  <dc:creator>Vinod Raju [MaGE]</dc:creator>
  <cp:lastModifiedBy>vineet@greatlearning.in</cp:lastModifiedBy>
  <cp:revision>60</cp:revision>
  <dcterms:created xsi:type="dcterms:W3CDTF">2018-01-26T10:33:38Z</dcterms:created>
  <dcterms:modified xsi:type="dcterms:W3CDTF">2018-01-29T08:17:13Z</dcterms:modified>
</cp:coreProperties>
</file>