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341" r:id="rId6"/>
    <p:sldId id="261" r:id="rId7"/>
    <p:sldId id="262" r:id="rId8"/>
    <p:sldId id="349" r:id="rId9"/>
    <p:sldId id="350" r:id="rId10"/>
    <p:sldId id="344" r:id="rId11"/>
    <p:sldId id="343" r:id="rId12"/>
    <p:sldId id="345" r:id="rId13"/>
    <p:sldId id="346" r:id="rId14"/>
    <p:sldId id="347" r:id="rId15"/>
    <p:sldId id="277" r:id="rId16"/>
    <p:sldId id="348" r:id="rId17"/>
    <p:sldId id="279" r:id="rId18"/>
    <p:sldId id="280" r:id="rId19"/>
    <p:sldId id="282" r:id="rId20"/>
    <p:sldId id="283" r:id="rId21"/>
    <p:sldId id="284" r:id="rId22"/>
    <p:sldId id="285" r:id="rId23"/>
    <p:sldId id="351" r:id="rId24"/>
    <p:sldId id="352" r:id="rId25"/>
    <p:sldId id="355" r:id="rId26"/>
    <p:sldId id="298" r:id="rId27"/>
    <p:sldId id="299" r:id="rId28"/>
    <p:sldId id="300" r:id="rId29"/>
    <p:sldId id="301" r:id="rId30"/>
    <p:sldId id="302" r:id="rId31"/>
    <p:sldId id="303" r:id="rId32"/>
    <p:sldId id="353" r:id="rId33"/>
    <p:sldId id="356" r:id="rId34"/>
    <p:sldId id="354" r:id="rId35"/>
    <p:sldId id="357" r:id="rId36"/>
    <p:sldId id="358" r:id="rId37"/>
    <p:sldId id="359" r:id="rId38"/>
    <p:sldId id="304" r:id="rId39"/>
    <p:sldId id="333" r:id="rId40"/>
    <p:sldId id="337" r:id="rId41"/>
    <p:sldId id="338" r:id="rId42"/>
    <p:sldId id="339" r:id="rId43"/>
    <p:sldId id="305" r:id="rId44"/>
    <p:sldId id="340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0BFF-33B7-40D5-9A6C-77DC8DF0627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2EA1A-73A7-4332-8D67-2453E5234C3C}">
      <dgm:prSet phldrT="[Text]"/>
      <dgm:spPr/>
      <dgm:t>
        <a:bodyPr/>
        <a:lstStyle/>
        <a:p>
          <a:r>
            <a:rPr lang="en-US" dirty="0"/>
            <a:t>Compiler</a:t>
          </a:r>
        </a:p>
      </dgm:t>
    </dgm:pt>
    <dgm:pt modelId="{984A270F-65B5-4E10-8433-1B8752648BF1}" type="parTrans" cxnId="{4265387F-68BF-4198-A490-696BBA4A19CF}">
      <dgm:prSet/>
      <dgm:spPr/>
      <dgm:t>
        <a:bodyPr/>
        <a:lstStyle/>
        <a:p>
          <a:endParaRPr lang="en-US"/>
        </a:p>
      </dgm:t>
    </dgm:pt>
    <dgm:pt modelId="{59E45293-59EA-43AA-BD49-0F3D5E49AF19}" type="sibTrans" cxnId="{4265387F-68BF-4198-A490-696BBA4A19CF}">
      <dgm:prSet/>
      <dgm:spPr/>
      <dgm:t>
        <a:bodyPr/>
        <a:lstStyle/>
        <a:p>
          <a:endParaRPr lang="en-US"/>
        </a:p>
      </dgm:t>
    </dgm:pt>
    <dgm:pt modelId="{D63A07A6-9E69-4266-81FA-8F9AB4B873C8}">
      <dgm:prSet phldrT="[Text]"/>
      <dgm:spPr/>
      <dgm:t>
        <a:bodyPr/>
        <a:lstStyle/>
        <a:p>
          <a:r>
            <a:rPr lang="en-US" dirty="0"/>
            <a:t>Converts query into Logical Plan</a:t>
          </a:r>
        </a:p>
      </dgm:t>
    </dgm:pt>
    <dgm:pt modelId="{1F79EBB0-3A9B-424D-9E9C-5A45DB921AA4}" type="parTrans" cxnId="{917D205B-F689-4DA9-AE86-D4576E45E80F}">
      <dgm:prSet/>
      <dgm:spPr/>
      <dgm:t>
        <a:bodyPr/>
        <a:lstStyle/>
        <a:p>
          <a:endParaRPr lang="en-US"/>
        </a:p>
      </dgm:t>
    </dgm:pt>
    <dgm:pt modelId="{1FEF765C-BCB4-4DA8-BB77-CAE78B2F8710}" type="sibTrans" cxnId="{917D205B-F689-4DA9-AE86-D4576E45E80F}">
      <dgm:prSet/>
      <dgm:spPr/>
      <dgm:t>
        <a:bodyPr/>
        <a:lstStyle/>
        <a:p>
          <a:endParaRPr lang="en-US"/>
        </a:p>
      </dgm:t>
    </dgm:pt>
    <dgm:pt modelId="{5B0FA0D4-986D-48B8-91AD-D5D3F90EE1E1}">
      <dgm:prSet phldrT="[Text]" phldr="1"/>
      <dgm:spPr/>
      <dgm:t>
        <a:bodyPr/>
        <a:lstStyle/>
        <a:p>
          <a:endParaRPr lang="en-US"/>
        </a:p>
      </dgm:t>
    </dgm:pt>
    <dgm:pt modelId="{CBEFC160-7D25-4AA4-AC83-9DD1ED6FB8D8}" type="parTrans" cxnId="{A8CC2306-7148-4914-A34E-028B37161D73}">
      <dgm:prSet/>
      <dgm:spPr/>
      <dgm:t>
        <a:bodyPr/>
        <a:lstStyle/>
        <a:p>
          <a:endParaRPr lang="en-US"/>
        </a:p>
      </dgm:t>
    </dgm:pt>
    <dgm:pt modelId="{B22265C3-DBF9-43FA-971D-85C556A76EE4}" type="sibTrans" cxnId="{A8CC2306-7148-4914-A34E-028B37161D73}">
      <dgm:prSet/>
      <dgm:spPr/>
      <dgm:t>
        <a:bodyPr/>
        <a:lstStyle/>
        <a:p>
          <a:endParaRPr lang="en-US"/>
        </a:p>
      </dgm:t>
    </dgm:pt>
    <dgm:pt modelId="{29C11EDD-E72E-4050-B010-E57E7C50E7FC}">
      <dgm:prSet phldrT="[Text]"/>
      <dgm:spPr/>
      <dgm:t>
        <a:bodyPr/>
        <a:lstStyle/>
        <a:p>
          <a:r>
            <a:rPr lang="en-US" dirty="0"/>
            <a:t>Optimizer</a:t>
          </a:r>
        </a:p>
      </dgm:t>
    </dgm:pt>
    <dgm:pt modelId="{66515E95-B064-49A5-BF41-0278A56B113F}" type="parTrans" cxnId="{9AC5CBDE-C4CC-4193-BDFB-DB704FB42FC6}">
      <dgm:prSet/>
      <dgm:spPr/>
      <dgm:t>
        <a:bodyPr/>
        <a:lstStyle/>
        <a:p>
          <a:endParaRPr lang="en-US"/>
        </a:p>
      </dgm:t>
    </dgm:pt>
    <dgm:pt modelId="{AC9F0AF1-9D4F-45D4-AFF4-4146FB748A44}" type="sibTrans" cxnId="{9AC5CBDE-C4CC-4193-BDFB-DB704FB42FC6}">
      <dgm:prSet/>
      <dgm:spPr/>
      <dgm:t>
        <a:bodyPr/>
        <a:lstStyle/>
        <a:p>
          <a:endParaRPr lang="en-US"/>
        </a:p>
      </dgm:t>
    </dgm:pt>
    <dgm:pt modelId="{7DA5FABF-E0C6-42FB-9303-D93AD7468DB9}">
      <dgm:prSet phldrT="[Text]"/>
      <dgm:spPr/>
      <dgm:t>
        <a:bodyPr/>
        <a:lstStyle/>
        <a:p>
          <a:r>
            <a:rPr lang="en-US" dirty="0"/>
            <a:t>Improves logical plan with more optimized technique</a:t>
          </a:r>
        </a:p>
      </dgm:t>
    </dgm:pt>
    <dgm:pt modelId="{4888900C-453C-44A0-832C-187CA338D071}" type="parTrans" cxnId="{3E81B7B0-D8F7-4675-A304-BADD7CF79050}">
      <dgm:prSet/>
      <dgm:spPr/>
      <dgm:t>
        <a:bodyPr/>
        <a:lstStyle/>
        <a:p>
          <a:endParaRPr lang="en-US"/>
        </a:p>
      </dgm:t>
    </dgm:pt>
    <dgm:pt modelId="{C3CB9ED9-C633-4B05-A732-2236A8ADB210}" type="sibTrans" cxnId="{3E81B7B0-D8F7-4675-A304-BADD7CF79050}">
      <dgm:prSet/>
      <dgm:spPr/>
      <dgm:t>
        <a:bodyPr/>
        <a:lstStyle/>
        <a:p>
          <a:endParaRPr lang="en-US"/>
        </a:p>
      </dgm:t>
    </dgm:pt>
    <dgm:pt modelId="{B08BF426-6A5D-4C61-BEFB-E9D602FB7AC5}">
      <dgm:prSet phldrT="[Text]" phldr="1"/>
      <dgm:spPr/>
      <dgm:t>
        <a:bodyPr/>
        <a:lstStyle/>
        <a:p>
          <a:endParaRPr lang="en-US"/>
        </a:p>
      </dgm:t>
    </dgm:pt>
    <dgm:pt modelId="{F018D9EE-6FFF-4D3F-ACC1-B82DC88BBAE1}" type="parTrans" cxnId="{D605E174-7EC3-4F9E-A01F-33CD4547BEE3}">
      <dgm:prSet/>
      <dgm:spPr/>
      <dgm:t>
        <a:bodyPr/>
        <a:lstStyle/>
        <a:p>
          <a:endParaRPr lang="en-US"/>
        </a:p>
      </dgm:t>
    </dgm:pt>
    <dgm:pt modelId="{E9598C5D-49B2-485F-B38C-EFC534D31B22}" type="sibTrans" cxnId="{D605E174-7EC3-4F9E-A01F-33CD4547BEE3}">
      <dgm:prSet/>
      <dgm:spPr/>
      <dgm:t>
        <a:bodyPr/>
        <a:lstStyle/>
        <a:p>
          <a:endParaRPr lang="en-US"/>
        </a:p>
      </dgm:t>
    </dgm:pt>
    <dgm:pt modelId="{3399FF23-1485-4D2D-95CC-291597D5DC3C}">
      <dgm:prSet phldrT="[Text]"/>
      <dgm:spPr/>
      <dgm:t>
        <a:bodyPr/>
        <a:lstStyle/>
        <a:p>
          <a:r>
            <a:rPr lang="en-US" dirty="0"/>
            <a:t>Executor</a:t>
          </a:r>
        </a:p>
      </dgm:t>
    </dgm:pt>
    <dgm:pt modelId="{E09B1B3A-3030-4CD1-834F-50CDD90830ED}" type="parTrans" cxnId="{F6D3CFC2-739B-4863-B2FE-8A61D13F6811}">
      <dgm:prSet/>
      <dgm:spPr/>
      <dgm:t>
        <a:bodyPr/>
        <a:lstStyle/>
        <a:p>
          <a:endParaRPr lang="en-US"/>
        </a:p>
      </dgm:t>
    </dgm:pt>
    <dgm:pt modelId="{1D39A8EA-7769-4A8D-A00F-4DB0B0149B55}" type="sibTrans" cxnId="{F6D3CFC2-739B-4863-B2FE-8A61D13F6811}">
      <dgm:prSet/>
      <dgm:spPr/>
      <dgm:t>
        <a:bodyPr/>
        <a:lstStyle/>
        <a:p>
          <a:endParaRPr lang="en-US"/>
        </a:p>
      </dgm:t>
    </dgm:pt>
    <dgm:pt modelId="{F9BBCBB4-9842-4FCC-81C5-6B8CAA3979F8}">
      <dgm:prSet phldrT="[Text]"/>
      <dgm:spPr/>
      <dgm:t>
        <a:bodyPr/>
        <a:lstStyle/>
        <a:p>
          <a:r>
            <a:rPr lang="en-US" dirty="0"/>
            <a:t>Executes the plan by running in Hadoop cluster</a:t>
          </a:r>
        </a:p>
      </dgm:t>
    </dgm:pt>
    <dgm:pt modelId="{0ACA50C1-C430-4B79-AEFC-909D516F1B07}" type="parTrans" cxnId="{0CDEDAC6-5D7E-49E9-8C10-78AFFDABA32B}">
      <dgm:prSet/>
      <dgm:spPr/>
      <dgm:t>
        <a:bodyPr/>
        <a:lstStyle/>
        <a:p>
          <a:endParaRPr lang="en-US"/>
        </a:p>
      </dgm:t>
    </dgm:pt>
    <dgm:pt modelId="{58D10B83-0F09-419F-906A-3080B401D8F5}" type="sibTrans" cxnId="{0CDEDAC6-5D7E-49E9-8C10-78AFFDABA32B}">
      <dgm:prSet/>
      <dgm:spPr/>
      <dgm:t>
        <a:bodyPr/>
        <a:lstStyle/>
        <a:p>
          <a:endParaRPr lang="en-US"/>
        </a:p>
      </dgm:t>
    </dgm:pt>
    <dgm:pt modelId="{A455A22C-CC0F-4986-A35E-C902B10AC68C}">
      <dgm:prSet phldrT="[Text]" phldr="1"/>
      <dgm:spPr/>
      <dgm:t>
        <a:bodyPr/>
        <a:lstStyle/>
        <a:p>
          <a:endParaRPr lang="en-US"/>
        </a:p>
      </dgm:t>
    </dgm:pt>
    <dgm:pt modelId="{9A9EBE0A-7115-483D-969E-A6F8A07BF8C8}" type="parTrans" cxnId="{EAA62EDE-B3B7-40E9-AB03-AF881C27D767}">
      <dgm:prSet/>
      <dgm:spPr/>
      <dgm:t>
        <a:bodyPr/>
        <a:lstStyle/>
        <a:p>
          <a:endParaRPr lang="en-US"/>
        </a:p>
      </dgm:t>
    </dgm:pt>
    <dgm:pt modelId="{5D9AC5B2-6CC9-4982-BC16-7FA723F3889A}" type="sibTrans" cxnId="{EAA62EDE-B3B7-40E9-AB03-AF881C27D767}">
      <dgm:prSet/>
      <dgm:spPr/>
      <dgm:t>
        <a:bodyPr/>
        <a:lstStyle/>
        <a:p>
          <a:endParaRPr lang="en-US"/>
        </a:p>
      </dgm:t>
    </dgm:pt>
    <dgm:pt modelId="{955C687B-3D88-4DF1-852B-721BA211F96D}" type="pres">
      <dgm:prSet presAssocID="{4AAC0BFF-33B7-40D5-9A6C-77DC8DF06277}" presName="theList" presStyleCnt="0">
        <dgm:presLayoutVars>
          <dgm:dir/>
          <dgm:animLvl val="lvl"/>
          <dgm:resizeHandles val="exact"/>
        </dgm:presLayoutVars>
      </dgm:prSet>
      <dgm:spPr/>
    </dgm:pt>
    <dgm:pt modelId="{D7C02193-CE69-4F94-BB8E-AA6E9B1DDFDB}" type="pres">
      <dgm:prSet presAssocID="{F052EA1A-73A7-4332-8D67-2453E5234C3C}" presName="compNode" presStyleCnt="0"/>
      <dgm:spPr/>
    </dgm:pt>
    <dgm:pt modelId="{9155BF2D-2F23-42CE-B4BD-8A4686FDE418}" type="pres">
      <dgm:prSet presAssocID="{F052EA1A-73A7-4332-8D67-2453E5234C3C}" presName="noGeometry" presStyleCnt="0"/>
      <dgm:spPr/>
    </dgm:pt>
    <dgm:pt modelId="{4F853582-70A9-4DE3-AAD5-952BB40A9678}" type="pres">
      <dgm:prSet presAssocID="{F052EA1A-73A7-4332-8D67-2453E5234C3C}" presName="childTextVisible" presStyleLbl="bgAccFollowNode1" presStyleIdx="0" presStyleCnt="3">
        <dgm:presLayoutVars>
          <dgm:bulletEnabled val="1"/>
        </dgm:presLayoutVars>
      </dgm:prSet>
      <dgm:spPr/>
    </dgm:pt>
    <dgm:pt modelId="{6AB866A2-F4FD-443F-B160-247E6AC54DCB}" type="pres">
      <dgm:prSet presAssocID="{F052EA1A-73A7-4332-8D67-2453E5234C3C}" presName="childTextHidden" presStyleLbl="bgAccFollowNode1" presStyleIdx="0" presStyleCnt="3"/>
      <dgm:spPr/>
    </dgm:pt>
    <dgm:pt modelId="{18C75793-2CE7-4CDF-B842-FDB1E79368FE}" type="pres">
      <dgm:prSet presAssocID="{F052EA1A-73A7-4332-8D67-2453E5234C3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398FBC4-B0D8-4AC5-9B79-688BEA187DFE}" type="pres">
      <dgm:prSet presAssocID="{F052EA1A-73A7-4332-8D67-2453E5234C3C}" presName="aSpace" presStyleCnt="0"/>
      <dgm:spPr/>
    </dgm:pt>
    <dgm:pt modelId="{D6341715-D6D0-412B-8ADD-6CD2FF32EE1C}" type="pres">
      <dgm:prSet presAssocID="{29C11EDD-E72E-4050-B010-E57E7C50E7FC}" presName="compNode" presStyleCnt="0"/>
      <dgm:spPr/>
    </dgm:pt>
    <dgm:pt modelId="{F976D418-CDD2-49E0-9A8D-F4FAAD8C56AF}" type="pres">
      <dgm:prSet presAssocID="{29C11EDD-E72E-4050-B010-E57E7C50E7FC}" presName="noGeometry" presStyleCnt="0"/>
      <dgm:spPr/>
    </dgm:pt>
    <dgm:pt modelId="{889AA154-E1DC-4817-A8FE-6EB5EA9B1C28}" type="pres">
      <dgm:prSet presAssocID="{29C11EDD-E72E-4050-B010-E57E7C50E7FC}" presName="childTextVisible" presStyleLbl="bgAccFollowNode1" presStyleIdx="1" presStyleCnt="3">
        <dgm:presLayoutVars>
          <dgm:bulletEnabled val="1"/>
        </dgm:presLayoutVars>
      </dgm:prSet>
      <dgm:spPr/>
    </dgm:pt>
    <dgm:pt modelId="{CB779E5E-1823-4401-9EB1-E3DA6C9511CD}" type="pres">
      <dgm:prSet presAssocID="{29C11EDD-E72E-4050-B010-E57E7C50E7FC}" presName="childTextHidden" presStyleLbl="bgAccFollowNode1" presStyleIdx="1" presStyleCnt="3"/>
      <dgm:spPr/>
    </dgm:pt>
    <dgm:pt modelId="{32EBF74C-759D-4924-8F57-A755CB5B1E4D}" type="pres">
      <dgm:prSet presAssocID="{29C11EDD-E72E-4050-B010-E57E7C50E7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DB18B13-5F0A-4310-9FB1-57403F1ACE17}" type="pres">
      <dgm:prSet presAssocID="{29C11EDD-E72E-4050-B010-E57E7C50E7FC}" presName="aSpace" presStyleCnt="0"/>
      <dgm:spPr/>
    </dgm:pt>
    <dgm:pt modelId="{E4BDD5EE-6DE3-464F-BD25-29844C7991C1}" type="pres">
      <dgm:prSet presAssocID="{3399FF23-1485-4D2D-95CC-291597D5DC3C}" presName="compNode" presStyleCnt="0"/>
      <dgm:spPr/>
    </dgm:pt>
    <dgm:pt modelId="{C322E840-7357-4DA3-8295-2AF108BC577E}" type="pres">
      <dgm:prSet presAssocID="{3399FF23-1485-4D2D-95CC-291597D5DC3C}" presName="noGeometry" presStyleCnt="0"/>
      <dgm:spPr/>
    </dgm:pt>
    <dgm:pt modelId="{7706A16E-6CB1-4FF2-ABCB-0332AB96FFB0}" type="pres">
      <dgm:prSet presAssocID="{3399FF23-1485-4D2D-95CC-291597D5DC3C}" presName="childTextVisible" presStyleLbl="bgAccFollowNode1" presStyleIdx="2" presStyleCnt="3">
        <dgm:presLayoutVars>
          <dgm:bulletEnabled val="1"/>
        </dgm:presLayoutVars>
      </dgm:prSet>
      <dgm:spPr/>
    </dgm:pt>
    <dgm:pt modelId="{884AFBC1-5319-444E-AC22-AF4A38558CED}" type="pres">
      <dgm:prSet presAssocID="{3399FF23-1485-4D2D-95CC-291597D5DC3C}" presName="childTextHidden" presStyleLbl="bgAccFollowNode1" presStyleIdx="2" presStyleCnt="3"/>
      <dgm:spPr/>
    </dgm:pt>
    <dgm:pt modelId="{A09A63D4-A49F-4AEC-A3F1-B331A7CF5359}" type="pres">
      <dgm:prSet presAssocID="{3399FF23-1485-4D2D-95CC-291597D5DC3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8CC2306-7148-4914-A34E-028B37161D73}" srcId="{F052EA1A-73A7-4332-8D67-2453E5234C3C}" destId="{5B0FA0D4-986D-48B8-91AD-D5D3F90EE1E1}" srcOrd="1" destOrd="0" parTransId="{CBEFC160-7D25-4AA4-AC83-9DD1ED6FB8D8}" sibTransId="{B22265C3-DBF9-43FA-971D-85C556A76EE4}"/>
    <dgm:cxn modelId="{4B3D330F-5A8B-473A-A3FF-1E75C0F2CB86}" type="presOf" srcId="{B08BF426-6A5D-4C61-BEFB-E9D602FB7AC5}" destId="{CB779E5E-1823-4401-9EB1-E3DA6C9511CD}" srcOrd="1" destOrd="1" presId="urn:microsoft.com/office/officeart/2005/8/layout/hProcess6"/>
    <dgm:cxn modelId="{A00E1424-7F69-4858-BB0A-A915B9D5B36B}" type="presOf" srcId="{4AAC0BFF-33B7-40D5-9A6C-77DC8DF06277}" destId="{955C687B-3D88-4DF1-852B-721BA211F96D}" srcOrd="0" destOrd="0" presId="urn:microsoft.com/office/officeart/2005/8/layout/hProcess6"/>
    <dgm:cxn modelId="{D93EC324-ED1B-417D-B4AA-5C37F7FBD247}" type="presOf" srcId="{5B0FA0D4-986D-48B8-91AD-D5D3F90EE1E1}" destId="{6AB866A2-F4FD-443F-B160-247E6AC54DCB}" srcOrd="1" destOrd="1" presId="urn:microsoft.com/office/officeart/2005/8/layout/hProcess6"/>
    <dgm:cxn modelId="{B68C3C34-7BA3-4325-BC8A-DAF135B50488}" type="presOf" srcId="{5B0FA0D4-986D-48B8-91AD-D5D3F90EE1E1}" destId="{4F853582-70A9-4DE3-AAD5-952BB40A9678}" srcOrd="0" destOrd="1" presId="urn:microsoft.com/office/officeart/2005/8/layout/hProcess6"/>
    <dgm:cxn modelId="{917D205B-F689-4DA9-AE86-D4576E45E80F}" srcId="{F052EA1A-73A7-4332-8D67-2453E5234C3C}" destId="{D63A07A6-9E69-4266-81FA-8F9AB4B873C8}" srcOrd="0" destOrd="0" parTransId="{1F79EBB0-3A9B-424D-9E9C-5A45DB921AA4}" sibTransId="{1FEF765C-BCB4-4DA8-BB77-CAE78B2F8710}"/>
    <dgm:cxn modelId="{01F5B65E-8675-4B69-888B-35F66BAC1462}" type="presOf" srcId="{7DA5FABF-E0C6-42FB-9303-D93AD7468DB9}" destId="{889AA154-E1DC-4817-A8FE-6EB5EA9B1C28}" srcOrd="0" destOrd="0" presId="urn:microsoft.com/office/officeart/2005/8/layout/hProcess6"/>
    <dgm:cxn modelId="{E63D0B44-751C-4028-9E0D-2BE63A2615B5}" type="presOf" srcId="{D63A07A6-9E69-4266-81FA-8F9AB4B873C8}" destId="{6AB866A2-F4FD-443F-B160-247E6AC54DCB}" srcOrd="1" destOrd="0" presId="urn:microsoft.com/office/officeart/2005/8/layout/hProcess6"/>
    <dgm:cxn modelId="{92C25B49-FFE0-4D90-92C3-925877F6DFD8}" type="presOf" srcId="{F052EA1A-73A7-4332-8D67-2453E5234C3C}" destId="{18C75793-2CE7-4CDF-B842-FDB1E79368FE}" srcOrd="0" destOrd="0" presId="urn:microsoft.com/office/officeart/2005/8/layout/hProcess6"/>
    <dgm:cxn modelId="{ACAFA973-3D53-4CF2-8751-3522AA0862A9}" type="presOf" srcId="{D63A07A6-9E69-4266-81FA-8F9AB4B873C8}" destId="{4F853582-70A9-4DE3-AAD5-952BB40A9678}" srcOrd="0" destOrd="0" presId="urn:microsoft.com/office/officeart/2005/8/layout/hProcess6"/>
    <dgm:cxn modelId="{D605E174-7EC3-4F9E-A01F-33CD4547BEE3}" srcId="{29C11EDD-E72E-4050-B010-E57E7C50E7FC}" destId="{B08BF426-6A5D-4C61-BEFB-E9D602FB7AC5}" srcOrd="1" destOrd="0" parTransId="{F018D9EE-6FFF-4D3F-ACC1-B82DC88BBAE1}" sibTransId="{E9598C5D-49B2-485F-B38C-EFC534D31B22}"/>
    <dgm:cxn modelId="{4265387F-68BF-4198-A490-696BBA4A19CF}" srcId="{4AAC0BFF-33B7-40D5-9A6C-77DC8DF06277}" destId="{F052EA1A-73A7-4332-8D67-2453E5234C3C}" srcOrd="0" destOrd="0" parTransId="{984A270F-65B5-4E10-8433-1B8752648BF1}" sibTransId="{59E45293-59EA-43AA-BD49-0F3D5E49AF19}"/>
    <dgm:cxn modelId="{30F1699A-03BC-4BCB-B78B-FB184269FDEC}" type="presOf" srcId="{A455A22C-CC0F-4986-A35E-C902B10AC68C}" destId="{7706A16E-6CB1-4FF2-ABCB-0332AB96FFB0}" srcOrd="0" destOrd="1" presId="urn:microsoft.com/office/officeart/2005/8/layout/hProcess6"/>
    <dgm:cxn modelId="{219630AB-0B78-4414-8B3B-0F63CD89E474}" type="presOf" srcId="{F9BBCBB4-9842-4FCC-81C5-6B8CAA3979F8}" destId="{884AFBC1-5319-444E-AC22-AF4A38558CED}" srcOrd="1" destOrd="0" presId="urn:microsoft.com/office/officeart/2005/8/layout/hProcess6"/>
    <dgm:cxn modelId="{3E81B7B0-D8F7-4675-A304-BADD7CF79050}" srcId="{29C11EDD-E72E-4050-B010-E57E7C50E7FC}" destId="{7DA5FABF-E0C6-42FB-9303-D93AD7468DB9}" srcOrd="0" destOrd="0" parTransId="{4888900C-453C-44A0-832C-187CA338D071}" sibTransId="{C3CB9ED9-C633-4B05-A732-2236A8ADB210}"/>
    <dgm:cxn modelId="{CFCBA8B2-82C4-407B-8FAB-23ECC3788445}" type="presOf" srcId="{F9BBCBB4-9842-4FCC-81C5-6B8CAA3979F8}" destId="{7706A16E-6CB1-4FF2-ABCB-0332AB96FFB0}" srcOrd="0" destOrd="0" presId="urn:microsoft.com/office/officeart/2005/8/layout/hProcess6"/>
    <dgm:cxn modelId="{F6D3CFC2-739B-4863-B2FE-8A61D13F6811}" srcId="{4AAC0BFF-33B7-40D5-9A6C-77DC8DF06277}" destId="{3399FF23-1485-4D2D-95CC-291597D5DC3C}" srcOrd="2" destOrd="0" parTransId="{E09B1B3A-3030-4CD1-834F-50CDD90830ED}" sibTransId="{1D39A8EA-7769-4A8D-A00F-4DB0B0149B55}"/>
    <dgm:cxn modelId="{0CDEDAC6-5D7E-49E9-8C10-78AFFDABA32B}" srcId="{3399FF23-1485-4D2D-95CC-291597D5DC3C}" destId="{F9BBCBB4-9842-4FCC-81C5-6B8CAA3979F8}" srcOrd="0" destOrd="0" parTransId="{0ACA50C1-C430-4B79-AEFC-909D516F1B07}" sibTransId="{58D10B83-0F09-419F-906A-3080B401D8F5}"/>
    <dgm:cxn modelId="{A1AD05CC-586F-4BB4-98B8-6EB522F43AF8}" type="presOf" srcId="{3399FF23-1485-4D2D-95CC-291597D5DC3C}" destId="{A09A63D4-A49F-4AEC-A3F1-B331A7CF5359}" srcOrd="0" destOrd="0" presId="urn:microsoft.com/office/officeart/2005/8/layout/hProcess6"/>
    <dgm:cxn modelId="{34DDC1CC-1466-46DA-B93D-B3DDB3883261}" type="presOf" srcId="{B08BF426-6A5D-4C61-BEFB-E9D602FB7AC5}" destId="{889AA154-E1DC-4817-A8FE-6EB5EA9B1C28}" srcOrd="0" destOrd="1" presId="urn:microsoft.com/office/officeart/2005/8/layout/hProcess6"/>
    <dgm:cxn modelId="{0CA192D3-2C2A-4415-8D43-24AC2D54197E}" type="presOf" srcId="{29C11EDD-E72E-4050-B010-E57E7C50E7FC}" destId="{32EBF74C-759D-4924-8F57-A755CB5B1E4D}" srcOrd="0" destOrd="0" presId="urn:microsoft.com/office/officeart/2005/8/layout/hProcess6"/>
    <dgm:cxn modelId="{A83E09D9-7000-4B97-B9A4-BA6F1051FF14}" type="presOf" srcId="{A455A22C-CC0F-4986-A35E-C902B10AC68C}" destId="{884AFBC1-5319-444E-AC22-AF4A38558CED}" srcOrd="1" destOrd="1" presId="urn:microsoft.com/office/officeart/2005/8/layout/hProcess6"/>
    <dgm:cxn modelId="{EAA62EDE-B3B7-40E9-AB03-AF881C27D767}" srcId="{3399FF23-1485-4D2D-95CC-291597D5DC3C}" destId="{A455A22C-CC0F-4986-A35E-C902B10AC68C}" srcOrd="1" destOrd="0" parTransId="{9A9EBE0A-7115-483D-969E-A6F8A07BF8C8}" sibTransId="{5D9AC5B2-6CC9-4982-BC16-7FA723F3889A}"/>
    <dgm:cxn modelId="{9AC5CBDE-C4CC-4193-BDFB-DB704FB42FC6}" srcId="{4AAC0BFF-33B7-40D5-9A6C-77DC8DF06277}" destId="{29C11EDD-E72E-4050-B010-E57E7C50E7FC}" srcOrd="1" destOrd="0" parTransId="{66515E95-B064-49A5-BF41-0278A56B113F}" sibTransId="{AC9F0AF1-9D4F-45D4-AFF4-4146FB748A44}"/>
    <dgm:cxn modelId="{BCB213E8-C50C-45CA-8173-842D8EB04B65}" type="presOf" srcId="{7DA5FABF-E0C6-42FB-9303-D93AD7468DB9}" destId="{CB779E5E-1823-4401-9EB1-E3DA6C9511CD}" srcOrd="1" destOrd="0" presId="urn:microsoft.com/office/officeart/2005/8/layout/hProcess6"/>
    <dgm:cxn modelId="{E21DF78C-5534-4024-B693-A7D7DC818930}" type="presParOf" srcId="{955C687B-3D88-4DF1-852B-721BA211F96D}" destId="{D7C02193-CE69-4F94-BB8E-AA6E9B1DDFDB}" srcOrd="0" destOrd="0" presId="urn:microsoft.com/office/officeart/2005/8/layout/hProcess6"/>
    <dgm:cxn modelId="{A3258EEA-2B8D-4FDD-9132-22066B318471}" type="presParOf" srcId="{D7C02193-CE69-4F94-BB8E-AA6E9B1DDFDB}" destId="{9155BF2D-2F23-42CE-B4BD-8A4686FDE418}" srcOrd="0" destOrd="0" presId="urn:microsoft.com/office/officeart/2005/8/layout/hProcess6"/>
    <dgm:cxn modelId="{57761B28-48A9-4DDD-B599-96A794EDF304}" type="presParOf" srcId="{D7C02193-CE69-4F94-BB8E-AA6E9B1DDFDB}" destId="{4F853582-70A9-4DE3-AAD5-952BB40A9678}" srcOrd="1" destOrd="0" presId="urn:microsoft.com/office/officeart/2005/8/layout/hProcess6"/>
    <dgm:cxn modelId="{3B1FF7F9-01DD-47EA-A85B-8A038C586465}" type="presParOf" srcId="{D7C02193-CE69-4F94-BB8E-AA6E9B1DDFDB}" destId="{6AB866A2-F4FD-443F-B160-247E6AC54DCB}" srcOrd="2" destOrd="0" presId="urn:microsoft.com/office/officeart/2005/8/layout/hProcess6"/>
    <dgm:cxn modelId="{23C83620-1889-4230-B3E5-A124EF70E63A}" type="presParOf" srcId="{D7C02193-CE69-4F94-BB8E-AA6E9B1DDFDB}" destId="{18C75793-2CE7-4CDF-B842-FDB1E79368FE}" srcOrd="3" destOrd="0" presId="urn:microsoft.com/office/officeart/2005/8/layout/hProcess6"/>
    <dgm:cxn modelId="{61034251-1183-42E0-963F-B280C662CFB3}" type="presParOf" srcId="{955C687B-3D88-4DF1-852B-721BA211F96D}" destId="{F398FBC4-B0D8-4AC5-9B79-688BEA187DFE}" srcOrd="1" destOrd="0" presId="urn:microsoft.com/office/officeart/2005/8/layout/hProcess6"/>
    <dgm:cxn modelId="{AE39E046-4187-4508-8AAE-83ADA118AA8C}" type="presParOf" srcId="{955C687B-3D88-4DF1-852B-721BA211F96D}" destId="{D6341715-D6D0-412B-8ADD-6CD2FF32EE1C}" srcOrd="2" destOrd="0" presId="urn:microsoft.com/office/officeart/2005/8/layout/hProcess6"/>
    <dgm:cxn modelId="{8085CB74-6B06-4641-A202-8002D66717D1}" type="presParOf" srcId="{D6341715-D6D0-412B-8ADD-6CD2FF32EE1C}" destId="{F976D418-CDD2-49E0-9A8D-F4FAAD8C56AF}" srcOrd="0" destOrd="0" presId="urn:microsoft.com/office/officeart/2005/8/layout/hProcess6"/>
    <dgm:cxn modelId="{B394D2C9-07A4-49E3-8043-43FD8E670092}" type="presParOf" srcId="{D6341715-D6D0-412B-8ADD-6CD2FF32EE1C}" destId="{889AA154-E1DC-4817-A8FE-6EB5EA9B1C28}" srcOrd="1" destOrd="0" presId="urn:microsoft.com/office/officeart/2005/8/layout/hProcess6"/>
    <dgm:cxn modelId="{A4CAC66B-A646-4494-889B-E9DE37ED0DD1}" type="presParOf" srcId="{D6341715-D6D0-412B-8ADD-6CD2FF32EE1C}" destId="{CB779E5E-1823-4401-9EB1-E3DA6C9511CD}" srcOrd="2" destOrd="0" presId="urn:microsoft.com/office/officeart/2005/8/layout/hProcess6"/>
    <dgm:cxn modelId="{D01C91BA-E78A-4EC7-B364-6667CC2A9702}" type="presParOf" srcId="{D6341715-D6D0-412B-8ADD-6CD2FF32EE1C}" destId="{32EBF74C-759D-4924-8F57-A755CB5B1E4D}" srcOrd="3" destOrd="0" presId="urn:microsoft.com/office/officeart/2005/8/layout/hProcess6"/>
    <dgm:cxn modelId="{C3A95F21-AB7B-4AB1-A8EF-405053B5AD48}" type="presParOf" srcId="{955C687B-3D88-4DF1-852B-721BA211F96D}" destId="{6DB18B13-5F0A-4310-9FB1-57403F1ACE17}" srcOrd="3" destOrd="0" presId="urn:microsoft.com/office/officeart/2005/8/layout/hProcess6"/>
    <dgm:cxn modelId="{00480CCB-85A6-44CC-96BE-E6CB53B172B6}" type="presParOf" srcId="{955C687B-3D88-4DF1-852B-721BA211F96D}" destId="{E4BDD5EE-6DE3-464F-BD25-29844C7991C1}" srcOrd="4" destOrd="0" presId="urn:microsoft.com/office/officeart/2005/8/layout/hProcess6"/>
    <dgm:cxn modelId="{61F8D13A-0EBC-4D2C-A790-D2A3E1652F4C}" type="presParOf" srcId="{E4BDD5EE-6DE3-464F-BD25-29844C7991C1}" destId="{C322E840-7357-4DA3-8295-2AF108BC577E}" srcOrd="0" destOrd="0" presId="urn:microsoft.com/office/officeart/2005/8/layout/hProcess6"/>
    <dgm:cxn modelId="{BC6E52FA-00B1-4A09-8395-54D4C3E95078}" type="presParOf" srcId="{E4BDD5EE-6DE3-464F-BD25-29844C7991C1}" destId="{7706A16E-6CB1-4FF2-ABCB-0332AB96FFB0}" srcOrd="1" destOrd="0" presId="urn:microsoft.com/office/officeart/2005/8/layout/hProcess6"/>
    <dgm:cxn modelId="{9DB1814E-4E81-4B09-9066-04E12241587C}" type="presParOf" srcId="{E4BDD5EE-6DE3-464F-BD25-29844C7991C1}" destId="{884AFBC1-5319-444E-AC22-AF4A38558CED}" srcOrd="2" destOrd="0" presId="urn:microsoft.com/office/officeart/2005/8/layout/hProcess6"/>
    <dgm:cxn modelId="{1A435A14-FAF7-460F-9919-AC2E69D35B5C}" type="presParOf" srcId="{E4BDD5EE-6DE3-464F-BD25-29844C7991C1}" destId="{A09A63D4-A49F-4AEC-A3F1-B331A7CF535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53582-70A9-4DE3-AAD5-952BB40A9678}">
      <dsp:nvSpPr>
        <dsp:cNvPr id="0" name=""/>
        <dsp:cNvSpPr/>
      </dsp:nvSpPr>
      <dsp:spPr>
        <a:xfrm>
          <a:off x="988048" y="0"/>
          <a:ext cx="2092147" cy="18288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Converts query into Logical Plan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1511085" y="274320"/>
        <a:ext cx="1019922" cy="1280160"/>
      </dsp:txXfrm>
    </dsp:sp>
    <dsp:sp modelId="{18C75793-2CE7-4CDF-B842-FDB1E79368FE}">
      <dsp:nvSpPr>
        <dsp:cNvPr id="0" name=""/>
        <dsp:cNvSpPr/>
      </dsp:nvSpPr>
      <dsp:spPr>
        <a:xfrm>
          <a:off x="465011" y="391363"/>
          <a:ext cx="1046073" cy="1046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Compiler</a:t>
          </a:r>
        </a:p>
      </dsp:txBody>
      <dsp:txXfrm>
        <a:off x="618205" y="544557"/>
        <a:ext cx="739685" cy="739685"/>
      </dsp:txXfrm>
    </dsp:sp>
    <dsp:sp modelId="{889AA154-E1DC-4817-A8FE-6EB5EA9B1C28}">
      <dsp:nvSpPr>
        <dsp:cNvPr id="0" name=""/>
        <dsp:cNvSpPr/>
      </dsp:nvSpPr>
      <dsp:spPr>
        <a:xfrm>
          <a:off x="3749344" y="0"/>
          <a:ext cx="2092147" cy="18288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Improves logical plan with more optimized technique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4272381" y="274320"/>
        <a:ext cx="1019922" cy="1280160"/>
      </dsp:txXfrm>
    </dsp:sp>
    <dsp:sp modelId="{32EBF74C-759D-4924-8F57-A755CB5B1E4D}">
      <dsp:nvSpPr>
        <dsp:cNvPr id="0" name=""/>
        <dsp:cNvSpPr/>
      </dsp:nvSpPr>
      <dsp:spPr>
        <a:xfrm>
          <a:off x="3226307" y="391363"/>
          <a:ext cx="1046073" cy="1046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Optimizer</a:t>
          </a:r>
        </a:p>
      </dsp:txBody>
      <dsp:txXfrm>
        <a:off x="3379501" y="544557"/>
        <a:ext cx="739685" cy="739685"/>
      </dsp:txXfrm>
    </dsp:sp>
    <dsp:sp modelId="{7706A16E-6CB1-4FF2-ABCB-0332AB96FFB0}">
      <dsp:nvSpPr>
        <dsp:cNvPr id="0" name=""/>
        <dsp:cNvSpPr/>
      </dsp:nvSpPr>
      <dsp:spPr>
        <a:xfrm>
          <a:off x="6510640" y="0"/>
          <a:ext cx="2092147" cy="182880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Executes the plan by running in Hadoop cluster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7033677" y="274320"/>
        <a:ext cx="1019922" cy="1280160"/>
      </dsp:txXfrm>
    </dsp:sp>
    <dsp:sp modelId="{A09A63D4-A49F-4AEC-A3F1-B331A7CF5359}">
      <dsp:nvSpPr>
        <dsp:cNvPr id="0" name=""/>
        <dsp:cNvSpPr/>
      </dsp:nvSpPr>
      <dsp:spPr>
        <a:xfrm>
          <a:off x="5987604" y="391363"/>
          <a:ext cx="1046073" cy="1046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Executor</a:t>
          </a:r>
        </a:p>
      </dsp:txBody>
      <dsp:txXfrm>
        <a:off x="6140798" y="544557"/>
        <a:ext cx="739685" cy="739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3000" y="542543"/>
            <a:ext cx="1064599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6800" y="298020"/>
            <a:ext cx="1657425" cy="802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4880" y="295343"/>
            <a:ext cx="590423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041" y="1796275"/>
            <a:ext cx="8395335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45" y="2650298"/>
            <a:ext cx="9309735" cy="2058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6650" spc="30" dirty="0">
                <a:solidFill>
                  <a:srgbClr val="7F7F7F"/>
                </a:solidFill>
              </a:rPr>
              <a:t>Overview</a:t>
            </a:r>
            <a:r>
              <a:rPr sz="6650" spc="75" dirty="0">
                <a:solidFill>
                  <a:srgbClr val="7F7F7F"/>
                </a:solidFill>
              </a:rPr>
              <a:t> </a:t>
            </a:r>
            <a:r>
              <a:rPr sz="6650" spc="190" dirty="0">
                <a:solidFill>
                  <a:srgbClr val="7F7F7F"/>
                </a:solidFill>
              </a:rPr>
              <a:t>of</a:t>
            </a:r>
            <a:r>
              <a:rPr sz="6650" spc="75" dirty="0">
                <a:solidFill>
                  <a:srgbClr val="7F7F7F"/>
                </a:solidFill>
              </a:rPr>
              <a:t> </a:t>
            </a:r>
            <a:r>
              <a:rPr sz="6650" spc="-5" dirty="0">
                <a:solidFill>
                  <a:srgbClr val="7F7F7F"/>
                </a:solidFill>
              </a:rPr>
              <a:t>Hive</a:t>
            </a:r>
            <a:r>
              <a:rPr sz="6650" spc="-25" dirty="0">
                <a:solidFill>
                  <a:srgbClr val="7F7F7F"/>
                </a:solidFill>
              </a:rPr>
              <a:t> </a:t>
            </a:r>
            <a:r>
              <a:rPr sz="6650" spc="-1755" dirty="0">
                <a:solidFill>
                  <a:srgbClr val="7F7F7F"/>
                </a:solidFill>
              </a:rPr>
              <a:t> </a:t>
            </a:r>
            <a:r>
              <a:rPr sz="6650" spc="45" dirty="0">
                <a:solidFill>
                  <a:srgbClr val="7F7F7F"/>
                </a:solidFill>
              </a:rPr>
              <a:t>and</a:t>
            </a:r>
            <a:r>
              <a:rPr sz="6650" spc="80" dirty="0">
                <a:solidFill>
                  <a:srgbClr val="7F7F7F"/>
                </a:solidFill>
              </a:rPr>
              <a:t> </a:t>
            </a:r>
            <a:r>
              <a:rPr sz="6650" spc="105" dirty="0">
                <a:solidFill>
                  <a:srgbClr val="7F7F7F"/>
                </a:solidFill>
              </a:rPr>
              <a:t>Sqoop</a:t>
            </a:r>
            <a:endParaRPr sz="6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FD6CA-FCDD-4AFF-A7E7-F442A5CE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86033"/>
            <a:ext cx="9220200" cy="400694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C167364-417A-4A1C-921D-641F4C1CF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588" y="228600"/>
            <a:ext cx="31757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Architecture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E436F47-5D98-4A49-A4B4-8C4FAD9EC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468722"/>
              </p:ext>
            </p:extLst>
          </p:nvPr>
        </p:nvGraphicFramePr>
        <p:xfrm>
          <a:off x="1676400" y="5105400"/>
          <a:ext cx="90678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704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483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Partitioning?</a:t>
            </a:r>
            <a:endParaRPr spc="-80" dirty="0">
              <a:solidFill>
                <a:srgbClr val="4343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690" y="1880708"/>
            <a:ext cx="10596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E01541D-9170-4DB2-AA6F-C41354B0A005}"/>
              </a:ext>
            </a:extLst>
          </p:cNvPr>
          <p:cNvSpPr/>
          <p:nvPr/>
        </p:nvSpPr>
        <p:spPr>
          <a:xfrm>
            <a:off x="1219199" y="1600200"/>
            <a:ext cx="9542585" cy="455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25" dirty="0">
                <a:latin typeface="Microsoft Sans Serif"/>
                <a:cs typeface="Microsoft Sans Serif"/>
              </a:rPr>
              <a:t>A method to organize large datasets into smaller, manageable parts based on partition keys. (</a:t>
            </a:r>
            <a:r>
              <a:rPr lang="en-US" spc="25" dirty="0">
                <a:latin typeface="Microsoft Sans Serif"/>
                <a:cs typeface="Microsoft Sans Serif"/>
              </a:rPr>
              <a:t>Employee city wise</a:t>
            </a:r>
            <a:r>
              <a:rPr lang="en-US" sz="2400" spc="25" dirty="0">
                <a:latin typeface="Microsoft Sans Serif"/>
                <a:cs typeface="Microsoft Sans Serif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25" dirty="0">
              <a:latin typeface="Microsoft Sans Serif"/>
              <a:cs typeface="Microsoft Sans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25" dirty="0">
                <a:latin typeface="Microsoft Sans Serif"/>
                <a:cs typeface="Microsoft Sans Serif"/>
              </a:rPr>
              <a:t>Improves query performance by scanning only relevant partitions.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25" dirty="0">
              <a:latin typeface="Microsoft Sans Serif"/>
              <a:cs typeface="Microsoft Sans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25" dirty="0">
                <a:latin typeface="Microsoft Sans Serif"/>
                <a:cs typeface="Microsoft Sans Serif"/>
              </a:rPr>
              <a:t>Easy Maintenance of large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25" dirty="0">
              <a:latin typeface="Microsoft Sans Serif"/>
              <a:cs typeface="Microsoft Sans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Microsoft Sans Serif"/>
                <a:cs typeface="Microsoft Sans Serif"/>
              </a:rPr>
              <a:t>Hive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40" dirty="0">
                <a:latin typeface="Microsoft Sans Serif"/>
                <a:cs typeface="Microsoft Sans Serif"/>
              </a:rPr>
              <a:t>table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data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75" dirty="0">
                <a:latin typeface="Microsoft Sans Serif"/>
                <a:cs typeface="Microsoft Sans Serif"/>
              </a:rPr>
              <a:t>is</a:t>
            </a:r>
            <a:r>
              <a:rPr lang="en-US" sz="2400" spc="20" dirty="0">
                <a:latin typeface="Microsoft Sans Serif"/>
                <a:cs typeface="Microsoft Sans Serif"/>
              </a:rPr>
              <a:t> stored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in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directories.</a:t>
            </a:r>
            <a:endParaRPr lang="en-US"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lang="en-US" sz="25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5" dirty="0">
                <a:latin typeface="Microsoft Sans Serif"/>
                <a:cs typeface="Microsoft Sans Serif"/>
              </a:rPr>
              <a:t> When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latin typeface="Microsoft Sans Serif"/>
                <a:cs typeface="Microsoft Sans Serif"/>
              </a:rPr>
              <a:t>Partitioned,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data</a:t>
            </a:r>
            <a:r>
              <a:rPr lang="en-US" sz="2400" spc="30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will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65" dirty="0">
                <a:latin typeface="Microsoft Sans Serif"/>
                <a:cs typeface="Microsoft Sans Serif"/>
              </a:rPr>
              <a:t>be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20" dirty="0">
                <a:latin typeface="Microsoft Sans Serif"/>
                <a:cs typeface="Microsoft Sans Serif"/>
              </a:rPr>
              <a:t>stored</a:t>
            </a:r>
            <a:r>
              <a:rPr lang="en-US" sz="2400" spc="30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in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-20" dirty="0">
                <a:latin typeface="Microsoft Sans Serif"/>
                <a:cs typeface="Microsoft Sans Serif"/>
              </a:rPr>
              <a:t>sub</a:t>
            </a:r>
            <a:r>
              <a:rPr lang="en-US"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10" dirty="0">
                <a:latin typeface="Microsoft Sans Serif"/>
                <a:cs typeface="Microsoft Sans Serif"/>
              </a:rPr>
              <a:t>directories.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25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0111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483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Types of Partitioning</a:t>
            </a:r>
            <a:endParaRPr spc="-80" dirty="0">
              <a:solidFill>
                <a:srgbClr val="4343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690" y="1880708"/>
            <a:ext cx="10596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E01541D-9170-4DB2-AA6F-C41354B0A005}"/>
              </a:ext>
            </a:extLst>
          </p:cNvPr>
          <p:cNvSpPr/>
          <p:nvPr/>
        </p:nvSpPr>
        <p:spPr>
          <a:xfrm>
            <a:off x="1219199" y="2293203"/>
            <a:ext cx="952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25" dirty="0">
                <a:latin typeface="Microsoft Sans Serif"/>
                <a:cs typeface="Microsoft Sans Serif"/>
              </a:rPr>
              <a:t>Static Partitioning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25" dirty="0">
              <a:latin typeface="Microsoft Sans Serif"/>
              <a:cs typeface="Microsoft Sans 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25" dirty="0">
                <a:latin typeface="Microsoft Sans Serif"/>
                <a:cs typeface="Microsoft Sans Serif"/>
              </a:rPr>
              <a:t>Dynamic Partitioning</a:t>
            </a:r>
          </a:p>
        </p:txBody>
      </p:sp>
    </p:spTree>
    <p:extLst>
      <p:ext uri="{BB962C8B-B14F-4D97-AF65-F5344CB8AC3E}">
        <p14:creationId xmlns:p14="http://schemas.microsoft.com/office/powerpoint/2010/main" val="422267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483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Static Partitioning</a:t>
            </a:r>
            <a:endParaRPr spc="-80" dirty="0">
              <a:solidFill>
                <a:srgbClr val="4343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690" y="1880708"/>
            <a:ext cx="10596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75B0EEC-2A37-441F-9FBA-6F3BF0D38D1C}"/>
              </a:ext>
            </a:extLst>
          </p:cNvPr>
          <p:cNvSpPr/>
          <p:nvPr/>
        </p:nvSpPr>
        <p:spPr>
          <a:xfrm>
            <a:off x="1420837" y="1676400"/>
            <a:ext cx="1016156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Manually control where data is stored by explicitly defining partition values during data loading.</a:t>
            </a:r>
          </a:p>
          <a:p>
            <a:r>
              <a:rPr lang="en-US" sz="2200" b="1" dirty="0"/>
              <a:t>Example: </a:t>
            </a:r>
            <a:r>
              <a:rPr lang="en-US" sz="2200" dirty="0"/>
              <a:t>Suppose you have a sales table partitioned by year and month</a:t>
            </a:r>
          </a:p>
          <a:p>
            <a:endParaRPr lang="en-US" sz="2200" dirty="0"/>
          </a:p>
          <a:p>
            <a:r>
              <a:rPr lang="en-US" sz="2200" b="1" dirty="0"/>
              <a:t>CREATE</a:t>
            </a:r>
            <a:r>
              <a:rPr lang="en-US" sz="2200" dirty="0"/>
              <a:t> TABLE sales ( id INT, amount DOUBLE, product STRING ) </a:t>
            </a:r>
          </a:p>
          <a:p>
            <a:r>
              <a:rPr lang="en-US" sz="2200" dirty="0"/>
              <a:t>PARTITIONED BY (year INT, month INT);</a:t>
            </a:r>
          </a:p>
          <a:p>
            <a:endParaRPr lang="en-US" sz="2200" dirty="0"/>
          </a:p>
          <a:p>
            <a:r>
              <a:rPr lang="en-US" sz="2200" dirty="0"/>
              <a:t>INSERT INTO sales PARTITION (year = 2023, month = 01)SELECT id, amount, product FROM &lt;</a:t>
            </a:r>
            <a:r>
              <a:rPr lang="en-US" sz="2200" dirty="0" err="1"/>
              <a:t>source_table</a:t>
            </a:r>
            <a:r>
              <a:rPr lang="en-US" sz="2200" dirty="0"/>
              <a:t>&gt; WHERE year=2023 and month=01;</a:t>
            </a:r>
          </a:p>
          <a:p>
            <a:endParaRPr lang="en-US" sz="2200" dirty="0"/>
          </a:p>
          <a:p>
            <a:r>
              <a:rPr lang="en-US" sz="2400" b="1" dirty="0"/>
              <a:t>Result</a:t>
            </a:r>
            <a:r>
              <a:rPr lang="en-US" sz="2400" dirty="0"/>
              <a:t>: Data for January 2023 is stored in a specific partition, and queries that filter by year and month will only scan the relevant partition.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245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483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Dynamic Partitioning</a:t>
            </a:r>
            <a:endParaRPr spc="-80" dirty="0">
              <a:solidFill>
                <a:srgbClr val="4343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690" y="1880708"/>
            <a:ext cx="10596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75B0EEC-2A37-441F-9FBA-6F3BF0D38D1C}"/>
              </a:ext>
            </a:extLst>
          </p:cNvPr>
          <p:cNvSpPr/>
          <p:nvPr/>
        </p:nvSpPr>
        <p:spPr>
          <a:xfrm>
            <a:off x="945065" y="1676400"/>
            <a:ext cx="112469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Automatically determine the partition values based on the data itself during the loading process..</a:t>
            </a:r>
          </a:p>
          <a:p>
            <a:r>
              <a:rPr lang="en-US" sz="2200" b="1" dirty="0"/>
              <a:t>Example: </a:t>
            </a:r>
            <a:r>
              <a:rPr lang="en-US" sz="2200" dirty="0"/>
              <a:t>Same sales table as above, but data contains both year and month fields.</a:t>
            </a:r>
          </a:p>
          <a:p>
            <a:endParaRPr lang="en-US" sz="2200" dirty="0"/>
          </a:p>
          <a:p>
            <a:r>
              <a:rPr lang="en-US" sz="2200" b="1" dirty="0"/>
              <a:t>CREATE</a:t>
            </a:r>
            <a:r>
              <a:rPr lang="en-US" sz="2200" dirty="0"/>
              <a:t> TABLE sales ( id INT, amount DOUBLE, product STRING ) </a:t>
            </a:r>
          </a:p>
          <a:p>
            <a:r>
              <a:rPr lang="en-US" sz="2200" dirty="0"/>
              <a:t>PARTITIONED BY (year INT, month INT);</a:t>
            </a:r>
          </a:p>
          <a:p>
            <a:endParaRPr lang="en-US" sz="2200" dirty="0"/>
          </a:p>
          <a:p>
            <a:r>
              <a:rPr lang="en-US" sz="2200" b="1" dirty="0"/>
              <a:t>Loading Data Dynamically:</a:t>
            </a:r>
          </a:p>
          <a:p>
            <a:r>
              <a:rPr lang="en-US" sz="2200" dirty="0"/>
              <a:t>SET </a:t>
            </a:r>
            <a:r>
              <a:rPr lang="en-US" sz="2200" dirty="0" err="1"/>
              <a:t>hive.exec.dynamic.partition</a:t>
            </a:r>
            <a:r>
              <a:rPr lang="en-US" sz="2200" dirty="0"/>
              <a:t> = true; </a:t>
            </a:r>
          </a:p>
          <a:p>
            <a:r>
              <a:rPr lang="en-US" sz="2200" dirty="0"/>
              <a:t>SET </a:t>
            </a:r>
            <a:r>
              <a:rPr lang="en-US" sz="2200" dirty="0" err="1"/>
              <a:t>hive.exec.dynamic.partition.mode</a:t>
            </a:r>
            <a:r>
              <a:rPr lang="en-US" sz="2200" dirty="0"/>
              <a:t> = </a:t>
            </a:r>
            <a:r>
              <a:rPr lang="en-US" sz="2200" dirty="0" err="1"/>
              <a:t>nonstrict</a:t>
            </a:r>
            <a:r>
              <a:rPr lang="en-US" sz="2200" dirty="0"/>
              <a:t>; </a:t>
            </a:r>
          </a:p>
          <a:p>
            <a:endParaRPr lang="en-US" sz="2200" dirty="0"/>
          </a:p>
          <a:p>
            <a:r>
              <a:rPr lang="en-US" sz="2200" dirty="0"/>
              <a:t>INSERT INTO TABLE sales PARTITION (year, month) SELECT id, amount, product, year, month FROM &lt;source table&gt; where year=2023 and month=01</a:t>
            </a:r>
          </a:p>
          <a:p>
            <a:endParaRPr lang="en-US" sz="2200" dirty="0"/>
          </a:p>
          <a:p>
            <a:r>
              <a:rPr lang="en-US" sz="2200" b="1" dirty="0"/>
              <a:t>Result: </a:t>
            </a:r>
            <a:r>
              <a:rPr lang="en-US" sz="2200" dirty="0"/>
              <a:t>Data is automatically partitioned based on the year and month values.</a:t>
            </a:r>
          </a:p>
        </p:txBody>
      </p:sp>
    </p:spTree>
    <p:extLst>
      <p:ext uri="{BB962C8B-B14F-4D97-AF65-F5344CB8AC3E}">
        <p14:creationId xmlns:p14="http://schemas.microsoft.com/office/powerpoint/2010/main" val="245011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2916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34343"/>
                </a:solidFill>
              </a:rPr>
              <a:t>Bucketing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spc="-80" dirty="0">
                <a:solidFill>
                  <a:srgbClr val="434343"/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290" y="1880708"/>
            <a:ext cx="1085551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Buckets in hive is used in distributing hive table-data into multiple ﬁles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r>
              <a:rPr sz="2200" dirty="0"/>
              <a:t>The division is performed based on Hash of bucketing columns</a:t>
            </a: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r>
              <a:rPr sz="2200" dirty="0"/>
              <a:t>In Hive, we have to enable buckets by using</a:t>
            </a:r>
            <a:r>
              <a:rPr lang="en-US" sz="2200" dirty="0"/>
              <a:t> </a:t>
            </a:r>
            <a:r>
              <a:rPr lang="en-US" sz="2200" b="1" dirty="0" err="1"/>
              <a:t>se</a:t>
            </a:r>
            <a:r>
              <a:rPr sz="2200" b="1" dirty="0" err="1"/>
              <a:t>t.hive.enforce.bucketing</a:t>
            </a:r>
            <a:r>
              <a:rPr sz="2200" b="1" dirty="0"/>
              <a:t>=true;</a:t>
            </a:r>
            <a:endParaRPr lang="en-US" sz="2200" b="1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r>
              <a:rPr sz="2200" dirty="0"/>
              <a:t>You can create buckets on only one column</a:t>
            </a: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r>
              <a:rPr lang="en-US" sz="2200" dirty="0"/>
              <a:t>Bucketed tables allow more efficient sampling than non-bucketed table</a:t>
            </a:r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endParaRPr lang="en-US" sz="2200" dirty="0"/>
          </a:p>
          <a:p>
            <a:pPr marL="354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8290" algn="l"/>
                <a:tab pos="288925" algn="l"/>
              </a:tabLst>
            </a:pPr>
            <a:r>
              <a:rPr lang="en-US" sz="2200" dirty="0"/>
              <a:t>Bucket column should typically be one that is frequently used in join conditions or predicated in queries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475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>
                <a:solidFill>
                  <a:srgbClr val="434343"/>
                </a:solidFill>
              </a:rPr>
              <a:t>Creating </a:t>
            </a:r>
            <a:r>
              <a:rPr spc="15" dirty="0">
                <a:solidFill>
                  <a:srgbClr val="434343"/>
                </a:solidFill>
              </a:rPr>
              <a:t>Bucketing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spc="-80" dirty="0">
                <a:solidFill>
                  <a:srgbClr val="434343"/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290" y="1880708"/>
            <a:ext cx="10855510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CREATE TABLE customers ( </a:t>
            </a:r>
            <a:r>
              <a:rPr lang="en-US" sz="2200" dirty="0" err="1"/>
              <a:t>customer_id</a:t>
            </a:r>
            <a:r>
              <a:rPr lang="en-US" sz="2200" dirty="0"/>
              <a:t> INT, </a:t>
            </a:r>
            <a:r>
              <a:rPr lang="en-US" sz="2200" dirty="0" err="1"/>
              <a:t>customer_name</a:t>
            </a:r>
            <a:r>
              <a:rPr lang="en-US" sz="2200" dirty="0"/>
              <a:t> STRING, city STRING ) CLUSTERED BY (</a:t>
            </a:r>
            <a:r>
              <a:rPr lang="en-US" sz="2200" dirty="0" err="1"/>
              <a:t>customer_id</a:t>
            </a:r>
            <a:r>
              <a:rPr lang="en-US" sz="2200" dirty="0"/>
              <a:t>) INTO 4 BUCKETS;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endParaRPr lang="en-US" sz="2200" dirty="0"/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INSERT INTO TABLE customers VALUES (101, 'Alice', 'New York'), (102, 'Bob', 'Los Angeles'), (103, 'Charlie', 'Chicago'), (104, 'David', 'Houston'), (105, 'Eve', 'Philadelphia’);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endParaRPr lang="en-US" sz="2400" dirty="0"/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Bucket 1: Rows where hash(</a:t>
            </a:r>
            <a:r>
              <a:rPr lang="en-US" sz="2200" dirty="0" err="1"/>
              <a:t>customer_id</a:t>
            </a:r>
            <a:r>
              <a:rPr lang="en-US" sz="2200" dirty="0"/>
              <a:t>) % 4 == 0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Bucket 2: Rows where hash(</a:t>
            </a:r>
            <a:r>
              <a:rPr lang="en-US" sz="2200" dirty="0" err="1"/>
              <a:t>customer_id</a:t>
            </a:r>
            <a:r>
              <a:rPr lang="en-US" sz="2200" dirty="0"/>
              <a:t>) % 4 == 1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Bucket 3: Rows where hash(</a:t>
            </a:r>
            <a:r>
              <a:rPr lang="en-US" sz="2200" dirty="0" err="1"/>
              <a:t>customer_id</a:t>
            </a:r>
            <a:r>
              <a:rPr lang="en-US" sz="2200" dirty="0"/>
              <a:t>) % 4 == 2</a:t>
            </a:r>
          </a:p>
          <a:p>
            <a:pPr marL="507365" indent="-342900">
              <a:lnSpc>
                <a:spcPct val="100000"/>
              </a:lnSpc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sz="2200" dirty="0"/>
              <a:t>Bucket 4: Rows where hash(</a:t>
            </a:r>
            <a:r>
              <a:rPr lang="en-US" sz="2200" dirty="0" err="1"/>
              <a:t>customer_id</a:t>
            </a:r>
            <a:r>
              <a:rPr lang="en-US" sz="2200" dirty="0"/>
              <a:t>) % 4 == 3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716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889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Beneﬁts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85" dirty="0">
                <a:solidFill>
                  <a:srgbClr val="434343"/>
                </a:solidFill>
              </a:rPr>
              <a:t>of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Bucketing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-80" dirty="0">
                <a:solidFill>
                  <a:srgbClr val="434343"/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290" y="1880708"/>
            <a:ext cx="4884420" cy="1915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Optimized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tables</a:t>
            </a:r>
            <a:r>
              <a:rPr lang="en-US" sz="2400" dirty="0">
                <a:latin typeface="Microsoft Sans Serif"/>
                <a:cs typeface="Microsoft Sans Serif"/>
              </a:rPr>
              <a:t> and data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45" dirty="0">
                <a:latin typeface="Microsoft Sans Serif"/>
                <a:cs typeface="Microsoft Sans Serif"/>
              </a:rPr>
              <a:t>Enables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efﬁcient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40" dirty="0">
                <a:latin typeface="Microsoft Sans Serif"/>
                <a:cs typeface="Microsoft Sans Serif"/>
              </a:rPr>
              <a:t>Evenly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distribute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data.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2065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34343"/>
                </a:solidFill>
              </a:rPr>
              <a:t>What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pc="-100" dirty="0">
                <a:solidFill>
                  <a:srgbClr val="434343"/>
                </a:solidFill>
              </a:rPr>
              <a:t>is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pc="-240" dirty="0">
                <a:solidFill>
                  <a:srgbClr val="434343"/>
                </a:solidFill>
              </a:rPr>
              <a:t>Tez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55" y="1248533"/>
            <a:ext cx="9716770" cy="44180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1615" indent="-209550">
              <a:lnSpc>
                <a:spcPct val="150000"/>
              </a:lnSpc>
              <a:spcBef>
                <a:spcPts val="580"/>
              </a:spcBef>
              <a:buClr>
                <a:srgbClr val="7FBD53"/>
              </a:buClr>
              <a:buChar char="•"/>
              <a:tabLst>
                <a:tab pos="222250" algn="l"/>
              </a:tabLst>
            </a:pPr>
            <a:r>
              <a:rPr sz="2200" spc="-5" dirty="0">
                <a:latin typeface="+mj-lt"/>
                <a:cs typeface="Arial MT"/>
              </a:rPr>
              <a:t>Alternative</a:t>
            </a:r>
            <a:r>
              <a:rPr sz="2200" spc="-25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data</a:t>
            </a:r>
            <a:r>
              <a:rPr sz="2200" spc="-15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processing</a:t>
            </a:r>
            <a:r>
              <a:rPr sz="2200" spc="-20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framework</a:t>
            </a:r>
            <a:r>
              <a:rPr sz="2200" spc="-20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to</a:t>
            </a:r>
            <a:r>
              <a:rPr sz="2200" spc="-25" dirty="0">
                <a:latin typeface="+mj-lt"/>
                <a:cs typeface="Arial MT"/>
              </a:rPr>
              <a:t> </a:t>
            </a:r>
            <a:r>
              <a:rPr sz="2200" dirty="0">
                <a:latin typeface="+mj-lt"/>
                <a:cs typeface="Arial MT"/>
              </a:rPr>
              <a:t>MapReduce</a:t>
            </a:r>
          </a:p>
          <a:p>
            <a:pPr marL="221615" indent="-209550">
              <a:lnSpc>
                <a:spcPct val="150000"/>
              </a:lnSpc>
              <a:spcBef>
                <a:spcPts val="484"/>
              </a:spcBef>
              <a:buClr>
                <a:srgbClr val="7FBD53"/>
              </a:buClr>
              <a:buChar char="•"/>
              <a:tabLst>
                <a:tab pos="222250" algn="l"/>
              </a:tabLst>
            </a:pPr>
            <a:r>
              <a:rPr sz="2200" spc="-5" dirty="0">
                <a:latin typeface="+mj-lt"/>
                <a:cs typeface="Arial MT"/>
              </a:rPr>
              <a:t>Who</a:t>
            </a:r>
            <a:r>
              <a:rPr sz="2200" spc="-40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is</a:t>
            </a:r>
            <a:r>
              <a:rPr sz="2200" spc="-35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involved?</a:t>
            </a:r>
            <a:endParaRPr sz="2200" dirty="0">
              <a:latin typeface="+mj-lt"/>
              <a:cs typeface="Arial MT"/>
            </a:endParaRPr>
          </a:p>
          <a:p>
            <a:pPr marL="518795" lvl="1" indent="-213360">
              <a:lnSpc>
                <a:spcPct val="150000"/>
              </a:lnSpc>
              <a:spcBef>
                <a:spcPts val="440"/>
              </a:spcBef>
              <a:buClr>
                <a:srgbClr val="7FBD53"/>
              </a:buClr>
              <a:buChar char="•"/>
              <a:tabLst>
                <a:tab pos="519430" algn="l"/>
              </a:tabLst>
            </a:pPr>
            <a:r>
              <a:rPr sz="2200" spc="10" dirty="0">
                <a:latin typeface="+mj-lt"/>
                <a:cs typeface="Microsoft Sans Serif"/>
              </a:rPr>
              <a:t>Hortonworks,</a:t>
            </a:r>
            <a:r>
              <a:rPr sz="2200" spc="25" dirty="0">
                <a:latin typeface="+mj-lt"/>
                <a:cs typeface="Microsoft Sans Serif"/>
              </a:rPr>
              <a:t> </a:t>
            </a:r>
            <a:r>
              <a:rPr sz="2200" dirty="0">
                <a:latin typeface="+mj-lt"/>
                <a:cs typeface="Microsoft Sans Serif"/>
              </a:rPr>
              <a:t>Facebook,</a:t>
            </a:r>
            <a:r>
              <a:rPr sz="2200" spc="30" dirty="0">
                <a:latin typeface="+mj-lt"/>
                <a:cs typeface="Microsoft Sans Serif"/>
              </a:rPr>
              <a:t> </a:t>
            </a:r>
            <a:r>
              <a:rPr sz="2200" spc="-40" dirty="0">
                <a:latin typeface="+mj-lt"/>
                <a:cs typeface="Microsoft Sans Serif"/>
              </a:rPr>
              <a:t>Twitter,</a:t>
            </a:r>
            <a:r>
              <a:rPr sz="2200" spc="30" dirty="0">
                <a:latin typeface="+mj-lt"/>
                <a:cs typeface="Microsoft Sans Serif"/>
              </a:rPr>
              <a:t> </a:t>
            </a:r>
            <a:r>
              <a:rPr sz="2200" spc="-65" dirty="0">
                <a:latin typeface="+mj-lt"/>
                <a:cs typeface="Microsoft Sans Serif"/>
              </a:rPr>
              <a:t>Yahoo,</a:t>
            </a:r>
            <a:r>
              <a:rPr sz="2200" spc="30" dirty="0">
                <a:latin typeface="+mj-lt"/>
                <a:cs typeface="Microsoft Sans Serif"/>
              </a:rPr>
              <a:t> </a:t>
            </a:r>
            <a:r>
              <a:rPr sz="2200" spc="25" dirty="0">
                <a:latin typeface="+mj-lt"/>
                <a:cs typeface="Microsoft Sans Serif"/>
              </a:rPr>
              <a:t>Microsoft</a:t>
            </a:r>
            <a:endParaRPr sz="2200" dirty="0">
              <a:latin typeface="+mj-lt"/>
              <a:cs typeface="Microsoft Sans Serif"/>
            </a:endParaRPr>
          </a:p>
          <a:p>
            <a:pPr marL="221615" indent="-209550">
              <a:lnSpc>
                <a:spcPct val="150000"/>
              </a:lnSpc>
              <a:spcBef>
                <a:spcPts val="484"/>
              </a:spcBef>
              <a:buClr>
                <a:srgbClr val="7FBD53"/>
              </a:buClr>
              <a:buChar char="•"/>
              <a:tabLst>
                <a:tab pos="222250" algn="l"/>
              </a:tabLst>
            </a:pPr>
            <a:r>
              <a:rPr sz="2200" spc="-5" dirty="0">
                <a:latin typeface="+mj-lt"/>
                <a:cs typeface="Arial MT"/>
              </a:rPr>
              <a:t>Why</a:t>
            </a:r>
            <a:r>
              <a:rPr sz="2200" spc="-35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does</a:t>
            </a:r>
            <a:r>
              <a:rPr sz="2200" spc="-25" dirty="0">
                <a:latin typeface="+mj-lt"/>
                <a:cs typeface="Arial MT"/>
              </a:rPr>
              <a:t> </a:t>
            </a:r>
            <a:r>
              <a:rPr sz="2200" spc="-5" dirty="0">
                <a:latin typeface="+mj-lt"/>
                <a:cs typeface="Arial MT"/>
              </a:rPr>
              <a:t>it</a:t>
            </a:r>
            <a:r>
              <a:rPr sz="2200" spc="-25" dirty="0">
                <a:latin typeface="+mj-lt"/>
                <a:cs typeface="Arial MT"/>
              </a:rPr>
              <a:t> </a:t>
            </a:r>
            <a:r>
              <a:rPr sz="2200" dirty="0">
                <a:latin typeface="+mj-lt"/>
                <a:cs typeface="Arial MT"/>
              </a:rPr>
              <a:t>matter?</a:t>
            </a:r>
          </a:p>
          <a:p>
            <a:pPr marL="518795" lvl="1" indent="-213360">
              <a:lnSpc>
                <a:spcPct val="150000"/>
              </a:lnSpc>
              <a:spcBef>
                <a:spcPts val="440"/>
              </a:spcBef>
              <a:buClr>
                <a:srgbClr val="7FBD53"/>
              </a:buClr>
              <a:buChar char="•"/>
              <a:tabLst>
                <a:tab pos="519430" algn="l"/>
              </a:tabLst>
            </a:pPr>
            <a:r>
              <a:rPr sz="2200" spc="5" dirty="0">
                <a:latin typeface="+mj-lt"/>
                <a:cs typeface="Microsoft Sans Serif"/>
              </a:rPr>
              <a:t>Widens</a:t>
            </a:r>
            <a:r>
              <a:rPr sz="2200" spc="20" dirty="0">
                <a:latin typeface="+mj-lt"/>
                <a:cs typeface="Microsoft Sans Serif"/>
              </a:rPr>
              <a:t> </a:t>
            </a:r>
            <a:r>
              <a:rPr sz="2200" spc="40" dirty="0">
                <a:latin typeface="+mj-lt"/>
                <a:cs typeface="Microsoft Sans Serif"/>
              </a:rPr>
              <a:t>the</a:t>
            </a:r>
            <a:r>
              <a:rPr sz="2200" spc="20" dirty="0">
                <a:latin typeface="+mj-lt"/>
                <a:cs typeface="Microsoft Sans Serif"/>
              </a:rPr>
              <a:t> </a:t>
            </a:r>
            <a:r>
              <a:rPr sz="2200" spc="50" dirty="0">
                <a:latin typeface="+mj-lt"/>
                <a:cs typeface="Microsoft Sans Serif"/>
              </a:rPr>
              <a:t>platform</a:t>
            </a:r>
            <a:r>
              <a:rPr sz="2200" spc="25" dirty="0">
                <a:latin typeface="+mj-lt"/>
                <a:cs typeface="Microsoft Sans Serif"/>
              </a:rPr>
              <a:t> </a:t>
            </a:r>
            <a:r>
              <a:rPr sz="2200" spc="40" dirty="0">
                <a:latin typeface="+mj-lt"/>
                <a:cs typeface="Microsoft Sans Serif"/>
              </a:rPr>
              <a:t>for</a:t>
            </a:r>
            <a:r>
              <a:rPr sz="2200" spc="20" dirty="0">
                <a:latin typeface="+mj-lt"/>
                <a:cs typeface="Microsoft Sans Serif"/>
              </a:rPr>
              <a:t> </a:t>
            </a:r>
            <a:r>
              <a:rPr sz="2200" spc="55" dirty="0">
                <a:latin typeface="+mj-lt"/>
                <a:cs typeface="Microsoft Sans Serif"/>
              </a:rPr>
              <a:t>Hadoop</a:t>
            </a:r>
            <a:r>
              <a:rPr sz="2200" spc="20" dirty="0">
                <a:latin typeface="+mj-lt"/>
                <a:cs typeface="Microsoft Sans Serif"/>
              </a:rPr>
              <a:t> </a:t>
            </a:r>
            <a:r>
              <a:rPr sz="2200" spc="-60" dirty="0">
                <a:latin typeface="+mj-lt"/>
                <a:cs typeface="Microsoft Sans Serif"/>
              </a:rPr>
              <a:t>use</a:t>
            </a:r>
            <a:r>
              <a:rPr sz="2200" spc="25" dirty="0">
                <a:latin typeface="+mj-lt"/>
                <a:cs typeface="Microsoft Sans Serif"/>
              </a:rPr>
              <a:t> </a:t>
            </a:r>
            <a:r>
              <a:rPr sz="2200" spc="-100" dirty="0">
                <a:latin typeface="+mj-lt"/>
                <a:cs typeface="Microsoft Sans Serif"/>
              </a:rPr>
              <a:t>cases</a:t>
            </a:r>
            <a:endParaRPr sz="2200" dirty="0">
              <a:latin typeface="+mj-lt"/>
              <a:cs typeface="Microsoft Sans Serif"/>
            </a:endParaRPr>
          </a:p>
          <a:p>
            <a:pPr marL="518795" lvl="1" indent="-213360">
              <a:lnSpc>
                <a:spcPct val="150000"/>
              </a:lnSpc>
              <a:spcBef>
                <a:spcPts val="495"/>
              </a:spcBef>
              <a:buClr>
                <a:srgbClr val="7FBD53"/>
              </a:buClr>
              <a:buChar char="•"/>
              <a:tabLst>
                <a:tab pos="519430" algn="l"/>
              </a:tabLst>
            </a:pPr>
            <a:r>
              <a:rPr sz="2200" spc="-20" dirty="0">
                <a:latin typeface="+mj-lt"/>
                <a:cs typeface="Microsoft Sans Serif"/>
              </a:rPr>
              <a:t>Crucial</a:t>
            </a:r>
            <a:r>
              <a:rPr sz="2200" spc="30" dirty="0">
                <a:latin typeface="+mj-lt"/>
                <a:cs typeface="Microsoft Sans Serif"/>
              </a:rPr>
              <a:t> </a:t>
            </a:r>
            <a:r>
              <a:rPr sz="2200" spc="105" dirty="0">
                <a:latin typeface="+mj-lt"/>
                <a:cs typeface="Microsoft Sans Serif"/>
              </a:rPr>
              <a:t>to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40" dirty="0">
                <a:latin typeface="+mj-lt"/>
                <a:cs typeface="Microsoft Sans Serif"/>
              </a:rPr>
              <a:t>improving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40" dirty="0">
                <a:latin typeface="+mj-lt"/>
                <a:cs typeface="Microsoft Sans Serif"/>
              </a:rPr>
              <a:t>the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15" dirty="0">
                <a:latin typeface="+mj-lt"/>
                <a:cs typeface="Microsoft Sans Serif"/>
              </a:rPr>
              <a:t>performance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65" dirty="0">
                <a:latin typeface="+mj-lt"/>
                <a:cs typeface="Microsoft Sans Serif"/>
              </a:rPr>
              <a:t>of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5" dirty="0">
                <a:latin typeface="+mj-lt"/>
                <a:cs typeface="Microsoft Sans Serif"/>
              </a:rPr>
              <a:t>low-latency</a:t>
            </a:r>
            <a:r>
              <a:rPr sz="2200" spc="35" dirty="0">
                <a:latin typeface="+mj-lt"/>
                <a:cs typeface="Microsoft Sans Serif"/>
              </a:rPr>
              <a:t> </a:t>
            </a:r>
            <a:r>
              <a:rPr sz="2200" spc="10" dirty="0">
                <a:latin typeface="+mj-lt"/>
                <a:cs typeface="Microsoft Sans Serif"/>
              </a:rPr>
              <a:t>applications</a:t>
            </a:r>
            <a:endParaRPr sz="2200" dirty="0">
              <a:latin typeface="+mj-lt"/>
              <a:cs typeface="Microsoft Sans Serif"/>
            </a:endParaRPr>
          </a:p>
          <a:p>
            <a:pPr marL="513715" marR="5080" lvl="1" indent="-207645">
              <a:lnSpc>
                <a:spcPct val="150000"/>
              </a:lnSpc>
              <a:spcBef>
                <a:spcPts val="330"/>
              </a:spcBef>
              <a:buClr>
                <a:srgbClr val="7FBD53"/>
              </a:buClr>
              <a:buChar char="•"/>
              <a:tabLst>
                <a:tab pos="514350" algn="l"/>
              </a:tabLst>
            </a:pPr>
            <a:r>
              <a:rPr sz="2200" spc="-15" dirty="0">
                <a:latin typeface="+mj-lt"/>
                <a:cs typeface="Microsoft Sans Serif"/>
              </a:rPr>
              <a:t>Evidence </a:t>
            </a:r>
            <a:r>
              <a:rPr sz="2200" spc="65" dirty="0">
                <a:latin typeface="+mj-lt"/>
                <a:cs typeface="Microsoft Sans Serif"/>
              </a:rPr>
              <a:t>of </a:t>
            </a:r>
            <a:r>
              <a:rPr sz="2200" spc="15" dirty="0">
                <a:latin typeface="+mj-lt"/>
                <a:cs typeface="Microsoft Sans Serif"/>
              </a:rPr>
              <a:t>Hortonworks </a:t>
            </a:r>
            <a:r>
              <a:rPr sz="2200" spc="30" dirty="0">
                <a:latin typeface="+mj-lt"/>
                <a:cs typeface="Microsoft Sans Serif"/>
              </a:rPr>
              <a:t>leading </a:t>
            </a:r>
            <a:r>
              <a:rPr sz="2200" spc="40" dirty="0">
                <a:latin typeface="+mj-lt"/>
                <a:cs typeface="Microsoft Sans Serif"/>
              </a:rPr>
              <a:t>the </a:t>
            </a:r>
            <a:r>
              <a:rPr sz="2200" spc="25" dirty="0">
                <a:latin typeface="+mj-lt"/>
                <a:cs typeface="Microsoft Sans Serif"/>
              </a:rPr>
              <a:t>community </a:t>
            </a:r>
            <a:r>
              <a:rPr sz="2200" spc="10" dirty="0">
                <a:latin typeface="+mj-lt"/>
                <a:cs typeface="Microsoft Sans Serif"/>
              </a:rPr>
              <a:t>in </a:t>
            </a:r>
            <a:r>
              <a:rPr sz="2200" spc="40" dirty="0">
                <a:latin typeface="+mj-lt"/>
                <a:cs typeface="Microsoft Sans Serif"/>
              </a:rPr>
              <a:t>the </a:t>
            </a:r>
            <a:r>
              <a:rPr sz="2200" spc="35" dirty="0">
                <a:latin typeface="+mj-lt"/>
                <a:cs typeface="Microsoft Sans Serif"/>
              </a:rPr>
              <a:t>evolution </a:t>
            </a:r>
            <a:r>
              <a:rPr sz="2200" spc="65" dirty="0">
                <a:latin typeface="+mj-lt"/>
                <a:cs typeface="Microsoft Sans Serif"/>
              </a:rPr>
              <a:t>of </a:t>
            </a:r>
            <a:r>
              <a:rPr sz="2200" spc="-625" dirty="0">
                <a:latin typeface="+mj-lt"/>
                <a:cs typeface="Microsoft Sans Serif"/>
              </a:rPr>
              <a:t> </a:t>
            </a:r>
            <a:r>
              <a:rPr sz="2200" spc="-10" dirty="0">
                <a:latin typeface="+mj-lt"/>
                <a:cs typeface="Microsoft Sans Serif"/>
              </a:rPr>
              <a:t>Enterprise</a:t>
            </a:r>
            <a:r>
              <a:rPr sz="2200" spc="20" dirty="0">
                <a:latin typeface="+mj-lt"/>
                <a:cs typeface="Microsoft Sans Serif"/>
              </a:rPr>
              <a:t> </a:t>
            </a:r>
            <a:r>
              <a:rPr sz="2200" spc="55" dirty="0">
                <a:latin typeface="+mj-lt"/>
                <a:cs typeface="Microsoft Sans Serif"/>
              </a:rPr>
              <a:t>Hadoop</a:t>
            </a:r>
            <a:endParaRPr sz="2200" dirty="0">
              <a:latin typeface="+mj-lt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51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34343"/>
                </a:solidFill>
              </a:rPr>
              <a:t>File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formats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60" dirty="0">
                <a:solidFill>
                  <a:srgbClr val="434343"/>
                </a:solidFill>
              </a:rPr>
              <a:t>supported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in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10001"/>
            <a:ext cx="10721975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cs typeface="Arial MT"/>
              </a:rPr>
              <a:t>Hive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supports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various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file</a:t>
            </a:r>
            <a:r>
              <a:rPr sz="2300" spc="-1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formats</a:t>
            </a:r>
            <a:r>
              <a:rPr sz="2300" spc="-15" dirty="0">
                <a:cs typeface="Arial MT"/>
              </a:rPr>
              <a:t> </a:t>
            </a:r>
            <a:r>
              <a:rPr sz="2300" dirty="0">
                <a:cs typeface="Arial MT"/>
              </a:rPr>
              <a:t>,</a:t>
            </a:r>
            <a:r>
              <a:rPr sz="2300" spc="-1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these</a:t>
            </a:r>
            <a:r>
              <a:rPr sz="2300" spc="-1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file</a:t>
            </a:r>
            <a:r>
              <a:rPr sz="2300" spc="-1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format</a:t>
            </a:r>
            <a:r>
              <a:rPr sz="2300" spc="-15" dirty="0">
                <a:cs typeface="Arial MT"/>
              </a:rPr>
              <a:t> </a:t>
            </a:r>
            <a:r>
              <a:rPr sz="2300" dirty="0">
                <a:cs typeface="Arial MT"/>
              </a:rPr>
              <a:t>can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be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categorized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as</a:t>
            </a:r>
            <a:endParaRPr sz="2300" dirty="0"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cs typeface="Arial MT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cs typeface="Arial MT"/>
              </a:rPr>
              <a:t>Row</a:t>
            </a:r>
            <a:r>
              <a:rPr sz="2300" spc="-5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format</a:t>
            </a:r>
            <a:endParaRPr sz="2300" dirty="0">
              <a:cs typeface="Arial MT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cs typeface="Arial MT"/>
              </a:rPr>
              <a:t>Columnar</a:t>
            </a:r>
            <a:r>
              <a:rPr sz="2300" spc="-5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format</a:t>
            </a:r>
            <a:endParaRPr sz="2300" dirty="0"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8762365" algn="l"/>
                <a:tab pos="9439275" algn="l"/>
              </a:tabLst>
            </a:pPr>
            <a:r>
              <a:rPr sz="2300" b="1" spc="-5" dirty="0">
                <a:cs typeface="Arial MT"/>
              </a:rPr>
              <a:t>Row format</a:t>
            </a:r>
            <a:r>
              <a:rPr sz="2300" b="1" spc="-10" dirty="0">
                <a:cs typeface="Arial MT"/>
              </a:rPr>
              <a:t> </a:t>
            </a:r>
            <a:r>
              <a:rPr sz="2300" b="1" dirty="0">
                <a:cs typeface="Arial MT"/>
              </a:rPr>
              <a:t>:</a:t>
            </a:r>
            <a:r>
              <a:rPr sz="2300" b="1" spc="-5" dirty="0">
                <a:cs typeface="Arial MT"/>
              </a:rPr>
              <a:t> </a:t>
            </a:r>
            <a:r>
              <a:rPr sz="2300" dirty="0">
                <a:cs typeface="Arial MT"/>
              </a:rPr>
              <a:t>record</a:t>
            </a:r>
            <a:r>
              <a:rPr sz="2300" spc="-5" dirty="0">
                <a:cs typeface="Arial MT"/>
              </a:rPr>
              <a:t> is</a:t>
            </a:r>
            <a:r>
              <a:rPr sz="2300" dirty="0">
                <a:cs typeface="Arial MT"/>
              </a:rPr>
              <a:t> stored</a:t>
            </a:r>
            <a:r>
              <a:rPr sz="2300" spc="-5" dirty="0">
                <a:cs typeface="Arial MT"/>
              </a:rPr>
              <a:t> as</a:t>
            </a:r>
            <a:r>
              <a:rPr sz="2300" dirty="0">
                <a:cs typeface="Arial MT"/>
              </a:rPr>
              <a:t> row</a:t>
            </a:r>
            <a:r>
              <a:rPr sz="2300" spc="-5" dirty="0">
                <a:cs typeface="Arial MT"/>
              </a:rPr>
              <a:t> </a:t>
            </a:r>
            <a:r>
              <a:rPr sz="2300" dirty="0">
                <a:cs typeface="Arial MT"/>
              </a:rPr>
              <a:t>such </a:t>
            </a:r>
            <a:r>
              <a:rPr sz="2300" spc="-5" dirty="0">
                <a:cs typeface="Arial MT"/>
              </a:rPr>
              <a:t>as </a:t>
            </a:r>
            <a:r>
              <a:rPr sz="2300" dirty="0">
                <a:cs typeface="Arial MT"/>
              </a:rPr>
              <a:t>sequencefile, </a:t>
            </a:r>
            <a:r>
              <a:rPr sz="2300" spc="-5" dirty="0" err="1">
                <a:cs typeface="Arial MT"/>
              </a:rPr>
              <a:t>avro</a:t>
            </a:r>
            <a:r>
              <a:rPr lang="en-US" sz="2300" spc="-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and</a:t>
            </a:r>
            <a:r>
              <a:rPr lang="en-US" sz="2300" spc="-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json</a:t>
            </a:r>
            <a:endParaRPr sz="2300" dirty="0"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300" dirty="0">
              <a:cs typeface="Arial MT"/>
            </a:endParaRPr>
          </a:p>
          <a:p>
            <a:pPr marL="12700" marR="5080" indent="83820">
              <a:lnSpc>
                <a:spcPct val="100000"/>
              </a:lnSpc>
            </a:pPr>
            <a:r>
              <a:rPr sz="2300" b="1" spc="-5" dirty="0">
                <a:cs typeface="Arial MT"/>
              </a:rPr>
              <a:t>Columnar</a:t>
            </a:r>
            <a:r>
              <a:rPr sz="2300" b="1" spc="-15" dirty="0">
                <a:cs typeface="Arial MT"/>
              </a:rPr>
              <a:t> </a:t>
            </a:r>
            <a:r>
              <a:rPr sz="2300" b="1" spc="-5" dirty="0">
                <a:cs typeface="Arial MT"/>
              </a:rPr>
              <a:t>format</a:t>
            </a:r>
            <a:r>
              <a:rPr sz="2300" b="1" spc="-15" dirty="0">
                <a:cs typeface="Arial MT"/>
              </a:rPr>
              <a:t> </a:t>
            </a:r>
            <a:r>
              <a:rPr sz="2300" b="1" dirty="0">
                <a:cs typeface="Arial MT"/>
              </a:rPr>
              <a:t>:</a:t>
            </a:r>
            <a:r>
              <a:rPr sz="2300" b="1" spc="-20" dirty="0">
                <a:cs typeface="Arial MT"/>
              </a:rPr>
              <a:t> </a:t>
            </a:r>
            <a:r>
              <a:rPr sz="2300" dirty="0">
                <a:cs typeface="Arial MT"/>
              </a:rPr>
              <a:t>record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is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stored</a:t>
            </a:r>
            <a:r>
              <a:rPr sz="2300" spc="-1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as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column-by-column</a:t>
            </a:r>
            <a:r>
              <a:rPr sz="2300" spc="-10" dirty="0">
                <a:cs typeface="Arial MT"/>
              </a:rPr>
              <a:t> </a:t>
            </a:r>
            <a:r>
              <a:rPr sz="2300" dirty="0">
                <a:cs typeface="Arial MT"/>
              </a:rPr>
              <a:t>manner</a:t>
            </a:r>
            <a:r>
              <a:rPr sz="2300" spc="-15" dirty="0">
                <a:cs typeface="Arial MT"/>
              </a:rPr>
              <a:t> </a:t>
            </a:r>
            <a:r>
              <a:rPr sz="2300" dirty="0">
                <a:cs typeface="Arial MT"/>
              </a:rPr>
              <a:t>such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as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ORC </a:t>
            </a:r>
            <a:r>
              <a:rPr sz="2300" spc="-655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and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Parquet</a:t>
            </a:r>
            <a:r>
              <a:rPr sz="2300" spc="-10" dirty="0">
                <a:cs typeface="Arial MT"/>
              </a:rPr>
              <a:t> </a:t>
            </a:r>
            <a:r>
              <a:rPr sz="2300" spc="-5" dirty="0">
                <a:cs typeface="Arial MT"/>
              </a:rPr>
              <a:t>files,</a:t>
            </a:r>
            <a:endParaRPr sz="2300" dirty="0"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672229"/>
            <a:ext cx="16440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Agenda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8696" y="1779688"/>
            <a:ext cx="7626350" cy="386587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54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What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-5" dirty="0">
                <a:latin typeface="Microsoft Sans Serif"/>
                <a:cs typeface="Microsoft Sans Serif"/>
              </a:rPr>
              <a:t> Hive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Different </a:t>
            </a:r>
            <a:r>
              <a:rPr sz="2400" spc="-15" dirty="0">
                <a:latin typeface="Microsoft Sans Serif"/>
                <a:cs typeface="Microsoft Sans Serif"/>
              </a:rPr>
              <a:t>kinds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supported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endParaRPr sz="2400" dirty="0">
              <a:latin typeface="Microsoft Sans Serif"/>
              <a:cs typeface="Microsoft Sans Serif"/>
            </a:endParaRPr>
          </a:p>
          <a:p>
            <a:pPr marL="448309" indent="-436245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What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Partition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its</a:t>
            </a:r>
            <a:r>
              <a:rPr sz="2400" spc="20" dirty="0">
                <a:latin typeface="Microsoft Sans Serif"/>
                <a:cs typeface="Microsoft Sans Serif"/>
              </a:rPr>
              <a:t> beneﬁts</a:t>
            </a:r>
            <a:endParaRPr sz="2400" dirty="0">
              <a:latin typeface="Microsoft Sans Serif"/>
              <a:cs typeface="Microsoft Sans Serif"/>
            </a:endParaRPr>
          </a:p>
          <a:p>
            <a:pPr marL="448309" indent="-436245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448309" algn="l"/>
                <a:tab pos="44894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create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bucketed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20" dirty="0">
                <a:latin typeface="Microsoft Sans Serif"/>
                <a:cs typeface="Microsoft Sans Serif"/>
              </a:rPr>
              <a:t>Different </a:t>
            </a:r>
            <a:r>
              <a:rPr sz="2400" spc="35" dirty="0">
                <a:latin typeface="Microsoft Sans Serif"/>
                <a:cs typeface="Microsoft Sans Serif"/>
              </a:rPr>
              <a:t>ﬁle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format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supported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How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create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endParaRPr sz="2400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SzPct val="66666"/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Importing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HDFS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Sqoop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Flume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34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434343"/>
                </a:solidFill>
              </a:rPr>
              <a:t>Row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60" dirty="0">
                <a:solidFill>
                  <a:srgbClr val="434343"/>
                </a:solidFill>
              </a:rPr>
              <a:t>oriented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-5" dirty="0">
                <a:solidFill>
                  <a:srgbClr val="434343"/>
                </a:solidFill>
              </a:rPr>
              <a:t>Storage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in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374" y="2109100"/>
            <a:ext cx="8079240" cy="38787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6106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160" algn="l"/>
              </a:tabLst>
            </a:pPr>
            <a:r>
              <a:rPr spc="25" dirty="0">
                <a:solidFill>
                  <a:srgbClr val="434343"/>
                </a:solidFill>
              </a:rPr>
              <a:t>Column	</a:t>
            </a:r>
            <a:r>
              <a:rPr spc="60" dirty="0">
                <a:solidFill>
                  <a:srgbClr val="434343"/>
                </a:solidFill>
              </a:rPr>
              <a:t>oriented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-5" dirty="0">
                <a:solidFill>
                  <a:srgbClr val="434343"/>
                </a:solidFill>
              </a:rPr>
              <a:t>Storage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in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374" y="2109101"/>
            <a:ext cx="8652314" cy="36575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34343"/>
                </a:solidFill>
              </a:rPr>
              <a:t>Advantage</a:t>
            </a:r>
            <a:r>
              <a:rPr spc="35" dirty="0">
                <a:solidFill>
                  <a:srgbClr val="434343"/>
                </a:solidFill>
              </a:rPr>
              <a:t> </a:t>
            </a:r>
            <a:r>
              <a:rPr spc="85" dirty="0">
                <a:solidFill>
                  <a:srgbClr val="434343"/>
                </a:solidFill>
              </a:rPr>
              <a:t>of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b="1" spc="-245" dirty="0">
                <a:solidFill>
                  <a:srgbClr val="333333"/>
                </a:solidFill>
                <a:latin typeface="Tahoma"/>
                <a:cs typeface="Tahoma"/>
              </a:rPr>
              <a:t>Columnar</a:t>
            </a:r>
            <a:r>
              <a:rPr b="1" spc="-3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b="1" spc="-260" dirty="0">
                <a:solidFill>
                  <a:srgbClr val="333333"/>
                </a:solidFill>
                <a:latin typeface="Tahoma"/>
                <a:cs typeface="Tahoma"/>
              </a:rPr>
              <a:t>F</a:t>
            </a:r>
            <a:r>
              <a:rPr b="1" spc="-250" dirty="0">
                <a:solidFill>
                  <a:srgbClr val="333333"/>
                </a:solidFill>
                <a:latin typeface="Tahoma"/>
                <a:cs typeface="Tahoma"/>
              </a:rPr>
              <a:t>orm</a:t>
            </a:r>
            <a:r>
              <a:rPr b="1" spc="-26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b="1" spc="-114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90" y="1310001"/>
            <a:ext cx="105537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dirty="0">
                <a:latin typeface="Microsoft Sans Serif"/>
                <a:cs typeface="Microsoft Sans Serif"/>
              </a:rPr>
              <a:t>Columnar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ORC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Parquet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uses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encoding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bring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more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efﬁciency</a:t>
            </a:r>
            <a:r>
              <a:rPr sz="2400" spc="25" dirty="0">
                <a:latin typeface="Microsoft Sans Serif"/>
                <a:cs typeface="Microsoft Sans Serif"/>
              </a:rPr>
              <a:t> compared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row-based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ﬁles.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141605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querying,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columnar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only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relevant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columns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from </a:t>
            </a:r>
            <a:r>
              <a:rPr sz="2400" spc="-20" dirty="0">
                <a:latin typeface="Microsoft Sans Serif"/>
                <a:cs typeface="Microsoft Sans Serif"/>
              </a:rPr>
              <a:t>disk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skip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over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non-relevant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columns.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318135" indent="-240665">
              <a:lnSpc>
                <a:spcPct val="100000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2400" spc="50" dirty="0">
                <a:latin typeface="Microsoft Sans Serif"/>
                <a:cs typeface="Microsoft Sans Serif"/>
              </a:rPr>
              <a:t>With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these</a:t>
            </a:r>
            <a:r>
              <a:rPr sz="2400" spc="30" dirty="0">
                <a:latin typeface="Microsoft Sans Serif"/>
                <a:cs typeface="Microsoft Sans Serif"/>
              </a:rPr>
              <a:t> optimization,</a:t>
            </a:r>
            <a:r>
              <a:rPr sz="2400" spc="35" dirty="0">
                <a:latin typeface="Microsoft Sans Serif"/>
                <a:cs typeface="Microsoft Sans Serif"/>
              </a:rPr>
              <a:t> aggregation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take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less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time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memory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compared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row-oriented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structures.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This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kind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results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better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disk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utilization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minimized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latency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accessing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data.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34343"/>
                </a:solidFill>
              </a:rPr>
              <a:t>HQL</a:t>
            </a:r>
            <a:endParaRPr b="1" spc="-114" dirty="0">
              <a:solidFill>
                <a:srgbClr val="333333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90" y="1310001"/>
            <a:ext cx="10553700" cy="4955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Hive Query Language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SQL like scripting language developed to query and analyze data in Hadoop cluster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Create, Drop, Alter, Truncate, Describe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Load files to table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Moving data from file to Hadoop table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036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34343"/>
                </a:solidFill>
              </a:rPr>
              <a:t>Hive Transactions</a:t>
            </a:r>
            <a:endParaRPr b="1" spc="-114" dirty="0">
              <a:solidFill>
                <a:srgbClr val="333333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90" y="1505396"/>
            <a:ext cx="10317510" cy="2213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Version 0.13 (2014-15)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Available for tables in the ORC file format 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ACID property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86F727D-EF46-4C9D-8AC5-1426B5DD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8847"/>
            <a:ext cx="8991600" cy="43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4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34343"/>
                </a:solidFill>
              </a:rPr>
              <a:t>Transaction Support in Hive</a:t>
            </a:r>
            <a:endParaRPr b="1" spc="-114" dirty="0">
              <a:solidFill>
                <a:srgbClr val="333333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90" y="1611977"/>
            <a:ext cx="10553700" cy="4560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Data for the table or partition is stored in set of </a:t>
            </a:r>
            <a:r>
              <a:rPr lang="en-US" sz="2400" b="1" dirty="0">
                <a:latin typeface="Microsoft Sans Serif"/>
                <a:cs typeface="Microsoft Sans Serif"/>
              </a:rPr>
              <a:t>base files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b="1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Updates and deletes are stored in </a:t>
            </a:r>
            <a:r>
              <a:rPr lang="en-US" sz="2400" b="1" dirty="0">
                <a:latin typeface="Microsoft Sans Serif"/>
                <a:cs typeface="Microsoft Sans Serif"/>
              </a:rPr>
              <a:t>delta files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b="1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A </a:t>
            </a:r>
            <a:r>
              <a:rPr lang="en-US" sz="2400" b="1" dirty="0">
                <a:latin typeface="Microsoft Sans Serif"/>
                <a:cs typeface="Microsoft Sans Serif"/>
              </a:rPr>
              <a:t>new set of delta files </a:t>
            </a:r>
            <a:r>
              <a:rPr lang="en-US" sz="2400" dirty="0">
                <a:latin typeface="Microsoft Sans Serif"/>
                <a:cs typeface="Microsoft Sans Serif"/>
              </a:rPr>
              <a:t>are created for each transaction that alerts the table of the transactions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At </a:t>
            </a:r>
            <a:r>
              <a:rPr lang="en-US" sz="2400" b="1" dirty="0">
                <a:latin typeface="Microsoft Sans Serif"/>
                <a:cs typeface="Microsoft Sans Serif"/>
              </a:rPr>
              <a:t>read time </a:t>
            </a:r>
            <a:r>
              <a:rPr lang="en-US" sz="2400" dirty="0">
                <a:latin typeface="Microsoft Sans Serif"/>
                <a:cs typeface="Microsoft Sans Serif"/>
              </a:rPr>
              <a:t>read merges the base file and delta file 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Compactor Set of background processes running inside the Meta store to support ACID property</a:t>
            </a: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066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60" y="448440"/>
            <a:ext cx="1991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30" dirty="0">
                <a:solidFill>
                  <a:srgbClr val="434343"/>
                </a:solidFill>
              </a:rPr>
              <a:t> </a:t>
            </a:r>
            <a:r>
              <a:rPr spc="-75" dirty="0">
                <a:solidFill>
                  <a:srgbClr val="434343"/>
                </a:solidFill>
              </a:rPr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10000"/>
            <a:ext cx="82943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5" dirty="0">
                <a:latin typeface="Microsoft Sans Serif"/>
                <a:cs typeface="Microsoft Sans Serif"/>
              </a:rPr>
              <a:t>Views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allow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saved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treated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just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table.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98450" indent="-24066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View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logical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construct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does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not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data.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98450" indent="-24066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35" dirty="0">
                <a:latin typeface="Microsoft Sans Serif"/>
                <a:cs typeface="Microsoft Sans Serif"/>
              </a:rPr>
              <a:t>Used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simplify </a:t>
            </a:r>
            <a:r>
              <a:rPr sz="2400" spc="-5" dirty="0">
                <a:latin typeface="Microsoft Sans Serif"/>
                <a:cs typeface="Microsoft Sans Serif"/>
              </a:rPr>
              <a:t>queries.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290" y="4236079"/>
            <a:ext cx="4229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CREATE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VIEW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ViewName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AS</a:t>
            </a:r>
            <a:endParaRPr sz="24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</a:pPr>
            <a:r>
              <a:rPr sz="2400" spc="55" dirty="0">
                <a:latin typeface="Microsoft Sans Serif"/>
                <a:cs typeface="Microsoft Sans Serif"/>
              </a:rPr>
              <a:t>&lt;predicate&gt;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3172" y="4236079"/>
            <a:ext cx="109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Microsoft Sans Serif"/>
                <a:cs typeface="Microsoft Sans Serif"/>
              </a:rPr>
              <a:t>SELECT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006" y="4236079"/>
            <a:ext cx="200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235" algn="l"/>
              </a:tabLst>
            </a:pPr>
            <a:r>
              <a:rPr sz="2400" spc="45" dirty="0">
                <a:latin typeface="Microsoft Sans Serif"/>
                <a:cs typeface="Microsoft Sans Serif"/>
              </a:rPr>
              <a:t>&lt;cols&gt;	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0488" y="4236079"/>
            <a:ext cx="233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</a:tabLst>
            </a:pPr>
            <a:r>
              <a:rPr sz="2400" spc="80" dirty="0">
                <a:latin typeface="Microsoft Sans Serif"/>
                <a:cs typeface="Microsoft Sans Serif"/>
              </a:rPr>
              <a:t>&lt;table&gt;	</a:t>
            </a:r>
            <a:r>
              <a:rPr sz="2400" spc="-135" dirty="0">
                <a:latin typeface="Microsoft Sans Serif"/>
                <a:cs typeface="Microsoft Sans Serif"/>
              </a:rPr>
              <a:t>WHERE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290" y="5333359"/>
            <a:ext cx="104616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35" dirty="0">
                <a:latin typeface="Microsoft Sans Serif"/>
                <a:cs typeface="Microsoft Sans Serif"/>
              </a:rPr>
              <a:t>WHERE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clause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optional.</a:t>
            </a:r>
            <a:endParaRPr sz="2400" dirty="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4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view’s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unique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compared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other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names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database.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872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1991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30" dirty="0">
                <a:solidFill>
                  <a:srgbClr val="434343"/>
                </a:solidFill>
              </a:rPr>
              <a:t> </a:t>
            </a:r>
            <a:r>
              <a:rPr spc="-75" dirty="0">
                <a:solidFill>
                  <a:srgbClr val="434343"/>
                </a:solidFill>
              </a:rPr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90" y="1251008"/>
            <a:ext cx="1053274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just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like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how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table.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52729" marR="11557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If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references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view,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deﬁnition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combined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with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rest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Hive’s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planner.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110" dirty="0">
                <a:latin typeface="Microsoft Sans Serif"/>
                <a:cs typeface="Microsoft Sans Serif"/>
              </a:rPr>
              <a:t>No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storage</a:t>
            </a:r>
            <a:r>
              <a:rPr sz="2400" spc="20" dirty="0">
                <a:latin typeface="Microsoft Sans Serif"/>
                <a:cs typeface="Microsoft Sans Serif"/>
              </a:rPr>
              <a:t> allocated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logical </a:t>
            </a:r>
            <a:r>
              <a:rPr sz="2400" spc="-30" dirty="0">
                <a:latin typeface="Microsoft Sans Serif"/>
                <a:cs typeface="Microsoft Sans Serif"/>
              </a:rPr>
              <a:t>view.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However,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3.0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also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supports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Materialized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which</a:t>
            </a:r>
            <a:r>
              <a:rPr sz="2400" spc="20" dirty="0">
                <a:latin typeface="Microsoft Sans Serif"/>
                <a:cs typeface="Microsoft Sans Serif"/>
              </a:rPr>
              <a:t> will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save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view</a:t>
            </a:r>
            <a:r>
              <a:rPr sz="2400" spc="20" dirty="0">
                <a:latin typeface="Microsoft Sans Serif"/>
                <a:cs typeface="Microsoft Sans Serif"/>
              </a:rPr>
              <a:t> data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HDFS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folder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193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6980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34343"/>
                </a:solidFill>
              </a:rPr>
              <a:t>Nested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-5" dirty="0">
                <a:solidFill>
                  <a:srgbClr val="434343"/>
                </a:solidFill>
              </a:rPr>
              <a:t>Queries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and</a:t>
            </a:r>
            <a:r>
              <a:rPr spc="25" dirty="0">
                <a:solidFill>
                  <a:srgbClr val="434343"/>
                </a:solidFill>
              </a:rPr>
              <a:t> </a:t>
            </a:r>
            <a:r>
              <a:rPr spc="-150" dirty="0">
                <a:solidFill>
                  <a:srgbClr val="434343"/>
                </a:solidFill>
              </a:rPr>
              <a:t>CASE</a:t>
            </a:r>
            <a:r>
              <a:rPr spc="30" dirty="0">
                <a:solidFill>
                  <a:srgbClr val="434343"/>
                </a:solidFill>
              </a:rPr>
              <a:t> </a:t>
            </a:r>
            <a:r>
              <a:rPr spc="-15" dirty="0">
                <a:solidFill>
                  <a:srgbClr val="434343"/>
                </a:solidFill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90" y="1251006"/>
            <a:ext cx="1047432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hive&gt;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SELECT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*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student_info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where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s.marks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&gt;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(SELECT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avg(marks)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student_info);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09880" marR="835660" indent="-297815">
              <a:lnSpc>
                <a:spcPct val="100000"/>
              </a:lnSpc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allows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CASE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statements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enable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classify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records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depending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various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inputs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09245" marR="1087120" indent="-309245">
              <a:lnSpc>
                <a:spcPct val="100000"/>
              </a:lnSpc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SELECT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name,CASE </a:t>
            </a:r>
            <a:r>
              <a:rPr sz="2400" spc="-15" dirty="0">
                <a:latin typeface="Microsoft Sans Serif"/>
                <a:cs typeface="Microsoft Sans Serif"/>
              </a:rPr>
              <a:t>WHEN </a:t>
            </a:r>
            <a:r>
              <a:rPr sz="2400" spc="-55" dirty="0">
                <a:latin typeface="Microsoft Sans Serif"/>
                <a:cs typeface="Microsoft Sans Serif"/>
              </a:rPr>
              <a:t>marks </a:t>
            </a:r>
            <a:r>
              <a:rPr sz="2400" spc="195" dirty="0">
                <a:latin typeface="Microsoft Sans Serif"/>
                <a:cs typeface="Microsoft Sans Serif"/>
              </a:rPr>
              <a:t>&gt;= </a:t>
            </a:r>
            <a:r>
              <a:rPr sz="2400" spc="-5" dirty="0">
                <a:latin typeface="Microsoft Sans Serif"/>
                <a:cs typeface="Microsoft Sans Serif"/>
              </a:rPr>
              <a:t>66 </a:t>
            </a:r>
            <a:r>
              <a:rPr sz="2400" spc="-35" dirty="0">
                <a:latin typeface="Microsoft Sans Serif"/>
                <a:cs typeface="Microsoft Sans Serif"/>
              </a:rPr>
              <a:t>THEN </a:t>
            </a:r>
            <a:r>
              <a:rPr sz="2400" spc="10" dirty="0">
                <a:latin typeface="Microsoft Sans Serif"/>
                <a:cs typeface="Microsoft Sans Serif"/>
              </a:rPr>
              <a:t>'DISTINCTION', 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&lt;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66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&gt;=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60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'FIRST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CLASS,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&lt;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60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&gt;=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55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'SECOND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CLASS,</a:t>
            </a:r>
            <a:endParaRPr sz="2400">
              <a:latin typeface="Microsoft Sans Serif"/>
              <a:cs typeface="Microsoft Sans Serif"/>
            </a:endParaRPr>
          </a:p>
          <a:p>
            <a:pPr marL="2254250" marR="113664">
              <a:lnSpc>
                <a:spcPct val="100000"/>
              </a:lnSpc>
            </a:pPr>
            <a:r>
              <a:rPr sz="2400" spc="-15" dirty="0">
                <a:latin typeface="Microsoft Sans Serif"/>
                <a:cs typeface="Microsoft Sans Serif"/>
              </a:rPr>
              <a:t>WHEN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&lt;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55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marks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&gt;=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THEN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'THIRD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CLASS,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ELSE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65" dirty="0">
                <a:latin typeface="Microsoft Sans Serif"/>
                <a:cs typeface="Microsoft Sans Serif"/>
              </a:rPr>
              <a:t>'</a:t>
            </a:r>
            <a:r>
              <a:rPr sz="2400" spc="-270" dirty="0">
                <a:latin typeface="Microsoft Sans Serif"/>
                <a:cs typeface="Microsoft Sans Serif"/>
              </a:rPr>
              <a:t>F</a:t>
            </a:r>
            <a:r>
              <a:rPr sz="2400" spc="10" dirty="0">
                <a:latin typeface="Microsoft Sans Serif"/>
                <a:cs typeface="Microsoft Sans Serif"/>
              </a:rPr>
              <a:t>AIL'</a:t>
            </a:r>
            <a:endParaRPr sz="2400">
              <a:latin typeface="Microsoft Sans Serif"/>
              <a:cs typeface="Microsoft Sans Serif"/>
            </a:endParaRPr>
          </a:p>
          <a:p>
            <a:pPr marL="225425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END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class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student_info;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108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5210" marR="5080" indent="-23031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Limit,</a:t>
            </a:r>
            <a:r>
              <a:rPr spc="25" dirty="0"/>
              <a:t> </a:t>
            </a:r>
            <a:r>
              <a:rPr spc="-40" dirty="0"/>
              <a:t>Like,</a:t>
            </a:r>
            <a:r>
              <a:rPr spc="25" dirty="0"/>
              <a:t> </a:t>
            </a:r>
            <a:r>
              <a:rPr spc="-125" dirty="0"/>
              <a:t>RLike</a:t>
            </a:r>
            <a:r>
              <a:rPr spc="25" dirty="0"/>
              <a:t> </a:t>
            </a:r>
            <a:r>
              <a:rPr dirty="0"/>
              <a:t>,</a:t>
            </a:r>
            <a:r>
              <a:rPr spc="25" dirty="0"/>
              <a:t> </a:t>
            </a:r>
            <a:r>
              <a:rPr spc="45" dirty="0"/>
              <a:t>Group</a:t>
            </a:r>
            <a:r>
              <a:rPr spc="30" dirty="0"/>
              <a:t> </a:t>
            </a:r>
            <a:r>
              <a:rPr spc="-90" dirty="0"/>
              <a:t>By</a:t>
            </a:r>
            <a:r>
              <a:rPr spc="25" dirty="0"/>
              <a:t> </a:t>
            </a:r>
            <a:r>
              <a:rPr spc="15" dirty="0"/>
              <a:t>and </a:t>
            </a:r>
            <a:r>
              <a:rPr spc="-835" dirty="0"/>
              <a:t> </a:t>
            </a:r>
            <a:r>
              <a:rPr spc="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90" y="1251008"/>
            <a:ext cx="1035050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hive&gt;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SELECT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*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student_info </a:t>
            </a:r>
            <a:r>
              <a:rPr sz="2400" spc="50" dirty="0">
                <a:latin typeface="Microsoft Sans Serif"/>
                <a:cs typeface="Microsoft Sans Serif"/>
              </a:rPr>
              <a:t>limit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10;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09880" marR="5080" indent="-297815">
              <a:lnSpc>
                <a:spcPct val="100000"/>
              </a:lnSpc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110" dirty="0">
                <a:latin typeface="Microsoft Sans Serif"/>
                <a:cs typeface="Microsoft Sans Serif"/>
              </a:rPr>
              <a:t>LIKE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RLIKE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operators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compare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match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strings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substrings</a:t>
            </a:r>
            <a:r>
              <a:rPr sz="2400" spc="30" dirty="0">
                <a:latin typeface="Microsoft Sans Serif"/>
                <a:cs typeface="Microsoft Sans Serif"/>
              </a:rPr>
              <a:t> from </a:t>
            </a:r>
            <a:r>
              <a:rPr sz="2400" spc="-90" dirty="0">
                <a:latin typeface="Microsoft Sans Serif"/>
                <a:cs typeface="Microsoft Sans Serif"/>
              </a:rPr>
              <a:t>a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given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set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records.</a:t>
            </a:r>
            <a:r>
              <a:rPr sz="2400" spc="25" dirty="0">
                <a:latin typeface="Microsoft Sans Serif"/>
                <a:cs typeface="Microsoft Sans Serif"/>
              </a:rPr>
              <a:t> Following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example: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881380" marR="809625">
              <a:lnSpc>
                <a:spcPct val="100000"/>
              </a:lnSpc>
            </a:pPr>
            <a:r>
              <a:rPr sz="2400" spc="-65" dirty="0">
                <a:latin typeface="Microsoft Sans Serif"/>
                <a:cs typeface="Microsoft Sans Serif"/>
              </a:rPr>
              <a:t>hive&gt;SELECT </a:t>
            </a:r>
            <a:r>
              <a:rPr sz="2400" spc="130" dirty="0">
                <a:latin typeface="Microsoft Sans Serif"/>
                <a:cs typeface="Microsoft Sans Serif"/>
              </a:rPr>
              <a:t>* </a:t>
            </a:r>
            <a:r>
              <a:rPr sz="2400" spc="-45" dirty="0">
                <a:latin typeface="Microsoft Sans Serif"/>
                <a:cs typeface="Microsoft Sans Serif"/>
              </a:rPr>
              <a:t>FROM </a:t>
            </a:r>
            <a:r>
              <a:rPr sz="2400" spc="20" dirty="0">
                <a:latin typeface="Microsoft Sans Serif"/>
                <a:cs typeface="Microsoft Sans Serif"/>
              </a:rPr>
              <a:t>student_info </a:t>
            </a:r>
            <a:r>
              <a:rPr sz="2400" spc="-135" dirty="0">
                <a:latin typeface="Microsoft Sans Serif"/>
                <a:cs typeface="Microsoft Sans Serif"/>
              </a:rPr>
              <a:t>WHERE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name </a:t>
            </a:r>
            <a:r>
              <a:rPr sz="2400" spc="-110" dirty="0">
                <a:latin typeface="Microsoft Sans Serif"/>
                <a:cs typeface="Microsoft Sans Serif"/>
              </a:rPr>
              <a:t>LIKE </a:t>
            </a:r>
            <a:r>
              <a:rPr sz="2400" spc="45" dirty="0">
                <a:latin typeface="Microsoft Sans Serif"/>
                <a:cs typeface="Microsoft Sans Serif"/>
              </a:rPr>
              <a:t>'A%'; 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*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student_info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WHERE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LIKE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'%Jr.%';</a:t>
            </a:r>
            <a:endParaRPr sz="2400">
              <a:latin typeface="Microsoft Sans Serif"/>
              <a:cs typeface="Microsoft Sans Serif"/>
            </a:endParaRPr>
          </a:p>
          <a:p>
            <a:pPr marL="310515" marR="307340" indent="-310515" algn="just">
              <a:lnSpc>
                <a:spcPct val="200000"/>
              </a:lnSpc>
              <a:buFont typeface="Arial MT"/>
              <a:buChar char="•"/>
              <a:tabLst>
                <a:tab pos="31051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Similarly,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RLIKE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allows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putting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regex 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*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student_info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WHERE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RLIKE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'.*(Jr|Sr)*.';</a:t>
            </a:r>
            <a:endParaRPr sz="2400">
              <a:latin typeface="Microsoft Sans Serif"/>
              <a:cs typeface="Microsoft Sans Serif"/>
            </a:endParaRPr>
          </a:p>
          <a:p>
            <a:pPr marL="881380" marR="65405" algn="just">
              <a:lnSpc>
                <a:spcPct val="100000"/>
              </a:lnSpc>
            </a:pPr>
            <a:r>
              <a:rPr sz="2400" spc="-65" dirty="0">
                <a:latin typeface="Microsoft Sans Serif"/>
                <a:cs typeface="Microsoft Sans Serif"/>
              </a:rPr>
              <a:t>hive&gt;SELECT </a:t>
            </a:r>
            <a:r>
              <a:rPr sz="2400" spc="-80" dirty="0">
                <a:latin typeface="Microsoft Sans Serif"/>
                <a:cs typeface="Microsoft Sans Serif"/>
              </a:rPr>
              <a:t>class, </a:t>
            </a:r>
            <a:r>
              <a:rPr sz="2400" spc="-65" dirty="0">
                <a:latin typeface="Microsoft Sans Serif"/>
                <a:cs typeface="Microsoft Sans Serif"/>
              </a:rPr>
              <a:t>avg(marks) </a:t>
            </a:r>
            <a:r>
              <a:rPr sz="2400" spc="-45" dirty="0">
                <a:latin typeface="Microsoft Sans Serif"/>
                <a:cs typeface="Microsoft Sans Serif"/>
              </a:rPr>
              <a:t>FROM </a:t>
            </a:r>
            <a:r>
              <a:rPr sz="2400" spc="20" dirty="0">
                <a:latin typeface="Microsoft Sans Serif"/>
                <a:cs typeface="Microsoft Sans Serif"/>
              </a:rPr>
              <a:t>student_info </a:t>
            </a:r>
            <a:r>
              <a:rPr sz="2400" spc="-100" dirty="0">
                <a:latin typeface="Microsoft Sans Serif"/>
                <a:cs typeface="Microsoft Sans Serif"/>
              </a:rPr>
              <a:t>GROUP </a:t>
            </a:r>
            <a:r>
              <a:rPr sz="2400" spc="-160" dirty="0">
                <a:latin typeface="Microsoft Sans Serif"/>
                <a:cs typeface="Microsoft Sans Serif"/>
              </a:rPr>
              <a:t>BY </a:t>
            </a:r>
            <a:r>
              <a:rPr sz="2400" spc="-80" dirty="0">
                <a:latin typeface="Microsoft Sans Serif"/>
                <a:cs typeface="Microsoft Sans Serif"/>
              </a:rPr>
              <a:t>class; 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hive&gt; </a:t>
            </a:r>
            <a:r>
              <a:rPr sz="2400" spc="-150" dirty="0">
                <a:latin typeface="Microsoft Sans Serif"/>
                <a:cs typeface="Microsoft Sans Serif"/>
              </a:rPr>
              <a:t>SELECT </a:t>
            </a:r>
            <a:r>
              <a:rPr sz="2400" spc="-80" dirty="0">
                <a:latin typeface="Microsoft Sans Serif"/>
                <a:cs typeface="Microsoft Sans Serif"/>
              </a:rPr>
              <a:t>class, </a:t>
            </a:r>
            <a:r>
              <a:rPr sz="2400" spc="-65" dirty="0">
                <a:latin typeface="Microsoft Sans Serif"/>
                <a:cs typeface="Microsoft Sans Serif"/>
              </a:rPr>
              <a:t>avg(marks) </a:t>
            </a:r>
            <a:r>
              <a:rPr sz="2400" spc="-45" dirty="0">
                <a:latin typeface="Microsoft Sans Serif"/>
                <a:cs typeface="Microsoft Sans Serif"/>
              </a:rPr>
              <a:t>FROM </a:t>
            </a:r>
            <a:r>
              <a:rPr sz="2400" spc="30" dirty="0">
                <a:latin typeface="Microsoft Sans Serif"/>
                <a:cs typeface="Microsoft Sans Serif"/>
              </a:rPr>
              <a:t>student </a:t>
            </a:r>
            <a:r>
              <a:rPr sz="2400" spc="5" dirty="0">
                <a:latin typeface="Microsoft Sans Serif"/>
                <a:cs typeface="Microsoft Sans Serif"/>
              </a:rPr>
              <a:t>_info </a:t>
            </a:r>
            <a:r>
              <a:rPr sz="2400" spc="-100" dirty="0">
                <a:latin typeface="Microsoft Sans Serif"/>
                <a:cs typeface="Microsoft Sans Serif"/>
              </a:rPr>
              <a:t>GROUP </a:t>
            </a:r>
            <a:r>
              <a:rPr sz="2400" spc="-160" dirty="0">
                <a:latin typeface="Microsoft Sans Serif"/>
                <a:cs typeface="Microsoft Sans Serif"/>
              </a:rPr>
              <a:t>BY </a:t>
            </a:r>
            <a:r>
              <a:rPr sz="2400" spc="-95" dirty="0">
                <a:latin typeface="Microsoft Sans Serif"/>
                <a:cs typeface="Microsoft Sans Serif"/>
              </a:rPr>
              <a:t>class 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HAVING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class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'V'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class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'VI;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0511"/>
            <a:ext cx="258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34343"/>
                </a:solidFill>
              </a:rPr>
              <a:t>What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pc="-100" dirty="0">
                <a:solidFill>
                  <a:srgbClr val="434343"/>
                </a:solidFill>
              </a:rPr>
              <a:t>is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z="3600" spc="-55" dirty="0">
                <a:solidFill>
                  <a:srgbClr val="434343"/>
                </a:solidFill>
              </a:rPr>
              <a:t>Hive</a:t>
            </a:r>
            <a:r>
              <a:rPr spc="-55" dirty="0">
                <a:solidFill>
                  <a:srgbClr val="434343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7267" y="1446374"/>
            <a:ext cx="10581640" cy="5469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413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warehouse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tool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Hadoop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lang="en-US" sz="2400" spc="45" dirty="0">
                <a:latin typeface="Microsoft Sans Serif"/>
                <a:cs typeface="Microsoft Sans Serif"/>
              </a:rPr>
              <a:t>Developed by Facebook(2008)</a:t>
            </a: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endParaRPr lang="en-US" sz="2400" spc="45" dirty="0">
              <a:latin typeface="Microsoft Sans Serif"/>
              <a:cs typeface="Microsoft Sans Serif"/>
            </a:endParaRP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lang="en-US" sz="2400" spc="45" dirty="0">
                <a:latin typeface="Microsoft Sans Serif"/>
                <a:cs typeface="Microsoft Sans Serif"/>
              </a:rPr>
              <a:t>Created to build an abstraction over the MapReduce for SQL developer</a:t>
            </a: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endParaRPr lang="en-US" sz="2400" spc="45" dirty="0">
              <a:latin typeface="Microsoft Sans Serif"/>
              <a:cs typeface="Microsoft Sans Serif"/>
            </a:endParaRP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lang="en-US" sz="2400" spc="45" dirty="0">
                <a:latin typeface="Microsoft Sans Serif"/>
                <a:cs typeface="Microsoft Sans Serif"/>
              </a:rPr>
              <a:t>Used for structured data &amp; require schema</a:t>
            </a:r>
          </a:p>
          <a:p>
            <a:pPr marL="264160" indent="-241300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endParaRPr sz="2150" dirty="0">
              <a:latin typeface="Microsoft Sans Serif"/>
              <a:cs typeface="Microsoft Sans Serif"/>
            </a:endParaRPr>
          </a:p>
          <a:p>
            <a:pPr marL="264160" marR="5080" indent="-252095">
              <a:lnSpc>
                <a:spcPct val="114999"/>
              </a:lnSpc>
              <a:buClr>
                <a:srgbClr val="666666"/>
              </a:buClr>
              <a:buSzPct val="75000"/>
              <a:buChar char="•"/>
              <a:tabLst>
                <a:tab pos="263525" algn="l"/>
                <a:tab pos="264795" algn="l"/>
              </a:tabLst>
            </a:pPr>
            <a:r>
              <a:rPr sz="2400" spc="-5" dirty="0">
                <a:latin typeface="Arial MT"/>
                <a:cs typeface="Arial MT"/>
              </a:rPr>
              <a:t>Hive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not </a:t>
            </a:r>
            <a:r>
              <a:rPr sz="2400" dirty="0">
                <a:latin typeface="Arial MT"/>
                <a:cs typeface="Arial MT"/>
              </a:rPr>
              <a:t>store </a:t>
            </a:r>
            <a:r>
              <a:rPr sz="2400" spc="-5" dirty="0">
                <a:latin typeface="Arial MT"/>
                <a:cs typeface="Arial MT"/>
              </a:rPr>
              <a:t>the actual data, it </a:t>
            </a:r>
            <a:r>
              <a:rPr sz="2400" dirty="0">
                <a:latin typeface="Arial MT"/>
                <a:cs typeface="Arial MT"/>
              </a:rPr>
              <a:t>stores </a:t>
            </a:r>
            <a:r>
              <a:rPr sz="2400" spc="-5" dirty="0">
                <a:latin typeface="Arial MT"/>
                <a:cs typeface="Arial MT"/>
              </a:rPr>
              <a:t>only </a:t>
            </a:r>
            <a:r>
              <a:rPr sz="2400" dirty="0">
                <a:latin typeface="Arial MT"/>
                <a:cs typeface="Arial MT"/>
              </a:rPr>
              <a:t>meta </a:t>
            </a:r>
            <a:r>
              <a:rPr sz="2400" spc="-5" dirty="0">
                <a:latin typeface="Arial MT"/>
                <a:cs typeface="Arial MT"/>
              </a:rPr>
              <a:t>data i.e Schema of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</a:t>
            </a:r>
            <a:r>
              <a:rPr lang="en-US" sz="2400" spc="-5" dirty="0">
                <a:latin typeface="Arial MT"/>
                <a:cs typeface="Arial MT"/>
              </a:rPr>
              <a:t>(</a:t>
            </a:r>
            <a:r>
              <a:rPr lang="en-US" sz="2400" spc="-5" dirty="0" err="1">
                <a:latin typeface="Arial MT"/>
                <a:cs typeface="Arial MT"/>
              </a:rPr>
              <a:t>MySql</a:t>
            </a:r>
            <a:r>
              <a:rPr lang="en-US" sz="2400" spc="-5" dirty="0">
                <a:latin typeface="Arial MT"/>
                <a:cs typeface="Arial MT"/>
              </a:rPr>
              <a:t>).</a:t>
            </a:r>
          </a:p>
          <a:p>
            <a:pPr marL="264160" marR="5080" indent="-252095">
              <a:lnSpc>
                <a:spcPct val="114999"/>
              </a:lnSpc>
              <a:buClr>
                <a:srgbClr val="666666"/>
              </a:buClr>
              <a:buSzPct val="75000"/>
              <a:buChar char="•"/>
              <a:tabLst>
                <a:tab pos="263525" algn="l"/>
                <a:tab pos="264795" algn="l"/>
              </a:tabLst>
            </a:pPr>
            <a:endParaRPr lang="en-US" sz="2400" spc="-5" dirty="0">
              <a:latin typeface="Arial MT"/>
              <a:cs typeface="Arial MT"/>
            </a:endParaRPr>
          </a:p>
          <a:p>
            <a:pPr marL="264160" marR="5080" indent="-252095">
              <a:lnSpc>
                <a:spcPct val="114999"/>
              </a:lnSpc>
              <a:buClr>
                <a:srgbClr val="666666"/>
              </a:buClr>
              <a:buSzPct val="75000"/>
              <a:buChar char="•"/>
              <a:tabLst>
                <a:tab pos="263525" algn="l"/>
                <a:tab pos="264795" algn="l"/>
              </a:tabLst>
            </a:pPr>
            <a:r>
              <a:rPr lang="en-US" sz="2400" spc="-5" dirty="0">
                <a:latin typeface="Arial MT"/>
                <a:cs typeface="Arial MT"/>
              </a:rPr>
              <a:t>Hive is not designed for OLTP.</a:t>
            </a:r>
          </a:p>
          <a:p>
            <a:pPr marL="264160" marR="5080" indent="-252095">
              <a:lnSpc>
                <a:spcPct val="114999"/>
              </a:lnSpc>
              <a:buClr>
                <a:srgbClr val="666666"/>
              </a:buClr>
              <a:buSzPct val="75000"/>
              <a:buChar char="•"/>
              <a:tabLst>
                <a:tab pos="263525" algn="l"/>
                <a:tab pos="264795" algn="l"/>
              </a:tabLst>
            </a:pPr>
            <a:endParaRPr lang="en-US" sz="2400" spc="-5" dirty="0">
              <a:latin typeface="Arial MT"/>
              <a:cs typeface="Arial MT"/>
            </a:endParaRPr>
          </a:p>
          <a:p>
            <a:pPr marL="264160" marR="5080" indent="-252095">
              <a:lnSpc>
                <a:spcPct val="114999"/>
              </a:lnSpc>
              <a:buClr>
                <a:srgbClr val="666666"/>
              </a:buClr>
              <a:buSzPct val="75000"/>
              <a:buChar char="•"/>
              <a:tabLst>
                <a:tab pos="263525" algn="l"/>
                <a:tab pos="264795" algn="l"/>
              </a:tabLst>
            </a:pPr>
            <a:r>
              <a:rPr lang="en-US" sz="2000" b="1" spc="-5" dirty="0">
                <a:latin typeface="Arial MT"/>
                <a:cs typeface="Arial MT"/>
              </a:rPr>
              <a:t>Can we run the hive with out MR</a:t>
            </a:r>
            <a:endParaRPr sz="3200" b="1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0" marR="5080" indent="-101282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Built-In </a:t>
            </a:r>
            <a:r>
              <a:rPr spc="15" dirty="0"/>
              <a:t>and </a:t>
            </a:r>
            <a:r>
              <a:rPr spc="-10" dirty="0"/>
              <a:t>User-deﬁned </a:t>
            </a:r>
            <a:r>
              <a:rPr spc="-835" dirty="0"/>
              <a:t> </a:t>
            </a:r>
            <a:r>
              <a:rPr spc="-30" dirty="0"/>
              <a:t>function(UDF)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90" y="1251008"/>
            <a:ext cx="1076071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6134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supports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variety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built-in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as: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Arithmetic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Mathematical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Aggregated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avg(percentage)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student_info;</a:t>
            </a:r>
            <a:endParaRPr sz="240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upper(name)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student_info;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Sometimes,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may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require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custom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modify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certain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values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columns,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it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may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not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feasible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built-in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functions.</a:t>
            </a:r>
            <a:endParaRPr sz="2400">
              <a:latin typeface="Microsoft Sans Serif"/>
              <a:cs typeface="Microsoft Sans Serif"/>
            </a:endParaRPr>
          </a:p>
          <a:p>
            <a:pPr marL="252729" marR="21844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case,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allows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users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deﬁne</a:t>
            </a:r>
            <a:r>
              <a:rPr sz="2400" spc="30" dirty="0">
                <a:latin typeface="Microsoft Sans Serif"/>
                <a:cs typeface="Microsoft Sans Serif"/>
              </a:rPr>
              <a:t> their </a:t>
            </a:r>
            <a:r>
              <a:rPr sz="2400" spc="25" dirty="0">
                <a:latin typeface="Microsoft Sans Serif"/>
                <a:cs typeface="Microsoft Sans Serif"/>
              </a:rPr>
              <a:t>own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used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SELECT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statements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52729" marR="1955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13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create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User-Deﬁned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Function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(UDF),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you</a:t>
            </a:r>
            <a:r>
              <a:rPr sz="2400" spc="30" dirty="0">
                <a:latin typeface="Microsoft Sans Serif"/>
                <a:cs typeface="Microsoft Sans Serif"/>
              </a:rPr>
              <a:t> need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write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Java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class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extends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org.apache.hadoop.hive.ql.exec.UDF.</a:t>
            </a:r>
            <a:endParaRPr sz="2400">
              <a:latin typeface="Microsoft Sans Serif"/>
              <a:cs typeface="Microsoft Sans Serif"/>
            </a:endParaRPr>
          </a:p>
          <a:p>
            <a:pPr marL="252729" marR="212725" indent="-240665">
              <a:lnSpc>
                <a:spcPct val="100000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/>
              <a:t>	</a:t>
            </a:r>
            <a:r>
              <a:rPr sz="2400" spc="-20" dirty="0">
                <a:latin typeface="Microsoft Sans Serif"/>
                <a:cs typeface="Microsoft Sans Serif"/>
              </a:rPr>
              <a:t>In </a:t>
            </a:r>
            <a:r>
              <a:rPr sz="2400" spc="40" dirty="0">
                <a:latin typeface="Microsoft Sans Serif"/>
                <a:cs typeface="Microsoft Sans Serif"/>
              </a:rPr>
              <a:t>that </a:t>
            </a:r>
            <a:r>
              <a:rPr sz="2400" spc="-80" dirty="0">
                <a:latin typeface="Microsoft Sans Serif"/>
                <a:cs typeface="Microsoft Sans Serif"/>
              </a:rPr>
              <a:t>class, </a:t>
            </a:r>
            <a:r>
              <a:rPr sz="2400" spc="30" dirty="0">
                <a:latin typeface="Microsoft Sans Serif"/>
                <a:cs typeface="Microsoft Sans Serif"/>
              </a:rPr>
              <a:t>write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10" dirty="0">
                <a:latin typeface="Microsoft Sans Serif"/>
                <a:cs typeface="Microsoft Sans Serif"/>
              </a:rPr>
              <a:t>evaluate </a:t>
            </a:r>
            <a:r>
              <a:rPr sz="2400" spc="-180" dirty="0">
                <a:latin typeface="Microsoft Sans Serif"/>
                <a:cs typeface="Microsoft Sans Serif"/>
              </a:rPr>
              <a:t>()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method </a:t>
            </a:r>
            <a:r>
              <a:rPr sz="2400" spc="-10" dirty="0">
                <a:latin typeface="Microsoft Sans Serif"/>
                <a:cs typeface="Microsoft Sans Serif"/>
              </a:rPr>
              <a:t>where </a:t>
            </a:r>
            <a:r>
              <a:rPr sz="2400" spc="15" dirty="0">
                <a:latin typeface="Microsoft Sans Serif"/>
                <a:cs typeface="Microsoft Sans Serif"/>
              </a:rPr>
              <a:t>you </a:t>
            </a:r>
            <a:r>
              <a:rPr sz="2400" spc="-45" dirty="0">
                <a:latin typeface="Microsoft Sans Serif"/>
                <a:cs typeface="Microsoft Sans Serif"/>
              </a:rPr>
              <a:t>can </a:t>
            </a:r>
            <a:r>
              <a:rPr sz="2400" spc="45" dirty="0">
                <a:latin typeface="Microsoft Sans Serif"/>
                <a:cs typeface="Microsoft Sans Serif"/>
              </a:rPr>
              <a:t>modify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30" dirty="0">
                <a:latin typeface="Microsoft Sans Serif"/>
                <a:cs typeface="Microsoft Sans Serif"/>
              </a:rPr>
              <a:t>default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behavior.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993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295343"/>
            <a:ext cx="5236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Joins</a:t>
            </a:r>
            <a:r>
              <a:rPr spc="25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spc="-10" dirty="0"/>
              <a:t>Inner</a:t>
            </a:r>
            <a:r>
              <a:rPr spc="30" dirty="0"/>
              <a:t> </a:t>
            </a:r>
            <a:r>
              <a:rPr spc="15" dirty="0"/>
              <a:t>and</a:t>
            </a:r>
            <a:r>
              <a:rPr spc="25" dirty="0"/>
              <a:t> </a:t>
            </a:r>
            <a:r>
              <a:rPr spc="65" dirty="0"/>
              <a:t>Outer</a:t>
            </a:r>
            <a:r>
              <a:rPr spc="30" dirty="0"/>
              <a:t> </a:t>
            </a:r>
            <a:r>
              <a:rPr spc="-30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18208"/>
            <a:ext cx="1016508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468120" indent="-354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25" dirty="0">
                <a:latin typeface="Microsoft Sans Serif"/>
                <a:cs typeface="Microsoft Sans Serif"/>
              </a:rPr>
              <a:t> o.order_id, </a:t>
            </a:r>
            <a:r>
              <a:rPr sz="2400" spc="-15" dirty="0">
                <a:latin typeface="Microsoft Sans Serif"/>
                <a:cs typeface="Microsoft Sans Serif"/>
              </a:rPr>
              <a:t>c.customer_name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30" dirty="0">
                <a:latin typeface="Microsoft Sans Serif"/>
                <a:cs typeface="Microsoft Sans Serif"/>
              </a:rPr>
              <a:t> order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o 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RIGHT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OUTER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JOIN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customer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(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o.customer_id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Microsoft Sans Serif"/>
                <a:cs typeface="Microsoft Sans Serif"/>
              </a:rPr>
              <a:t>c.customer_id);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65735" marR="116205" indent="-165735">
              <a:lnSpc>
                <a:spcPct val="100000"/>
              </a:lnSpc>
              <a:buFont typeface="Arial MT"/>
              <a:buChar char="•"/>
              <a:tabLst>
                <a:tab pos="16573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hive&gt;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SELECT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o.order_id,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c.customer_name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30" dirty="0">
                <a:latin typeface="Microsoft Sans Serif"/>
                <a:cs typeface="Microsoft Sans Serif"/>
              </a:rPr>
              <a:t> order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LEFT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OUTER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JOINcustomer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(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o.customer_id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c.customer_id);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5600" marR="5080" indent="-29781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hive&gt;SELECT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o.order_id,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c.customer_name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FROM</a:t>
            </a:r>
            <a:r>
              <a:rPr sz="2400" spc="30" dirty="0">
                <a:latin typeface="Microsoft Sans Serif"/>
                <a:cs typeface="Microsoft Sans Serif"/>
              </a:rPr>
              <a:t> order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FULL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OUTER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JOIN</a:t>
            </a:r>
            <a:endParaRPr sz="2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tabLst>
                <a:tab pos="258635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customer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c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13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(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o.customer_id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95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c.customer_id);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737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14" dirty="0">
                <a:solidFill>
                  <a:srgbClr val="333333"/>
                </a:solidFill>
                <a:latin typeface="Tahoma"/>
                <a:cs typeface="Tahoma"/>
              </a:rPr>
              <a:t>RDBMS to Hadoop Migration</a:t>
            </a:r>
            <a:endParaRPr sz="2000" b="1" spc="-114" dirty="0">
              <a:solidFill>
                <a:srgbClr val="333333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90" y="1310001"/>
            <a:ext cx="1055370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7294E6C-0C84-4925-B7A6-3B2CED77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3611"/>
            <a:ext cx="9067800" cy="4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2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4D06-C91E-491C-AFA9-5ACA171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5904230" cy="492443"/>
          </a:xfrm>
        </p:spPr>
        <p:txBody>
          <a:bodyPr/>
          <a:lstStyle/>
          <a:p>
            <a:r>
              <a:rPr lang="en-US" dirty="0"/>
              <a:t>SQOOP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3A31-C414-489C-BF84-85B20E3C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10134600" cy="4343400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Cloudera 2009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Moving data between Hadoop and RDBMS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SQOOP is a MR tool for importing data from RDBMS and Hadoop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SQOOP convert import command into Map only Job to import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Parallel Map tasks help importing the data transfer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kern="1200" dirty="0">
                <a:latin typeface="Microsoft Sans Serif"/>
                <a:cs typeface="Microsoft Sans Serif"/>
              </a:rPr>
              <a:t>SQOOP uses JDBC connection of databases to run the query and fetch the data</a:t>
            </a:r>
          </a:p>
        </p:txBody>
      </p:sp>
    </p:spTree>
    <p:extLst>
      <p:ext uri="{BB962C8B-B14F-4D97-AF65-F5344CB8AC3E}">
        <p14:creationId xmlns:p14="http://schemas.microsoft.com/office/powerpoint/2010/main" val="26102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5689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olidFill>
                  <a:srgbClr val="434343"/>
                </a:solidFill>
              </a:rPr>
              <a:t>SQOOP - </a:t>
            </a:r>
            <a:r>
              <a:rPr lang="en-US" b="1" spc="30" dirty="0" err="1">
                <a:solidFill>
                  <a:srgbClr val="434343"/>
                </a:solidFill>
              </a:rPr>
              <a:t>SQ</a:t>
            </a:r>
            <a:r>
              <a:rPr lang="en-US" spc="30" dirty="0" err="1">
                <a:solidFill>
                  <a:srgbClr val="434343"/>
                </a:solidFill>
              </a:rPr>
              <a:t>L+Had</a:t>
            </a:r>
            <a:r>
              <a:rPr lang="en-US" b="1" spc="30" dirty="0" err="1">
                <a:solidFill>
                  <a:srgbClr val="434343"/>
                </a:solidFill>
              </a:rPr>
              <a:t>oop</a:t>
            </a:r>
            <a:endParaRPr b="1" spc="-114" dirty="0">
              <a:solidFill>
                <a:srgbClr val="333333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290" y="1310001"/>
            <a:ext cx="10553700" cy="649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sz="2400" b="1" dirty="0">
                <a:latin typeface="Microsoft Sans Serif"/>
                <a:cs typeface="Microsoft Sans Serif"/>
              </a:rPr>
              <a:t>Sqoop can import 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RDBMS -&gt; Hadoop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RDBMS -&gt; Hive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RDBMS -&gt;</a:t>
            </a:r>
            <a:r>
              <a:rPr lang="en-US" sz="2400" dirty="0" err="1">
                <a:latin typeface="Microsoft Sans Serif"/>
                <a:cs typeface="Microsoft Sans Serif"/>
              </a:rPr>
              <a:t>Hbase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b="1" dirty="0">
                <a:latin typeface="Microsoft Sans Serif"/>
                <a:cs typeface="Microsoft Sans Serif"/>
              </a:rPr>
              <a:t>Sqoop can Export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HDFS – RDBMS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>
                <a:latin typeface="Microsoft Sans Serif"/>
                <a:cs typeface="Microsoft Sans Serif"/>
              </a:rPr>
              <a:t>Hive -&gt; RDBMS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dirty="0" err="1">
                <a:latin typeface="Microsoft Sans Serif"/>
                <a:cs typeface="Microsoft Sans Serif"/>
              </a:rPr>
              <a:t>Hbase</a:t>
            </a:r>
            <a:r>
              <a:rPr lang="en-US" sz="2400" dirty="0">
                <a:latin typeface="Microsoft Sans Serif"/>
                <a:cs typeface="Microsoft Sans Serif"/>
              </a:rPr>
              <a:t> -&gt; </a:t>
            </a:r>
            <a:r>
              <a:rPr lang="en-US" sz="2400" dirty="0">
                <a:solidFill>
                  <a:srgbClr val="FF0000"/>
                </a:solidFill>
                <a:latin typeface="Microsoft Sans Serif"/>
                <a:cs typeface="Microsoft Sans Serif"/>
              </a:rPr>
              <a:t>RDBMS not possible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548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6838520" cy="847657"/>
          </a:xfrm>
        </p:spPr>
        <p:txBody>
          <a:bodyPr/>
          <a:lstStyle/>
          <a:p>
            <a:r>
              <a:rPr lang="en-US" dirty="0"/>
              <a:t>Importing a Table from </a:t>
            </a:r>
            <a:r>
              <a:rPr lang="en-US" dirty="0" err="1"/>
              <a:t>Mysql</a:t>
            </a:r>
            <a:r>
              <a:rPr lang="en-US" dirty="0"/>
              <a:t> to Hive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796275"/>
            <a:ext cx="8395335" cy="3724096"/>
          </a:xfrm>
        </p:spPr>
        <p:txBody>
          <a:bodyPr/>
          <a:lstStyle/>
          <a:p>
            <a:endParaRPr lang="en-US" dirty="0"/>
          </a:p>
          <a:p>
            <a:r>
              <a:rPr lang="en-US" sz="2400" b="1" dirty="0"/>
              <a:t>We use import command to table from </a:t>
            </a:r>
            <a:r>
              <a:rPr lang="en-US" sz="2400" b="1" dirty="0" err="1"/>
              <a:t>sql</a:t>
            </a:r>
            <a:r>
              <a:rPr lang="en-US" sz="2400" b="1" dirty="0"/>
              <a:t> to hive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 err="1"/>
              <a:t>sqoop</a:t>
            </a:r>
            <a:r>
              <a:rPr lang="en-US" sz="2000" dirty="0"/>
              <a:t> import \</a:t>
            </a:r>
          </a:p>
          <a:p>
            <a:r>
              <a:rPr lang="en-US" sz="2000" dirty="0"/>
              <a:t>--connect </a:t>
            </a:r>
            <a:r>
              <a:rPr lang="en-US" sz="2000" dirty="0" err="1"/>
              <a:t>jdbc:mysql</a:t>
            </a:r>
            <a:r>
              <a:rPr lang="en-US" sz="2000" dirty="0"/>
              <a:t>://hostname/</a:t>
            </a:r>
            <a:r>
              <a:rPr lang="en-US" sz="2000" dirty="0" err="1"/>
              <a:t>dbname</a:t>
            </a:r>
            <a:r>
              <a:rPr lang="en-US" sz="2000" dirty="0"/>
              <a:t> \</a:t>
            </a:r>
          </a:p>
          <a:p>
            <a:r>
              <a:rPr lang="en-US" sz="2000" dirty="0"/>
              <a:t>--username </a:t>
            </a:r>
            <a:r>
              <a:rPr lang="en-US" sz="2000" dirty="0" err="1"/>
              <a:t>myusername</a:t>
            </a:r>
            <a:r>
              <a:rPr lang="en-US" sz="2000" dirty="0"/>
              <a:t> \</a:t>
            </a:r>
          </a:p>
          <a:p>
            <a:r>
              <a:rPr lang="en-US" sz="2000" dirty="0"/>
              <a:t>--password </a:t>
            </a:r>
            <a:r>
              <a:rPr lang="en-US" sz="2000" dirty="0" err="1"/>
              <a:t>mypassword</a:t>
            </a:r>
            <a:r>
              <a:rPr lang="en-US" sz="2000" dirty="0"/>
              <a:t> \</a:t>
            </a:r>
          </a:p>
          <a:p>
            <a:r>
              <a:rPr lang="en-US" sz="2000" dirty="0"/>
              <a:t>--table </a:t>
            </a:r>
            <a:r>
              <a:rPr lang="en-US" sz="2000" dirty="0" err="1"/>
              <a:t>mytable</a:t>
            </a:r>
            <a:r>
              <a:rPr lang="en-US" sz="2000" dirty="0"/>
              <a:t> \</a:t>
            </a:r>
          </a:p>
          <a:p>
            <a:r>
              <a:rPr lang="en-US" sz="2000" dirty="0"/>
              <a:t>--hive-import \</a:t>
            </a:r>
          </a:p>
          <a:p>
            <a:r>
              <a:rPr lang="en-US" sz="2000" dirty="0"/>
              <a:t>--create-hive-table \</a:t>
            </a:r>
          </a:p>
          <a:p>
            <a:r>
              <a:rPr lang="en-US" sz="2000" dirty="0"/>
              <a:t>--hive-database </a:t>
            </a:r>
            <a:r>
              <a:rPr lang="en-US" sz="2000" dirty="0" err="1"/>
              <a:t>myhivedb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589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6838520" cy="492443"/>
          </a:xfrm>
        </p:spPr>
        <p:txBody>
          <a:bodyPr/>
          <a:lstStyle/>
          <a:p>
            <a:r>
              <a:rPr lang="en-US" dirty="0"/>
              <a:t>Incremental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447800"/>
            <a:ext cx="10090559" cy="4770537"/>
          </a:xfrm>
        </p:spPr>
        <p:txBody>
          <a:bodyPr/>
          <a:lstStyle/>
          <a:p>
            <a:r>
              <a:rPr lang="en-US" sz="2200" b="1" dirty="0"/>
              <a:t>Append Mode: </a:t>
            </a:r>
            <a:r>
              <a:rPr lang="en-US" sz="2200" dirty="0"/>
              <a:t>Imports rows where a specified column has a value greater than the maximum value from the last import.</a:t>
            </a:r>
          </a:p>
          <a:p>
            <a:endParaRPr lang="en-US" sz="2200" dirty="0"/>
          </a:p>
          <a:p>
            <a:r>
              <a:rPr lang="en-US" sz="2200" b="1" dirty="0" err="1"/>
              <a:t>Lastmodified</a:t>
            </a:r>
            <a:r>
              <a:rPr lang="en-US" sz="2200" b="1" dirty="0"/>
              <a:t> Mode: </a:t>
            </a:r>
            <a:r>
              <a:rPr lang="en-US" sz="2200" dirty="0"/>
              <a:t>Imports rows where a specified timestamp column has a value greater than the last import time.</a:t>
            </a:r>
          </a:p>
          <a:p>
            <a:endParaRPr lang="en-US" sz="2000" b="1" dirty="0"/>
          </a:p>
          <a:p>
            <a:r>
              <a:rPr lang="en-US" sz="2000" dirty="0" err="1"/>
              <a:t>sqoop</a:t>
            </a:r>
            <a:r>
              <a:rPr lang="en-US" sz="2000" dirty="0"/>
              <a:t> import \</a:t>
            </a:r>
          </a:p>
          <a:p>
            <a:r>
              <a:rPr lang="en-US" sz="2000" dirty="0"/>
              <a:t> --connect </a:t>
            </a:r>
            <a:r>
              <a:rPr lang="en-US" sz="2000" dirty="0" err="1"/>
              <a:t>jdbc:mysql</a:t>
            </a:r>
            <a:r>
              <a:rPr lang="en-US" sz="2000" dirty="0"/>
              <a:t>://hostname/</a:t>
            </a:r>
            <a:r>
              <a:rPr lang="en-US" sz="2000" dirty="0" err="1"/>
              <a:t>dbname</a:t>
            </a:r>
            <a:r>
              <a:rPr lang="en-US" sz="2000" dirty="0"/>
              <a:t> \</a:t>
            </a:r>
          </a:p>
          <a:p>
            <a:r>
              <a:rPr lang="en-US" sz="2000" dirty="0"/>
              <a:t> --username </a:t>
            </a:r>
            <a:r>
              <a:rPr lang="en-US" sz="2000" dirty="0" err="1"/>
              <a:t>myusername</a:t>
            </a:r>
            <a:r>
              <a:rPr lang="en-US" sz="2000" dirty="0"/>
              <a:t> \ </a:t>
            </a:r>
          </a:p>
          <a:p>
            <a:r>
              <a:rPr lang="en-US" sz="2000" dirty="0"/>
              <a:t>--password </a:t>
            </a:r>
            <a:r>
              <a:rPr lang="en-US" sz="2000" dirty="0" err="1"/>
              <a:t>mypassword</a:t>
            </a:r>
            <a:r>
              <a:rPr lang="en-US" sz="2000" dirty="0"/>
              <a:t> \ </a:t>
            </a:r>
          </a:p>
          <a:p>
            <a:r>
              <a:rPr lang="en-US" sz="2000" dirty="0"/>
              <a:t>--table </a:t>
            </a:r>
            <a:r>
              <a:rPr lang="en-US" sz="2000" dirty="0" err="1"/>
              <a:t>mytable</a:t>
            </a:r>
            <a:r>
              <a:rPr lang="en-US" sz="2000" dirty="0"/>
              <a:t> \ </a:t>
            </a:r>
          </a:p>
          <a:p>
            <a:r>
              <a:rPr lang="en-US" sz="2000" dirty="0"/>
              <a:t>--incremental [</a:t>
            </a:r>
            <a:r>
              <a:rPr lang="en-US" sz="2000" dirty="0" err="1"/>
              <a:t>append|lastmodified</a:t>
            </a:r>
            <a:r>
              <a:rPr lang="en-US" sz="2000" dirty="0"/>
              <a:t>] \ </a:t>
            </a:r>
          </a:p>
          <a:p>
            <a:r>
              <a:rPr lang="en-US" sz="2000" dirty="0"/>
              <a:t>--check-column </a:t>
            </a:r>
            <a:r>
              <a:rPr lang="en-US" sz="2000" dirty="0" err="1"/>
              <a:t>column_name</a:t>
            </a:r>
            <a:r>
              <a:rPr lang="en-US" sz="2000" dirty="0"/>
              <a:t> \ </a:t>
            </a:r>
          </a:p>
          <a:p>
            <a:r>
              <a:rPr lang="en-US" sz="2000" dirty="0"/>
              <a:t>--last-value </a:t>
            </a:r>
            <a:r>
              <a:rPr lang="en-US" sz="2000" dirty="0" err="1"/>
              <a:t>last_imported_value</a:t>
            </a:r>
            <a:r>
              <a:rPr lang="en-US" sz="2000" dirty="0"/>
              <a:t> \</a:t>
            </a:r>
          </a:p>
          <a:p>
            <a:r>
              <a:rPr lang="en-US" sz="2000" dirty="0"/>
              <a:t> --target-</a:t>
            </a:r>
            <a:r>
              <a:rPr lang="en-US" sz="2000" dirty="0" err="1"/>
              <a:t>dir</a:t>
            </a:r>
            <a:r>
              <a:rPr lang="en-US" sz="2000" dirty="0"/>
              <a:t> /path/to/</a:t>
            </a:r>
            <a:r>
              <a:rPr lang="en-US" sz="2000" dirty="0" err="1"/>
              <a:t>hdfs</a:t>
            </a:r>
            <a:r>
              <a:rPr lang="en-US" sz="2000" dirty="0"/>
              <a:t>/directory</a:t>
            </a:r>
          </a:p>
        </p:txBody>
      </p:sp>
    </p:spTree>
    <p:extLst>
      <p:ext uri="{BB962C8B-B14F-4D97-AF65-F5344CB8AC3E}">
        <p14:creationId xmlns:p14="http://schemas.microsoft.com/office/powerpoint/2010/main" val="1056660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6838520" cy="492443"/>
          </a:xfrm>
        </p:spPr>
        <p:txBody>
          <a:bodyPr/>
          <a:lstStyle/>
          <a:p>
            <a:r>
              <a:rPr lang="en-US" dirty="0"/>
              <a:t>Scoop Now in the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447800"/>
            <a:ext cx="10090559" cy="2769989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database connectivity capabilities of Spark make it the most flexible solution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Apache Kafka and Apache </a:t>
            </a:r>
            <a:r>
              <a:rPr lang="en-US" sz="2000" dirty="0" err="1"/>
              <a:t>NiFi</a:t>
            </a:r>
            <a:r>
              <a:rPr lang="en-US" sz="2000" dirty="0"/>
              <a:t> are faster alternatives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SQOOP results into MR Jobs only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Cloud specific integration tools (Azure </a:t>
            </a:r>
            <a:r>
              <a:rPr lang="en-US" sz="2000" dirty="0" err="1"/>
              <a:t>Datafactory</a:t>
            </a:r>
            <a:r>
              <a:rPr lang="en-US" sz="2000" dirty="0"/>
              <a:t>, AWS Redshift)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5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400" y="273700"/>
            <a:ext cx="2242604" cy="879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0645" y="2175162"/>
            <a:ext cx="837565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 indent="-481330">
              <a:lnSpc>
                <a:spcPct val="100000"/>
              </a:lnSpc>
              <a:spcBef>
                <a:spcPts val="100"/>
              </a:spcBef>
              <a:buClr>
                <a:srgbClr val="666666"/>
              </a:buClr>
              <a:buSzPct val="75000"/>
              <a:buFont typeface="Arial MT"/>
              <a:buChar char="●"/>
              <a:tabLst>
                <a:tab pos="493395" algn="l"/>
                <a:tab pos="494030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Apache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was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developed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by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Facebook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2007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66666"/>
              </a:buClr>
              <a:buFont typeface="Arial MT"/>
              <a:buChar char="●"/>
            </a:pPr>
            <a:endParaRPr sz="2400">
              <a:latin typeface="Microsoft Sans Serif"/>
              <a:cs typeface="Microsoft Sans Serif"/>
            </a:endParaRPr>
          </a:p>
          <a:p>
            <a:pPr marL="493395" marR="5080" indent="-481330">
              <a:lnSpc>
                <a:spcPct val="114999"/>
              </a:lnSpc>
              <a:spcBef>
                <a:spcPts val="1795"/>
              </a:spcBef>
              <a:buClr>
                <a:srgbClr val="666666"/>
              </a:buClr>
              <a:buSzPct val="75000"/>
              <a:buFont typeface="Arial MT"/>
              <a:buChar char="●"/>
              <a:tabLst>
                <a:tab pos="493395" algn="l"/>
                <a:tab pos="49403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Before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End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users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had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write map/reduce </a:t>
            </a:r>
            <a:r>
              <a:rPr sz="2400" spc="10" dirty="0">
                <a:latin typeface="Microsoft Sans Serif"/>
                <a:cs typeface="Microsoft Sans Serif"/>
              </a:rPr>
              <a:t>programs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simple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tasks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like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getting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raw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counts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averages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1229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34343"/>
                </a:solidFill>
              </a:rPr>
              <a:t>Sqoop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238682" y="1285837"/>
            <a:ext cx="2853690" cy="3959225"/>
          </a:xfrm>
          <a:custGeom>
            <a:avLst/>
            <a:gdLst/>
            <a:ahLst/>
            <a:cxnLst/>
            <a:rect l="l" t="t" r="r" b="b"/>
            <a:pathLst>
              <a:path w="2853690" h="3959225">
                <a:moveTo>
                  <a:pt x="0" y="475565"/>
                </a:moveTo>
                <a:lnTo>
                  <a:pt x="2455" y="426941"/>
                </a:lnTo>
                <a:lnTo>
                  <a:pt x="9661" y="379722"/>
                </a:lnTo>
                <a:lnTo>
                  <a:pt x="21380" y="334146"/>
                </a:lnTo>
                <a:lnTo>
                  <a:pt x="37372" y="290453"/>
                </a:lnTo>
                <a:lnTo>
                  <a:pt x="57398" y="248882"/>
                </a:lnTo>
                <a:lnTo>
                  <a:pt x="81219" y="209672"/>
                </a:lnTo>
                <a:lnTo>
                  <a:pt x="108596" y="173061"/>
                </a:lnTo>
                <a:lnTo>
                  <a:pt x="139290" y="139289"/>
                </a:lnTo>
                <a:lnTo>
                  <a:pt x="173061" y="108596"/>
                </a:lnTo>
                <a:lnTo>
                  <a:pt x="209672" y="81219"/>
                </a:lnTo>
                <a:lnTo>
                  <a:pt x="248883" y="57398"/>
                </a:lnTo>
                <a:lnTo>
                  <a:pt x="290454" y="37372"/>
                </a:lnTo>
                <a:lnTo>
                  <a:pt x="334147" y="21380"/>
                </a:lnTo>
                <a:lnTo>
                  <a:pt x="379722" y="9661"/>
                </a:lnTo>
                <a:lnTo>
                  <a:pt x="426942" y="2455"/>
                </a:lnTo>
                <a:lnTo>
                  <a:pt x="475565" y="0"/>
                </a:lnTo>
                <a:lnTo>
                  <a:pt x="2377769" y="0"/>
                </a:lnTo>
                <a:lnTo>
                  <a:pt x="2424773" y="2327"/>
                </a:lnTo>
                <a:lnTo>
                  <a:pt x="2470981" y="9222"/>
                </a:lnTo>
                <a:lnTo>
                  <a:pt x="2516081" y="20556"/>
                </a:lnTo>
                <a:lnTo>
                  <a:pt x="2559761" y="36200"/>
                </a:lnTo>
                <a:lnTo>
                  <a:pt x="2601709" y="56024"/>
                </a:lnTo>
                <a:lnTo>
                  <a:pt x="2641614" y="79900"/>
                </a:lnTo>
                <a:lnTo>
                  <a:pt x="2679163" y="107698"/>
                </a:lnTo>
                <a:lnTo>
                  <a:pt x="2714045" y="139289"/>
                </a:lnTo>
                <a:lnTo>
                  <a:pt x="2745636" y="174172"/>
                </a:lnTo>
                <a:lnTo>
                  <a:pt x="2773434" y="211721"/>
                </a:lnTo>
                <a:lnTo>
                  <a:pt x="2797310" y="251626"/>
                </a:lnTo>
                <a:lnTo>
                  <a:pt x="2817135" y="293574"/>
                </a:lnTo>
                <a:lnTo>
                  <a:pt x="2832779" y="337254"/>
                </a:lnTo>
                <a:lnTo>
                  <a:pt x="2844113" y="382353"/>
                </a:lnTo>
                <a:lnTo>
                  <a:pt x="2851008" y="428561"/>
                </a:lnTo>
                <a:lnTo>
                  <a:pt x="2853335" y="475565"/>
                </a:lnTo>
                <a:lnTo>
                  <a:pt x="2853335" y="3483549"/>
                </a:lnTo>
                <a:lnTo>
                  <a:pt x="2850880" y="3532173"/>
                </a:lnTo>
                <a:lnTo>
                  <a:pt x="2843673" y="3579392"/>
                </a:lnTo>
                <a:lnTo>
                  <a:pt x="2831954" y="3624968"/>
                </a:lnTo>
                <a:lnTo>
                  <a:pt x="2815963" y="3668661"/>
                </a:lnTo>
                <a:lnTo>
                  <a:pt x="2795937" y="3710232"/>
                </a:lnTo>
                <a:lnTo>
                  <a:pt x="2772116" y="3749442"/>
                </a:lnTo>
                <a:lnTo>
                  <a:pt x="2744739" y="3786053"/>
                </a:lnTo>
                <a:lnTo>
                  <a:pt x="2714045" y="3819825"/>
                </a:lnTo>
                <a:lnTo>
                  <a:pt x="2680273" y="3850518"/>
                </a:lnTo>
                <a:lnTo>
                  <a:pt x="2643663" y="3877895"/>
                </a:lnTo>
                <a:lnTo>
                  <a:pt x="2604452" y="3901716"/>
                </a:lnTo>
                <a:lnTo>
                  <a:pt x="2562881" y="3921742"/>
                </a:lnTo>
                <a:lnTo>
                  <a:pt x="2519188" y="3937734"/>
                </a:lnTo>
                <a:lnTo>
                  <a:pt x="2473613" y="3949453"/>
                </a:lnTo>
                <a:lnTo>
                  <a:pt x="2426393" y="3956659"/>
                </a:lnTo>
                <a:lnTo>
                  <a:pt x="2377769" y="3959114"/>
                </a:lnTo>
                <a:lnTo>
                  <a:pt x="475565" y="3959114"/>
                </a:lnTo>
                <a:lnTo>
                  <a:pt x="426942" y="3956659"/>
                </a:lnTo>
                <a:lnTo>
                  <a:pt x="379722" y="3949453"/>
                </a:lnTo>
                <a:lnTo>
                  <a:pt x="334147" y="3937734"/>
                </a:lnTo>
                <a:lnTo>
                  <a:pt x="290454" y="3921742"/>
                </a:lnTo>
                <a:lnTo>
                  <a:pt x="248883" y="3901716"/>
                </a:lnTo>
                <a:lnTo>
                  <a:pt x="209672" y="3877895"/>
                </a:lnTo>
                <a:lnTo>
                  <a:pt x="173061" y="3850518"/>
                </a:lnTo>
                <a:lnTo>
                  <a:pt x="139290" y="3819825"/>
                </a:lnTo>
                <a:lnTo>
                  <a:pt x="108596" y="3786053"/>
                </a:lnTo>
                <a:lnTo>
                  <a:pt x="81219" y="3749442"/>
                </a:lnTo>
                <a:lnTo>
                  <a:pt x="57398" y="3710232"/>
                </a:lnTo>
                <a:lnTo>
                  <a:pt x="37372" y="3668661"/>
                </a:lnTo>
                <a:lnTo>
                  <a:pt x="21380" y="3624968"/>
                </a:lnTo>
                <a:lnTo>
                  <a:pt x="9661" y="3579392"/>
                </a:lnTo>
                <a:lnTo>
                  <a:pt x="2455" y="3532173"/>
                </a:lnTo>
                <a:lnTo>
                  <a:pt x="0" y="3483549"/>
                </a:lnTo>
                <a:lnTo>
                  <a:pt x="0" y="4755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96440" y="1442397"/>
            <a:ext cx="1537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Hadoop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9120" y="1281074"/>
            <a:ext cx="1381125" cy="762000"/>
            <a:chOff x="3119120" y="1281074"/>
            <a:chExt cx="1381125" cy="762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3882" y="1285837"/>
              <a:ext cx="1371599" cy="7518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3882" y="1285837"/>
              <a:ext cx="1371600" cy="752475"/>
            </a:xfrm>
            <a:custGeom>
              <a:avLst/>
              <a:gdLst/>
              <a:ahLst/>
              <a:cxnLst/>
              <a:rect l="l" t="t" r="r" b="b"/>
              <a:pathLst>
                <a:path w="1371600" h="752475">
                  <a:moveTo>
                    <a:pt x="0" y="125314"/>
                  </a:moveTo>
                  <a:lnTo>
                    <a:pt x="9847" y="76536"/>
                  </a:lnTo>
                  <a:lnTo>
                    <a:pt x="36703" y="36703"/>
                  </a:lnTo>
                  <a:lnTo>
                    <a:pt x="76536" y="9847"/>
                  </a:lnTo>
                  <a:lnTo>
                    <a:pt x="125314" y="0"/>
                  </a:lnTo>
                  <a:lnTo>
                    <a:pt x="1246285" y="0"/>
                  </a:lnTo>
                  <a:lnTo>
                    <a:pt x="1294241" y="9538"/>
                  </a:lnTo>
                  <a:lnTo>
                    <a:pt x="1334896" y="36703"/>
                  </a:lnTo>
                  <a:lnTo>
                    <a:pt x="1362060" y="77358"/>
                  </a:lnTo>
                  <a:lnTo>
                    <a:pt x="1371599" y="125314"/>
                  </a:lnTo>
                  <a:lnTo>
                    <a:pt x="1371599" y="626557"/>
                  </a:lnTo>
                  <a:lnTo>
                    <a:pt x="1361751" y="675335"/>
                  </a:lnTo>
                  <a:lnTo>
                    <a:pt x="1334896" y="715168"/>
                  </a:lnTo>
                  <a:lnTo>
                    <a:pt x="1295063" y="742024"/>
                  </a:lnTo>
                  <a:lnTo>
                    <a:pt x="1246285" y="751871"/>
                  </a:lnTo>
                  <a:lnTo>
                    <a:pt x="125314" y="751871"/>
                  </a:lnTo>
                  <a:lnTo>
                    <a:pt x="76536" y="742024"/>
                  </a:lnTo>
                  <a:lnTo>
                    <a:pt x="36703" y="715168"/>
                  </a:lnTo>
                  <a:lnTo>
                    <a:pt x="9847" y="675335"/>
                  </a:lnTo>
                  <a:lnTo>
                    <a:pt x="0" y="626557"/>
                  </a:lnTo>
                  <a:lnTo>
                    <a:pt x="0" y="125314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5137" y="1368657"/>
            <a:ext cx="110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Node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on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which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Sqoop 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installed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99801" y="2348302"/>
            <a:ext cx="771525" cy="314325"/>
            <a:chOff x="3699801" y="2348302"/>
            <a:chExt cx="771525" cy="3143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4563" y="2353064"/>
              <a:ext cx="761999" cy="3047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04563" y="2353064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711198" y="0"/>
                  </a:lnTo>
                  <a:lnTo>
                    <a:pt x="747120" y="14879"/>
                  </a:lnTo>
                  <a:lnTo>
                    <a:pt x="761999" y="50800"/>
                  </a:lnTo>
                  <a:lnTo>
                    <a:pt x="761999" y="253998"/>
                  </a:lnTo>
                  <a:lnTo>
                    <a:pt x="758007" y="273773"/>
                  </a:lnTo>
                  <a:lnTo>
                    <a:pt x="747120" y="289920"/>
                  </a:lnTo>
                  <a:lnTo>
                    <a:pt x="730972" y="300807"/>
                  </a:lnTo>
                  <a:lnTo>
                    <a:pt x="711198" y="304799"/>
                  </a:lnTo>
                  <a:lnTo>
                    <a:pt x="50800" y="304799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8"/>
                  </a:lnTo>
                  <a:lnTo>
                    <a:pt x="0" y="50800"/>
                  </a:lnTo>
                  <a:close/>
                </a:path>
              </a:pathLst>
            </a:custGeom>
            <a:ln w="9524">
              <a:solidFill>
                <a:srgbClr val="789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65397" y="2395228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JDBC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4361" y="4172961"/>
            <a:ext cx="4631690" cy="1459230"/>
          </a:xfrm>
          <a:custGeom>
            <a:avLst/>
            <a:gdLst/>
            <a:ahLst/>
            <a:cxnLst/>
            <a:rect l="l" t="t" r="r" b="b"/>
            <a:pathLst>
              <a:path w="4631690" h="1459229">
                <a:moveTo>
                  <a:pt x="0" y="243199"/>
                </a:moveTo>
                <a:lnTo>
                  <a:pt x="4940" y="194186"/>
                </a:lnTo>
                <a:lnTo>
                  <a:pt x="19111" y="148535"/>
                </a:lnTo>
                <a:lnTo>
                  <a:pt x="41534" y="107224"/>
                </a:lnTo>
                <a:lnTo>
                  <a:pt x="71231" y="71231"/>
                </a:lnTo>
                <a:lnTo>
                  <a:pt x="107224" y="41534"/>
                </a:lnTo>
                <a:lnTo>
                  <a:pt x="148535" y="19111"/>
                </a:lnTo>
                <a:lnTo>
                  <a:pt x="194186" y="4940"/>
                </a:lnTo>
                <a:lnTo>
                  <a:pt x="243199" y="0"/>
                </a:lnTo>
                <a:lnTo>
                  <a:pt x="4388032" y="0"/>
                </a:lnTo>
                <a:lnTo>
                  <a:pt x="4435700" y="4716"/>
                </a:lnTo>
                <a:lnTo>
                  <a:pt x="4481101" y="18512"/>
                </a:lnTo>
                <a:lnTo>
                  <a:pt x="4522960" y="40860"/>
                </a:lnTo>
                <a:lnTo>
                  <a:pt x="4560001" y="71231"/>
                </a:lnTo>
                <a:lnTo>
                  <a:pt x="4590372" y="108272"/>
                </a:lnTo>
                <a:lnTo>
                  <a:pt x="4612720" y="150131"/>
                </a:lnTo>
                <a:lnTo>
                  <a:pt x="4626516" y="195532"/>
                </a:lnTo>
                <a:lnTo>
                  <a:pt x="4631232" y="243199"/>
                </a:lnTo>
                <a:lnTo>
                  <a:pt x="4631232" y="1215970"/>
                </a:lnTo>
                <a:lnTo>
                  <a:pt x="4626292" y="1264984"/>
                </a:lnTo>
                <a:lnTo>
                  <a:pt x="4612121" y="1310635"/>
                </a:lnTo>
                <a:lnTo>
                  <a:pt x="4589698" y="1351946"/>
                </a:lnTo>
                <a:lnTo>
                  <a:pt x="4560001" y="1387939"/>
                </a:lnTo>
                <a:lnTo>
                  <a:pt x="4524008" y="1417636"/>
                </a:lnTo>
                <a:lnTo>
                  <a:pt x="4482697" y="1440058"/>
                </a:lnTo>
                <a:lnTo>
                  <a:pt x="4437046" y="1454229"/>
                </a:lnTo>
                <a:lnTo>
                  <a:pt x="4388032" y="1459170"/>
                </a:lnTo>
                <a:lnTo>
                  <a:pt x="243199" y="1459170"/>
                </a:lnTo>
                <a:lnTo>
                  <a:pt x="194186" y="1454229"/>
                </a:lnTo>
                <a:lnTo>
                  <a:pt x="148535" y="1440058"/>
                </a:lnTo>
                <a:lnTo>
                  <a:pt x="107224" y="1417636"/>
                </a:lnTo>
                <a:lnTo>
                  <a:pt x="71231" y="1387939"/>
                </a:lnTo>
                <a:lnTo>
                  <a:pt x="41534" y="1351946"/>
                </a:lnTo>
                <a:lnTo>
                  <a:pt x="19111" y="1310635"/>
                </a:lnTo>
                <a:lnTo>
                  <a:pt x="4940" y="1264984"/>
                </a:lnTo>
                <a:lnTo>
                  <a:pt x="0" y="1215970"/>
                </a:lnTo>
                <a:lnTo>
                  <a:pt x="0" y="243199"/>
                </a:lnTo>
                <a:close/>
              </a:path>
            </a:pathLst>
          </a:custGeom>
          <a:ln w="12699">
            <a:solidFill>
              <a:srgbClr val="EEF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8617" y="4262481"/>
            <a:ext cx="43072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sqoop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import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--connect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jdbc:mysql://&lt;Server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Name&gt;/&lt;Database&gt;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--username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&lt;User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--password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&lt;Password&gt;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&lt;Table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4598" y="2736855"/>
            <a:ext cx="2128520" cy="369570"/>
            <a:chOff x="2364598" y="2736855"/>
            <a:chExt cx="2128520" cy="3695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360" y="2741617"/>
              <a:ext cx="2118643" cy="359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69360" y="2741617"/>
              <a:ext cx="2118995" cy="360045"/>
            </a:xfrm>
            <a:custGeom>
              <a:avLst/>
              <a:gdLst/>
              <a:ahLst/>
              <a:cxnLst/>
              <a:rect l="l" t="t" r="r" b="b"/>
              <a:pathLst>
                <a:path w="2118995" h="360044">
                  <a:moveTo>
                    <a:pt x="0" y="60001"/>
                  </a:moveTo>
                  <a:lnTo>
                    <a:pt x="4715" y="36646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2058642" y="0"/>
                  </a:lnTo>
                  <a:lnTo>
                    <a:pt x="2101070" y="17573"/>
                  </a:lnTo>
                  <a:lnTo>
                    <a:pt x="2118643" y="60001"/>
                  </a:lnTo>
                  <a:lnTo>
                    <a:pt x="2118643" y="299998"/>
                  </a:lnTo>
                  <a:lnTo>
                    <a:pt x="2113928" y="323353"/>
                  </a:lnTo>
                  <a:lnTo>
                    <a:pt x="2101070" y="342426"/>
                  </a:lnTo>
                  <a:lnTo>
                    <a:pt x="2081998" y="355284"/>
                  </a:lnTo>
                  <a:lnTo>
                    <a:pt x="2058642" y="359999"/>
                  </a:ln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3"/>
                  </a:lnTo>
                  <a:lnTo>
                    <a:pt x="0" y="299998"/>
                  </a:lnTo>
                  <a:lnTo>
                    <a:pt x="0" y="60001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61300" y="2811381"/>
            <a:ext cx="113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64271" y="1477010"/>
            <a:ext cx="2425700" cy="369570"/>
            <a:chOff x="4564271" y="1477010"/>
            <a:chExt cx="2425700" cy="36957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9033" y="1481773"/>
              <a:ext cx="2415648" cy="3599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69033" y="1481773"/>
              <a:ext cx="2416175" cy="360045"/>
            </a:xfrm>
            <a:custGeom>
              <a:avLst/>
              <a:gdLst/>
              <a:ahLst/>
              <a:cxnLst/>
              <a:rect l="l" t="t" r="r" b="b"/>
              <a:pathLst>
                <a:path w="2416175" h="360044">
                  <a:moveTo>
                    <a:pt x="0" y="60001"/>
                  </a:moveTo>
                  <a:lnTo>
                    <a:pt x="4715" y="36646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2355647" y="0"/>
                  </a:lnTo>
                  <a:lnTo>
                    <a:pt x="2398075" y="17573"/>
                  </a:lnTo>
                  <a:lnTo>
                    <a:pt x="2415648" y="60001"/>
                  </a:lnTo>
                  <a:lnTo>
                    <a:pt x="2415648" y="299998"/>
                  </a:lnTo>
                  <a:lnTo>
                    <a:pt x="2410933" y="323353"/>
                  </a:lnTo>
                  <a:lnTo>
                    <a:pt x="2398074" y="342426"/>
                  </a:lnTo>
                  <a:lnTo>
                    <a:pt x="2379002" y="355284"/>
                  </a:lnTo>
                  <a:lnTo>
                    <a:pt x="2355647" y="359999"/>
                  </a:lnTo>
                  <a:lnTo>
                    <a:pt x="60000" y="359999"/>
                  </a:lnTo>
                  <a:lnTo>
                    <a:pt x="36645" y="355284"/>
                  </a:lnTo>
                  <a:lnTo>
                    <a:pt x="17573" y="342426"/>
                  </a:lnTo>
                  <a:lnTo>
                    <a:pt x="4715" y="323353"/>
                  </a:lnTo>
                  <a:lnTo>
                    <a:pt x="0" y="299998"/>
                  </a:lnTo>
                  <a:lnTo>
                    <a:pt x="0" y="60001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00471" y="1551537"/>
            <a:ext cx="1750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MapReduce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79255" y="2155170"/>
            <a:ext cx="5113020" cy="1922145"/>
            <a:chOff x="4779255" y="2155170"/>
            <a:chExt cx="5113020" cy="192214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1231" y="2159933"/>
              <a:ext cx="1115999" cy="6095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71231" y="2159933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7" y="0"/>
                  </a:lnTo>
                  <a:lnTo>
                    <a:pt x="1053279" y="7734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6"/>
                  </a:lnTo>
                  <a:lnTo>
                    <a:pt x="1086241" y="579841"/>
                  </a:lnTo>
                  <a:lnTo>
                    <a:pt x="1053945" y="601615"/>
                  </a:lnTo>
                  <a:lnTo>
                    <a:pt x="1014397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255" y="2919117"/>
              <a:ext cx="1232358" cy="115781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030024" y="2338240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45702" y="2977647"/>
            <a:ext cx="1125855" cy="619125"/>
            <a:chOff x="8945702" y="2977647"/>
            <a:chExt cx="1125855" cy="61912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465" y="2982410"/>
              <a:ext cx="1115999" cy="6095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950465" y="2982410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2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3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2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09257" y="3160717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11652" y="3800124"/>
            <a:ext cx="1125855" cy="619125"/>
            <a:chOff x="8911652" y="3800124"/>
            <a:chExt cx="1125855" cy="61912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6414" y="3804887"/>
              <a:ext cx="1115999" cy="6095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16414" y="3804887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4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75207" y="3983195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945702" y="4496329"/>
            <a:ext cx="1125855" cy="619125"/>
            <a:chOff x="8945702" y="4496329"/>
            <a:chExt cx="1125855" cy="619125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465" y="4501092"/>
              <a:ext cx="1115999" cy="6095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50465" y="4501092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3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209257" y="4679400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86788" y="2203305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12788" y="2203305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1704" y="3087012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125999" y="0"/>
                </a:moveTo>
                <a:lnTo>
                  <a:pt x="125999" y="609599"/>
                </a:lnTo>
              </a:path>
              <a:path w="1008379" h="609600">
                <a:moveTo>
                  <a:pt x="881999" y="0"/>
                </a:moveTo>
                <a:lnTo>
                  <a:pt x="881999" y="609599"/>
                </a:lnTo>
              </a:path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17704" y="3087012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34997" y="3891492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125999" y="0"/>
                </a:moveTo>
                <a:lnTo>
                  <a:pt x="125999" y="609599"/>
                </a:lnTo>
              </a:path>
              <a:path w="1008379" h="609600">
                <a:moveTo>
                  <a:pt x="881999" y="0"/>
                </a:moveTo>
                <a:lnTo>
                  <a:pt x="881999" y="609599"/>
                </a:lnTo>
              </a:path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60996" y="3891492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34997" y="4568221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60996" y="4568221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26910" y="3611705"/>
            <a:ext cx="1633220" cy="322580"/>
            <a:chOff x="6026910" y="3611705"/>
            <a:chExt cx="1633220" cy="322580"/>
          </a:xfrm>
        </p:grpSpPr>
        <p:sp>
          <p:nvSpPr>
            <p:cNvPr id="52" name="object 52"/>
            <p:cNvSpPr/>
            <p:nvPr/>
          </p:nvSpPr>
          <p:spPr>
            <a:xfrm>
              <a:off x="6033260" y="3618055"/>
              <a:ext cx="1620520" cy="309880"/>
            </a:xfrm>
            <a:custGeom>
              <a:avLst/>
              <a:gdLst/>
              <a:ahLst/>
              <a:cxnLst/>
              <a:rect l="l" t="t" r="r" b="b"/>
              <a:pathLst>
                <a:path w="1620520" h="309879">
                  <a:moveTo>
                    <a:pt x="1465309" y="309380"/>
                  </a:moveTo>
                  <a:lnTo>
                    <a:pt x="1465309" y="232035"/>
                  </a:lnTo>
                  <a:lnTo>
                    <a:pt x="0" y="232035"/>
                  </a:lnTo>
                  <a:lnTo>
                    <a:pt x="0" y="77345"/>
                  </a:lnTo>
                  <a:lnTo>
                    <a:pt x="1465309" y="77345"/>
                  </a:lnTo>
                  <a:lnTo>
                    <a:pt x="1465309" y="0"/>
                  </a:lnTo>
                  <a:lnTo>
                    <a:pt x="1619999" y="154690"/>
                  </a:lnTo>
                  <a:lnTo>
                    <a:pt x="1465309" y="309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33260" y="3618055"/>
              <a:ext cx="1620520" cy="309880"/>
            </a:xfrm>
            <a:custGeom>
              <a:avLst/>
              <a:gdLst/>
              <a:ahLst/>
              <a:cxnLst/>
              <a:rect l="l" t="t" r="r" b="b"/>
              <a:pathLst>
                <a:path w="1620520" h="309879">
                  <a:moveTo>
                    <a:pt x="0" y="77345"/>
                  </a:moveTo>
                  <a:lnTo>
                    <a:pt x="1465309" y="77345"/>
                  </a:lnTo>
                  <a:lnTo>
                    <a:pt x="1465309" y="0"/>
                  </a:lnTo>
                  <a:lnTo>
                    <a:pt x="1619999" y="154690"/>
                  </a:lnTo>
                  <a:lnTo>
                    <a:pt x="1465309" y="309380"/>
                  </a:lnTo>
                  <a:lnTo>
                    <a:pt x="1465309" y="232035"/>
                  </a:lnTo>
                  <a:lnTo>
                    <a:pt x="0" y="232035"/>
                  </a:lnTo>
                  <a:lnTo>
                    <a:pt x="0" y="7734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906248" y="1919534"/>
            <a:ext cx="4978400" cy="2976880"/>
            <a:chOff x="3906248" y="1919534"/>
            <a:chExt cx="4978400" cy="2976880"/>
          </a:xfrm>
        </p:grpSpPr>
        <p:sp>
          <p:nvSpPr>
            <p:cNvPr id="55" name="object 55"/>
            <p:cNvSpPr/>
            <p:nvPr/>
          </p:nvSpPr>
          <p:spPr>
            <a:xfrm>
              <a:off x="8332620" y="2523443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09772" y="2502466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4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9772" y="2502466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4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42997" y="3390508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20150" y="3369530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4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0150" y="3369530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4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4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4559" y="4196292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61711" y="4175315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61711" y="4175315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12117" y="4868731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89271" y="4847754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9271" y="4847754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56474" y="2593527"/>
              <a:ext cx="1355090" cy="867410"/>
            </a:xfrm>
            <a:custGeom>
              <a:avLst/>
              <a:gdLst/>
              <a:ahLst/>
              <a:cxnLst/>
              <a:rect l="l" t="t" r="r" b="b"/>
              <a:pathLst>
                <a:path w="1355090" h="867410">
                  <a:moveTo>
                    <a:pt x="0" y="867287"/>
                  </a:moveTo>
                  <a:lnTo>
                    <a:pt x="1354573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99737" y="2562450"/>
              <a:ext cx="60325" cy="48895"/>
            </a:xfrm>
            <a:custGeom>
              <a:avLst/>
              <a:gdLst/>
              <a:ahLst/>
              <a:cxnLst/>
              <a:rect l="l" t="t" r="r" b="b"/>
              <a:pathLst>
                <a:path w="60325" h="48894">
                  <a:moveTo>
                    <a:pt x="22621" y="48743"/>
                  </a:moveTo>
                  <a:lnTo>
                    <a:pt x="0" y="13410"/>
                  </a:lnTo>
                  <a:lnTo>
                    <a:pt x="59848" y="0"/>
                  </a:lnTo>
                  <a:lnTo>
                    <a:pt x="22621" y="4874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99737" y="2562450"/>
              <a:ext cx="60325" cy="48895"/>
            </a:xfrm>
            <a:custGeom>
              <a:avLst/>
              <a:gdLst/>
              <a:ahLst/>
              <a:cxnLst/>
              <a:rect l="l" t="t" r="r" b="b"/>
              <a:pathLst>
                <a:path w="60325" h="48894">
                  <a:moveTo>
                    <a:pt x="22621" y="48743"/>
                  </a:moveTo>
                  <a:lnTo>
                    <a:pt x="59848" y="0"/>
                  </a:lnTo>
                  <a:lnTo>
                    <a:pt x="0" y="13410"/>
                  </a:lnTo>
                  <a:lnTo>
                    <a:pt x="22621" y="4874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33260" y="3374083"/>
              <a:ext cx="1157605" cy="190500"/>
            </a:xfrm>
            <a:custGeom>
              <a:avLst/>
              <a:gdLst/>
              <a:ahLst/>
              <a:cxnLst/>
              <a:rect l="l" t="t" r="r" b="b"/>
              <a:pathLst>
                <a:path w="1157604" h="190500">
                  <a:moveTo>
                    <a:pt x="0" y="190221"/>
                  </a:moveTo>
                  <a:lnTo>
                    <a:pt x="1157167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87024" y="3353384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6805" y="41398"/>
                  </a:moveTo>
                  <a:lnTo>
                    <a:pt x="0" y="0"/>
                  </a:lnTo>
                  <a:lnTo>
                    <a:pt x="60273" y="11350"/>
                  </a:lnTo>
                  <a:lnTo>
                    <a:pt x="6805" y="41398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87024" y="3353384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6805" y="41398"/>
                  </a:moveTo>
                  <a:lnTo>
                    <a:pt x="60273" y="11350"/>
                  </a:lnTo>
                  <a:lnTo>
                    <a:pt x="0" y="0"/>
                  </a:lnTo>
                  <a:lnTo>
                    <a:pt x="6805" y="41398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33899" y="3977026"/>
              <a:ext cx="1456055" cy="866140"/>
            </a:xfrm>
            <a:custGeom>
              <a:avLst/>
              <a:gdLst/>
              <a:ahLst/>
              <a:cxnLst/>
              <a:rect l="l" t="t" r="r" b="b"/>
              <a:pathLst>
                <a:path w="1456054" h="866139">
                  <a:moveTo>
                    <a:pt x="0" y="0"/>
                  </a:moveTo>
                  <a:lnTo>
                    <a:pt x="1455894" y="866024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79070" y="4825022"/>
              <a:ext cx="60325" cy="47625"/>
            </a:xfrm>
            <a:custGeom>
              <a:avLst/>
              <a:gdLst/>
              <a:ahLst/>
              <a:cxnLst/>
              <a:rect l="l" t="t" r="r" b="b"/>
              <a:pathLst>
                <a:path w="60325" h="47625">
                  <a:moveTo>
                    <a:pt x="60256" y="47492"/>
                  </a:moveTo>
                  <a:lnTo>
                    <a:pt x="0" y="36057"/>
                  </a:lnTo>
                  <a:lnTo>
                    <a:pt x="21447" y="0"/>
                  </a:lnTo>
                  <a:lnTo>
                    <a:pt x="60256" y="47492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79070" y="4825022"/>
              <a:ext cx="60325" cy="47625"/>
            </a:xfrm>
            <a:custGeom>
              <a:avLst/>
              <a:gdLst/>
              <a:ahLst/>
              <a:cxnLst/>
              <a:rect l="l" t="t" r="r" b="b"/>
              <a:pathLst>
                <a:path w="60325" h="47625">
                  <a:moveTo>
                    <a:pt x="0" y="36057"/>
                  </a:moveTo>
                  <a:lnTo>
                    <a:pt x="60256" y="47492"/>
                  </a:lnTo>
                  <a:lnTo>
                    <a:pt x="21447" y="0"/>
                  </a:lnTo>
                  <a:lnTo>
                    <a:pt x="0" y="36057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91909" y="3784769"/>
              <a:ext cx="1344295" cy="377825"/>
            </a:xfrm>
            <a:custGeom>
              <a:avLst/>
              <a:gdLst/>
              <a:ahLst/>
              <a:cxnLst/>
              <a:rect l="l" t="t" r="r" b="b"/>
              <a:pathLst>
                <a:path w="1344295" h="377825">
                  <a:moveTo>
                    <a:pt x="0" y="0"/>
                  </a:moveTo>
                  <a:lnTo>
                    <a:pt x="1344171" y="377411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30409" y="4141986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>
                  <a:moveTo>
                    <a:pt x="0" y="40391"/>
                  </a:moveTo>
                  <a:lnTo>
                    <a:pt x="11341" y="0"/>
                  </a:lnTo>
                  <a:lnTo>
                    <a:pt x="61158" y="35775"/>
                  </a:lnTo>
                  <a:lnTo>
                    <a:pt x="0" y="4039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30409" y="4141986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>
                  <a:moveTo>
                    <a:pt x="0" y="40391"/>
                  </a:moveTo>
                  <a:lnTo>
                    <a:pt x="61158" y="35775"/>
                  </a:lnTo>
                  <a:lnTo>
                    <a:pt x="11341" y="0"/>
                  </a:lnTo>
                  <a:lnTo>
                    <a:pt x="0" y="40391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12598" y="1925884"/>
              <a:ext cx="1011555" cy="1225550"/>
            </a:xfrm>
            <a:custGeom>
              <a:avLst/>
              <a:gdLst/>
              <a:ahLst/>
              <a:cxnLst/>
              <a:rect l="l" t="t" r="r" b="b"/>
              <a:pathLst>
                <a:path w="1011554" h="1225550">
                  <a:moveTo>
                    <a:pt x="0" y="0"/>
                  </a:moveTo>
                  <a:lnTo>
                    <a:pt x="1011358" y="122517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429" y="3131359"/>
              <a:ext cx="65567" cy="7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2543"/>
            <a:ext cx="4045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34343"/>
                </a:solidFill>
              </a:rPr>
              <a:t>Query </a:t>
            </a:r>
            <a:r>
              <a:rPr spc="-5" dirty="0">
                <a:solidFill>
                  <a:srgbClr val="434343"/>
                </a:solidFill>
              </a:rPr>
              <a:t>engines</a:t>
            </a:r>
            <a:r>
              <a:rPr spc="20" dirty="0">
                <a:solidFill>
                  <a:srgbClr val="434343"/>
                </a:solidFill>
              </a:rPr>
              <a:t> </a:t>
            </a:r>
            <a:r>
              <a:rPr spc="15" dirty="0">
                <a:solidFill>
                  <a:srgbClr val="434343"/>
                </a:solidFill>
              </a:rPr>
              <a:t>in</a:t>
            </a:r>
            <a:r>
              <a:rPr spc="20"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690" y="1812135"/>
            <a:ext cx="10271760" cy="3011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103505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30" dirty="0">
                <a:latin typeface="Microsoft Sans Serif"/>
                <a:cs typeface="Microsoft Sans Serif"/>
              </a:rPr>
              <a:t>There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3</a:t>
            </a:r>
            <a:r>
              <a:rPr sz="2400" spc="30" dirty="0">
                <a:latin typeface="Microsoft Sans Serif"/>
                <a:cs typeface="Microsoft Sans Serif"/>
              </a:rPr>
              <a:t> different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engines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supported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Tez,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MapReduce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Spark</a:t>
            </a:r>
            <a:endParaRPr sz="2400" dirty="0">
              <a:latin typeface="Microsoft Sans Serif"/>
              <a:cs typeface="Microsoft Sans Serif"/>
            </a:endParaRPr>
          </a:p>
          <a:p>
            <a:pPr marL="12064" marR="138430">
              <a:lnSpc>
                <a:spcPct val="100000"/>
              </a:lnSpc>
              <a:tabLst>
                <a:tab pos="337185" algn="l"/>
                <a:tab pos="337820" algn="l"/>
              </a:tabLst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5080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translated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corresponding </a:t>
            </a:r>
            <a:r>
              <a:rPr sz="2400" spc="15" dirty="0">
                <a:latin typeface="Microsoft Sans Serif"/>
                <a:cs typeface="Microsoft Sans Serif"/>
              </a:rPr>
              <a:t>jobs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will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run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cluster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generate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output.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marR="522605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So,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queries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have</a:t>
            </a:r>
            <a:r>
              <a:rPr sz="2400" spc="25" dirty="0">
                <a:latin typeface="Microsoft Sans Serif"/>
                <a:cs typeface="Microsoft Sans Serif"/>
              </a:rPr>
              <a:t> higher </a:t>
            </a:r>
            <a:r>
              <a:rPr sz="2400" spc="-5" dirty="0">
                <a:latin typeface="Microsoft Sans Serif"/>
                <a:cs typeface="Microsoft Sans Serif"/>
              </a:rPr>
              <a:t>latency,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due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start-up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overhead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running </a:t>
            </a:r>
            <a:r>
              <a:rPr sz="2400" spc="10" dirty="0">
                <a:latin typeface="Microsoft Sans Serif"/>
                <a:cs typeface="Microsoft Sans Serif"/>
              </a:rPr>
              <a:t>jobs.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400" y="572041"/>
            <a:ext cx="2653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434343"/>
                </a:solidFill>
              </a:rPr>
              <a:t>Import</a:t>
            </a:r>
            <a:r>
              <a:rPr spc="-5" dirty="0">
                <a:solidFill>
                  <a:srgbClr val="434343"/>
                </a:solidFill>
              </a:rPr>
              <a:t> </a:t>
            </a:r>
            <a:r>
              <a:rPr spc="145" dirty="0">
                <a:solidFill>
                  <a:srgbClr val="434343"/>
                </a:solidFill>
              </a:rPr>
              <a:t>to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9" y="1595914"/>
            <a:ext cx="10398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Microsoft Sans Serif"/>
                <a:cs typeface="Microsoft Sans Serif"/>
              </a:rPr>
              <a:t>sqoop </a:t>
            </a:r>
            <a:r>
              <a:rPr sz="2400" spc="70" dirty="0">
                <a:latin typeface="Microsoft Sans Serif"/>
                <a:cs typeface="Microsoft Sans Serif"/>
              </a:rPr>
              <a:t>import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--connect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jdbc:mysql://localhost:3306/testing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--username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root</a:t>
            </a:r>
            <a:endParaRPr sz="2400">
              <a:latin typeface="Microsoft Sans Serif"/>
              <a:cs typeface="Microsoft Sans Serif"/>
            </a:endParaRPr>
          </a:p>
          <a:p>
            <a:pPr marL="12700" marR="2461260">
              <a:lnSpc>
                <a:spcPct val="100000"/>
              </a:lnSpc>
            </a:pPr>
            <a:r>
              <a:rPr sz="2400" spc="25" dirty="0">
                <a:latin typeface="Microsoft Sans Serif"/>
                <a:cs typeface="Microsoft Sans Serif"/>
              </a:rPr>
              <a:t>--table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greatlearning_employees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--hive-import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--hive-table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subex.mysql_employees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--fetch-size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-m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3601" y="3582781"/>
            <a:ext cx="2472690" cy="1668780"/>
            <a:chOff x="773601" y="3582781"/>
            <a:chExt cx="2472690" cy="16687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364" y="3587544"/>
              <a:ext cx="2462980" cy="16591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8364" y="3587544"/>
              <a:ext cx="2463165" cy="415290"/>
            </a:xfrm>
            <a:custGeom>
              <a:avLst/>
              <a:gdLst/>
              <a:ahLst/>
              <a:cxnLst/>
              <a:rect l="l" t="t" r="r" b="b"/>
              <a:pathLst>
                <a:path w="2463165" h="415289">
                  <a:moveTo>
                    <a:pt x="1231490" y="414798"/>
                  </a:move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6"/>
                  </a:lnTo>
                  <a:lnTo>
                    <a:pt x="939062" y="408915"/>
                  </a:lnTo>
                  <a:lnTo>
                    <a:pt x="869570" y="405697"/>
                  </a:lnTo>
                  <a:lnTo>
                    <a:pt x="801783" y="401822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3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5" y="349823"/>
                  </a:lnTo>
                  <a:lnTo>
                    <a:pt x="289631" y="341023"/>
                  </a:lnTo>
                  <a:lnTo>
                    <a:pt x="245968" y="331784"/>
                  </a:lnTo>
                  <a:lnTo>
                    <a:pt x="205426" y="322128"/>
                  </a:lnTo>
                  <a:lnTo>
                    <a:pt x="168134" y="312077"/>
                  </a:lnTo>
                  <a:lnTo>
                    <a:pt x="103815" y="290874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8"/>
                  </a:lnTo>
                  <a:lnTo>
                    <a:pt x="2247" y="194764"/>
                  </a:lnTo>
                  <a:lnTo>
                    <a:pt x="34929" y="158150"/>
                  </a:lnTo>
                  <a:lnTo>
                    <a:pt x="77045" y="135030"/>
                  </a:lnTo>
                  <a:lnTo>
                    <a:pt x="134221" y="113145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5" y="64974"/>
                  </a:lnTo>
                  <a:lnTo>
                    <a:pt x="385804" y="56634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0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39" y="1499"/>
                  </a:lnTo>
                  <a:lnTo>
                    <a:pt x="1452852" y="3341"/>
                  </a:lnTo>
                  <a:lnTo>
                    <a:pt x="1523918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1" y="17483"/>
                  </a:lnTo>
                  <a:lnTo>
                    <a:pt x="1791144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5" y="41424"/>
                  </a:lnTo>
                  <a:lnTo>
                    <a:pt x="2024924" y="48777"/>
                  </a:lnTo>
                  <a:lnTo>
                    <a:pt x="2077176" y="56634"/>
                  </a:lnTo>
                  <a:lnTo>
                    <a:pt x="2126694" y="64974"/>
                  </a:lnTo>
                  <a:lnTo>
                    <a:pt x="2173349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0"/>
                  </a:lnTo>
                  <a:lnTo>
                    <a:pt x="2359165" y="123923"/>
                  </a:lnTo>
                  <a:lnTo>
                    <a:pt x="2408940" y="146447"/>
                  </a:lnTo>
                  <a:lnTo>
                    <a:pt x="2443140" y="170118"/>
                  </a:lnTo>
                  <a:lnTo>
                    <a:pt x="2462980" y="207398"/>
                  </a:lnTo>
                  <a:lnTo>
                    <a:pt x="2460733" y="220033"/>
                  </a:lnTo>
                  <a:lnTo>
                    <a:pt x="2428051" y="256647"/>
                  </a:lnTo>
                  <a:lnTo>
                    <a:pt x="2385935" y="279767"/>
                  </a:lnTo>
                  <a:lnTo>
                    <a:pt x="2328759" y="301652"/>
                  </a:lnTo>
                  <a:lnTo>
                    <a:pt x="2257554" y="322128"/>
                  </a:lnTo>
                  <a:lnTo>
                    <a:pt x="2217012" y="331784"/>
                  </a:lnTo>
                  <a:lnTo>
                    <a:pt x="2173349" y="341023"/>
                  </a:lnTo>
                  <a:lnTo>
                    <a:pt x="2126694" y="349823"/>
                  </a:lnTo>
                  <a:lnTo>
                    <a:pt x="2077176" y="358163"/>
                  </a:lnTo>
                  <a:lnTo>
                    <a:pt x="2024924" y="366020"/>
                  </a:lnTo>
                  <a:lnTo>
                    <a:pt x="1970065" y="373373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4" y="392193"/>
                  </a:lnTo>
                  <a:lnTo>
                    <a:pt x="1727151" y="397314"/>
                  </a:lnTo>
                  <a:lnTo>
                    <a:pt x="1661197" y="401822"/>
                  </a:lnTo>
                  <a:lnTo>
                    <a:pt x="1593410" y="405697"/>
                  </a:lnTo>
                  <a:lnTo>
                    <a:pt x="1523918" y="408915"/>
                  </a:lnTo>
                  <a:lnTo>
                    <a:pt x="1452852" y="411456"/>
                  </a:lnTo>
                  <a:lnTo>
                    <a:pt x="1380339" y="413298"/>
                  </a:lnTo>
                  <a:lnTo>
                    <a:pt x="1306509" y="414419"/>
                  </a:lnTo>
                  <a:lnTo>
                    <a:pt x="1231490" y="414798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364" y="3587544"/>
              <a:ext cx="2463165" cy="1659255"/>
            </a:xfrm>
            <a:custGeom>
              <a:avLst/>
              <a:gdLst/>
              <a:ahLst/>
              <a:cxnLst/>
              <a:rect l="l" t="t" r="r" b="b"/>
              <a:pathLst>
                <a:path w="2463165" h="1659254">
                  <a:moveTo>
                    <a:pt x="2462980" y="207398"/>
                  </a:moveTo>
                  <a:lnTo>
                    <a:pt x="2460733" y="220033"/>
                  </a:lnTo>
                  <a:lnTo>
                    <a:pt x="2454076" y="232467"/>
                  </a:lnTo>
                  <a:lnTo>
                    <a:pt x="2408940" y="268351"/>
                  </a:lnTo>
                  <a:lnTo>
                    <a:pt x="2359165" y="290874"/>
                  </a:lnTo>
                  <a:lnTo>
                    <a:pt x="2294846" y="312077"/>
                  </a:lnTo>
                  <a:lnTo>
                    <a:pt x="2257554" y="322128"/>
                  </a:lnTo>
                  <a:lnTo>
                    <a:pt x="2217012" y="331784"/>
                  </a:lnTo>
                  <a:lnTo>
                    <a:pt x="2173349" y="341023"/>
                  </a:lnTo>
                  <a:lnTo>
                    <a:pt x="2126694" y="349823"/>
                  </a:lnTo>
                  <a:lnTo>
                    <a:pt x="2077176" y="358163"/>
                  </a:lnTo>
                  <a:lnTo>
                    <a:pt x="2024924" y="366020"/>
                  </a:lnTo>
                  <a:lnTo>
                    <a:pt x="1970065" y="373373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4" y="392193"/>
                  </a:lnTo>
                  <a:lnTo>
                    <a:pt x="1727151" y="397314"/>
                  </a:lnTo>
                  <a:lnTo>
                    <a:pt x="1661197" y="401822"/>
                  </a:lnTo>
                  <a:lnTo>
                    <a:pt x="1593410" y="405697"/>
                  </a:lnTo>
                  <a:lnTo>
                    <a:pt x="1523918" y="408915"/>
                  </a:lnTo>
                  <a:lnTo>
                    <a:pt x="1452852" y="411456"/>
                  </a:lnTo>
                  <a:lnTo>
                    <a:pt x="1380339" y="413298"/>
                  </a:lnTo>
                  <a:lnTo>
                    <a:pt x="1306509" y="414419"/>
                  </a:lnTo>
                  <a:lnTo>
                    <a:pt x="1231490" y="414798"/>
                  </a:ln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6"/>
                  </a:lnTo>
                  <a:lnTo>
                    <a:pt x="939062" y="408915"/>
                  </a:lnTo>
                  <a:lnTo>
                    <a:pt x="869570" y="405697"/>
                  </a:lnTo>
                  <a:lnTo>
                    <a:pt x="801783" y="401822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3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5" y="349823"/>
                  </a:lnTo>
                  <a:lnTo>
                    <a:pt x="289631" y="341023"/>
                  </a:lnTo>
                  <a:lnTo>
                    <a:pt x="245968" y="331784"/>
                  </a:lnTo>
                  <a:lnTo>
                    <a:pt x="205426" y="322128"/>
                  </a:lnTo>
                  <a:lnTo>
                    <a:pt x="168134" y="312077"/>
                  </a:lnTo>
                  <a:lnTo>
                    <a:pt x="103815" y="290874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8"/>
                  </a:lnTo>
                  <a:lnTo>
                    <a:pt x="19840" y="170118"/>
                  </a:lnTo>
                  <a:lnTo>
                    <a:pt x="54040" y="146447"/>
                  </a:lnTo>
                  <a:lnTo>
                    <a:pt x="103815" y="123923"/>
                  </a:lnTo>
                  <a:lnTo>
                    <a:pt x="168134" y="102720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5" y="64974"/>
                  </a:lnTo>
                  <a:lnTo>
                    <a:pt x="385804" y="56634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0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39" y="1499"/>
                  </a:lnTo>
                  <a:lnTo>
                    <a:pt x="1452852" y="3341"/>
                  </a:lnTo>
                  <a:lnTo>
                    <a:pt x="1523918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1" y="17483"/>
                  </a:lnTo>
                  <a:lnTo>
                    <a:pt x="1791144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5" y="41424"/>
                  </a:lnTo>
                  <a:lnTo>
                    <a:pt x="2024924" y="48777"/>
                  </a:lnTo>
                  <a:lnTo>
                    <a:pt x="2077176" y="56634"/>
                  </a:lnTo>
                  <a:lnTo>
                    <a:pt x="2126694" y="64974"/>
                  </a:lnTo>
                  <a:lnTo>
                    <a:pt x="2173349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0"/>
                  </a:lnTo>
                  <a:lnTo>
                    <a:pt x="2359165" y="123923"/>
                  </a:lnTo>
                  <a:lnTo>
                    <a:pt x="2408940" y="146447"/>
                  </a:lnTo>
                  <a:lnTo>
                    <a:pt x="2443140" y="170118"/>
                  </a:lnTo>
                  <a:lnTo>
                    <a:pt x="2462980" y="207398"/>
                  </a:lnTo>
                  <a:lnTo>
                    <a:pt x="2462980" y="1451794"/>
                  </a:lnTo>
                  <a:lnTo>
                    <a:pt x="2443140" y="1489074"/>
                  </a:lnTo>
                  <a:lnTo>
                    <a:pt x="2408940" y="1512746"/>
                  </a:lnTo>
                  <a:lnTo>
                    <a:pt x="2359165" y="1535270"/>
                  </a:lnTo>
                  <a:lnTo>
                    <a:pt x="2294846" y="1556472"/>
                  </a:lnTo>
                  <a:lnTo>
                    <a:pt x="2257554" y="1566524"/>
                  </a:lnTo>
                  <a:lnTo>
                    <a:pt x="2217012" y="1576180"/>
                  </a:lnTo>
                  <a:lnTo>
                    <a:pt x="2173349" y="1585419"/>
                  </a:lnTo>
                  <a:lnTo>
                    <a:pt x="2126694" y="1594219"/>
                  </a:lnTo>
                  <a:lnTo>
                    <a:pt x="2077176" y="1602558"/>
                  </a:lnTo>
                  <a:lnTo>
                    <a:pt x="2024924" y="1610415"/>
                  </a:lnTo>
                  <a:lnTo>
                    <a:pt x="1970065" y="1617769"/>
                  </a:lnTo>
                  <a:lnTo>
                    <a:pt x="1912730" y="1624597"/>
                  </a:lnTo>
                  <a:lnTo>
                    <a:pt x="1853047" y="1630877"/>
                  </a:lnTo>
                  <a:lnTo>
                    <a:pt x="1791144" y="1636589"/>
                  </a:lnTo>
                  <a:lnTo>
                    <a:pt x="1727151" y="1641709"/>
                  </a:lnTo>
                  <a:lnTo>
                    <a:pt x="1661197" y="1646218"/>
                  </a:lnTo>
                  <a:lnTo>
                    <a:pt x="1593410" y="1650092"/>
                  </a:lnTo>
                  <a:lnTo>
                    <a:pt x="1523918" y="1653311"/>
                  </a:lnTo>
                  <a:lnTo>
                    <a:pt x="1452852" y="1655852"/>
                  </a:lnTo>
                  <a:lnTo>
                    <a:pt x="1380339" y="1657694"/>
                  </a:lnTo>
                  <a:lnTo>
                    <a:pt x="1306509" y="1658815"/>
                  </a:lnTo>
                  <a:lnTo>
                    <a:pt x="1231490" y="1659193"/>
                  </a:lnTo>
                  <a:lnTo>
                    <a:pt x="1156471" y="1658815"/>
                  </a:lnTo>
                  <a:lnTo>
                    <a:pt x="1082641" y="1657694"/>
                  </a:lnTo>
                  <a:lnTo>
                    <a:pt x="1010128" y="1655852"/>
                  </a:lnTo>
                  <a:lnTo>
                    <a:pt x="939062" y="1653311"/>
                  </a:lnTo>
                  <a:lnTo>
                    <a:pt x="869570" y="1650092"/>
                  </a:lnTo>
                  <a:lnTo>
                    <a:pt x="801783" y="1646218"/>
                  </a:lnTo>
                  <a:lnTo>
                    <a:pt x="735829" y="1641709"/>
                  </a:lnTo>
                  <a:lnTo>
                    <a:pt x="671836" y="1636589"/>
                  </a:lnTo>
                  <a:lnTo>
                    <a:pt x="609933" y="1630877"/>
                  </a:lnTo>
                  <a:lnTo>
                    <a:pt x="550250" y="1624597"/>
                  </a:lnTo>
                  <a:lnTo>
                    <a:pt x="492915" y="1617769"/>
                  </a:lnTo>
                  <a:lnTo>
                    <a:pt x="438056" y="1610415"/>
                  </a:lnTo>
                  <a:lnTo>
                    <a:pt x="385804" y="1602558"/>
                  </a:lnTo>
                  <a:lnTo>
                    <a:pt x="336285" y="1594219"/>
                  </a:lnTo>
                  <a:lnTo>
                    <a:pt x="289631" y="1585419"/>
                  </a:lnTo>
                  <a:lnTo>
                    <a:pt x="245968" y="1576180"/>
                  </a:lnTo>
                  <a:lnTo>
                    <a:pt x="205426" y="1566524"/>
                  </a:lnTo>
                  <a:lnTo>
                    <a:pt x="168134" y="1556472"/>
                  </a:lnTo>
                  <a:lnTo>
                    <a:pt x="103815" y="1535270"/>
                  </a:lnTo>
                  <a:lnTo>
                    <a:pt x="54040" y="1512746"/>
                  </a:lnTo>
                  <a:lnTo>
                    <a:pt x="19840" y="1489074"/>
                  </a:lnTo>
                  <a:lnTo>
                    <a:pt x="0" y="1451794"/>
                  </a:lnTo>
                  <a:lnTo>
                    <a:pt x="0" y="207398"/>
                  </a:lnTo>
                </a:path>
              </a:pathLst>
            </a:custGeom>
            <a:ln w="9524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2356" y="4361836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9948" y="3908321"/>
            <a:ext cx="2256790" cy="1017905"/>
          </a:xfrm>
          <a:prstGeom prst="rect">
            <a:avLst/>
          </a:prstGeom>
          <a:solidFill>
            <a:srgbClr val="78909B"/>
          </a:solidFill>
          <a:ln w="12699">
            <a:solidFill>
              <a:srgbClr val="78787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83734" y="4209844"/>
            <a:ext cx="1045210" cy="414655"/>
            <a:chOff x="3283734" y="4209844"/>
            <a:chExt cx="1045210" cy="414655"/>
          </a:xfrm>
        </p:grpSpPr>
        <p:sp>
          <p:nvSpPr>
            <p:cNvPr id="14" name="object 14"/>
            <p:cNvSpPr/>
            <p:nvPr/>
          </p:nvSpPr>
          <p:spPr>
            <a:xfrm>
              <a:off x="3290084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0084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0" y="100473"/>
                  </a:move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973074" y="3295663"/>
            <a:ext cx="2266315" cy="1668780"/>
            <a:chOff x="7973074" y="3295663"/>
            <a:chExt cx="2266315" cy="1668780"/>
          </a:xfrm>
        </p:grpSpPr>
        <p:sp>
          <p:nvSpPr>
            <p:cNvPr id="17" name="object 17"/>
            <p:cNvSpPr/>
            <p:nvPr/>
          </p:nvSpPr>
          <p:spPr>
            <a:xfrm>
              <a:off x="7977837" y="3507825"/>
              <a:ext cx="2256790" cy="1452245"/>
            </a:xfrm>
            <a:custGeom>
              <a:avLst/>
              <a:gdLst/>
              <a:ahLst/>
              <a:cxnLst/>
              <a:rect l="l" t="t" r="r" b="b"/>
              <a:pathLst>
                <a:path w="2256790" h="1452245">
                  <a:moveTo>
                    <a:pt x="1128253" y="1451794"/>
                  </a:moveTo>
                  <a:lnTo>
                    <a:pt x="1054070" y="1451353"/>
                  </a:lnTo>
                  <a:lnTo>
                    <a:pt x="981168" y="1450048"/>
                  </a:lnTo>
                  <a:lnTo>
                    <a:pt x="909696" y="1447906"/>
                  </a:lnTo>
                  <a:lnTo>
                    <a:pt x="839803" y="1444954"/>
                  </a:lnTo>
                  <a:lnTo>
                    <a:pt x="771637" y="1441221"/>
                  </a:lnTo>
                  <a:lnTo>
                    <a:pt x="705347" y="1436732"/>
                  </a:lnTo>
                  <a:lnTo>
                    <a:pt x="641082" y="1431517"/>
                  </a:lnTo>
                  <a:lnTo>
                    <a:pt x="578990" y="1425601"/>
                  </a:lnTo>
                  <a:lnTo>
                    <a:pt x="519220" y="1419012"/>
                  </a:lnTo>
                  <a:lnTo>
                    <a:pt x="461921" y="1411778"/>
                  </a:lnTo>
                  <a:lnTo>
                    <a:pt x="407241" y="1403926"/>
                  </a:lnTo>
                  <a:lnTo>
                    <a:pt x="355329" y="1395483"/>
                  </a:lnTo>
                  <a:lnTo>
                    <a:pt x="306333" y="1386476"/>
                  </a:lnTo>
                  <a:lnTo>
                    <a:pt x="260403" y="1376933"/>
                  </a:lnTo>
                  <a:lnTo>
                    <a:pt x="217687" y="1366882"/>
                  </a:lnTo>
                  <a:lnTo>
                    <a:pt x="178333" y="1356349"/>
                  </a:lnTo>
                  <a:lnTo>
                    <a:pt x="110309" y="1333948"/>
                  </a:lnTo>
                  <a:lnTo>
                    <a:pt x="57519" y="1309949"/>
                  </a:lnTo>
                  <a:lnTo>
                    <a:pt x="21152" y="1284570"/>
                  </a:lnTo>
                  <a:lnTo>
                    <a:pt x="0" y="1244395"/>
                  </a:lnTo>
                  <a:lnTo>
                    <a:pt x="0" y="0"/>
                  </a:lnTo>
                  <a:lnTo>
                    <a:pt x="2399" y="13636"/>
                  </a:lnTo>
                  <a:lnTo>
                    <a:pt x="9500" y="27037"/>
                  </a:lnTo>
                  <a:lnTo>
                    <a:pt x="57519" y="65554"/>
                  </a:lnTo>
                  <a:lnTo>
                    <a:pt x="110309" y="89553"/>
                  </a:lnTo>
                  <a:lnTo>
                    <a:pt x="178333" y="111954"/>
                  </a:lnTo>
                  <a:lnTo>
                    <a:pt x="217687" y="122487"/>
                  </a:lnTo>
                  <a:lnTo>
                    <a:pt x="260403" y="132538"/>
                  </a:lnTo>
                  <a:lnTo>
                    <a:pt x="306333" y="142081"/>
                  </a:lnTo>
                  <a:lnTo>
                    <a:pt x="355329" y="151087"/>
                  </a:lnTo>
                  <a:lnTo>
                    <a:pt x="407241" y="159530"/>
                  </a:lnTo>
                  <a:lnTo>
                    <a:pt x="461921" y="167383"/>
                  </a:lnTo>
                  <a:lnTo>
                    <a:pt x="519220" y="174617"/>
                  </a:lnTo>
                  <a:lnTo>
                    <a:pt x="578990" y="181205"/>
                  </a:lnTo>
                  <a:lnTo>
                    <a:pt x="641082" y="187121"/>
                  </a:lnTo>
                  <a:lnTo>
                    <a:pt x="705347" y="192337"/>
                  </a:lnTo>
                  <a:lnTo>
                    <a:pt x="771637" y="196825"/>
                  </a:lnTo>
                  <a:lnTo>
                    <a:pt x="839803" y="200559"/>
                  </a:lnTo>
                  <a:lnTo>
                    <a:pt x="909696" y="203510"/>
                  </a:lnTo>
                  <a:lnTo>
                    <a:pt x="981168" y="205652"/>
                  </a:lnTo>
                  <a:lnTo>
                    <a:pt x="1054070" y="206957"/>
                  </a:lnTo>
                  <a:lnTo>
                    <a:pt x="1128253" y="207398"/>
                  </a:lnTo>
                  <a:lnTo>
                    <a:pt x="1202436" y="206957"/>
                  </a:lnTo>
                  <a:lnTo>
                    <a:pt x="1275337" y="205652"/>
                  </a:lnTo>
                  <a:lnTo>
                    <a:pt x="1346809" y="203510"/>
                  </a:lnTo>
                  <a:lnTo>
                    <a:pt x="1416702" y="200559"/>
                  </a:lnTo>
                  <a:lnTo>
                    <a:pt x="1484868" y="196825"/>
                  </a:lnTo>
                  <a:lnTo>
                    <a:pt x="1551157" y="192337"/>
                  </a:lnTo>
                  <a:lnTo>
                    <a:pt x="1615423" y="187121"/>
                  </a:lnTo>
                  <a:lnTo>
                    <a:pt x="1677515" y="181205"/>
                  </a:lnTo>
                  <a:lnTo>
                    <a:pt x="1737285" y="174617"/>
                  </a:lnTo>
                  <a:lnTo>
                    <a:pt x="1794584" y="167383"/>
                  </a:lnTo>
                  <a:lnTo>
                    <a:pt x="1849264" y="159530"/>
                  </a:lnTo>
                  <a:lnTo>
                    <a:pt x="1901176" y="151087"/>
                  </a:lnTo>
                  <a:lnTo>
                    <a:pt x="1950171" y="142081"/>
                  </a:lnTo>
                  <a:lnTo>
                    <a:pt x="1996102" y="132538"/>
                  </a:lnTo>
                  <a:lnTo>
                    <a:pt x="2038818" y="122487"/>
                  </a:lnTo>
                  <a:lnTo>
                    <a:pt x="2078171" y="111954"/>
                  </a:lnTo>
                  <a:lnTo>
                    <a:pt x="2146196" y="89553"/>
                  </a:lnTo>
                  <a:lnTo>
                    <a:pt x="2198986" y="65554"/>
                  </a:lnTo>
                  <a:lnTo>
                    <a:pt x="2235352" y="40175"/>
                  </a:lnTo>
                  <a:lnTo>
                    <a:pt x="2256505" y="0"/>
                  </a:lnTo>
                  <a:lnTo>
                    <a:pt x="2256505" y="1244395"/>
                  </a:lnTo>
                  <a:lnTo>
                    <a:pt x="2235352" y="1284570"/>
                  </a:lnTo>
                  <a:lnTo>
                    <a:pt x="2198986" y="1309949"/>
                  </a:lnTo>
                  <a:lnTo>
                    <a:pt x="2146196" y="1333948"/>
                  </a:lnTo>
                  <a:lnTo>
                    <a:pt x="2078171" y="1356349"/>
                  </a:lnTo>
                  <a:lnTo>
                    <a:pt x="2038818" y="1366882"/>
                  </a:lnTo>
                  <a:lnTo>
                    <a:pt x="1996102" y="1376933"/>
                  </a:lnTo>
                  <a:lnTo>
                    <a:pt x="1950171" y="1386476"/>
                  </a:lnTo>
                  <a:lnTo>
                    <a:pt x="1901176" y="1395483"/>
                  </a:lnTo>
                  <a:lnTo>
                    <a:pt x="1849264" y="1403926"/>
                  </a:lnTo>
                  <a:lnTo>
                    <a:pt x="1794584" y="1411778"/>
                  </a:lnTo>
                  <a:lnTo>
                    <a:pt x="1737285" y="1419012"/>
                  </a:lnTo>
                  <a:lnTo>
                    <a:pt x="1677515" y="1425601"/>
                  </a:lnTo>
                  <a:lnTo>
                    <a:pt x="1615423" y="1431517"/>
                  </a:lnTo>
                  <a:lnTo>
                    <a:pt x="1551157" y="1436732"/>
                  </a:lnTo>
                  <a:lnTo>
                    <a:pt x="1484868" y="1441221"/>
                  </a:lnTo>
                  <a:lnTo>
                    <a:pt x="1416702" y="1444954"/>
                  </a:lnTo>
                  <a:lnTo>
                    <a:pt x="1346809" y="1447906"/>
                  </a:lnTo>
                  <a:lnTo>
                    <a:pt x="1275337" y="1450048"/>
                  </a:lnTo>
                  <a:lnTo>
                    <a:pt x="1202436" y="1451353"/>
                  </a:lnTo>
                  <a:lnTo>
                    <a:pt x="1128253" y="145179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77837" y="3300426"/>
              <a:ext cx="2256790" cy="415290"/>
            </a:xfrm>
            <a:custGeom>
              <a:avLst/>
              <a:gdLst/>
              <a:ahLst/>
              <a:cxnLst/>
              <a:rect l="l" t="t" r="r" b="b"/>
              <a:pathLst>
                <a:path w="2256790" h="415289">
                  <a:moveTo>
                    <a:pt x="1128253" y="414798"/>
                  </a:moveTo>
                  <a:lnTo>
                    <a:pt x="1054070" y="414357"/>
                  </a:lnTo>
                  <a:lnTo>
                    <a:pt x="981168" y="413051"/>
                  </a:lnTo>
                  <a:lnTo>
                    <a:pt x="909696" y="410909"/>
                  </a:lnTo>
                  <a:lnTo>
                    <a:pt x="839803" y="407958"/>
                  </a:lnTo>
                  <a:lnTo>
                    <a:pt x="771637" y="404224"/>
                  </a:lnTo>
                  <a:lnTo>
                    <a:pt x="705347" y="399736"/>
                  </a:lnTo>
                  <a:lnTo>
                    <a:pt x="641082" y="394520"/>
                  </a:lnTo>
                  <a:lnTo>
                    <a:pt x="578990" y="388605"/>
                  </a:lnTo>
                  <a:lnTo>
                    <a:pt x="519220" y="382016"/>
                  </a:lnTo>
                  <a:lnTo>
                    <a:pt x="461921" y="374782"/>
                  </a:lnTo>
                  <a:lnTo>
                    <a:pt x="407241" y="366930"/>
                  </a:lnTo>
                  <a:lnTo>
                    <a:pt x="355329" y="358486"/>
                  </a:lnTo>
                  <a:lnTo>
                    <a:pt x="306333" y="349480"/>
                  </a:lnTo>
                  <a:lnTo>
                    <a:pt x="260403" y="339937"/>
                  </a:lnTo>
                  <a:lnTo>
                    <a:pt x="217687" y="329886"/>
                  </a:lnTo>
                  <a:lnTo>
                    <a:pt x="178333" y="319353"/>
                  </a:lnTo>
                  <a:lnTo>
                    <a:pt x="110309" y="296952"/>
                  </a:lnTo>
                  <a:lnTo>
                    <a:pt x="57519" y="272953"/>
                  </a:lnTo>
                  <a:lnTo>
                    <a:pt x="21152" y="247574"/>
                  </a:lnTo>
                  <a:lnTo>
                    <a:pt x="0" y="207399"/>
                  </a:lnTo>
                  <a:lnTo>
                    <a:pt x="2399" y="193762"/>
                  </a:lnTo>
                  <a:lnTo>
                    <a:pt x="37208" y="154375"/>
                  </a:lnTo>
                  <a:lnTo>
                    <a:pt x="81935" y="129659"/>
                  </a:lnTo>
                  <a:lnTo>
                    <a:pt x="142491" y="106431"/>
                  </a:lnTo>
                  <a:lnTo>
                    <a:pt x="217687" y="84911"/>
                  </a:lnTo>
                  <a:lnTo>
                    <a:pt x="260403" y="74860"/>
                  </a:lnTo>
                  <a:lnTo>
                    <a:pt x="306333" y="65317"/>
                  </a:lnTo>
                  <a:lnTo>
                    <a:pt x="355329" y="56311"/>
                  </a:lnTo>
                  <a:lnTo>
                    <a:pt x="407241" y="47868"/>
                  </a:lnTo>
                  <a:lnTo>
                    <a:pt x="461921" y="40015"/>
                  </a:lnTo>
                  <a:lnTo>
                    <a:pt x="519220" y="32781"/>
                  </a:lnTo>
                  <a:lnTo>
                    <a:pt x="578990" y="26193"/>
                  </a:lnTo>
                  <a:lnTo>
                    <a:pt x="641082" y="20277"/>
                  </a:lnTo>
                  <a:lnTo>
                    <a:pt x="705347" y="15061"/>
                  </a:lnTo>
                  <a:lnTo>
                    <a:pt x="771637" y="10573"/>
                  </a:lnTo>
                  <a:lnTo>
                    <a:pt x="839803" y="6839"/>
                  </a:lnTo>
                  <a:lnTo>
                    <a:pt x="909696" y="3888"/>
                  </a:lnTo>
                  <a:lnTo>
                    <a:pt x="981168" y="1746"/>
                  </a:lnTo>
                  <a:lnTo>
                    <a:pt x="1054070" y="441"/>
                  </a:lnTo>
                  <a:lnTo>
                    <a:pt x="1128253" y="0"/>
                  </a:lnTo>
                  <a:lnTo>
                    <a:pt x="1202436" y="441"/>
                  </a:lnTo>
                  <a:lnTo>
                    <a:pt x="1275337" y="1746"/>
                  </a:lnTo>
                  <a:lnTo>
                    <a:pt x="1346809" y="3888"/>
                  </a:lnTo>
                  <a:lnTo>
                    <a:pt x="1416702" y="6839"/>
                  </a:lnTo>
                  <a:lnTo>
                    <a:pt x="1484868" y="10573"/>
                  </a:lnTo>
                  <a:lnTo>
                    <a:pt x="1551157" y="15061"/>
                  </a:lnTo>
                  <a:lnTo>
                    <a:pt x="1615423" y="20277"/>
                  </a:lnTo>
                  <a:lnTo>
                    <a:pt x="1677515" y="26193"/>
                  </a:lnTo>
                  <a:lnTo>
                    <a:pt x="1737285" y="32781"/>
                  </a:lnTo>
                  <a:lnTo>
                    <a:pt x="1794584" y="40015"/>
                  </a:lnTo>
                  <a:lnTo>
                    <a:pt x="1849264" y="47868"/>
                  </a:lnTo>
                  <a:lnTo>
                    <a:pt x="1901176" y="56311"/>
                  </a:lnTo>
                  <a:lnTo>
                    <a:pt x="1950171" y="65317"/>
                  </a:lnTo>
                  <a:lnTo>
                    <a:pt x="1996102" y="74860"/>
                  </a:lnTo>
                  <a:lnTo>
                    <a:pt x="2038818" y="84911"/>
                  </a:lnTo>
                  <a:lnTo>
                    <a:pt x="2078171" y="95444"/>
                  </a:lnTo>
                  <a:lnTo>
                    <a:pt x="2146196" y="117845"/>
                  </a:lnTo>
                  <a:lnTo>
                    <a:pt x="2198986" y="141844"/>
                  </a:lnTo>
                  <a:lnTo>
                    <a:pt x="2235352" y="167223"/>
                  </a:lnTo>
                  <a:lnTo>
                    <a:pt x="2256505" y="207399"/>
                  </a:lnTo>
                  <a:lnTo>
                    <a:pt x="2254105" y="221035"/>
                  </a:lnTo>
                  <a:lnTo>
                    <a:pt x="2219297" y="260422"/>
                  </a:lnTo>
                  <a:lnTo>
                    <a:pt x="2174570" y="285138"/>
                  </a:lnTo>
                  <a:lnTo>
                    <a:pt x="2114014" y="308366"/>
                  </a:lnTo>
                  <a:lnTo>
                    <a:pt x="2038818" y="329886"/>
                  </a:lnTo>
                  <a:lnTo>
                    <a:pt x="1996102" y="339937"/>
                  </a:lnTo>
                  <a:lnTo>
                    <a:pt x="1950171" y="349480"/>
                  </a:lnTo>
                  <a:lnTo>
                    <a:pt x="1901176" y="358486"/>
                  </a:lnTo>
                  <a:lnTo>
                    <a:pt x="1849264" y="366930"/>
                  </a:lnTo>
                  <a:lnTo>
                    <a:pt x="1794584" y="374782"/>
                  </a:lnTo>
                  <a:lnTo>
                    <a:pt x="1737285" y="382016"/>
                  </a:lnTo>
                  <a:lnTo>
                    <a:pt x="1677515" y="388605"/>
                  </a:lnTo>
                  <a:lnTo>
                    <a:pt x="1615423" y="394520"/>
                  </a:lnTo>
                  <a:lnTo>
                    <a:pt x="1551157" y="399736"/>
                  </a:lnTo>
                  <a:lnTo>
                    <a:pt x="1484868" y="404224"/>
                  </a:lnTo>
                  <a:lnTo>
                    <a:pt x="1416702" y="407958"/>
                  </a:lnTo>
                  <a:lnTo>
                    <a:pt x="1346809" y="410909"/>
                  </a:lnTo>
                  <a:lnTo>
                    <a:pt x="1275337" y="413051"/>
                  </a:lnTo>
                  <a:lnTo>
                    <a:pt x="1202436" y="414357"/>
                  </a:lnTo>
                  <a:lnTo>
                    <a:pt x="1128253" y="414798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7837" y="3300426"/>
              <a:ext cx="2256790" cy="1659255"/>
            </a:xfrm>
            <a:custGeom>
              <a:avLst/>
              <a:gdLst/>
              <a:ahLst/>
              <a:cxnLst/>
              <a:rect l="l" t="t" r="r" b="b"/>
              <a:pathLst>
                <a:path w="2256790" h="1659254">
                  <a:moveTo>
                    <a:pt x="2256505" y="207399"/>
                  </a:moveTo>
                  <a:lnTo>
                    <a:pt x="2254105" y="221035"/>
                  </a:lnTo>
                  <a:lnTo>
                    <a:pt x="2247005" y="234436"/>
                  </a:lnTo>
                  <a:lnTo>
                    <a:pt x="2198986" y="272953"/>
                  </a:lnTo>
                  <a:lnTo>
                    <a:pt x="2146196" y="296952"/>
                  </a:lnTo>
                  <a:lnTo>
                    <a:pt x="2078171" y="319353"/>
                  </a:lnTo>
                  <a:lnTo>
                    <a:pt x="2038818" y="329886"/>
                  </a:lnTo>
                  <a:lnTo>
                    <a:pt x="1996102" y="339937"/>
                  </a:lnTo>
                  <a:lnTo>
                    <a:pt x="1950171" y="349480"/>
                  </a:lnTo>
                  <a:lnTo>
                    <a:pt x="1901176" y="358486"/>
                  </a:lnTo>
                  <a:lnTo>
                    <a:pt x="1849264" y="366930"/>
                  </a:lnTo>
                  <a:lnTo>
                    <a:pt x="1794584" y="374782"/>
                  </a:lnTo>
                  <a:lnTo>
                    <a:pt x="1737285" y="382016"/>
                  </a:lnTo>
                  <a:lnTo>
                    <a:pt x="1677515" y="388605"/>
                  </a:lnTo>
                  <a:lnTo>
                    <a:pt x="1615423" y="394520"/>
                  </a:lnTo>
                  <a:lnTo>
                    <a:pt x="1551157" y="399736"/>
                  </a:lnTo>
                  <a:lnTo>
                    <a:pt x="1484868" y="404224"/>
                  </a:lnTo>
                  <a:lnTo>
                    <a:pt x="1416702" y="407958"/>
                  </a:lnTo>
                  <a:lnTo>
                    <a:pt x="1346809" y="410909"/>
                  </a:lnTo>
                  <a:lnTo>
                    <a:pt x="1275337" y="413051"/>
                  </a:lnTo>
                  <a:lnTo>
                    <a:pt x="1202436" y="414357"/>
                  </a:lnTo>
                  <a:lnTo>
                    <a:pt x="1128253" y="414798"/>
                  </a:lnTo>
                  <a:lnTo>
                    <a:pt x="1054070" y="414357"/>
                  </a:lnTo>
                  <a:lnTo>
                    <a:pt x="981168" y="413051"/>
                  </a:lnTo>
                  <a:lnTo>
                    <a:pt x="909696" y="410909"/>
                  </a:lnTo>
                  <a:lnTo>
                    <a:pt x="839803" y="407958"/>
                  </a:lnTo>
                  <a:lnTo>
                    <a:pt x="771637" y="404224"/>
                  </a:lnTo>
                  <a:lnTo>
                    <a:pt x="705347" y="399736"/>
                  </a:lnTo>
                  <a:lnTo>
                    <a:pt x="641082" y="394520"/>
                  </a:lnTo>
                  <a:lnTo>
                    <a:pt x="578990" y="388605"/>
                  </a:lnTo>
                  <a:lnTo>
                    <a:pt x="519220" y="382016"/>
                  </a:lnTo>
                  <a:lnTo>
                    <a:pt x="461921" y="374782"/>
                  </a:lnTo>
                  <a:lnTo>
                    <a:pt x="407241" y="366930"/>
                  </a:lnTo>
                  <a:lnTo>
                    <a:pt x="355329" y="358486"/>
                  </a:lnTo>
                  <a:lnTo>
                    <a:pt x="306333" y="349480"/>
                  </a:lnTo>
                  <a:lnTo>
                    <a:pt x="260403" y="339937"/>
                  </a:lnTo>
                  <a:lnTo>
                    <a:pt x="217687" y="329886"/>
                  </a:lnTo>
                  <a:lnTo>
                    <a:pt x="178333" y="319353"/>
                  </a:lnTo>
                  <a:lnTo>
                    <a:pt x="110309" y="296952"/>
                  </a:lnTo>
                  <a:lnTo>
                    <a:pt x="57519" y="272953"/>
                  </a:lnTo>
                  <a:lnTo>
                    <a:pt x="21152" y="247574"/>
                  </a:lnTo>
                  <a:lnTo>
                    <a:pt x="0" y="207399"/>
                  </a:lnTo>
                  <a:lnTo>
                    <a:pt x="2399" y="193762"/>
                  </a:lnTo>
                  <a:lnTo>
                    <a:pt x="37208" y="154375"/>
                  </a:lnTo>
                  <a:lnTo>
                    <a:pt x="81935" y="129659"/>
                  </a:lnTo>
                  <a:lnTo>
                    <a:pt x="142491" y="106431"/>
                  </a:lnTo>
                  <a:lnTo>
                    <a:pt x="217687" y="84911"/>
                  </a:lnTo>
                  <a:lnTo>
                    <a:pt x="260403" y="74860"/>
                  </a:lnTo>
                  <a:lnTo>
                    <a:pt x="306333" y="65317"/>
                  </a:lnTo>
                  <a:lnTo>
                    <a:pt x="355329" y="56311"/>
                  </a:lnTo>
                  <a:lnTo>
                    <a:pt x="407241" y="47868"/>
                  </a:lnTo>
                  <a:lnTo>
                    <a:pt x="461921" y="40015"/>
                  </a:lnTo>
                  <a:lnTo>
                    <a:pt x="519220" y="32781"/>
                  </a:lnTo>
                  <a:lnTo>
                    <a:pt x="578990" y="26193"/>
                  </a:lnTo>
                  <a:lnTo>
                    <a:pt x="641082" y="20277"/>
                  </a:lnTo>
                  <a:lnTo>
                    <a:pt x="705347" y="15061"/>
                  </a:lnTo>
                  <a:lnTo>
                    <a:pt x="771637" y="10573"/>
                  </a:lnTo>
                  <a:lnTo>
                    <a:pt x="839803" y="6839"/>
                  </a:lnTo>
                  <a:lnTo>
                    <a:pt x="909696" y="3888"/>
                  </a:lnTo>
                  <a:lnTo>
                    <a:pt x="981168" y="1746"/>
                  </a:lnTo>
                  <a:lnTo>
                    <a:pt x="1054070" y="441"/>
                  </a:lnTo>
                  <a:lnTo>
                    <a:pt x="1128253" y="0"/>
                  </a:lnTo>
                  <a:lnTo>
                    <a:pt x="1202436" y="441"/>
                  </a:lnTo>
                  <a:lnTo>
                    <a:pt x="1275337" y="1746"/>
                  </a:lnTo>
                  <a:lnTo>
                    <a:pt x="1346809" y="3888"/>
                  </a:lnTo>
                  <a:lnTo>
                    <a:pt x="1416702" y="6839"/>
                  </a:lnTo>
                  <a:lnTo>
                    <a:pt x="1484868" y="10573"/>
                  </a:lnTo>
                  <a:lnTo>
                    <a:pt x="1551157" y="15061"/>
                  </a:lnTo>
                  <a:lnTo>
                    <a:pt x="1615423" y="20277"/>
                  </a:lnTo>
                  <a:lnTo>
                    <a:pt x="1677515" y="26193"/>
                  </a:lnTo>
                  <a:lnTo>
                    <a:pt x="1737285" y="32781"/>
                  </a:lnTo>
                  <a:lnTo>
                    <a:pt x="1794584" y="40015"/>
                  </a:lnTo>
                  <a:lnTo>
                    <a:pt x="1849264" y="47868"/>
                  </a:lnTo>
                  <a:lnTo>
                    <a:pt x="1901176" y="56311"/>
                  </a:lnTo>
                  <a:lnTo>
                    <a:pt x="1950171" y="65317"/>
                  </a:lnTo>
                  <a:lnTo>
                    <a:pt x="1996102" y="74860"/>
                  </a:lnTo>
                  <a:lnTo>
                    <a:pt x="2038818" y="84911"/>
                  </a:lnTo>
                  <a:lnTo>
                    <a:pt x="2078171" y="95444"/>
                  </a:lnTo>
                  <a:lnTo>
                    <a:pt x="2146196" y="117845"/>
                  </a:lnTo>
                  <a:lnTo>
                    <a:pt x="2198986" y="141844"/>
                  </a:lnTo>
                  <a:lnTo>
                    <a:pt x="2235352" y="167223"/>
                  </a:lnTo>
                  <a:lnTo>
                    <a:pt x="2256505" y="207399"/>
                  </a:lnTo>
                  <a:lnTo>
                    <a:pt x="2256505" y="1451794"/>
                  </a:lnTo>
                  <a:lnTo>
                    <a:pt x="2235352" y="1491970"/>
                  </a:lnTo>
                  <a:lnTo>
                    <a:pt x="2198986" y="1517348"/>
                  </a:lnTo>
                  <a:lnTo>
                    <a:pt x="2146196" y="1541347"/>
                  </a:lnTo>
                  <a:lnTo>
                    <a:pt x="2078171" y="1563748"/>
                  </a:lnTo>
                  <a:lnTo>
                    <a:pt x="2038818" y="1574281"/>
                  </a:lnTo>
                  <a:lnTo>
                    <a:pt x="1996102" y="1584333"/>
                  </a:lnTo>
                  <a:lnTo>
                    <a:pt x="1950171" y="1593875"/>
                  </a:lnTo>
                  <a:lnTo>
                    <a:pt x="1901176" y="1602882"/>
                  </a:lnTo>
                  <a:lnTo>
                    <a:pt x="1849264" y="1611325"/>
                  </a:lnTo>
                  <a:lnTo>
                    <a:pt x="1794584" y="1619177"/>
                  </a:lnTo>
                  <a:lnTo>
                    <a:pt x="1737285" y="1626411"/>
                  </a:lnTo>
                  <a:lnTo>
                    <a:pt x="1677515" y="1633000"/>
                  </a:lnTo>
                  <a:lnTo>
                    <a:pt x="1615423" y="1638916"/>
                  </a:lnTo>
                  <a:lnTo>
                    <a:pt x="1551157" y="1644132"/>
                  </a:lnTo>
                  <a:lnTo>
                    <a:pt x="1484868" y="1648620"/>
                  </a:lnTo>
                  <a:lnTo>
                    <a:pt x="1416702" y="1652353"/>
                  </a:lnTo>
                  <a:lnTo>
                    <a:pt x="1346809" y="1655305"/>
                  </a:lnTo>
                  <a:lnTo>
                    <a:pt x="1275337" y="1657447"/>
                  </a:lnTo>
                  <a:lnTo>
                    <a:pt x="1202436" y="1658752"/>
                  </a:lnTo>
                  <a:lnTo>
                    <a:pt x="1128253" y="1659193"/>
                  </a:lnTo>
                  <a:lnTo>
                    <a:pt x="1054070" y="1658752"/>
                  </a:lnTo>
                  <a:lnTo>
                    <a:pt x="981168" y="1657447"/>
                  </a:lnTo>
                  <a:lnTo>
                    <a:pt x="909696" y="1655305"/>
                  </a:lnTo>
                  <a:lnTo>
                    <a:pt x="839803" y="1652353"/>
                  </a:lnTo>
                  <a:lnTo>
                    <a:pt x="771637" y="1648620"/>
                  </a:lnTo>
                  <a:lnTo>
                    <a:pt x="705347" y="1644132"/>
                  </a:lnTo>
                  <a:lnTo>
                    <a:pt x="641082" y="1638916"/>
                  </a:lnTo>
                  <a:lnTo>
                    <a:pt x="578990" y="1633000"/>
                  </a:lnTo>
                  <a:lnTo>
                    <a:pt x="519220" y="1626411"/>
                  </a:lnTo>
                  <a:lnTo>
                    <a:pt x="461921" y="1619177"/>
                  </a:lnTo>
                  <a:lnTo>
                    <a:pt x="407241" y="1611325"/>
                  </a:lnTo>
                  <a:lnTo>
                    <a:pt x="355329" y="1602882"/>
                  </a:lnTo>
                  <a:lnTo>
                    <a:pt x="306333" y="1593875"/>
                  </a:lnTo>
                  <a:lnTo>
                    <a:pt x="260403" y="1584333"/>
                  </a:lnTo>
                  <a:lnTo>
                    <a:pt x="217687" y="1574281"/>
                  </a:lnTo>
                  <a:lnTo>
                    <a:pt x="178333" y="1563748"/>
                  </a:lnTo>
                  <a:lnTo>
                    <a:pt x="110309" y="1541347"/>
                  </a:lnTo>
                  <a:lnTo>
                    <a:pt x="57519" y="1517348"/>
                  </a:lnTo>
                  <a:lnTo>
                    <a:pt x="21152" y="1491970"/>
                  </a:lnTo>
                  <a:lnTo>
                    <a:pt x="0" y="1451794"/>
                  </a:lnTo>
                  <a:lnTo>
                    <a:pt x="0" y="207399"/>
                  </a:lnTo>
                </a:path>
              </a:pathLst>
            </a:custGeom>
            <a:ln w="9524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88565" y="4074718"/>
            <a:ext cx="435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04600" y="4209844"/>
            <a:ext cx="1045210" cy="414655"/>
            <a:chOff x="6804600" y="4209844"/>
            <a:chExt cx="1045210" cy="414655"/>
          </a:xfrm>
        </p:grpSpPr>
        <p:sp>
          <p:nvSpPr>
            <p:cNvPr id="22" name="object 22"/>
            <p:cNvSpPr/>
            <p:nvPr/>
          </p:nvSpPr>
          <p:spPr>
            <a:xfrm>
              <a:off x="6810950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2"/>
                  </a:lnTo>
                  <a:lnTo>
                    <a:pt x="831440" y="100472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0950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0" y="100472"/>
                  </a:moveTo>
                  <a:lnTo>
                    <a:pt x="831440" y="100472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2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306618" y="5501032"/>
            <a:ext cx="2463165" cy="1219200"/>
          </a:xfrm>
          <a:custGeom>
            <a:avLst/>
            <a:gdLst/>
            <a:ahLst/>
            <a:cxnLst/>
            <a:rect l="l" t="t" r="r" b="b"/>
            <a:pathLst>
              <a:path w="2463165" h="1219200">
                <a:moveTo>
                  <a:pt x="2462981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2462981" y="0"/>
                </a:lnTo>
                <a:lnTo>
                  <a:pt x="2462981" y="1219199"/>
                </a:lnTo>
                <a:close/>
              </a:path>
            </a:pathLst>
          </a:custGeom>
          <a:solidFill>
            <a:srgbClr val="EEF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80457" y="5951628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944306" y="4919609"/>
            <a:ext cx="471805" cy="724535"/>
            <a:chOff x="8944306" y="4919609"/>
            <a:chExt cx="471805" cy="724535"/>
          </a:xfrm>
        </p:grpSpPr>
        <p:sp>
          <p:nvSpPr>
            <p:cNvPr id="27" name="object 27"/>
            <p:cNvSpPr/>
            <p:nvPr/>
          </p:nvSpPr>
          <p:spPr>
            <a:xfrm>
              <a:off x="8950656" y="4925959"/>
              <a:ext cx="459105" cy="711835"/>
            </a:xfrm>
            <a:custGeom>
              <a:avLst/>
              <a:gdLst/>
              <a:ahLst/>
              <a:cxnLst/>
              <a:rect l="l" t="t" r="r" b="b"/>
              <a:pathLst>
                <a:path w="459104" h="711835">
                  <a:moveTo>
                    <a:pt x="229406" y="711446"/>
                  </a:moveTo>
                  <a:lnTo>
                    <a:pt x="0" y="482039"/>
                  </a:lnTo>
                  <a:lnTo>
                    <a:pt x="114702" y="482039"/>
                  </a:lnTo>
                  <a:lnTo>
                    <a:pt x="114702" y="0"/>
                  </a:lnTo>
                  <a:lnTo>
                    <a:pt x="344110" y="0"/>
                  </a:lnTo>
                  <a:lnTo>
                    <a:pt x="344110" y="482039"/>
                  </a:lnTo>
                  <a:lnTo>
                    <a:pt x="458813" y="482039"/>
                  </a:lnTo>
                  <a:lnTo>
                    <a:pt x="229406" y="711446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0656" y="4925959"/>
              <a:ext cx="459105" cy="711835"/>
            </a:xfrm>
            <a:custGeom>
              <a:avLst/>
              <a:gdLst/>
              <a:ahLst/>
              <a:cxnLst/>
              <a:rect l="l" t="t" r="r" b="b"/>
              <a:pathLst>
                <a:path w="459104" h="711835">
                  <a:moveTo>
                    <a:pt x="0" y="482039"/>
                  </a:moveTo>
                  <a:lnTo>
                    <a:pt x="114702" y="482039"/>
                  </a:lnTo>
                  <a:lnTo>
                    <a:pt x="114702" y="0"/>
                  </a:lnTo>
                  <a:lnTo>
                    <a:pt x="344110" y="0"/>
                  </a:lnTo>
                  <a:lnTo>
                    <a:pt x="344110" y="482039"/>
                  </a:lnTo>
                  <a:lnTo>
                    <a:pt x="458813" y="482039"/>
                  </a:lnTo>
                  <a:lnTo>
                    <a:pt x="229406" y="711446"/>
                  </a:lnTo>
                  <a:lnTo>
                    <a:pt x="0" y="482039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400" y="572041"/>
            <a:ext cx="2653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434343"/>
                </a:solidFill>
              </a:rPr>
              <a:t>Import</a:t>
            </a:r>
            <a:r>
              <a:rPr spc="-5" dirty="0">
                <a:solidFill>
                  <a:srgbClr val="434343"/>
                </a:solidFill>
              </a:rPr>
              <a:t> </a:t>
            </a:r>
            <a:r>
              <a:rPr spc="145" dirty="0">
                <a:solidFill>
                  <a:srgbClr val="434343"/>
                </a:solidFill>
              </a:rPr>
              <a:t>to</a:t>
            </a:r>
            <a:r>
              <a:rPr dirty="0">
                <a:solidFill>
                  <a:srgbClr val="434343"/>
                </a:solidFill>
              </a:rPr>
              <a:t> </a:t>
            </a:r>
            <a:r>
              <a:rPr spc="-10" dirty="0">
                <a:solidFill>
                  <a:srgbClr val="434343"/>
                </a:solidFill>
              </a:rPr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10001"/>
            <a:ext cx="1039876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Microsoft Sans Serif"/>
                <a:cs typeface="Microsoft Sans Serif"/>
              </a:rPr>
              <a:t>sqoop </a:t>
            </a:r>
            <a:r>
              <a:rPr sz="2400" spc="70" dirty="0">
                <a:latin typeface="Microsoft Sans Serif"/>
                <a:cs typeface="Microsoft Sans Serif"/>
              </a:rPr>
              <a:t>import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--connect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jdbc:mysql://localhost:3306/testing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--username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root</a:t>
            </a:r>
            <a:endParaRPr sz="2400">
              <a:latin typeface="Microsoft Sans Serif"/>
              <a:cs typeface="Microsoft Sans Serif"/>
            </a:endParaRPr>
          </a:p>
          <a:p>
            <a:pPr marL="12700" marR="1084580">
              <a:lnSpc>
                <a:spcPct val="100000"/>
              </a:lnSpc>
            </a:pPr>
            <a:r>
              <a:rPr sz="2400" spc="10" dirty="0">
                <a:latin typeface="Microsoft Sans Serif"/>
                <a:cs typeface="Microsoft Sans Serif"/>
              </a:rPr>
              <a:t>--query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'select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A.name,B.role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from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greatlearning_employees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A JOIN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employees_role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B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A.id=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B.id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where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$CONDITIONS'</a:t>
            </a:r>
            <a:r>
              <a:rPr sz="2400" spc="30" dirty="0">
                <a:latin typeface="Microsoft Sans Serif"/>
                <a:cs typeface="Microsoft Sans Serif"/>
              </a:rPr>
              <a:t> --target-dir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latin typeface="Microsoft Sans Serif"/>
                <a:cs typeface="Microsoft Sans Serif"/>
              </a:rPr>
              <a:t>/sqoop_mysql_query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--fetch-size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-m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--split-by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A.name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3601" y="3582781"/>
            <a:ext cx="2472690" cy="1668780"/>
            <a:chOff x="773601" y="3582781"/>
            <a:chExt cx="2472690" cy="16687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364" y="3587544"/>
              <a:ext cx="2462980" cy="16591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8364" y="3587544"/>
              <a:ext cx="2463165" cy="415290"/>
            </a:xfrm>
            <a:custGeom>
              <a:avLst/>
              <a:gdLst/>
              <a:ahLst/>
              <a:cxnLst/>
              <a:rect l="l" t="t" r="r" b="b"/>
              <a:pathLst>
                <a:path w="2463165" h="415289">
                  <a:moveTo>
                    <a:pt x="1231490" y="414798"/>
                  </a:move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6"/>
                  </a:lnTo>
                  <a:lnTo>
                    <a:pt x="939062" y="408915"/>
                  </a:lnTo>
                  <a:lnTo>
                    <a:pt x="869570" y="405697"/>
                  </a:lnTo>
                  <a:lnTo>
                    <a:pt x="801783" y="401822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3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5" y="349823"/>
                  </a:lnTo>
                  <a:lnTo>
                    <a:pt x="289631" y="341023"/>
                  </a:lnTo>
                  <a:lnTo>
                    <a:pt x="245968" y="331784"/>
                  </a:lnTo>
                  <a:lnTo>
                    <a:pt x="205426" y="322128"/>
                  </a:lnTo>
                  <a:lnTo>
                    <a:pt x="168134" y="312077"/>
                  </a:lnTo>
                  <a:lnTo>
                    <a:pt x="103815" y="290874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8"/>
                  </a:lnTo>
                  <a:lnTo>
                    <a:pt x="2247" y="194764"/>
                  </a:lnTo>
                  <a:lnTo>
                    <a:pt x="34929" y="158150"/>
                  </a:lnTo>
                  <a:lnTo>
                    <a:pt x="77045" y="135030"/>
                  </a:lnTo>
                  <a:lnTo>
                    <a:pt x="134221" y="113145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5" y="64974"/>
                  </a:lnTo>
                  <a:lnTo>
                    <a:pt x="385804" y="56634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0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39" y="1499"/>
                  </a:lnTo>
                  <a:lnTo>
                    <a:pt x="1452852" y="3341"/>
                  </a:lnTo>
                  <a:lnTo>
                    <a:pt x="1523918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1" y="17483"/>
                  </a:lnTo>
                  <a:lnTo>
                    <a:pt x="1791144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5" y="41424"/>
                  </a:lnTo>
                  <a:lnTo>
                    <a:pt x="2024924" y="48777"/>
                  </a:lnTo>
                  <a:lnTo>
                    <a:pt x="2077176" y="56634"/>
                  </a:lnTo>
                  <a:lnTo>
                    <a:pt x="2126694" y="64974"/>
                  </a:lnTo>
                  <a:lnTo>
                    <a:pt x="2173349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0"/>
                  </a:lnTo>
                  <a:lnTo>
                    <a:pt x="2359165" y="123923"/>
                  </a:lnTo>
                  <a:lnTo>
                    <a:pt x="2408940" y="146447"/>
                  </a:lnTo>
                  <a:lnTo>
                    <a:pt x="2443140" y="170118"/>
                  </a:lnTo>
                  <a:lnTo>
                    <a:pt x="2462980" y="207398"/>
                  </a:lnTo>
                  <a:lnTo>
                    <a:pt x="2460733" y="220033"/>
                  </a:lnTo>
                  <a:lnTo>
                    <a:pt x="2428051" y="256647"/>
                  </a:lnTo>
                  <a:lnTo>
                    <a:pt x="2385935" y="279767"/>
                  </a:lnTo>
                  <a:lnTo>
                    <a:pt x="2328759" y="301652"/>
                  </a:lnTo>
                  <a:lnTo>
                    <a:pt x="2257554" y="322128"/>
                  </a:lnTo>
                  <a:lnTo>
                    <a:pt x="2217012" y="331784"/>
                  </a:lnTo>
                  <a:lnTo>
                    <a:pt x="2173349" y="341023"/>
                  </a:lnTo>
                  <a:lnTo>
                    <a:pt x="2126694" y="349823"/>
                  </a:lnTo>
                  <a:lnTo>
                    <a:pt x="2077176" y="358163"/>
                  </a:lnTo>
                  <a:lnTo>
                    <a:pt x="2024924" y="366020"/>
                  </a:lnTo>
                  <a:lnTo>
                    <a:pt x="1970065" y="373373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4" y="392193"/>
                  </a:lnTo>
                  <a:lnTo>
                    <a:pt x="1727151" y="397314"/>
                  </a:lnTo>
                  <a:lnTo>
                    <a:pt x="1661197" y="401822"/>
                  </a:lnTo>
                  <a:lnTo>
                    <a:pt x="1593410" y="405697"/>
                  </a:lnTo>
                  <a:lnTo>
                    <a:pt x="1523918" y="408915"/>
                  </a:lnTo>
                  <a:lnTo>
                    <a:pt x="1452852" y="411456"/>
                  </a:lnTo>
                  <a:lnTo>
                    <a:pt x="1380339" y="413298"/>
                  </a:lnTo>
                  <a:lnTo>
                    <a:pt x="1306509" y="414419"/>
                  </a:lnTo>
                  <a:lnTo>
                    <a:pt x="1231490" y="414798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364" y="3587544"/>
              <a:ext cx="2463165" cy="1659255"/>
            </a:xfrm>
            <a:custGeom>
              <a:avLst/>
              <a:gdLst/>
              <a:ahLst/>
              <a:cxnLst/>
              <a:rect l="l" t="t" r="r" b="b"/>
              <a:pathLst>
                <a:path w="2463165" h="1659254">
                  <a:moveTo>
                    <a:pt x="2462980" y="207398"/>
                  </a:moveTo>
                  <a:lnTo>
                    <a:pt x="2460733" y="220033"/>
                  </a:lnTo>
                  <a:lnTo>
                    <a:pt x="2454076" y="232467"/>
                  </a:lnTo>
                  <a:lnTo>
                    <a:pt x="2408940" y="268351"/>
                  </a:lnTo>
                  <a:lnTo>
                    <a:pt x="2359165" y="290874"/>
                  </a:lnTo>
                  <a:lnTo>
                    <a:pt x="2294846" y="312077"/>
                  </a:lnTo>
                  <a:lnTo>
                    <a:pt x="2257554" y="322128"/>
                  </a:lnTo>
                  <a:lnTo>
                    <a:pt x="2217012" y="331784"/>
                  </a:lnTo>
                  <a:lnTo>
                    <a:pt x="2173349" y="341023"/>
                  </a:lnTo>
                  <a:lnTo>
                    <a:pt x="2126694" y="349823"/>
                  </a:lnTo>
                  <a:lnTo>
                    <a:pt x="2077176" y="358163"/>
                  </a:lnTo>
                  <a:lnTo>
                    <a:pt x="2024924" y="366020"/>
                  </a:lnTo>
                  <a:lnTo>
                    <a:pt x="1970065" y="373373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4" y="392193"/>
                  </a:lnTo>
                  <a:lnTo>
                    <a:pt x="1727151" y="397314"/>
                  </a:lnTo>
                  <a:lnTo>
                    <a:pt x="1661197" y="401822"/>
                  </a:lnTo>
                  <a:lnTo>
                    <a:pt x="1593410" y="405697"/>
                  </a:lnTo>
                  <a:lnTo>
                    <a:pt x="1523918" y="408915"/>
                  </a:lnTo>
                  <a:lnTo>
                    <a:pt x="1452852" y="411456"/>
                  </a:lnTo>
                  <a:lnTo>
                    <a:pt x="1380339" y="413298"/>
                  </a:lnTo>
                  <a:lnTo>
                    <a:pt x="1306509" y="414419"/>
                  </a:lnTo>
                  <a:lnTo>
                    <a:pt x="1231490" y="414798"/>
                  </a:ln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6"/>
                  </a:lnTo>
                  <a:lnTo>
                    <a:pt x="939062" y="408915"/>
                  </a:lnTo>
                  <a:lnTo>
                    <a:pt x="869570" y="405697"/>
                  </a:lnTo>
                  <a:lnTo>
                    <a:pt x="801783" y="401822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3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5" y="349823"/>
                  </a:lnTo>
                  <a:lnTo>
                    <a:pt x="289631" y="341023"/>
                  </a:lnTo>
                  <a:lnTo>
                    <a:pt x="245968" y="331784"/>
                  </a:lnTo>
                  <a:lnTo>
                    <a:pt x="205426" y="322128"/>
                  </a:lnTo>
                  <a:lnTo>
                    <a:pt x="168134" y="312077"/>
                  </a:lnTo>
                  <a:lnTo>
                    <a:pt x="103815" y="290874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8"/>
                  </a:lnTo>
                  <a:lnTo>
                    <a:pt x="19840" y="170118"/>
                  </a:lnTo>
                  <a:lnTo>
                    <a:pt x="54040" y="146447"/>
                  </a:lnTo>
                  <a:lnTo>
                    <a:pt x="103815" y="123923"/>
                  </a:lnTo>
                  <a:lnTo>
                    <a:pt x="168134" y="102720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5" y="64974"/>
                  </a:lnTo>
                  <a:lnTo>
                    <a:pt x="385804" y="56634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0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39" y="1499"/>
                  </a:lnTo>
                  <a:lnTo>
                    <a:pt x="1452852" y="3341"/>
                  </a:lnTo>
                  <a:lnTo>
                    <a:pt x="1523918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1" y="17483"/>
                  </a:lnTo>
                  <a:lnTo>
                    <a:pt x="1791144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5" y="41424"/>
                  </a:lnTo>
                  <a:lnTo>
                    <a:pt x="2024924" y="48777"/>
                  </a:lnTo>
                  <a:lnTo>
                    <a:pt x="2077176" y="56634"/>
                  </a:lnTo>
                  <a:lnTo>
                    <a:pt x="2126694" y="64974"/>
                  </a:lnTo>
                  <a:lnTo>
                    <a:pt x="2173349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0"/>
                  </a:lnTo>
                  <a:lnTo>
                    <a:pt x="2359165" y="123923"/>
                  </a:lnTo>
                  <a:lnTo>
                    <a:pt x="2408940" y="146447"/>
                  </a:lnTo>
                  <a:lnTo>
                    <a:pt x="2443140" y="170118"/>
                  </a:lnTo>
                  <a:lnTo>
                    <a:pt x="2462980" y="207398"/>
                  </a:lnTo>
                  <a:lnTo>
                    <a:pt x="2462980" y="1451794"/>
                  </a:lnTo>
                  <a:lnTo>
                    <a:pt x="2443140" y="1489074"/>
                  </a:lnTo>
                  <a:lnTo>
                    <a:pt x="2408940" y="1512746"/>
                  </a:lnTo>
                  <a:lnTo>
                    <a:pt x="2359165" y="1535270"/>
                  </a:lnTo>
                  <a:lnTo>
                    <a:pt x="2294846" y="1556472"/>
                  </a:lnTo>
                  <a:lnTo>
                    <a:pt x="2257554" y="1566524"/>
                  </a:lnTo>
                  <a:lnTo>
                    <a:pt x="2217012" y="1576180"/>
                  </a:lnTo>
                  <a:lnTo>
                    <a:pt x="2173349" y="1585419"/>
                  </a:lnTo>
                  <a:lnTo>
                    <a:pt x="2126694" y="1594219"/>
                  </a:lnTo>
                  <a:lnTo>
                    <a:pt x="2077176" y="1602558"/>
                  </a:lnTo>
                  <a:lnTo>
                    <a:pt x="2024924" y="1610415"/>
                  </a:lnTo>
                  <a:lnTo>
                    <a:pt x="1970065" y="1617769"/>
                  </a:lnTo>
                  <a:lnTo>
                    <a:pt x="1912730" y="1624597"/>
                  </a:lnTo>
                  <a:lnTo>
                    <a:pt x="1853047" y="1630877"/>
                  </a:lnTo>
                  <a:lnTo>
                    <a:pt x="1791144" y="1636589"/>
                  </a:lnTo>
                  <a:lnTo>
                    <a:pt x="1727151" y="1641709"/>
                  </a:lnTo>
                  <a:lnTo>
                    <a:pt x="1661197" y="1646218"/>
                  </a:lnTo>
                  <a:lnTo>
                    <a:pt x="1593410" y="1650092"/>
                  </a:lnTo>
                  <a:lnTo>
                    <a:pt x="1523918" y="1653311"/>
                  </a:lnTo>
                  <a:lnTo>
                    <a:pt x="1452852" y="1655852"/>
                  </a:lnTo>
                  <a:lnTo>
                    <a:pt x="1380339" y="1657694"/>
                  </a:lnTo>
                  <a:lnTo>
                    <a:pt x="1306509" y="1658815"/>
                  </a:lnTo>
                  <a:lnTo>
                    <a:pt x="1231490" y="1659193"/>
                  </a:lnTo>
                  <a:lnTo>
                    <a:pt x="1156471" y="1658815"/>
                  </a:lnTo>
                  <a:lnTo>
                    <a:pt x="1082641" y="1657694"/>
                  </a:lnTo>
                  <a:lnTo>
                    <a:pt x="1010128" y="1655852"/>
                  </a:lnTo>
                  <a:lnTo>
                    <a:pt x="939062" y="1653311"/>
                  </a:lnTo>
                  <a:lnTo>
                    <a:pt x="869570" y="1650092"/>
                  </a:lnTo>
                  <a:lnTo>
                    <a:pt x="801783" y="1646218"/>
                  </a:lnTo>
                  <a:lnTo>
                    <a:pt x="735829" y="1641709"/>
                  </a:lnTo>
                  <a:lnTo>
                    <a:pt x="671836" y="1636589"/>
                  </a:lnTo>
                  <a:lnTo>
                    <a:pt x="609933" y="1630877"/>
                  </a:lnTo>
                  <a:lnTo>
                    <a:pt x="550250" y="1624597"/>
                  </a:lnTo>
                  <a:lnTo>
                    <a:pt x="492915" y="1617769"/>
                  </a:lnTo>
                  <a:lnTo>
                    <a:pt x="438056" y="1610415"/>
                  </a:lnTo>
                  <a:lnTo>
                    <a:pt x="385804" y="1602558"/>
                  </a:lnTo>
                  <a:lnTo>
                    <a:pt x="336285" y="1594219"/>
                  </a:lnTo>
                  <a:lnTo>
                    <a:pt x="289631" y="1585419"/>
                  </a:lnTo>
                  <a:lnTo>
                    <a:pt x="245968" y="1576180"/>
                  </a:lnTo>
                  <a:lnTo>
                    <a:pt x="205426" y="1566524"/>
                  </a:lnTo>
                  <a:lnTo>
                    <a:pt x="168134" y="1556472"/>
                  </a:lnTo>
                  <a:lnTo>
                    <a:pt x="103815" y="1535270"/>
                  </a:lnTo>
                  <a:lnTo>
                    <a:pt x="54040" y="1512746"/>
                  </a:lnTo>
                  <a:lnTo>
                    <a:pt x="19840" y="1489074"/>
                  </a:lnTo>
                  <a:lnTo>
                    <a:pt x="0" y="1451794"/>
                  </a:lnTo>
                  <a:lnTo>
                    <a:pt x="0" y="207398"/>
                  </a:lnTo>
                </a:path>
              </a:pathLst>
            </a:custGeom>
            <a:ln w="9524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2356" y="4361836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9948" y="3908321"/>
            <a:ext cx="2256790" cy="1017905"/>
          </a:xfrm>
          <a:prstGeom prst="rect">
            <a:avLst/>
          </a:prstGeom>
          <a:solidFill>
            <a:srgbClr val="78909B"/>
          </a:solidFill>
          <a:ln w="12699">
            <a:solidFill>
              <a:srgbClr val="78787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83734" y="4209844"/>
            <a:ext cx="1045210" cy="414655"/>
            <a:chOff x="3283734" y="4209844"/>
            <a:chExt cx="1045210" cy="414655"/>
          </a:xfrm>
        </p:grpSpPr>
        <p:sp>
          <p:nvSpPr>
            <p:cNvPr id="14" name="object 14"/>
            <p:cNvSpPr/>
            <p:nvPr/>
          </p:nvSpPr>
          <p:spPr>
            <a:xfrm>
              <a:off x="3290084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0084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0" y="100473"/>
                  </a:move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973074" y="3295663"/>
            <a:ext cx="2266315" cy="1668780"/>
            <a:chOff x="7973074" y="3295663"/>
            <a:chExt cx="2266315" cy="1668780"/>
          </a:xfrm>
        </p:grpSpPr>
        <p:sp>
          <p:nvSpPr>
            <p:cNvPr id="17" name="object 17"/>
            <p:cNvSpPr/>
            <p:nvPr/>
          </p:nvSpPr>
          <p:spPr>
            <a:xfrm>
              <a:off x="7977837" y="3507825"/>
              <a:ext cx="2256790" cy="1452245"/>
            </a:xfrm>
            <a:custGeom>
              <a:avLst/>
              <a:gdLst/>
              <a:ahLst/>
              <a:cxnLst/>
              <a:rect l="l" t="t" r="r" b="b"/>
              <a:pathLst>
                <a:path w="2256790" h="1452245">
                  <a:moveTo>
                    <a:pt x="1128253" y="1451794"/>
                  </a:moveTo>
                  <a:lnTo>
                    <a:pt x="1054070" y="1451353"/>
                  </a:lnTo>
                  <a:lnTo>
                    <a:pt x="981168" y="1450048"/>
                  </a:lnTo>
                  <a:lnTo>
                    <a:pt x="909696" y="1447906"/>
                  </a:lnTo>
                  <a:lnTo>
                    <a:pt x="839803" y="1444954"/>
                  </a:lnTo>
                  <a:lnTo>
                    <a:pt x="771637" y="1441221"/>
                  </a:lnTo>
                  <a:lnTo>
                    <a:pt x="705347" y="1436732"/>
                  </a:lnTo>
                  <a:lnTo>
                    <a:pt x="641082" y="1431517"/>
                  </a:lnTo>
                  <a:lnTo>
                    <a:pt x="578990" y="1425601"/>
                  </a:lnTo>
                  <a:lnTo>
                    <a:pt x="519220" y="1419012"/>
                  </a:lnTo>
                  <a:lnTo>
                    <a:pt x="461921" y="1411778"/>
                  </a:lnTo>
                  <a:lnTo>
                    <a:pt x="407241" y="1403926"/>
                  </a:lnTo>
                  <a:lnTo>
                    <a:pt x="355329" y="1395483"/>
                  </a:lnTo>
                  <a:lnTo>
                    <a:pt x="306333" y="1386476"/>
                  </a:lnTo>
                  <a:lnTo>
                    <a:pt x="260403" y="1376933"/>
                  </a:lnTo>
                  <a:lnTo>
                    <a:pt x="217687" y="1366882"/>
                  </a:lnTo>
                  <a:lnTo>
                    <a:pt x="178333" y="1356349"/>
                  </a:lnTo>
                  <a:lnTo>
                    <a:pt x="110309" y="1333948"/>
                  </a:lnTo>
                  <a:lnTo>
                    <a:pt x="57519" y="1309949"/>
                  </a:lnTo>
                  <a:lnTo>
                    <a:pt x="21152" y="1284570"/>
                  </a:lnTo>
                  <a:lnTo>
                    <a:pt x="0" y="1244395"/>
                  </a:lnTo>
                  <a:lnTo>
                    <a:pt x="0" y="0"/>
                  </a:lnTo>
                  <a:lnTo>
                    <a:pt x="2399" y="13636"/>
                  </a:lnTo>
                  <a:lnTo>
                    <a:pt x="9500" y="27037"/>
                  </a:lnTo>
                  <a:lnTo>
                    <a:pt x="57519" y="65554"/>
                  </a:lnTo>
                  <a:lnTo>
                    <a:pt x="110309" y="89553"/>
                  </a:lnTo>
                  <a:lnTo>
                    <a:pt x="178333" y="111954"/>
                  </a:lnTo>
                  <a:lnTo>
                    <a:pt x="217687" y="122487"/>
                  </a:lnTo>
                  <a:lnTo>
                    <a:pt x="260403" y="132538"/>
                  </a:lnTo>
                  <a:lnTo>
                    <a:pt x="306333" y="142081"/>
                  </a:lnTo>
                  <a:lnTo>
                    <a:pt x="355329" y="151087"/>
                  </a:lnTo>
                  <a:lnTo>
                    <a:pt x="407241" y="159530"/>
                  </a:lnTo>
                  <a:lnTo>
                    <a:pt x="461921" y="167383"/>
                  </a:lnTo>
                  <a:lnTo>
                    <a:pt x="519220" y="174617"/>
                  </a:lnTo>
                  <a:lnTo>
                    <a:pt x="578990" y="181205"/>
                  </a:lnTo>
                  <a:lnTo>
                    <a:pt x="641082" y="187121"/>
                  </a:lnTo>
                  <a:lnTo>
                    <a:pt x="705347" y="192337"/>
                  </a:lnTo>
                  <a:lnTo>
                    <a:pt x="771637" y="196825"/>
                  </a:lnTo>
                  <a:lnTo>
                    <a:pt x="839803" y="200559"/>
                  </a:lnTo>
                  <a:lnTo>
                    <a:pt x="909696" y="203510"/>
                  </a:lnTo>
                  <a:lnTo>
                    <a:pt x="981168" y="205652"/>
                  </a:lnTo>
                  <a:lnTo>
                    <a:pt x="1054070" y="206957"/>
                  </a:lnTo>
                  <a:lnTo>
                    <a:pt x="1128253" y="207398"/>
                  </a:lnTo>
                  <a:lnTo>
                    <a:pt x="1202436" y="206957"/>
                  </a:lnTo>
                  <a:lnTo>
                    <a:pt x="1275337" y="205652"/>
                  </a:lnTo>
                  <a:lnTo>
                    <a:pt x="1346809" y="203510"/>
                  </a:lnTo>
                  <a:lnTo>
                    <a:pt x="1416702" y="200559"/>
                  </a:lnTo>
                  <a:lnTo>
                    <a:pt x="1484868" y="196825"/>
                  </a:lnTo>
                  <a:lnTo>
                    <a:pt x="1551157" y="192337"/>
                  </a:lnTo>
                  <a:lnTo>
                    <a:pt x="1615423" y="187121"/>
                  </a:lnTo>
                  <a:lnTo>
                    <a:pt x="1677515" y="181205"/>
                  </a:lnTo>
                  <a:lnTo>
                    <a:pt x="1737285" y="174617"/>
                  </a:lnTo>
                  <a:lnTo>
                    <a:pt x="1794584" y="167383"/>
                  </a:lnTo>
                  <a:lnTo>
                    <a:pt x="1849264" y="159530"/>
                  </a:lnTo>
                  <a:lnTo>
                    <a:pt x="1901176" y="151087"/>
                  </a:lnTo>
                  <a:lnTo>
                    <a:pt x="1950171" y="142081"/>
                  </a:lnTo>
                  <a:lnTo>
                    <a:pt x="1996102" y="132538"/>
                  </a:lnTo>
                  <a:lnTo>
                    <a:pt x="2038818" y="122487"/>
                  </a:lnTo>
                  <a:lnTo>
                    <a:pt x="2078171" y="111954"/>
                  </a:lnTo>
                  <a:lnTo>
                    <a:pt x="2146196" y="89553"/>
                  </a:lnTo>
                  <a:lnTo>
                    <a:pt x="2198986" y="65554"/>
                  </a:lnTo>
                  <a:lnTo>
                    <a:pt x="2235352" y="40175"/>
                  </a:lnTo>
                  <a:lnTo>
                    <a:pt x="2256505" y="0"/>
                  </a:lnTo>
                  <a:lnTo>
                    <a:pt x="2256505" y="1244395"/>
                  </a:lnTo>
                  <a:lnTo>
                    <a:pt x="2235352" y="1284570"/>
                  </a:lnTo>
                  <a:lnTo>
                    <a:pt x="2198986" y="1309949"/>
                  </a:lnTo>
                  <a:lnTo>
                    <a:pt x="2146196" y="1333948"/>
                  </a:lnTo>
                  <a:lnTo>
                    <a:pt x="2078171" y="1356349"/>
                  </a:lnTo>
                  <a:lnTo>
                    <a:pt x="2038818" y="1366882"/>
                  </a:lnTo>
                  <a:lnTo>
                    <a:pt x="1996102" y="1376933"/>
                  </a:lnTo>
                  <a:lnTo>
                    <a:pt x="1950171" y="1386476"/>
                  </a:lnTo>
                  <a:lnTo>
                    <a:pt x="1901176" y="1395483"/>
                  </a:lnTo>
                  <a:lnTo>
                    <a:pt x="1849264" y="1403926"/>
                  </a:lnTo>
                  <a:lnTo>
                    <a:pt x="1794584" y="1411778"/>
                  </a:lnTo>
                  <a:lnTo>
                    <a:pt x="1737285" y="1419012"/>
                  </a:lnTo>
                  <a:lnTo>
                    <a:pt x="1677515" y="1425601"/>
                  </a:lnTo>
                  <a:lnTo>
                    <a:pt x="1615423" y="1431517"/>
                  </a:lnTo>
                  <a:lnTo>
                    <a:pt x="1551157" y="1436732"/>
                  </a:lnTo>
                  <a:lnTo>
                    <a:pt x="1484868" y="1441221"/>
                  </a:lnTo>
                  <a:lnTo>
                    <a:pt x="1416702" y="1444954"/>
                  </a:lnTo>
                  <a:lnTo>
                    <a:pt x="1346809" y="1447906"/>
                  </a:lnTo>
                  <a:lnTo>
                    <a:pt x="1275337" y="1450048"/>
                  </a:lnTo>
                  <a:lnTo>
                    <a:pt x="1202436" y="1451353"/>
                  </a:lnTo>
                  <a:lnTo>
                    <a:pt x="1128253" y="145179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77837" y="3300426"/>
              <a:ext cx="2256790" cy="415290"/>
            </a:xfrm>
            <a:custGeom>
              <a:avLst/>
              <a:gdLst/>
              <a:ahLst/>
              <a:cxnLst/>
              <a:rect l="l" t="t" r="r" b="b"/>
              <a:pathLst>
                <a:path w="2256790" h="415289">
                  <a:moveTo>
                    <a:pt x="1128253" y="414798"/>
                  </a:moveTo>
                  <a:lnTo>
                    <a:pt x="1054070" y="414357"/>
                  </a:lnTo>
                  <a:lnTo>
                    <a:pt x="981168" y="413051"/>
                  </a:lnTo>
                  <a:lnTo>
                    <a:pt x="909696" y="410909"/>
                  </a:lnTo>
                  <a:lnTo>
                    <a:pt x="839803" y="407958"/>
                  </a:lnTo>
                  <a:lnTo>
                    <a:pt x="771637" y="404224"/>
                  </a:lnTo>
                  <a:lnTo>
                    <a:pt x="705347" y="399736"/>
                  </a:lnTo>
                  <a:lnTo>
                    <a:pt x="641082" y="394520"/>
                  </a:lnTo>
                  <a:lnTo>
                    <a:pt x="578990" y="388605"/>
                  </a:lnTo>
                  <a:lnTo>
                    <a:pt x="519220" y="382016"/>
                  </a:lnTo>
                  <a:lnTo>
                    <a:pt x="461921" y="374782"/>
                  </a:lnTo>
                  <a:lnTo>
                    <a:pt x="407241" y="366930"/>
                  </a:lnTo>
                  <a:lnTo>
                    <a:pt x="355329" y="358486"/>
                  </a:lnTo>
                  <a:lnTo>
                    <a:pt x="306333" y="349480"/>
                  </a:lnTo>
                  <a:lnTo>
                    <a:pt x="260403" y="339937"/>
                  </a:lnTo>
                  <a:lnTo>
                    <a:pt x="217687" y="329886"/>
                  </a:lnTo>
                  <a:lnTo>
                    <a:pt x="178333" y="319353"/>
                  </a:lnTo>
                  <a:lnTo>
                    <a:pt x="110309" y="296952"/>
                  </a:lnTo>
                  <a:lnTo>
                    <a:pt x="57519" y="272953"/>
                  </a:lnTo>
                  <a:lnTo>
                    <a:pt x="21152" y="247574"/>
                  </a:lnTo>
                  <a:lnTo>
                    <a:pt x="0" y="207399"/>
                  </a:lnTo>
                  <a:lnTo>
                    <a:pt x="2399" y="193762"/>
                  </a:lnTo>
                  <a:lnTo>
                    <a:pt x="37208" y="154375"/>
                  </a:lnTo>
                  <a:lnTo>
                    <a:pt x="81935" y="129659"/>
                  </a:lnTo>
                  <a:lnTo>
                    <a:pt x="142491" y="106431"/>
                  </a:lnTo>
                  <a:lnTo>
                    <a:pt x="217687" y="84911"/>
                  </a:lnTo>
                  <a:lnTo>
                    <a:pt x="260403" y="74860"/>
                  </a:lnTo>
                  <a:lnTo>
                    <a:pt x="306333" y="65317"/>
                  </a:lnTo>
                  <a:lnTo>
                    <a:pt x="355329" y="56311"/>
                  </a:lnTo>
                  <a:lnTo>
                    <a:pt x="407241" y="47868"/>
                  </a:lnTo>
                  <a:lnTo>
                    <a:pt x="461921" y="40015"/>
                  </a:lnTo>
                  <a:lnTo>
                    <a:pt x="519220" y="32781"/>
                  </a:lnTo>
                  <a:lnTo>
                    <a:pt x="578990" y="26193"/>
                  </a:lnTo>
                  <a:lnTo>
                    <a:pt x="641082" y="20277"/>
                  </a:lnTo>
                  <a:lnTo>
                    <a:pt x="705347" y="15061"/>
                  </a:lnTo>
                  <a:lnTo>
                    <a:pt x="771637" y="10573"/>
                  </a:lnTo>
                  <a:lnTo>
                    <a:pt x="839803" y="6839"/>
                  </a:lnTo>
                  <a:lnTo>
                    <a:pt x="909696" y="3888"/>
                  </a:lnTo>
                  <a:lnTo>
                    <a:pt x="981168" y="1746"/>
                  </a:lnTo>
                  <a:lnTo>
                    <a:pt x="1054070" y="441"/>
                  </a:lnTo>
                  <a:lnTo>
                    <a:pt x="1128253" y="0"/>
                  </a:lnTo>
                  <a:lnTo>
                    <a:pt x="1202436" y="441"/>
                  </a:lnTo>
                  <a:lnTo>
                    <a:pt x="1275337" y="1746"/>
                  </a:lnTo>
                  <a:lnTo>
                    <a:pt x="1346809" y="3888"/>
                  </a:lnTo>
                  <a:lnTo>
                    <a:pt x="1416702" y="6839"/>
                  </a:lnTo>
                  <a:lnTo>
                    <a:pt x="1484868" y="10573"/>
                  </a:lnTo>
                  <a:lnTo>
                    <a:pt x="1551157" y="15061"/>
                  </a:lnTo>
                  <a:lnTo>
                    <a:pt x="1615423" y="20277"/>
                  </a:lnTo>
                  <a:lnTo>
                    <a:pt x="1677515" y="26193"/>
                  </a:lnTo>
                  <a:lnTo>
                    <a:pt x="1737285" y="32781"/>
                  </a:lnTo>
                  <a:lnTo>
                    <a:pt x="1794584" y="40015"/>
                  </a:lnTo>
                  <a:lnTo>
                    <a:pt x="1849264" y="47868"/>
                  </a:lnTo>
                  <a:lnTo>
                    <a:pt x="1901176" y="56311"/>
                  </a:lnTo>
                  <a:lnTo>
                    <a:pt x="1950171" y="65317"/>
                  </a:lnTo>
                  <a:lnTo>
                    <a:pt x="1996102" y="74860"/>
                  </a:lnTo>
                  <a:lnTo>
                    <a:pt x="2038818" y="84911"/>
                  </a:lnTo>
                  <a:lnTo>
                    <a:pt x="2078171" y="95444"/>
                  </a:lnTo>
                  <a:lnTo>
                    <a:pt x="2146196" y="117845"/>
                  </a:lnTo>
                  <a:lnTo>
                    <a:pt x="2198986" y="141844"/>
                  </a:lnTo>
                  <a:lnTo>
                    <a:pt x="2235352" y="167223"/>
                  </a:lnTo>
                  <a:lnTo>
                    <a:pt x="2256505" y="207399"/>
                  </a:lnTo>
                  <a:lnTo>
                    <a:pt x="2254105" y="221035"/>
                  </a:lnTo>
                  <a:lnTo>
                    <a:pt x="2219297" y="260422"/>
                  </a:lnTo>
                  <a:lnTo>
                    <a:pt x="2174570" y="285138"/>
                  </a:lnTo>
                  <a:lnTo>
                    <a:pt x="2114014" y="308366"/>
                  </a:lnTo>
                  <a:lnTo>
                    <a:pt x="2038818" y="329886"/>
                  </a:lnTo>
                  <a:lnTo>
                    <a:pt x="1996102" y="339937"/>
                  </a:lnTo>
                  <a:lnTo>
                    <a:pt x="1950171" y="349480"/>
                  </a:lnTo>
                  <a:lnTo>
                    <a:pt x="1901176" y="358486"/>
                  </a:lnTo>
                  <a:lnTo>
                    <a:pt x="1849264" y="366930"/>
                  </a:lnTo>
                  <a:lnTo>
                    <a:pt x="1794584" y="374782"/>
                  </a:lnTo>
                  <a:lnTo>
                    <a:pt x="1737285" y="382016"/>
                  </a:lnTo>
                  <a:lnTo>
                    <a:pt x="1677515" y="388605"/>
                  </a:lnTo>
                  <a:lnTo>
                    <a:pt x="1615423" y="394520"/>
                  </a:lnTo>
                  <a:lnTo>
                    <a:pt x="1551157" y="399736"/>
                  </a:lnTo>
                  <a:lnTo>
                    <a:pt x="1484868" y="404224"/>
                  </a:lnTo>
                  <a:lnTo>
                    <a:pt x="1416702" y="407958"/>
                  </a:lnTo>
                  <a:lnTo>
                    <a:pt x="1346809" y="410909"/>
                  </a:lnTo>
                  <a:lnTo>
                    <a:pt x="1275337" y="413051"/>
                  </a:lnTo>
                  <a:lnTo>
                    <a:pt x="1202436" y="414357"/>
                  </a:lnTo>
                  <a:lnTo>
                    <a:pt x="1128253" y="414798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7837" y="3300426"/>
              <a:ext cx="2256790" cy="1659255"/>
            </a:xfrm>
            <a:custGeom>
              <a:avLst/>
              <a:gdLst/>
              <a:ahLst/>
              <a:cxnLst/>
              <a:rect l="l" t="t" r="r" b="b"/>
              <a:pathLst>
                <a:path w="2256790" h="1659254">
                  <a:moveTo>
                    <a:pt x="2256505" y="207399"/>
                  </a:moveTo>
                  <a:lnTo>
                    <a:pt x="2254105" y="221035"/>
                  </a:lnTo>
                  <a:lnTo>
                    <a:pt x="2247005" y="234436"/>
                  </a:lnTo>
                  <a:lnTo>
                    <a:pt x="2198986" y="272953"/>
                  </a:lnTo>
                  <a:lnTo>
                    <a:pt x="2146196" y="296952"/>
                  </a:lnTo>
                  <a:lnTo>
                    <a:pt x="2078171" y="319353"/>
                  </a:lnTo>
                  <a:lnTo>
                    <a:pt x="2038818" y="329886"/>
                  </a:lnTo>
                  <a:lnTo>
                    <a:pt x="1996102" y="339937"/>
                  </a:lnTo>
                  <a:lnTo>
                    <a:pt x="1950171" y="349480"/>
                  </a:lnTo>
                  <a:lnTo>
                    <a:pt x="1901176" y="358486"/>
                  </a:lnTo>
                  <a:lnTo>
                    <a:pt x="1849264" y="366930"/>
                  </a:lnTo>
                  <a:lnTo>
                    <a:pt x="1794584" y="374782"/>
                  </a:lnTo>
                  <a:lnTo>
                    <a:pt x="1737285" y="382016"/>
                  </a:lnTo>
                  <a:lnTo>
                    <a:pt x="1677515" y="388605"/>
                  </a:lnTo>
                  <a:lnTo>
                    <a:pt x="1615423" y="394520"/>
                  </a:lnTo>
                  <a:lnTo>
                    <a:pt x="1551157" y="399736"/>
                  </a:lnTo>
                  <a:lnTo>
                    <a:pt x="1484868" y="404224"/>
                  </a:lnTo>
                  <a:lnTo>
                    <a:pt x="1416702" y="407958"/>
                  </a:lnTo>
                  <a:lnTo>
                    <a:pt x="1346809" y="410909"/>
                  </a:lnTo>
                  <a:lnTo>
                    <a:pt x="1275337" y="413051"/>
                  </a:lnTo>
                  <a:lnTo>
                    <a:pt x="1202436" y="414357"/>
                  </a:lnTo>
                  <a:lnTo>
                    <a:pt x="1128253" y="414798"/>
                  </a:lnTo>
                  <a:lnTo>
                    <a:pt x="1054070" y="414357"/>
                  </a:lnTo>
                  <a:lnTo>
                    <a:pt x="981168" y="413051"/>
                  </a:lnTo>
                  <a:lnTo>
                    <a:pt x="909696" y="410909"/>
                  </a:lnTo>
                  <a:lnTo>
                    <a:pt x="839803" y="407958"/>
                  </a:lnTo>
                  <a:lnTo>
                    <a:pt x="771637" y="404224"/>
                  </a:lnTo>
                  <a:lnTo>
                    <a:pt x="705347" y="399736"/>
                  </a:lnTo>
                  <a:lnTo>
                    <a:pt x="641082" y="394520"/>
                  </a:lnTo>
                  <a:lnTo>
                    <a:pt x="578990" y="388605"/>
                  </a:lnTo>
                  <a:lnTo>
                    <a:pt x="519220" y="382016"/>
                  </a:lnTo>
                  <a:lnTo>
                    <a:pt x="461921" y="374782"/>
                  </a:lnTo>
                  <a:lnTo>
                    <a:pt x="407241" y="366930"/>
                  </a:lnTo>
                  <a:lnTo>
                    <a:pt x="355329" y="358486"/>
                  </a:lnTo>
                  <a:lnTo>
                    <a:pt x="306333" y="349480"/>
                  </a:lnTo>
                  <a:lnTo>
                    <a:pt x="260403" y="339937"/>
                  </a:lnTo>
                  <a:lnTo>
                    <a:pt x="217687" y="329886"/>
                  </a:lnTo>
                  <a:lnTo>
                    <a:pt x="178333" y="319353"/>
                  </a:lnTo>
                  <a:lnTo>
                    <a:pt x="110309" y="296952"/>
                  </a:lnTo>
                  <a:lnTo>
                    <a:pt x="57519" y="272953"/>
                  </a:lnTo>
                  <a:lnTo>
                    <a:pt x="21152" y="247574"/>
                  </a:lnTo>
                  <a:lnTo>
                    <a:pt x="0" y="207399"/>
                  </a:lnTo>
                  <a:lnTo>
                    <a:pt x="2399" y="193762"/>
                  </a:lnTo>
                  <a:lnTo>
                    <a:pt x="37208" y="154375"/>
                  </a:lnTo>
                  <a:lnTo>
                    <a:pt x="81935" y="129659"/>
                  </a:lnTo>
                  <a:lnTo>
                    <a:pt x="142491" y="106431"/>
                  </a:lnTo>
                  <a:lnTo>
                    <a:pt x="217687" y="84911"/>
                  </a:lnTo>
                  <a:lnTo>
                    <a:pt x="260403" y="74860"/>
                  </a:lnTo>
                  <a:lnTo>
                    <a:pt x="306333" y="65317"/>
                  </a:lnTo>
                  <a:lnTo>
                    <a:pt x="355329" y="56311"/>
                  </a:lnTo>
                  <a:lnTo>
                    <a:pt x="407241" y="47868"/>
                  </a:lnTo>
                  <a:lnTo>
                    <a:pt x="461921" y="40015"/>
                  </a:lnTo>
                  <a:lnTo>
                    <a:pt x="519220" y="32781"/>
                  </a:lnTo>
                  <a:lnTo>
                    <a:pt x="578990" y="26193"/>
                  </a:lnTo>
                  <a:lnTo>
                    <a:pt x="641082" y="20277"/>
                  </a:lnTo>
                  <a:lnTo>
                    <a:pt x="705347" y="15061"/>
                  </a:lnTo>
                  <a:lnTo>
                    <a:pt x="771637" y="10573"/>
                  </a:lnTo>
                  <a:lnTo>
                    <a:pt x="839803" y="6839"/>
                  </a:lnTo>
                  <a:lnTo>
                    <a:pt x="909696" y="3888"/>
                  </a:lnTo>
                  <a:lnTo>
                    <a:pt x="981168" y="1746"/>
                  </a:lnTo>
                  <a:lnTo>
                    <a:pt x="1054070" y="441"/>
                  </a:lnTo>
                  <a:lnTo>
                    <a:pt x="1128253" y="0"/>
                  </a:lnTo>
                  <a:lnTo>
                    <a:pt x="1202436" y="441"/>
                  </a:lnTo>
                  <a:lnTo>
                    <a:pt x="1275337" y="1746"/>
                  </a:lnTo>
                  <a:lnTo>
                    <a:pt x="1346809" y="3888"/>
                  </a:lnTo>
                  <a:lnTo>
                    <a:pt x="1416702" y="6839"/>
                  </a:lnTo>
                  <a:lnTo>
                    <a:pt x="1484868" y="10573"/>
                  </a:lnTo>
                  <a:lnTo>
                    <a:pt x="1551157" y="15061"/>
                  </a:lnTo>
                  <a:lnTo>
                    <a:pt x="1615423" y="20277"/>
                  </a:lnTo>
                  <a:lnTo>
                    <a:pt x="1677515" y="26193"/>
                  </a:lnTo>
                  <a:lnTo>
                    <a:pt x="1737285" y="32781"/>
                  </a:lnTo>
                  <a:lnTo>
                    <a:pt x="1794584" y="40015"/>
                  </a:lnTo>
                  <a:lnTo>
                    <a:pt x="1849264" y="47868"/>
                  </a:lnTo>
                  <a:lnTo>
                    <a:pt x="1901176" y="56311"/>
                  </a:lnTo>
                  <a:lnTo>
                    <a:pt x="1950171" y="65317"/>
                  </a:lnTo>
                  <a:lnTo>
                    <a:pt x="1996102" y="74860"/>
                  </a:lnTo>
                  <a:lnTo>
                    <a:pt x="2038818" y="84911"/>
                  </a:lnTo>
                  <a:lnTo>
                    <a:pt x="2078171" y="95444"/>
                  </a:lnTo>
                  <a:lnTo>
                    <a:pt x="2146196" y="117845"/>
                  </a:lnTo>
                  <a:lnTo>
                    <a:pt x="2198986" y="141844"/>
                  </a:lnTo>
                  <a:lnTo>
                    <a:pt x="2235352" y="167223"/>
                  </a:lnTo>
                  <a:lnTo>
                    <a:pt x="2256505" y="207399"/>
                  </a:lnTo>
                  <a:lnTo>
                    <a:pt x="2256505" y="1451794"/>
                  </a:lnTo>
                  <a:lnTo>
                    <a:pt x="2235352" y="1491970"/>
                  </a:lnTo>
                  <a:lnTo>
                    <a:pt x="2198986" y="1517348"/>
                  </a:lnTo>
                  <a:lnTo>
                    <a:pt x="2146196" y="1541347"/>
                  </a:lnTo>
                  <a:lnTo>
                    <a:pt x="2078171" y="1563748"/>
                  </a:lnTo>
                  <a:lnTo>
                    <a:pt x="2038818" y="1574281"/>
                  </a:lnTo>
                  <a:lnTo>
                    <a:pt x="1996102" y="1584333"/>
                  </a:lnTo>
                  <a:lnTo>
                    <a:pt x="1950171" y="1593875"/>
                  </a:lnTo>
                  <a:lnTo>
                    <a:pt x="1901176" y="1602882"/>
                  </a:lnTo>
                  <a:lnTo>
                    <a:pt x="1849264" y="1611325"/>
                  </a:lnTo>
                  <a:lnTo>
                    <a:pt x="1794584" y="1619177"/>
                  </a:lnTo>
                  <a:lnTo>
                    <a:pt x="1737285" y="1626411"/>
                  </a:lnTo>
                  <a:lnTo>
                    <a:pt x="1677515" y="1633000"/>
                  </a:lnTo>
                  <a:lnTo>
                    <a:pt x="1615423" y="1638916"/>
                  </a:lnTo>
                  <a:lnTo>
                    <a:pt x="1551157" y="1644132"/>
                  </a:lnTo>
                  <a:lnTo>
                    <a:pt x="1484868" y="1648620"/>
                  </a:lnTo>
                  <a:lnTo>
                    <a:pt x="1416702" y="1652353"/>
                  </a:lnTo>
                  <a:lnTo>
                    <a:pt x="1346809" y="1655305"/>
                  </a:lnTo>
                  <a:lnTo>
                    <a:pt x="1275337" y="1657447"/>
                  </a:lnTo>
                  <a:lnTo>
                    <a:pt x="1202436" y="1658752"/>
                  </a:lnTo>
                  <a:lnTo>
                    <a:pt x="1128253" y="1659193"/>
                  </a:lnTo>
                  <a:lnTo>
                    <a:pt x="1054070" y="1658752"/>
                  </a:lnTo>
                  <a:lnTo>
                    <a:pt x="981168" y="1657447"/>
                  </a:lnTo>
                  <a:lnTo>
                    <a:pt x="909696" y="1655305"/>
                  </a:lnTo>
                  <a:lnTo>
                    <a:pt x="839803" y="1652353"/>
                  </a:lnTo>
                  <a:lnTo>
                    <a:pt x="771637" y="1648620"/>
                  </a:lnTo>
                  <a:lnTo>
                    <a:pt x="705347" y="1644132"/>
                  </a:lnTo>
                  <a:lnTo>
                    <a:pt x="641082" y="1638916"/>
                  </a:lnTo>
                  <a:lnTo>
                    <a:pt x="578990" y="1633000"/>
                  </a:lnTo>
                  <a:lnTo>
                    <a:pt x="519220" y="1626411"/>
                  </a:lnTo>
                  <a:lnTo>
                    <a:pt x="461921" y="1619177"/>
                  </a:lnTo>
                  <a:lnTo>
                    <a:pt x="407241" y="1611325"/>
                  </a:lnTo>
                  <a:lnTo>
                    <a:pt x="355329" y="1602882"/>
                  </a:lnTo>
                  <a:lnTo>
                    <a:pt x="306333" y="1593875"/>
                  </a:lnTo>
                  <a:lnTo>
                    <a:pt x="260403" y="1584333"/>
                  </a:lnTo>
                  <a:lnTo>
                    <a:pt x="217687" y="1574281"/>
                  </a:lnTo>
                  <a:lnTo>
                    <a:pt x="178333" y="1563748"/>
                  </a:lnTo>
                  <a:lnTo>
                    <a:pt x="110309" y="1541347"/>
                  </a:lnTo>
                  <a:lnTo>
                    <a:pt x="57519" y="1517348"/>
                  </a:lnTo>
                  <a:lnTo>
                    <a:pt x="21152" y="1491970"/>
                  </a:lnTo>
                  <a:lnTo>
                    <a:pt x="0" y="1451794"/>
                  </a:lnTo>
                  <a:lnTo>
                    <a:pt x="0" y="207399"/>
                  </a:lnTo>
                </a:path>
              </a:pathLst>
            </a:custGeom>
            <a:ln w="9524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88565" y="4074718"/>
            <a:ext cx="435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04600" y="4209844"/>
            <a:ext cx="1045210" cy="414655"/>
            <a:chOff x="6804600" y="4209844"/>
            <a:chExt cx="1045210" cy="414655"/>
          </a:xfrm>
        </p:grpSpPr>
        <p:sp>
          <p:nvSpPr>
            <p:cNvPr id="22" name="object 22"/>
            <p:cNvSpPr/>
            <p:nvPr/>
          </p:nvSpPr>
          <p:spPr>
            <a:xfrm>
              <a:off x="6810950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2"/>
                  </a:lnTo>
                  <a:lnTo>
                    <a:pt x="831440" y="100472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0950" y="4216194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0" y="100472"/>
                  </a:moveTo>
                  <a:lnTo>
                    <a:pt x="831440" y="100472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2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8306618" y="5501032"/>
            <a:ext cx="2463165" cy="1219200"/>
          </a:xfrm>
          <a:custGeom>
            <a:avLst/>
            <a:gdLst/>
            <a:ahLst/>
            <a:cxnLst/>
            <a:rect l="l" t="t" r="r" b="b"/>
            <a:pathLst>
              <a:path w="2463165" h="1219200">
                <a:moveTo>
                  <a:pt x="2462981" y="1219199"/>
                </a:moveTo>
                <a:lnTo>
                  <a:pt x="0" y="1219199"/>
                </a:lnTo>
                <a:lnTo>
                  <a:pt x="0" y="0"/>
                </a:lnTo>
                <a:lnTo>
                  <a:pt x="2462981" y="0"/>
                </a:lnTo>
                <a:lnTo>
                  <a:pt x="2462981" y="1219199"/>
                </a:lnTo>
                <a:close/>
              </a:path>
            </a:pathLst>
          </a:custGeom>
          <a:solidFill>
            <a:srgbClr val="EEF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80457" y="5951628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944306" y="4919609"/>
            <a:ext cx="471805" cy="724535"/>
            <a:chOff x="8944306" y="4919609"/>
            <a:chExt cx="471805" cy="724535"/>
          </a:xfrm>
        </p:grpSpPr>
        <p:sp>
          <p:nvSpPr>
            <p:cNvPr id="27" name="object 27"/>
            <p:cNvSpPr/>
            <p:nvPr/>
          </p:nvSpPr>
          <p:spPr>
            <a:xfrm>
              <a:off x="8950656" y="4925959"/>
              <a:ext cx="459105" cy="711835"/>
            </a:xfrm>
            <a:custGeom>
              <a:avLst/>
              <a:gdLst/>
              <a:ahLst/>
              <a:cxnLst/>
              <a:rect l="l" t="t" r="r" b="b"/>
              <a:pathLst>
                <a:path w="459104" h="711835">
                  <a:moveTo>
                    <a:pt x="229406" y="711446"/>
                  </a:moveTo>
                  <a:lnTo>
                    <a:pt x="0" y="482039"/>
                  </a:lnTo>
                  <a:lnTo>
                    <a:pt x="114702" y="482039"/>
                  </a:lnTo>
                  <a:lnTo>
                    <a:pt x="114702" y="0"/>
                  </a:lnTo>
                  <a:lnTo>
                    <a:pt x="344110" y="0"/>
                  </a:lnTo>
                  <a:lnTo>
                    <a:pt x="344110" y="482039"/>
                  </a:lnTo>
                  <a:lnTo>
                    <a:pt x="458813" y="482039"/>
                  </a:lnTo>
                  <a:lnTo>
                    <a:pt x="229406" y="711446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0656" y="4925959"/>
              <a:ext cx="459105" cy="711835"/>
            </a:xfrm>
            <a:custGeom>
              <a:avLst/>
              <a:gdLst/>
              <a:ahLst/>
              <a:cxnLst/>
              <a:rect l="l" t="t" r="r" b="b"/>
              <a:pathLst>
                <a:path w="459104" h="711835">
                  <a:moveTo>
                    <a:pt x="0" y="482039"/>
                  </a:moveTo>
                  <a:lnTo>
                    <a:pt x="114702" y="482039"/>
                  </a:lnTo>
                  <a:lnTo>
                    <a:pt x="114702" y="0"/>
                  </a:lnTo>
                  <a:lnTo>
                    <a:pt x="344110" y="0"/>
                  </a:lnTo>
                  <a:lnTo>
                    <a:pt x="344110" y="482039"/>
                  </a:lnTo>
                  <a:lnTo>
                    <a:pt x="458813" y="482039"/>
                  </a:lnTo>
                  <a:lnTo>
                    <a:pt x="229406" y="711446"/>
                  </a:lnTo>
                  <a:lnTo>
                    <a:pt x="0" y="482039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400" y="572041"/>
            <a:ext cx="1221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34343"/>
                </a:solidFill>
              </a:rPr>
              <a:t>Export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329" y="1678711"/>
            <a:ext cx="10382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Microsoft Sans Serif"/>
                <a:cs typeface="Microsoft Sans Serif"/>
              </a:rPr>
              <a:t>sqoop export </a:t>
            </a:r>
            <a:r>
              <a:rPr sz="2400" spc="10" dirty="0">
                <a:latin typeface="Microsoft Sans Serif"/>
                <a:cs typeface="Microsoft Sans Serif"/>
              </a:rPr>
              <a:t>--connect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30" dirty="0">
                <a:latin typeface="Microsoft Sans Serif"/>
                <a:cs typeface="Microsoft Sans Serif"/>
              </a:rPr>
              <a:t>jdbc:mysql://localhost:3306/testing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--username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root</a:t>
            </a:r>
            <a:endParaRPr sz="2400">
              <a:latin typeface="Microsoft Sans Serif"/>
              <a:cs typeface="Microsoft Sans Serif"/>
            </a:endParaRPr>
          </a:p>
          <a:p>
            <a:pPr marL="12700" marR="50800">
              <a:lnSpc>
                <a:spcPct val="100000"/>
              </a:lnSpc>
              <a:tabLst>
                <a:tab pos="8641715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--table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emp_duplicate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--export-dir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/sqoop_mysql_employees1	</a:t>
            </a:r>
            <a:r>
              <a:rPr sz="2400" spc="20" dirty="0">
                <a:latin typeface="Microsoft Sans Serif"/>
                <a:cs typeface="Microsoft Sans Serif"/>
              </a:rPr>
              <a:t>-m</a:t>
            </a:r>
            <a:r>
              <a:rPr sz="2400" spc="-5" dirty="0">
                <a:latin typeface="Microsoft Sans Serif"/>
                <a:cs typeface="Microsoft Sans Serif"/>
              </a:rPr>
              <a:t> 2 </a:t>
            </a:r>
            <a:r>
              <a:rPr sz="2400" spc="10" dirty="0">
                <a:latin typeface="Microsoft Sans Serif"/>
                <a:cs typeface="Microsoft Sans Serif"/>
              </a:rPr>
              <a:t>--driver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com.mysql.jdbc.Driver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52761" y="3866103"/>
            <a:ext cx="2463165" cy="1386840"/>
          </a:xfrm>
          <a:custGeom>
            <a:avLst/>
            <a:gdLst/>
            <a:ahLst/>
            <a:cxnLst/>
            <a:rect l="l" t="t" r="r" b="b"/>
            <a:pathLst>
              <a:path w="2463165" h="1386839">
                <a:moveTo>
                  <a:pt x="2462980" y="1386348"/>
                </a:moveTo>
                <a:lnTo>
                  <a:pt x="0" y="1386348"/>
                </a:lnTo>
                <a:lnTo>
                  <a:pt x="0" y="0"/>
                </a:lnTo>
                <a:lnTo>
                  <a:pt x="2462980" y="0"/>
                </a:lnTo>
                <a:lnTo>
                  <a:pt x="2462980" y="1386348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6600" y="4400273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0526" y="3604740"/>
            <a:ext cx="2472690" cy="1668780"/>
            <a:chOff x="7740526" y="3604740"/>
            <a:chExt cx="2472690" cy="1668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5289" y="3609502"/>
              <a:ext cx="2462981" cy="16591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45289" y="3609502"/>
              <a:ext cx="2463165" cy="415290"/>
            </a:xfrm>
            <a:custGeom>
              <a:avLst/>
              <a:gdLst/>
              <a:ahLst/>
              <a:cxnLst/>
              <a:rect l="l" t="t" r="r" b="b"/>
              <a:pathLst>
                <a:path w="2463165" h="415289">
                  <a:moveTo>
                    <a:pt x="1231490" y="414798"/>
                  </a:move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7"/>
                  </a:lnTo>
                  <a:lnTo>
                    <a:pt x="939062" y="408915"/>
                  </a:lnTo>
                  <a:lnTo>
                    <a:pt x="869571" y="405697"/>
                  </a:lnTo>
                  <a:lnTo>
                    <a:pt x="801783" y="401823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4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6" y="349824"/>
                  </a:lnTo>
                  <a:lnTo>
                    <a:pt x="289631" y="341024"/>
                  </a:lnTo>
                  <a:lnTo>
                    <a:pt x="245968" y="331785"/>
                  </a:lnTo>
                  <a:lnTo>
                    <a:pt x="205426" y="322129"/>
                  </a:lnTo>
                  <a:lnTo>
                    <a:pt x="168134" y="312077"/>
                  </a:lnTo>
                  <a:lnTo>
                    <a:pt x="103815" y="290875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9"/>
                  </a:lnTo>
                  <a:lnTo>
                    <a:pt x="2247" y="194765"/>
                  </a:lnTo>
                  <a:lnTo>
                    <a:pt x="34929" y="158150"/>
                  </a:lnTo>
                  <a:lnTo>
                    <a:pt x="77045" y="135031"/>
                  </a:lnTo>
                  <a:lnTo>
                    <a:pt x="134221" y="113146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6" y="64974"/>
                  </a:lnTo>
                  <a:lnTo>
                    <a:pt x="385804" y="56635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1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40" y="1499"/>
                  </a:lnTo>
                  <a:lnTo>
                    <a:pt x="1452852" y="3341"/>
                  </a:lnTo>
                  <a:lnTo>
                    <a:pt x="1523919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2" y="17483"/>
                  </a:lnTo>
                  <a:lnTo>
                    <a:pt x="1791145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6" y="41424"/>
                  </a:lnTo>
                  <a:lnTo>
                    <a:pt x="2024924" y="48777"/>
                  </a:lnTo>
                  <a:lnTo>
                    <a:pt x="2077177" y="56635"/>
                  </a:lnTo>
                  <a:lnTo>
                    <a:pt x="2126695" y="64974"/>
                  </a:lnTo>
                  <a:lnTo>
                    <a:pt x="2173350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1"/>
                  </a:lnTo>
                  <a:lnTo>
                    <a:pt x="2359166" y="123923"/>
                  </a:lnTo>
                  <a:lnTo>
                    <a:pt x="2408940" y="146447"/>
                  </a:lnTo>
                  <a:lnTo>
                    <a:pt x="2443140" y="170119"/>
                  </a:lnTo>
                  <a:lnTo>
                    <a:pt x="2462980" y="207399"/>
                  </a:lnTo>
                  <a:lnTo>
                    <a:pt x="2460733" y="220033"/>
                  </a:lnTo>
                  <a:lnTo>
                    <a:pt x="2428051" y="256648"/>
                  </a:lnTo>
                  <a:lnTo>
                    <a:pt x="2385935" y="279767"/>
                  </a:lnTo>
                  <a:lnTo>
                    <a:pt x="2328759" y="301652"/>
                  </a:lnTo>
                  <a:lnTo>
                    <a:pt x="2257554" y="322129"/>
                  </a:lnTo>
                  <a:lnTo>
                    <a:pt x="2217012" y="331785"/>
                  </a:lnTo>
                  <a:lnTo>
                    <a:pt x="2173350" y="341024"/>
                  </a:lnTo>
                  <a:lnTo>
                    <a:pt x="2126695" y="349824"/>
                  </a:lnTo>
                  <a:lnTo>
                    <a:pt x="2077177" y="358163"/>
                  </a:lnTo>
                  <a:lnTo>
                    <a:pt x="2024924" y="366020"/>
                  </a:lnTo>
                  <a:lnTo>
                    <a:pt x="1970066" y="373374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5" y="392193"/>
                  </a:lnTo>
                  <a:lnTo>
                    <a:pt x="1727152" y="397314"/>
                  </a:lnTo>
                  <a:lnTo>
                    <a:pt x="1661197" y="401823"/>
                  </a:lnTo>
                  <a:lnTo>
                    <a:pt x="1593410" y="405697"/>
                  </a:lnTo>
                  <a:lnTo>
                    <a:pt x="1523919" y="408915"/>
                  </a:lnTo>
                  <a:lnTo>
                    <a:pt x="1452852" y="411457"/>
                  </a:lnTo>
                  <a:lnTo>
                    <a:pt x="1380340" y="413298"/>
                  </a:lnTo>
                  <a:lnTo>
                    <a:pt x="1306509" y="414419"/>
                  </a:lnTo>
                  <a:lnTo>
                    <a:pt x="1231490" y="414798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5289" y="3609502"/>
              <a:ext cx="2463165" cy="1659255"/>
            </a:xfrm>
            <a:custGeom>
              <a:avLst/>
              <a:gdLst/>
              <a:ahLst/>
              <a:cxnLst/>
              <a:rect l="l" t="t" r="r" b="b"/>
              <a:pathLst>
                <a:path w="2463165" h="1659254">
                  <a:moveTo>
                    <a:pt x="2462980" y="207399"/>
                  </a:moveTo>
                  <a:lnTo>
                    <a:pt x="2460733" y="220033"/>
                  </a:lnTo>
                  <a:lnTo>
                    <a:pt x="2454076" y="232467"/>
                  </a:lnTo>
                  <a:lnTo>
                    <a:pt x="2408940" y="268351"/>
                  </a:lnTo>
                  <a:lnTo>
                    <a:pt x="2359166" y="290875"/>
                  </a:lnTo>
                  <a:lnTo>
                    <a:pt x="2294846" y="312077"/>
                  </a:lnTo>
                  <a:lnTo>
                    <a:pt x="2257554" y="322129"/>
                  </a:lnTo>
                  <a:lnTo>
                    <a:pt x="2217012" y="331785"/>
                  </a:lnTo>
                  <a:lnTo>
                    <a:pt x="2173350" y="341024"/>
                  </a:lnTo>
                  <a:lnTo>
                    <a:pt x="2126695" y="349824"/>
                  </a:lnTo>
                  <a:lnTo>
                    <a:pt x="2077177" y="358163"/>
                  </a:lnTo>
                  <a:lnTo>
                    <a:pt x="2024924" y="366020"/>
                  </a:lnTo>
                  <a:lnTo>
                    <a:pt x="1970066" y="373374"/>
                  </a:lnTo>
                  <a:lnTo>
                    <a:pt x="1912730" y="380201"/>
                  </a:lnTo>
                  <a:lnTo>
                    <a:pt x="1853047" y="386482"/>
                  </a:lnTo>
                  <a:lnTo>
                    <a:pt x="1791145" y="392193"/>
                  </a:lnTo>
                  <a:lnTo>
                    <a:pt x="1727152" y="397314"/>
                  </a:lnTo>
                  <a:lnTo>
                    <a:pt x="1661197" y="401823"/>
                  </a:lnTo>
                  <a:lnTo>
                    <a:pt x="1593410" y="405697"/>
                  </a:lnTo>
                  <a:lnTo>
                    <a:pt x="1523919" y="408915"/>
                  </a:lnTo>
                  <a:lnTo>
                    <a:pt x="1452852" y="411457"/>
                  </a:lnTo>
                  <a:lnTo>
                    <a:pt x="1380340" y="413298"/>
                  </a:lnTo>
                  <a:lnTo>
                    <a:pt x="1306509" y="414419"/>
                  </a:lnTo>
                  <a:lnTo>
                    <a:pt x="1231490" y="414798"/>
                  </a:lnTo>
                  <a:lnTo>
                    <a:pt x="1156471" y="414419"/>
                  </a:lnTo>
                  <a:lnTo>
                    <a:pt x="1082641" y="413298"/>
                  </a:lnTo>
                  <a:lnTo>
                    <a:pt x="1010128" y="411457"/>
                  </a:lnTo>
                  <a:lnTo>
                    <a:pt x="939062" y="408915"/>
                  </a:lnTo>
                  <a:lnTo>
                    <a:pt x="869571" y="405697"/>
                  </a:lnTo>
                  <a:lnTo>
                    <a:pt x="801783" y="401823"/>
                  </a:lnTo>
                  <a:lnTo>
                    <a:pt x="735829" y="397314"/>
                  </a:lnTo>
                  <a:lnTo>
                    <a:pt x="671836" y="392193"/>
                  </a:lnTo>
                  <a:lnTo>
                    <a:pt x="609933" y="386482"/>
                  </a:lnTo>
                  <a:lnTo>
                    <a:pt x="550250" y="380201"/>
                  </a:lnTo>
                  <a:lnTo>
                    <a:pt x="492915" y="373374"/>
                  </a:lnTo>
                  <a:lnTo>
                    <a:pt x="438056" y="366020"/>
                  </a:lnTo>
                  <a:lnTo>
                    <a:pt x="385804" y="358163"/>
                  </a:lnTo>
                  <a:lnTo>
                    <a:pt x="336286" y="349824"/>
                  </a:lnTo>
                  <a:lnTo>
                    <a:pt x="289631" y="341024"/>
                  </a:lnTo>
                  <a:lnTo>
                    <a:pt x="245968" y="331785"/>
                  </a:lnTo>
                  <a:lnTo>
                    <a:pt x="205426" y="322129"/>
                  </a:lnTo>
                  <a:lnTo>
                    <a:pt x="168134" y="312077"/>
                  </a:lnTo>
                  <a:lnTo>
                    <a:pt x="103815" y="290875"/>
                  </a:lnTo>
                  <a:lnTo>
                    <a:pt x="54040" y="268351"/>
                  </a:lnTo>
                  <a:lnTo>
                    <a:pt x="19840" y="244679"/>
                  </a:lnTo>
                  <a:lnTo>
                    <a:pt x="0" y="207399"/>
                  </a:lnTo>
                  <a:lnTo>
                    <a:pt x="19840" y="170119"/>
                  </a:lnTo>
                  <a:lnTo>
                    <a:pt x="54040" y="146447"/>
                  </a:lnTo>
                  <a:lnTo>
                    <a:pt x="103815" y="123923"/>
                  </a:lnTo>
                  <a:lnTo>
                    <a:pt x="168134" y="102721"/>
                  </a:lnTo>
                  <a:lnTo>
                    <a:pt x="205426" y="92669"/>
                  </a:lnTo>
                  <a:lnTo>
                    <a:pt x="245968" y="83013"/>
                  </a:lnTo>
                  <a:lnTo>
                    <a:pt x="289631" y="73774"/>
                  </a:lnTo>
                  <a:lnTo>
                    <a:pt x="336286" y="64974"/>
                  </a:lnTo>
                  <a:lnTo>
                    <a:pt x="385804" y="56635"/>
                  </a:lnTo>
                  <a:lnTo>
                    <a:pt x="438056" y="48777"/>
                  </a:lnTo>
                  <a:lnTo>
                    <a:pt x="492915" y="41424"/>
                  </a:lnTo>
                  <a:lnTo>
                    <a:pt x="550250" y="34596"/>
                  </a:lnTo>
                  <a:lnTo>
                    <a:pt x="609933" y="28316"/>
                  </a:lnTo>
                  <a:lnTo>
                    <a:pt x="671836" y="22604"/>
                  </a:lnTo>
                  <a:lnTo>
                    <a:pt x="735829" y="17483"/>
                  </a:lnTo>
                  <a:lnTo>
                    <a:pt x="801783" y="12975"/>
                  </a:lnTo>
                  <a:lnTo>
                    <a:pt x="869571" y="9101"/>
                  </a:lnTo>
                  <a:lnTo>
                    <a:pt x="939062" y="5882"/>
                  </a:lnTo>
                  <a:lnTo>
                    <a:pt x="1010128" y="3341"/>
                  </a:lnTo>
                  <a:lnTo>
                    <a:pt x="1082641" y="1499"/>
                  </a:lnTo>
                  <a:lnTo>
                    <a:pt x="1156471" y="378"/>
                  </a:lnTo>
                  <a:lnTo>
                    <a:pt x="1231490" y="0"/>
                  </a:lnTo>
                  <a:lnTo>
                    <a:pt x="1306509" y="378"/>
                  </a:lnTo>
                  <a:lnTo>
                    <a:pt x="1380340" y="1499"/>
                  </a:lnTo>
                  <a:lnTo>
                    <a:pt x="1452852" y="3341"/>
                  </a:lnTo>
                  <a:lnTo>
                    <a:pt x="1523919" y="5882"/>
                  </a:lnTo>
                  <a:lnTo>
                    <a:pt x="1593410" y="9101"/>
                  </a:lnTo>
                  <a:lnTo>
                    <a:pt x="1661197" y="12975"/>
                  </a:lnTo>
                  <a:lnTo>
                    <a:pt x="1727152" y="17483"/>
                  </a:lnTo>
                  <a:lnTo>
                    <a:pt x="1791145" y="22604"/>
                  </a:lnTo>
                  <a:lnTo>
                    <a:pt x="1853047" y="28316"/>
                  </a:lnTo>
                  <a:lnTo>
                    <a:pt x="1912730" y="34596"/>
                  </a:lnTo>
                  <a:lnTo>
                    <a:pt x="1970066" y="41424"/>
                  </a:lnTo>
                  <a:lnTo>
                    <a:pt x="2024924" y="48777"/>
                  </a:lnTo>
                  <a:lnTo>
                    <a:pt x="2077177" y="56635"/>
                  </a:lnTo>
                  <a:lnTo>
                    <a:pt x="2126695" y="64974"/>
                  </a:lnTo>
                  <a:lnTo>
                    <a:pt x="2173350" y="73774"/>
                  </a:lnTo>
                  <a:lnTo>
                    <a:pt x="2217012" y="83013"/>
                  </a:lnTo>
                  <a:lnTo>
                    <a:pt x="2257554" y="92669"/>
                  </a:lnTo>
                  <a:lnTo>
                    <a:pt x="2294846" y="102721"/>
                  </a:lnTo>
                  <a:lnTo>
                    <a:pt x="2359166" y="123923"/>
                  </a:lnTo>
                  <a:lnTo>
                    <a:pt x="2408940" y="146447"/>
                  </a:lnTo>
                  <a:lnTo>
                    <a:pt x="2443140" y="170119"/>
                  </a:lnTo>
                  <a:lnTo>
                    <a:pt x="2462980" y="207399"/>
                  </a:lnTo>
                  <a:lnTo>
                    <a:pt x="2462980" y="1451794"/>
                  </a:lnTo>
                  <a:lnTo>
                    <a:pt x="2443140" y="1489074"/>
                  </a:lnTo>
                  <a:lnTo>
                    <a:pt x="2408940" y="1512746"/>
                  </a:lnTo>
                  <a:lnTo>
                    <a:pt x="2359166" y="1535270"/>
                  </a:lnTo>
                  <a:lnTo>
                    <a:pt x="2294846" y="1556472"/>
                  </a:lnTo>
                  <a:lnTo>
                    <a:pt x="2257554" y="1566524"/>
                  </a:lnTo>
                  <a:lnTo>
                    <a:pt x="2217012" y="1576180"/>
                  </a:lnTo>
                  <a:lnTo>
                    <a:pt x="2173350" y="1585419"/>
                  </a:lnTo>
                  <a:lnTo>
                    <a:pt x="2126695" y="1594219"/>
                  </a:lnTo>
                  <a:lnTo>
                    <a:pt x="2077177" y="1602558"/>
                  </a:lnTo>
                  <a:lnTo>
                    <a:pt x="2024924" y="1610416"/>
                  </a:lnTo>
                  <a:lnTo>
                    <a:pt x="1970066" y="1617769"/>
                  </a:lnTo>
                  <a:lnTo>
                    <a:pt x="1912730" y="1624597"/>
                  </a:lnTo>
                  <a:lnTo>
                    <a:pt x="1853047" y="1630877"/>
                  </a:lnTo>
                  <a:lnTo>
                    <a:pt x="1791145" y="1636589"/>
                  </a:lnTo>
                  <a:lnTo>
                    <a:pt x="1727152" y="1641710"/>
                  </a:lnTo>
                  <a:lnTo>
                    <a:pt x="1661197" y="1646218"/>
                  </a:lnTo>
                  <a:lnTo>
                    <a:pt x="1593410" y="1650092"/>
                  </a:lnTo>
                  <a:lnTo>
                    <a:pt x="1523919" y="1653311"/>
                  </a:lnTo>
                  <a:lnTo>
                    <a:pt x="1452852" y="1655852"/>
                  </a:lnTo>
                  <a:lnTo>
                    <a:pt x="1380340" y="1657694"/>
                  </a:lnTo>
                  <a:lnTo>
                    <a:pt x="1306509" y="1658815"/>
                  </a:lnTo>
                  <a:lnTo>
                    <a:pt x="1231490" y="1659193"/>
                  </a:lnTo>
                  <a:lnTo>
                    <a:pt x="1156471" y="1658815"/>
                  </a:lnTo>
                  <a:lnTo>
                    <a:pt x="1082641" y="1657694"/>
                  </a:lnTo>
                  <a:lnTo>
                    <a:pt x="1010128" y="1655852"/>
                  </a:lnTo>
                  <a:lnTo>
                    <a:pt x="939062" y="1653311"/>
                  </a:lnTo>
                  <a:lnTo>
                    <a:pt x="869571" y="1650092"/>
                  </a:lnTo>
                  <a:lnTo>
                    <a:pt x="801783" y="1646218"/>
                  </a:lnTo>
                  <a:lnTo>
                    <a:pt x="735829" y="1641710"/>
                  </a:lnTo>
                  <a:lnTo>
                    <a:pt x="671836" y="1636589"/>
                  </a:lnTo>
                  <a:lnTo>
                    <a:pt x="609933" y="1630877"/>
                  </a:lnTo>
                  <a:lnTo>
                    <a:pt x="550250" y="1624597"/>
                  </a:lnTo>
                  <a:lnTo>
                    <a:pt x="492915" y="1617769"/>
                  </a:lnTo>
                  <a:lnTo>
                    <a:pt x="438056" y="1610416"/>
                  </a:lnTo>
                  <a:lnTo>
                    <a:pt x="385804" y="1602558"/>
                  </a:lnTo>
                  <a:lnTo>
                    <a:pt x="336286" y="1594219"/>
                  </a:lnTo>
                  <a:lnTo>
                    <a:pt x="289631" y="1585419"/>
                  </a:lnTo>
                  <a:lnTo>
                    <a:pt x="245968" y="1576180"/>
                  </a:lnTo>
                  <a:lnTo>
                    <a:pt x="205426" y="1566524"/>
                  </a:lnTo>
                  <a:lnTo>
                    <a:pt x="168134" y="1556472"/>
                  </a:lnTo>
                  <a:lnTo>
                    <a:pt x="103815" y="1535270"/>
                  </a:lnTo>
                  <a:lnTo>
                    <a:pt x="54040" y="1512746"/>
                  </a:lnTo>
                  <a:lnTo>
                    <a:pt x="19840" y="1489074"/>
                  </a:lnTo>
                  <a:lnTo>
                    <a:pt x="0" y="1451794"/>
                  </a:lnTo>
                  <a:lnTo>
                    <a:pt x="0" y="207399"/>
                  </a:lnTo>
                </a:path>
              </a:pathLst>
            </a:custGeom>
            <a:ln w="9524">
              <a:solidFill>
                <a:srgbClr val="EEF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19282" y="4383795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3289" y="3908323"/>
            <a:ext cx="2256790" cy="1017905"/>
          </a:xfrm>
          <a:prstGeom prst="rect">
            <a:avLst/>
          </a:prstGeom>
          <a:solidFill>
            <a:srgbClr val="78909B"/>
          </a:solidFill>
          <a:ln w="12699">
            <a:solidFill>
              <a:srgbClr val="78787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Sqoop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64552" y="4252247"/>
            <a:ext cx="1045210" cy="414655"/>
            <a:chOff x="3164552" y="4252247"/>
            <a:chExt cx="1045210" cy="414655"/>
          </a:xfrm>
        </p:grpSpPr>
        <p:sp>
          <p:nvSpPr>
            <p:cNvPr id="16" name="object 16"/>
            <p:cNvSpPr/>
            <p:nvPr/>
          </p:nvSpPr>
          <p:spPr>
            <a:xfrm>
              <a:off x="3170902" y="4258597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0902" y="4258597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10" h="401954">
                  <a:moveTo>
                    <a:pt x="0" y="100473"/>
                  </a:moveTo>
                  <a:lnTo>
                    <a:pt x="831440" y="100473"/>
                  </a:lnTo>
                  <a:lnTo>
                    <a:pt x="831440" y="0"/>
                  </a:lnTo>
                  <a:lnTo>
                    <a:pt x="1032386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544915" y="4252245"/>
            <a:ext cx="1045210" cy="414655"/>
            <a:chOff x="6544915" y="4252245"/>
            <a:chExt cx="1045210" cy="414655"/>
          </a:xfrm>
        </p:grpSpPr>
        <p:sp>
          <p:nvSpPr>
            <p:cNvPr id="19" name="object 19"/>
            <p:cNvSpPr/>
            <p:nvPr/>
          </p:nvSpPr>
          <p:spPr>
            <a:xfrm>
              <a:off x="6551265" y="4258595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831440" y="401892"/>
                  </a:move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lnTo>
                    <a:pt x="831440" y="100473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1265" y="4258595"/>
              <a:ext cx="1032510" cy="401955"/>
            </a:xfrm>
            <a:custGeom>
              <a:avLst/>
              <a:gdLst/>
              <a:ahLst/>
              <a:cxnLst/>
              <a:rect l="l" t="t" r="r" b="b"/>
              <a:pathLst>
                <a:path w="1032509" h="401954">
                  <a:moveTo>
                    <a:pt x="0" y="100473"/>
                  </a:moveTo>
                  <a:lnTo>
                    <a:pt x="831440" y="100473"/>
                  </a:lnTo>
                  <a:lnTo>
                    <a:pt x="831440" y="0"/>
                  </a:lnTo>
                  <a:lnTo>
                    <a:pt x="1032387" y="200946"/>
                  </a:lnTo>
                  <a:lnTo>
                    <a:pt x="831440" y="401892"/>
                  </a:lnTo>
                  <a:lnTo>
                    <a:pt x="831440" y="301419"/>
                  </a:lnTo>
                  <a:lnTo>
                    <a:pt x="0" y="301419"/>
                  </a:lnTo>
                  <a:lnTo>
                    <a:pt x="0" y="100473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99" y="2117926"/>
            <a:ext cx="418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Let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us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perform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some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hands-on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234" y="3580965"/>
            <a:ext cx="528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Executing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60" dirty="0">
                <a:latin typeface="Microsoft Sans Serif"/>
                <a:cs typeface="Microsoft Sans Serif"/>
              </a:rPr>
              <a:t>T</a:t>
            </a:r>
            <a:r>
              <a:rPr sz="2400" spc="-90" dirty="0">
                <a:latin typeface="Microsoft Sans Serif"/>
                <a:cs typeface="Microsoft Sans Serif"/>
              </a:rPr>
              <a:t>ez</a:t>
            </a:r>
            <a:r>
              <a:rPr sz="2400" spc="25" dirty="0">
                <a:latin typeface="Microsoft Sans Serif"/>
                <a:cs typeface="Microsoft Sans Serif"/>
              </a:rPr>
              <a:t> engine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99" y="4312485"/>
            <a:ext cx="529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Executing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query </a:t>
            </a:r>
            <a:r>
              <a:rPr sz="2400" spc="-5" dirty="0">
                <a:latin typeface="Microsoft Sans Serif"/>
                <a:cs typeface="Microsoft Sans Serif"/>
              </a:rPr>
              <a:t>using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MR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engine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482" y="2849446"/>
            <a:ext cx="58273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10" dirty="0">
                <a:latin typeface="Microsoft Sans Serif"/>
                <a:cs typeface="Microsoft Sans Serif"/>
              </a:rPr>
              <a:t>Create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internal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external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310" dirty="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310" dirty="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310" dirty="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499" y="5044005"/>
            <a:ext cx="7411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73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Creating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Partition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table	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data </a:t>
            </a:r>
            <a:r>
              <a:rPr sz="2400" spc="60" dirty="0">
                <a:latin typeface="Microsoft Sans Serif"/>
                <a:cs typeface="Microsoft Sans Serif"/>
              </a:rPr>
              <a:t>into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ORC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format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754" y="399216"/>
            <a:ext cx="3276599" cy="117451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033" y="2460781"/>
            <a:ext cx="3547745" cy="1042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650" dirty="0">
                <a:solidFill>
                  <a:srgbClr val="7F7F7F"/>
                </a:solidFill>
                <a:latin typeface="Calibri"/>
                <a:cs typeface="Calibri"/>
              </a:rPr>
              <a:t>Thank</a:t>
            </a:r>
            <a:r>
              <a:rPr sz="6650" spc="-7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6650" spc="-165" dirty="0">
                <a:solidFill>
                  <a:srgbClr val="7F7F7F"/>
                </a:solidFill>
                <a:latin typeface="Calibri"/>
                <a:cs typeface="Calibri"/>
              </a:rPr>
              <a:t>You</a:t>
            </a:r>
            <a:endParaRPr sz="66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540511"/>
            <a:ext cx="402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34343"/>
                </a:solidFill>
              </a:rPr>
              <a:t>Hive</a:t>
            </a:r>
            <a:r>
              <a:rPr lang="en-US" sz="3600" spc="-55" dirty="0">
                <a:solidFill>
                  <a:srgbClr val="434343"/>
                </a:solidFill>
              </a:rPr>
              <a:t> Architecture</a:t>
            </a:r>
            <a:endParaRPr sz="3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4720FA-C6E0-4D3F-985C-157D2EEA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0" y="1524000"/>
            <a:ext cx="1062901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79" y="542543"/>
            <a:ext cx="2840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spc="10" dirty="0">
                <a:solidFill>
                  <a:srgbClr val="434343"/>
                </a:solidFill>
              </a:rPr>
              <a:t>MetaStore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858" y="2067952"/>
            <a:ext cx="10905226" cy="2265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metastore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(HMS)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service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that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stores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metadata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Microsoft Sans Serif"/>
                <a:cs typeface="Microsoft Sans Serif"/>
              </a:rPr>
              <a:t>related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Apache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other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services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metastore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uses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RDBMS,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such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MySQL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Postgres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Impala,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Spark,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Hive,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Presto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other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services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share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the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same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metastore.</a:t>
            </a:r>
            <a:endParaRPr sz="2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79" y="542543"/>
            <a:ext cx="2840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spc="10" dirty="0">
                <a:solidFill>
                  <a:srgbClr val="434343"/>
                </a:solidFill>
              </a:rPr>
              <a:t>MetaStore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690" y="1362002"/>
            <a:ext cx="1064641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sz="2200" spc="-30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HMS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includes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45" dirty="0">
                <a:latin typeface="Microsoft Sans Serif"/>
                <a:cs typeface="Microsoft Sans Serif"/>
              </a:rPr>
              <a:t>following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Hive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metadata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about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tables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that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you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create:</a:t>
            </a:r>
            <a:endParaRPr sz="22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200" spc="45" dirty="0">
                <a:latin typeface="Microsoft Sans Serif"/>
                <a:cs typeface="Microsoft Sans Serif"/>
              </a:rPr>
              <a:t>A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table</a:t>
            </a:r>
            <a:r>
              <a:rPr sz="2200" spc="-5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deﬁnition</a:t>
            </a:r>
            <a:endParaRPr sz="22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200" spc="15" dirty="0">
                <a:latin typeface="Microsoft Sans Serif"/>
                <a:cs typeface="Microsoft Sans Serif"/>
              </a:rPr>
              <a:t>Column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names</a:t>
            </a:r>
            <a:endParaRPr sz="22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Data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types</a:t>
            </a:r>
            <a:endParaRPr sz="2200" dirty="0">
              <a:latin typeface="Microsoft Sans Serif"/>
              <a:cs typeface="Microsoft Sans Serif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200" spc="10" dirty="0">
                <a:latin typeface="Microsoft Sans Serif"/>
                <a:cs typeface="Microsoft Sans Serif"/>
              </a:rPr>
              <a:t>Comments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central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schema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repository</a:t>
            </a:r>
            <a:endParaRPr sz="22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10738" y="3455465"/>
            <a:ext cx="1560195" cy="1231900"/>
            <a:chOff x="7710738" y="3455465"/>
            <a:chExt cx="1560195" cy="1231900"/>
          </a:xfrm>
        </p:grpSpPr>
        <p:sp>
          <p:nvSpPr>
            <p:cNvPr id="8" name="object 8"/>
            <p:cNvSpPr/>
            <p:nvPr/>
          </p:nvSpPr>
          <p:spPr>
            <a:xfrm>
              <a:off x="7717088" y="3614215"/>
              <a:ext cx="1547495" cy="1066800"/>
            </a:xfrm>
            <a:custGeom>
              <a:avLst/>
              <a:gdLst/>
              <a:ahLst/>
              <a:cxnLst/>
              <a:rect l="l" t="t" r="r" b="b"/>
              <a:pathLst>
                <a:path w="1547495" h="1066800">
                  <a:moveTo>
                    <a:pt x="773609" y="1066799"/>
                  </a:moveTo>
                  <a:lnTo>
                    <a:pt x="699105" y="1066102"/>
                  </a:lnTo>
                  <a:lnTo>
                    <a:pt x="626605" y="1064052"/>
                  </a:lnTo>
                  <a:lnTo>
                    <a:pt x="556433" y="1060712"/>
                  </a:lnTo>
                  <a:lnTo>
                    <a:pt x="488913" y="1056148"/>
                  </a:lnTo>
                  <a:lnTo>
                    <a:pt x="424369" y="1050423"/>
                  </a:lnTo>
                  <a:lnTo>
                    <a:pt x="363126" y="1043600"/>
                  </a:lnTo>
                  <a:lnTo>
                    <a:pt x="305507" y="1035744"/>
                  </a:lnTo>
                  <a:lnTo>
                    <a:pt x="251837" y="1026919"/>
                  </a:lnTo>
                  <a:lnTo>
                    <a:pt x="202441" y="1017188"/>
                  </a:lnTo>
                  <a:lnTo>
                    <a:pt x="157641" y="1006615"/>
                  </a:lnTo>
                  <a:lnTo>
                    <a:pt x="117763" y="995264"/>
                  </a:lnTo>
                  <a:lnTo>
                    <a:pt x="54068" y="970484"/>
                  </a:lnTo>
                  <a:lnTo>
                    <a:pt x="13949" y="943359"/>
                  </a:lnTo>
                  <a:lnTo>
                    <a:pt x="0" y="914399"/>
                  </a:lnTo>
                  <a:lnTo>
                    <a:pt x="0" y="0"/>
                  </a:lnTo>
                  <a:lnTo>
                    <a:pt x="3541" y="14677"/>
                  </a:lnTo>
                  <a:lnTo>
                    <a:pt x="13949" y="28959"/>
                  </a:lnTo>
                  <a:lnTo>
                    <a:pt x="54068" y="56084"/>
                  </a:lnTo>
                  <a:lnTo>
                    <a:pt x="117763" y="80864"/>
                  </a:lnTo>
                  <a:lnTo>
                    <a:pt x="157641" y="92215"/>
                  </a:lnTo>
                  <a:lnTo>
                    <a:pt x="202441" y="102788"/>
                  </a:lnTo>
                  <a:lnTo>
                    <a:pt x="251837" y="112519"/>
                  </a:lnTo>
                  <a:lnTo>
                    <a:pt x="305507" y="121344"/>
                  </a:lnTo>
                  <a:lnTo>
                    <a:pt x="363126" y="129200"/>
                  </a:lnTo>
                  <a:lnTo>
                    <a:pt x="424369" y="136023"/>
                  </a:lnTo>
                  <a:lnTo>
                    <a:pt x="488913" y="141748"/>
                  </a:lnTo>
                  <a:lnTo>
                    <a:pt x="556433" y="146312"/>
                  </a:lnTo>
                  <a:lnTo>
                    <a:pt x="626605" y="149652"/>
                  </a:lnTo>
                  <a:lnTo>
                    <a:pt x="699105" y="151702"/>
                  </a:lnTo>
                  <a:lnTo>
                    <a:pt x="773609" y="152399"/>
                  </a:lnTo>
                  <a:lnTo>
                    <a:pt x="848113" y="151702"/>
                  </a:lnTo>
                  <a:lnTo>
                    <a:pt x="920613" y="149652"/>
                  </a:lnTo>
                  <a:lnTo>
                    <a:pt x="990785" y="146312"/>
                  </a:lnTo>
                  <a:lnTo>
                    <a:pt x="1058305" y="141748"/>
                  </a:lnTo>
                  <a:lnTo>
                    <a:pt x="1122849" y="136023"/>
                  </a:lnTo>
                  <a:lnTo>
                    <a:pt x="1184092" y="129200"/>
                  </a:lnTo>
                  <a:lnTo>
                    <a:pt x="1241711" y="121344"/>
                  </a:lnTo>
                  <a:lnTo>
                    <a:pt x="1295381" y="112519"/>
                  </a:lnTo>
                  <a:lnTo>
                    <a:pt x="1344777" y="102788"/>
                  </a:lnTo>
                  <a:lnTo>
                    <a:pt x="1389577" y="92215"/>
                  </a:lnTo>
                  <a:lnTo>
                    <a:pt x="1429455" y="80864"/>
                  </a:lnTo>
                  <a:lnTo>
                    <a:pt x="1493150" y="56084"/>
                  </a:lnTo>
                  <a:lnTo>
                    <a:pt x="1533269" y="28959"/>
                  </a:lnTo>
                  <a:lnTo>
                    <a:pt x="1547218" y="0"/>
                  </a:lnTo>
                  <a:lnTo>
                    <a:pt x="1547218" y="914399"/>
                  </a:lnTo>
                  <a:lnTo>
                    <a:pt x="1516318" y="957183"/>
                  </a:lnTo>
                  <a:lnTo>
                    <a:pt x="1464087" y="983199"/>
                  </a:lnTo>
                  <a:lnTo>
                    <a:pt x="1389577" y="1006615"/>
                  </a:lnTo>
                  <a:lnTo>
                    <a:pt x="1344777" y="1017188"/>
                  </a:lnTo>
                  <a:lnTo>
                    <a:pt x="1295381" y="1026919"/>
                  </a:lnTo>
                  <a:lnTo>
                    <a:pt x="1241711" y="1035744"/>
                  </a:lnTo>
                  <a:lnTo>
                    <a:pt x="1184092" y="1043600"/>
                  </a:lnTo>
                  <a:lnTo>
                    <a:pt x="1122849" y="1050423"/>
                  </a:lnTo>
                  <a:lnTo>
                    <a:pt x="1058305" y="1056148"/>
                  </a:lnTo>
                  <a:lnTo>
                    <a:pt x="990785" y="1060712"/>
                  </a:lnTo>
                  <a:lnTo>
                    <a:pt x="920613" y="1064052"/>
                  </a:lnTo>
                  <a:lnTo>
                    <a:pt x="848113" y="1066102"/>
                  </a:lnTo>
                  <a:lnTo>
                    <a:pt x="773609" y="10667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7088" y="3461815"/>
              <a:ext cx="1547495" cy="304800"/>
            </a:xfrm>
            <a:custGeom>
              <a:avLst/>
              <a:gdLst/>
              <a:ahLst/>
              <a:cxnLst/>
              <a:rect l="l" t="t" r="r" b="b"/>
              <a:pathLst>
                <a:path w="1547495" h="304800">
                  <a:moveTo>
                    <a:pt x="773609" y="304799"/>
                  </a:moveTo>
                  <a:lnTo>
                    <a:pt x="699105" y="304102"/>
                  </a:lnTo>
                  <a:lnTo>
                    <a:pt x="626605" y="302052"/>
                  </a:lnTo>
                  <a:lnTo>
                    <a:pt x="556433" y="298712"/>
                  </a:lnTo>
                  <a:lnTo>
                    <a:pt x="488913" y="294148"/>
                  </a:lnTo>
                  <a:lnTo>
                    <a:pt x="424369" y="288423"/>
                  </a:lnTo>
                  <a:lnTo>
                    <a:pt x="363126" y="281600"/>
                  </a:lnTo>
                  <a:lnTo>
                    <a:pt x="305507" y="273744"/>
                  </a:lnTo>
                  <a:lnTo>
                    <a:pt x="251837" y="264919"/>
                  </a:lnTo>
                  <a:lnTo>
                    <a:pt x="202441" y="255188"/>
                  </a:lnTo>
                  <a:lnTo>
                    <a:pt x="157641" y="244615"/>
                  </a:lnTo>
                  <a:lnTo>
                    <a:pt x="117763" y="233264"/>
                  </a:lnTo>
                  <a:lnTo>
                    <a:pt x="54068" y="208484"/>
                  </a:lnTo>
                  <a:lnTo>
                    <a:pt x="13949" y="181359"/>
                  </a:lnTo>
                  <a:lnTo>
                    <a:pt x="0" y="152399"/>
                  </a:lnTo>
                  <a:lnTo>
                    <a:pt x="3541" y="137722"/>
                  </a:lnTo>
                  <a:lnTo>
                    <a:pt x="30899" y="109616"/>
                  </a:lnTo>
                  <a:lnTo>
                    <a:pt x="83130" y="83600"/>
                  </a:lnTo>
                  <a:lnTo>
                    <a:pt x="157641" y="60184"/>
                  </a:lnTo>
                  <a:lnTo>
                    <a:pt x="202441" y="49611"/>
                  </a:lnTo>
                  <a:lnTo>
                    <a:pt x="251837" y="39880"/>
                  </a:lnTo>
                  <a:lnTo>
                    <a:pt x="305507" y="31055"/>
                  </a:lnTo>
                  <a:lnTo>
                    <a:pt x="363126" y="23199"/>
                  </a:lnTo>
                  <a:lnTo>
                    <a:pt x="424369" y="16376"/>
                  </a:lnTo>
                  <a:lnTo>
                    <a:pt x="488913" y="10651"/>
                  </a:lnTo>
                  <a:lnTo>
                    <a:pt x="556433" y="6087"/>
                  </a:lnTo>
                  <a:lnTo>
                    <a:pt x="626605" y="2747"/>
                  </a:lnTo>
                  <a:lnTo>
                    <a:pt x="699105" y="697"/>
                  </a:lnTo>
                  <a:lnTo>
                    <a:pt x="773609" y="0"/>
                  </a:lnTo>
                  <a:lnTo>
                    <a:pt x="848113" y="697"/>
                  </a:lnTo>
                  <a:lnTo>
                    <a:pt x="920613" y="2747"/>
                  </a:lnTo>
                  <a:lnTo>
                    <a:pt x="990785" y="6087"/>
                  </a:lnTo>
                  <a:lnTo>
                    <a:pt x="1058305" y="10651"/>
                  </a:lnTo>
                  <a:lnTo>
                    <a:pt x="1122849" y="16376"/>
                  </a:lnTo>
                  <a:lnTo>
                    <a:pt x="1184092" y="23199"/>
                  </a:lnTo>
                  <a:lnTo>
                    <a:pt x="1241711" y="31055"/>
                  </a:lnTo>
                  <a:lnTo>
                    <a:pt x="1295381" y="39880"/>
                  </a:lnTo>
                  <a:lnTo>
                    <a:pt x="1344777" y="49611"/>
                  </a:lnTo>
                  <a:lnTo>
                    <a:pt x="1389577" y="60184"/>
                  </a:lnTo>
                  <a:lnTo>
                    <a:pt x="1429455" y="71535"/>
                  </a:lnTo>
                  <a:lnTo>
                    <a:pt x="1493150" y="96315"/>
                  </a:lnTo>
                  <a:lnTo>
                    <a:pt x="1533269" y="123440"/>
                  </a:lnTo>
                  <a:lnTo>
                    <a:pt x="1547218" y="152399"/>
                  </a:lnTo>
                  <a:lnTo>
                    <a:pt x="1543677" y="167077"/>
                  </a:lnTo>
                  <a:lnTo>
                    <a:pt x="1516318" y="195183"/>
                  </a:lnTo>
                  <a:lnTo>
                    <a:pt x="1464087" y="221199"/>
                  </a:lnTo>
                  <a:lnTo>
                    <a:pt x="1389577" y="244615"/>
                  </a:lnTo>
                  <a:lnTo>
                    <a:pt x="1344777" y="255188"/>
                  </a:lnTo>
                  <a:lnTo>
                    <a:pt x="1295381" y="264919"/>
                  </a:lnTo>
                  <a:lnTo>
                    <a:pt x="1241711" y="273744"/>
                  </a:lnTo>
                  <a:lnTo>
                    <a:pt x="1184092" y="281600"/>
                  </a:lnTo>
                  <a:lnTo>
                    <a:pt x="1122849" y="288423"/>
                  </a:lnTo>
                  <a:lnTo>
                    <a:pt x="1058305" y="294148"/>
                  </a:lnTo>
                  <a:lnTo>
                    <a:pt x="990785" y="298712"/>
                  </a:lnTo>
                  <a:lnTo>
                    <a:pt x="920613" y="302052"/>
                  </a:lnTo>
                  <a:lnTo>
                    <a:pt x="848113" y="304102"/>
                  </a:lnTo>
                  <a:lnTo>
                    <a:pt x="773609" y="304799"/>
                  </a:lnTo>
                  <a:close/>
                </a:path>
              </a:pathLst>
            </a:custGeom>
            <a:solidFill>
              <a:srgbClr val="8DB5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7088" y="3461815"/>
              <a:ext cx="1547495" cy="1219200"/>
            </a:xfrm>
            <a:custGeom>
              <a:avLst/>
              <a:gdLst/>
              <a:ahLst/>
              <a:cxnLst/>
              <a:rect l="l" t="t" r="r" b="b"/>
              <a:pathLst>
                <a:path w="1547495" h="1219200">
                  <a:moveTo>
                    <a:pt x="1547218" y="152399"/>
                  </a:moveTo>
                  <a:lnTo>
                    <a:pt x="1543677" y="167077"/>
                  </a:lnTo>
                  <a:lnTo>
                    <a:pt x="1533269" y="181359"/>
                  </a:lnTo>
                  <a:lnTo>
                    <a:pt x="1493150" y="208484"/>
                  </a:lnTo>
                  <a:lnTo>
                    <a:pt x="1429455" y="233264"/>
                  </a:lnTo>
                  <a:lnTo>
                    <a:pt x="1389577" y="244615"/>
                  </a:lnTo>
                  <a:lnTo>
                    <a:pt x="1344777" y="255188"/>
                  </a:lnTo>
                  <a:lnTo>
                    <a:pt x="1295381" y="264919"/>
                  </a:lnTo>
                  <a:lnTo>
                    <a:pt x="1241711" y="273744"/>
                  </a:lnTo>
                  <a:lnTo>
                    <a:pt x="1184092" y="281600"/>
                  </a:lnTo>
                  <a:lnTo>
                    <a:pt x="1122849" y="288423"/>
                  </a:lnTo>
                  <a:lnTo>
                    <a:pt x="1058305" y="294148"/>
                  </a:lnTo>
                  <a:lnTo>
                    <a:pt x="990785" y="298712"/>
                  </a:lnTo>
                  <a:lnTo>
                    <a:pt x="920613" y="302052"/>
                  </a:lnTo>
                  <a:lnTo>
                    <a:pt x="848113" y="304102"/>
                  </a:lnTo>
                  <a:lnTo>
                    <a:pt x="773609" y="304799"/>
                  </a:lnTo>
                  <a:lnTo>
                    <a:pt x="699105" y="304102"/>
                  </a:lnTo>
                  <a:lnTo>
                    <a:pt x="626605" y="302052"/>
                  </a:lnTo>
                  <a:lnTo>
                    <a:pt x="556433" y="298712"/>
                  </a:lnTo>
                  <a:lnTo>
                    <a:pt x="488913" y="294148"/>
                  </a:lnTo>
                  <a:lnTo>
                    <a:pt x="424369" y="288423"/>
                  </a:lnTo>
                  <a:lnTo>
                    <a:pt x="363126" y="281600"/>
                  </a:lnTo>
                  <a:lnTo>
                    <a:pt x="305507" y="273744"/>
                  </a:lnTo>
                  <a:lnTo>
                    <a:pt x="251837" y="264919"/>
                  </a:lnTo>
                  <a:lnTo>
                    <a:pt x="202441" y="255188"/>
                  </a:lnTo>
                  <a:lnTo>
                    <a:pt x="157641" y="244615"/>
                  </a:lnTo>
                  <a:lnTo>
                    <a:pt x="117763" y="233264"/>
                  </a:lnTo>
                  <a:lnTo>
                    <a:pt x="54068" y="208484"/>
                  </a:lnTo>
                  <a:lnTo>
                    <a:pt x="13949" y="181359"/>
                  </a:lnTo>
                  <a:lnTo>
                    <a:pt x="0" y="152399"/>
                  </a:lnTo>
                  <a:lnTo>
                    <a:pt x="30899" y="109616"/>
                  </a:lnTo>
                  <a:lnTo>
                    <a:pt x="83130" y="83600"/>
                  </a:lnTo>
                  <a:lnTo>
                    <a:pt x="157641" y="60184"/>
                  </a:lnTo>
                  <a:lnTo>
                    <a:pt x="202441" y="49611"/>
                  </a:lnTo>
                  <a:lnTo>
                    <a:pt x="251837" y="39880"/>
                  </a:lnTo>
                  <a:lnTo>
                    <a:pt x="305507" y="31055"/>
                  </a:lnTo>
                  <a:lnTo>
                    <a:pt x="363126" y="23199"/>
                  </a:lnTo>
                  <a:lnTo>
                    <a:pt x="424369" y="16376"/>
                  </a:lnTo>
                  <a:lnTo>
                    <a:pt x="488913" y="10651"/>
                  </a:lnTo>
                  <a:lnTo>
                    <a:pt x="556433" y="6087"/>
                  </a:lnTo>
                  <a:lnTo>
                    <a:pt x="626605" y="2747"/>
                  </a:lnTo>
                  <a:lnTo>
                    <a:pt x="699105" y="697"/>
                  </a:lnTo>
                  <a:lnTo>
                    <a:pt x="773609" y="0"/>
                  </a:lnTo>
                  <a:lnTo>
                    <a:pt x="848113" y="697"/>
                  </a:lnTo>
                  <a:lnTo>
                    <a:pt x="920613" y="2747"/>
                  </a:lnTo>
                  <a:lnTo>
                    <a:pt x="990785" y="6087"/>
                  </a:lnTo>
                  <a:lnTo>
                    <a:pt x="1058305" y="10651"/>
                  </a:lnTo>
                  <a:lnTo>
                    <a:pt x="1122849" y="16376"/>
                  </a:lnTo>
                  <a:lnTo>
                    <a:pt x="1184092" y="23199"/>
                  </a:lnTo>
                  <a:lnTo>
                    <a:pt x="1241711" y="31055"/>
                  </a:lnTo>
                  <a:lnTo>
                    <a:pt x="1295381" y="39880"/>
                  </a:lnTo>
                  <a:lnTo>
                    <a:pt x="1344777" y="49611"/>
                  </a:lnTo>
                  <a:lnTo>
                    <a:pt x="1389577" y="60184"/>
                  </a:lnTo>
                  <a:lnTo>
                    <a:pt x="1429455" y="71535"/>
                  </a:lnTo>
                  <a:lnTo>
                    <a:pt x="1493150" y="96315"/>
                  </a:lnTo>
                  <a:lnTo>
                    <a:pt x="1533269" y="123440"/>
                  </a:lnTo>
                  <a:lnTo>
                    <a:pt x="1547218" y="152399"/>
                  </a:lnTo>
                  <a:lnTo>
                    <a:pt x="1547218" y="1066799"/>
                  </a:lnTo>
                  <a:lnTo>
                    <a:pt x="1516318" y="1109583"/>
                  </a:lnTo>
                  <a:lnTo>
                    <a:pt x="1464087" y="1135599"/>
                  </a:lnTo>
                  <a:lnTo>
                    <a:pt x="1389577" y="1159015"/>
                  </a:lnTo>
                  <a:lnTo>
                    <a:pt x="1344777" y="1169588"/>
                  </a:lnTo>
                  <a:lnTo>
                    <a:pt x="1295381" y="1179319"/>
                  </a:lnTo>
                  <a:lnTo>
                    <a:pt x="1241711" y="1188144"/>
                  </a:lnTo>
                  <a:lnTo>
                    <a:pt x="1184092" y="1196000"/>
                  </a:lnTo>
                  <a:lnTo>
                    <a:pt x="1122849" y="1202823"/>
                  </a:lnTo>
                  <a:lnTo>
                    <a:pt x="1058305" y="1208548"/>
                  </a:lnTo>
                  <a:lnTo>
                    <a:pt x="990785" y="1213112"/>
                  </a:lnTo>
                  <a:lnTo>
                    <a:pt x="920613" y="1216452"/>
                  </a:lnTo>
                  <a:lnTo>
                    <a:pt x="848113" y="1218502"/>
                  </a:lnTo>
                  <a:lnTo>
                    <a:pt x="773609" y="1219199"/>
                  </a:lnTo>
                  <a:lnTo>
                    <a:pt x="699105" y="1218502"/>
                  </a:lnTo>
                  <a:lnTo>
                    <a:pt x="626605" y="1216452"/>
                  </a:lnTo>
                  <a:lnTo>
                    <a:pt x="556433" y="1213112"/>
                  </a:lnTo>
                  <a:lnTo>
                    <a:pt x="488913" y="1208548"/>
                  </a:lnTo>
                  <a:lnTo>
                    <a:pt x="424369" y="1202823"/>
                  </a:lnTo>
                  <a:lnTo>
                    <a:pt x="363126" y="1196000"/>
                  </a:lnTo>
                  <a:lnTo>
                    <a:pt x="305507" y="1188144"/>
                  </a:lnTo>
                  <a:lnTo>
                    <a:pt x="251837" y="1179319"/>
                  </a:lnTo>
                  <a:lnTo>
                    <a:pt x="202441" y="1169588"/>
                  </a:lnTo>
                  <a:lnTo>
                    <a:pt x="157641" y="1159015"/>
                  </a:lnTo>
                  <a:lnTo>
                    <a:pt x="117763" y="1147664"/>
                  </a:lnTo>
                  <a:lnTo>
                    <a:pt x="54068" y="1122884"/>
                  </a:lnTo>
                  <a:lnTo>
                    <a:pt x="13949" y="1095759"/>
                  </a:lnTo>
                  <a:lnTo>
                    <a:pt x="0" y="1066799"/>
                  </a:lnTo>
                  <a:lnTo>
                    <a:pt x="0" y="152399"/>
                  </a:lnTo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7200" y="3988611"/>
            <a:ext cx="100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MetaStore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44900" y="3573145"/>
            <a:ext cx="1841500" cy="1075055"/>
            <a:chOff x="3675831" y="3611922"/>
            <a:chExt cx="1841500" cy="1075055"/>
          </a:xfrm>
        </p:grpSpPr>
        <p:sp>
          <p:nvSpPr>
            <p:cNvPr id="13" name="object 13"/>
            <p:cNvSpPr/>
            <p:nvPr/>
          </p:nvSpPr>
          <p:spPr>
            <a:xfrm>
              <a:off x="3682181" y="3618272"/>
              <a:ext cx="1828800" cy="1062355"/>
            </a:xfrm>
            <a:custGeom>
              <a:avLst/>
              <a:gdLst/>
              <a:ahLst/>
              <a:cxnLst/>
              <a:rect l="l" t="t" r="r" b="b"/>
              <a:pathLst>
                <a:path w="1828800" h="1062354">
                  <a:moveTo>
                    <a:pt x="1651815" y="1061883"/>
                  </a:moveTo>
                  <a:lnTo>
                    <a:pt x="176983" y="1061883"/>
                  </a:lnTo>
                  <a:lnTo>
                    <a:pt x="129934" y="1055561"/>
                  </a:lnTo>
                  <a:lnTo>
                    <a:pt x="87656" y="1037720"/>
                  </a:lnTo>
                  <a:lnTo>
                    <a:pt x="51837" y="1010046"/>
                  </a:lnTo>
                  <a:lnTo>
                    <a:pt x="24163" y="974227"/>
                  </a:lnTo>
                  <a:lnTo>
                    <a:pt x="6322" y="931949"/>
                  </a:lnTo>
                  <a:lnTo>
                    <a:pt x="0" y="884899"/>
                  </a:lnTo>
                  <a:lnTo>
                    <a:pt x="0" y="176984"/>
                  </a:lnTo>
                  <a:lnTo>
                    <a:pt x="6322" y="129934"/>
                  </a:lnTo>
                  <a:lnTo>
                    <a:pt x="24163" y="87656"/>
                  </a:lnTo>
                  <a:lnTo>
                    <a:pt x="51837" y="51837"/>
                  </a:lnTo>
                  <a:lnTo>
                    <a:pt x="87656" y="24163"/>
                  </a:lnTo>
                  <a:lnTo>
                    <a:pt x="129934" y="6322"/>
                  </a:lnTo>
                  <a:lnTo>
                    <a:pt x="176983" y="0"/>
                  </a:lnTo>
                  <a:lnTo>
                    <a:pt x="1651815" y="0"/>
                  </a:lnTo>
                  <a:lnTo>
                    <a:pt x="1719544" y="13472"/>
                  </a:lnTo>
                  <a:lnTo>
                    <a:pt x="1776962" y="51837"/>
                  </a:lnTo>
                  <a:lnTo>
                    <a:pt x="1815327" y="109255"/>
                  </a:lnTo>
                  <a:lnTo>
                    <a:pt x="1828799" y="176984"/>
                  </a:lnTo>
                  <a:lnTo>
                    <a:pt x="1828799" y="884899"/>
                  </a:lnTo>
                  <a:lnTo>
                    <a:pt x="1822477" y="931949"/>
                  </a:lnTo>
                  <a:lnTo>
                    <a:pt x="1804636" y="974227"/>
                  </a:lnTo>
                  <a:lnTo>
                    <a:pt x="1776962" y="1010046"/>
                  </a:lnTo>
                  <a:lnTo>
                    <a:pt x="1741142" y="1037720"/>
                  </a:lnTo>
                  <a:lnTo>
                    <a:pt x="1698864" y="1055561"/>
                  </a:lnTo>
                  <a:lnTo>
                    <a:pt x="1651815" y="106188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2181" y="3618272"/>
              <a:ext cx="1828800" cy="1062355"/>
            </a:xfrm>
            <a:custGeom>
              <a:avLst/>
              <a:gdLst/>
              <a:ahLst/>
              <a:cxnLst/>
              <a:rect l="l" t="t" r="r" b="b"/>
              <a:pathLst>
                <a:path w="1828800" h="1062354">
                  <a:moveTo>
                    <a:pt x="0" y="176984"/>
                  </a:moveTo>
                  <a:lnTo>
                    <a:pt x="6322" y="129934"/>
                  </a:lnTo>
                  <a:lnTo>
                    <a:pt x="24163" y="87656"/>
                  </a:lnTo>
                  <a:lnTo>
                    <a:pt x="51837" y="51837"/>
                  </a:lnTo>
                  <a:lnTo>
                    <a:pt x="87656" y="24163"/>
                  </a:lnTo>
                  <a:lnTo>
                    <a:pt x="129934" y="6322"/>
                  </a:lnTo>
                  <a:lnTo>
                    <a:pt x="176983" y="0"/>
                  </a:lnTo>
                  <a:lnTo>
                    <a:pt x="1651815" y="0"/>
                  </a:lnTo>
                  <a:lnTo>
                    <a:pt x="1719544" y="13472"/>
                  </a:lnTo>
                  <a:lnTo>
                    <a:pt x="1776962" y="51837"/>
                  </a:lnTo>
                  <a:lnTo>
                    <a:pt x="1815327" y="109255"/>
                  </a:lnTo>
                  <a:lnTo>
                    <a:pt x="1828799" y="176984"/>
                  </a:lnTo>
                  <a:lnTo>
                    <a:pt x="1828799" y="884899"/>
                  </a:lnTo>
                  <a:lnTo>
                    <a:pt x="1822477" y="931949"/>
                  </a:lnTo>
                  <a:lnTo>
                    <a:pt x="1804636" y="974227"/>
                  </a:lnTo>
                  <a:lnTo>
                    <a:pt x="1776962" y="1010046"/>
                  </a:lnTo>
                  <a:lnTo>
                    <a:pt x="1741142" y="1037720"/>
                  </a:lnTo>
                  <a:lnTo>
                    <a:pt x="1698864" y="1055561"/>
                  </a:lnTo>
                  <a:lnTo>
                    <a:pt x="1651815" y="1061883"/>
                  </a:lnTo>
                  <a:lnTo>
                    <a:pt x="176983" y="1061883"/>
                  </a:lnTo>
                  <a:lnTo>
                    <a:pt x="129934" y="1055561"/>
                  </a:lnTo>
                  <a:lnTo>
                    <a:pt x="87656" y="1037720"/>
                  </a:lnTo>
                  <a:lnTo>
                    <a:pt x="51837" y="1010046"/>
                  </a:lnTo>
                  <a:lnTo>
                    <a:pt x="24163" y="974227"/>
                  </a:lnTo>
                  <a:lnTo>
                    <a:pt x="6322" y="931949"/>
                  </a:lnTo>
                  <a:lnTo>
                    <a:pt x="0" y="884899"/>
                  </a:lnTo>
                  <a:lnTo>
                    <a:pt x="0" y="176984"/>
                  </a:lnTo>
                  <a:close/>
                </a:path>
              </a:pathLst>
            </a:custGeom>
            <a:ln w="12699">
              <a:solidFill>
                <a:srgbClr val="AB5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76490" y="3990209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4631" y="3921638"/>
            <a:ext cx="2136775" cy="455295"/>
            <a:chOff x="5504631" y="3921638"/>
            <a:chExt cx="2136775" cy="455295"/>
          </a:xfrm>
        </p:grpSpPr>
        <p:sp>
          <p:nvSpPr>
            <p:cNvPr id="17" name="object 17"/>
            <p:cNvSpPr/>
            <p:nvPr/>
          </p:nvSpPr>
          <p:spPr>
            <a:xfrm>
              <a:off x="5510981" y="3927988"/>
              <a:ext cx="2124075" cy="442595"/>
            </a:xfrm>
            <a:custGeom>
              <a:avLst/>
              <a:gdLst/>
              <a:ahLst/>
              <a:cxnLst/>
              <a:rect l="l" t="t" r="r" b="b"/>
              <a:pathLst>
                <a:path w="2124075" h="442595">
                  <a:moveTo>
                    <a:pt x="1902542" y="442450"/>
                  </a:moveTo>
                  <a:lnTo>
                    <a:pt x="1902542" y="331838"/>
                  </a:lnTo>
                  <a:lnTo>
                    <a:pt x="0" y="331838"/>
                  </a:lnTo>
                  <a:lnTo>
                    <a:pt x="0" y="110612"/>
                  </a:lnTo>
                  <a:lnTo>
                    <a:pt x="1902542" y="110612"/>
                  </a:lnTo>
                  <a:lnTo>
                    <a:pt x="1902542" y="0"/>
                  </a:lnTo>
                  <a:lnTo>
                    <a:pt x="2123767" y="221225"/>
                  </a:lnTo>
                  <a:lnTo>
                    <a:pt x="1902542" y="44245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10981" y="3927988"/>
              <a:ext cx="2124075" cy="442595"/>
            </a:xfrm>
            <a:custGeom>
              <a:avLst/>
              <a:gdLst/>
              <a:ahLst/>
              <a:cxnLst/>
              <a:rect l="l" t="t" r="r" b="b"/>
              <a:pathLst>
                <a:path w="2124075" h="442595">
                  <a:moveTo>
                    <a:pt x="0" y="110612"/>
                  </a:moveTo>
                  <a:lnTo>
                    <a:pt x="1902542" y="110612"/>
                  </a:lnTo>
                  <a:lnTo>
                    <a:pt x="1902542" y="0"/>
                  </a:lnTo>
                  <a:lnTo>
                    <a:pt x="2123767" y="221225"/>
                  </a:lnTo>
                  <a:lnTo>
                    <a:pt x="1902542" y="442450"/>
                  </a:lnTo>
                  <a:lnTo>
                    <a:pt x="1902542" y="331838"/>
                  </a:lnTo>
                  <a:lnTo>
                    <a:pt x="0" y="331838"/>
                  </a:lnTo>
                  <a:lnTo>
                    <a:pt x="0" y="110612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43585" y="3990209"/>
            <a:ext cx="947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29907" y="4699587"/>
            <a:ext cx="1930400" cy="1772285"/>
            <a:chOff x="3729907" y="4699587"/>
            <a:chExt cx="1930400" cy="1772285"/>
          </a:xfrm>
        </p:grpSpPr>
        <p:sp>
          <p:nvSpPr>
            <p:cNvPr id="21" name="object 21"/>
            <p:cNvSpPr/>
            <p:nvPr/>
          </p:nvSpPr>
          <p:spPr>
            <a:xfrm>
              <a:off x="3736257" y="5585405"/>
              <a:ext cx="1917700" cy="880110"/>
            </a:xfrm>
            <a:custGeom>
              <a:avLst/>
              <a:gdLst/>
              <a:ahLst/>
              <a:cxnLst/>
              <a:rect l="l" t="t" r="r" b="b"/>
              <a:pathLst>
                <a:path w="1917700" h="880110">
                  <a:moveTo>
                    <a:pt x="1917290" y="879878"/>
                  </a:moveTo>
                  <a:lnTo>
                    <a:pt x="0" y="879878"/>
                  </a:lnTo>
                  <a:lnTo>
                    <a:pt x="0" y="0"/>
                  </a:lnTo>
                  <a:lnTo>
                    <a:pt x="1917290" y="0"/>
                  </a:lnTo>
                  <a:lnTo>
                    <a:pt x="1917290" y="879878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6257" y="5585405"/>
              <a:ext cx="1917700" cy="880110"/>
            </a:xfrm>
            <a:custGeom>
              <a:avLst/>
              <a:gdLst/>
              <a:ahLst/>
              <a:cxnLst/>
              <a:rect l="l" t="t" r="r" b="b"/>
              <a:pathLst>
                <a:path w="1917700" h="880110">
                  <a:moveTo>
                    <a:pt x="0" y="0"/>
                  </a:moveTo>
                  <a:lnTo>
                    <a:pt x="1917290" y="0"/>
                  </a:lnTo>
                  <a:lnTo>
                    <a:pt x="1917290" y="879878"/>
                  </a:lnTo>
                  <a:lnTo>
                    <a:pt x="0" y="87987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6581" y="4705937"/>
              <a:ext cx="501650" cy="1219200"/>
            </a:xfrm>
            <a:custGeom>
              <a:avLst/>
              <a:gdLst/>
              <a:ahLst/>
              <a:cxnLst/>
              <a:rect l="l" t="t" r="r" b="b"/>
              <a:pathLst>
                <a:path w="501650" h="1219200">
                  <a:moveTo>
                    <a:pt x="250722" y="1219199"/>
                  </a:moveTo>
                  <a:lnTo>
                    <a:pt x="0" y="968476"/>
                  </a:lnTo>
                  <a:lnTo>
                    <a:pt x="110613" y="968476"/>
                  </a:lnTo>
                  <a:lnTo>
                    <a:pt x="110613" y="0"/>
                  </a:lnTo>
                  <a:lnTo>
                    <a:pt x="390831" y="0"/>
                  </a:lnTo>
                  <a:lnTo>
                    <a:pt x="390831" y="968476"/>
                  </a:lnTo>
                  <a:lnTo>
                    <a:pt x="501445" y="968476"/>
                  </a:lnTo>
                  <a:lnTo>
                    <a:pt x="250722" y="12191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96581" y="4705937"/>
              <a:ext cx="501650" cy="1219200"/>
            </a:xfrm>
            <a:custGeom>
              <a:avLst/>
              <a:gdLst/>
              <a:ahLst/>
              <a:cxnLst/>
              <a:rect l="l" t="t" r="r" b="b"/>
              <a:pathLst>
                <a:path w="501650" h="1219200">
                  <a:moveTo>
                    <a:pt x="0" y="968476"/>
                  </a:moveTo>
                  <a:lnTo>
                    <a:pt x="110613" y="968476"/>
                  </a:lnTo>
                  <a:lnTo>
                    <a:pt x="110613" y="0"/>
                  </a:lnTo>
                  <a:lnTo>
                    <a:pt x="390831" y="0"/>
                  </a:lnTo>
                  <a:lnTo>
                    <a:pt x="390831" y="968476"/>
                  </a:lnTo>
                  <a:lnTo>
                    <a:pt x="501445" y="968476"/>
                  </a:lnTo>
                  <a:lnTo>
                    <a:pt x="250722" y="1219199"/>
                  </a:lnTo>
                  <a:lnTo>
                    <a:pt x="0" y="968476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80221" y="4674999"/>
            <a:ext cx="166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8575" marR="36195" indent="-165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 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37250" y="5403898"/>
            <a:ext cx="515620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343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79" y="542543"/>
            <a:ext cx="2840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34343"/>
                </a:solidFill>
              </a:rPr>
              <a:t>Hive</a:t>
            </a:r>
            <a:r>
              <a:rPr spc="-20" dirty="0">
                <a:solidFill>
                  <a:srgbClr val="434343"/>
                </a:solidFill>
              </a:rPr>
              <a:t> </a:t>
            </a:r>
            <a:r>
              <a:rPr lang="en-US" spc="10" dirty="0">
                <a:solidFill>
                  <a:srgbClr val="434343"/>
                </a:solidFill>
              </a:rPr>
              <a:t>Datatype</a:t>
            </a:r>
            <a:endParaRPr spc="10" dirty="0">
              <a:solidFill>
                <a:srgbClr val="434343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F2B667-E3F0-492E-A3AC-F4D4BCF19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14253"/>
              </p:ext>
            </p:extLst>
          </p:nvPr>
        </p:nvGraphicFramePr>
        <p:xfrm>
          <a:off x="2362200" y="1828800"/>
          <a:ext cx="6019800" cy="44454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6084">
                  <a:extLst>
                    <a:ext uri="{9D8B030D-6E8A-4147-A177-3AD203B41FA5}">
                      <a16:colId xmlns:a16="http://schemas.microsoft.com/office/drawing/2014/main" val="2757018295"/>
                    </a:ext>
                  </a:extLst>
                </a:gridCol>
                <a:gridCol w="4263716">
                  <a:extLst>
                    <a:ext uri="{9D8B030D-6E8A-4147-A177-3AD203B41FA5}">
                      <a16:colId xmlns:a16="http://schemas.microsoft.com/office/drawing/2014/main" val="1613048766"/>
                    </a:ext>
                  </a:extLst>
                </a:gridCol>
              </a:tblGrid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Data Type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effectLst/>
                        </a:rPr>
                        <a:t>Description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3088048581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TinyInt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Range of Values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666581009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SmallInt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88978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Int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84396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BigInt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17114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String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Character Sequence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607669377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Boolean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T or 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968036090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Timestamp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YYYY-MM-DD MM:HH:SS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294222835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Binary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Raw Bytes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294784091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Array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collection of similar datatype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64637362"/>
                  </a:ext>
                </a:extLst>
              </a:tr>
              <a:tr h="33465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MAP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Key-value Pairs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534103302"/>
                  </a:ext>
                </a:extLst>
              </a:tr>
              <a:tr h="66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Struct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collection of dissimilar datatype(Record)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3355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979" y="542543"/>
            <a:ext cx="49814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434343"/>
                </a:solidFill>
              </a:rPr>
              <a:t>Basic </a:t>
            </a:r>
            <a:r>
              <a:rPr spc="-10" dirty="0">
                <a:solidFill>
                  <a:srgbClr val="434343"/>
                </a:solidFill>
              </a:rPr>
              <a:t>Hive</a:t>
            </a:r>
            <a:r>
              <a:rPr lang="en-US" spc="-10" dirty="0">
                <a:solidFill>
                  <a:srgbClr val="434343"/>
                </a:solidFill>
              </a:rPr>
              <a:t>QL Syntax</a:t>
            </a:r>
            <a:endParaRPr spc="10" dirty="0">
              <a:solidFill>
                <a:srgbClr val="434343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74971C97-9A74-449D-8D37-F5865CFF40CB}"/>
              </a:ext>
            </a:extLst>
          </p:cNvPr>
          <p:cNvSpPr txBox="1"/>
          <p:nvPr/>
        </p:nvSpPr>
        <p:spPr>
          <a:xfrm>
            <a:off x="801858" y="2067952"/>
            <a:ext cx="10905226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4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Hive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lang="en-US" sz="2400" spc="5" dirty="0">
                <a:latin typeface="Microsoft Sans Serif"/>
                <a:cs typeface="Microsoft Sans Serif"/>
              </a:rPr>
              <a:t>keywords or not case sensitive (Although data)</a:t>
            </a:r>
          </a:p>
          <a:p>
            <a:pPr marL="812164" marR="508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spc="5" dirty="0">
                <a:latin typeface="Microsoft Sans Serif"/>
                <a:cs typeface="Microsoft Sans Serif"/>
              </a:rPr>
              <a:t>Though they are capitalized by convention</a:t>
            </a:r>
          </a:p>
          <a:p>
            <a:pPr marL="812164" marR="508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spc="5" dirty="0">
              <a:latin typeface="Microsoft Sans Serif"/>
              <a:cs typeface="Microsoft Sans Serif"/>
            </a:endParaRPr>
          </a:p>
          <a:p>
            <a:pPr marL="354964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spc="5" dirty="0">
                <a:latin typeface="Microsoft Sans Serif"/>
                <a:cs typeface="Microsoft Sans Serif"/>
              </a:rPr>
              <a:t>Statements are terminated by semicolon</a:t>
            </a:r>
          </a:p>
          <a:p>
            <a:pPr marL="354964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endParaRPr lang="en-US" sz="2400" spc="5" dirty="0">
              <a:latin typeface="Microsoft Sans Serif"/>
              <a:cs typeface="Microsoft Sans Serif"/>
            </a:endParaRPr>
          </a:p>
          <a:p>
            <a:pPr marL="354964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52095" algn="l"/>
                <a:tab pos="253365" algn="l"/>
              </a:tabLst>
            </a:pPr>
            <a:r>
              <a:rPr lang="en-US" sz="2400" spc="5" dirty="0">
                <a:latin typeface="Microsoft Sans Serif"/>
                <a:cs typeface="Microsoft Sans Serif"/>
              </a:rPr>
              <a:t>Double hyphen used to comment the line , no multiline comment</a:t>
            </a:r>
          </a:p>
          <a:p>
            <a:pPr marL="709929" marR="5080" lvl="1" indent="-240665"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5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516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17466</TotalTime>
  <Words>2442</Words>
  <Application>Microsoft Office PowerPoint</Application>
  <PresentationFormat>Widescreen</PresentationFormat>
  <Paragraphs>375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MT</vt:lpstr>
      <vt:lpstr>Calibri</vt:lpstr>
      <vt:lpstr>Microsoft Sans Serif</vt:lpstr>
      <vt:lpstr>Segoe UI Symbol</vt:lpstr>
      <vt:lpstr>Tahoma</vt:lpstr>
      <vt:lpstr>Times New Roman</vt:lpstr>
      <vt:lpstr>Office Theme</vt:lpstr>
      <vt:lpstr>Overview of Hive  and Sqoop</vt:lpstr>
      <vt:lpstr>Agenda</vt:lpstr>
      <vt:lpstr>What is Hive?</vt:lpstr>
      <vt:lpstr>Query engines in Hive</vt:lpstr>
      <vt:lpstr>Hive Architecture</vt:lpstr>
      <vt:lpstr>Hive MetaStore</vt:lpstr>
      <vt:lpstr>Hive MetaStore</vt:lpstr>
      <vt:lpstr>Hive Datatype</vt:lpstr>
      <vt:lpstr>Basic HiveQL Syntax</vt:lpstr>
      <vt:lpstr>Hive Architecture</vt:lpstr>
      <vt:lpstr>Partitioning?</vt:lpstr>
      <vt:lpstr>Types of Partitioning</vt:lpstr>
      <vt:lpstr>Static Partitioning</vt:lpstr>
      <vt:lpstr>Dynamic Partitioning</vt:lpstr>
      <vt:lpstr>Bucketing Table</vt:lpstr>
      <vt:lpstr>Creating Bucketing Table</vt:lpstr>
      <vt:lpstr>Beneﬁts of Hive Bucketing Table</vt:lpstr>
      <vt:lpstr>What is Tez</vt:lpstr>
      <vt:lpstr>File formats supported in Hive</vt:lpstr>
      <vt:lpstr>Row oriented Storage in Hive</vt:lpstr>
      <vt:lpstr>Column oriented Storage in Hive</vt:lpstr>
      <vt:lpstr>Advantage of Columnar Format</vt:lpstr>
      <vt:lpstr>HQL</vt:lpstr>
      <vt:lpstr>Hive Transactions</vt:lpstr>
      <vt:lpstr>Transaction Support in Hive</vt:lpstr>
      <vt:lpstr>Hive Views</vt:lpstr>
      <vt:lpstr>Hive Views</vt:lpstr>
      <vt:lpstr>Nested Queries and CASE Statements</vt:lpstr>
      <vt:lpstr>Limit, Like, RLike , Group By and  Having</vt:lpstr>
      <vt:lpstr>Built-In and User-deﬁned  function(UDF)</vt:lpstr>
      <vt:lpstr>Joins : Inner and Outer Joins</vt:lpstr>
      <vt:lpstr>RDBMS to Hadoop Migration</vt:lpstr>
      <vt:lpstr>SQOOP</vt:lpstr>
      <vt:lpstr>SQOOP - SQL+Hadoop</vt:lpstr>
      <vt:lpstr>Importing a Table from Mysql to Hive</vt:lpstr>
      <vt:lpstr>Incremental Imports</vt:lpstr>
      <vt:lpstr>Scoop Now in the Market</vt:lpstr>
      <vt:lpstr>PowerPoint Presentation</vt:lpstr>
      <vt:lpstr>Sqoop</vt:lpstr>
      <vt:lpstr>Import to Hive</vt:lpstr>
      <vt:lpstr>Import to Hive</vt:lpstr>
      <vt:lpstr>Export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HIve-Sqoop_flume</dc:title>
  <dc:creator>S Vidya</dc:creator>
  <cp:lastModifiedBy>S Vidya</cp:lastModifiedBy>
  <cp:revision>87</cp:revision>
  <dcterms:created xsi:type="dcterms:W3CDTF">2024-08-12T09:53:54Z</dcterms:created>
  <dcterms:modified xsi:type="dcterms:W3CDTF">2024-11-09T17:33:12Z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