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82" r:id="rId15"/>
    <p:sldId id="283" r:id="rId16"/>
    <p:sldId id="290" r:id="rId17"/>
    <p:sldId id="291" r:id="rId18"/>
    <p:sldId id="292" r:id="rId19"/>
    <p:sldId id="293" r:id="rId20"/>
    <p:sldId id="294" r:id="rId21"/>
    <p:sldId id="296" r:id="rId22"/>
    <p:sldId id="325" r:id="rId23"/>
    <p:sldId id="326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400344"/>
            <a:ext cx="525145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48" y="1660218"/>
            <a:ext cx="9890760" cy="3888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543" y="1735898"/>
            <a:ext cx="6848475" cy="2058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6650" b="0" spc="-15" dirty="0">
                <a:solidFill>
                  <a:srgbClr val="7F7F7F"/>
                </a:solidFill>
                <a:latin typeface="Microsoft Sans Serif"/>
                <a:cs typeface="Microsoft Sans Serif"/>
              </a:rPr>
              <a:t>NoSQL</a:t>
            </a:r>
            <a:r>
              <a:rPr sz="6650" b="0" spc="1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650" b="0" spc="-65" dirty="0">
                <a:solidFill>
                  <a:srgbClr val="7F7F7F"/>
                </a:solidFill>
                <a:latin typeface="Microsoft Sans Serif"/>
                <a:cs typeface="Microsoft Sans Serif"/>
              </a:rPr>
              <a:t>databases </a:t>
            </a:r>
            <a:r>
              <a:rPr sz="6650" b="0" spc="-17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650" b="0" spc="45" dirty="0">
                <a:solidFill>
                  <a:srgbClr val="7F7F7F"/>
                </a:solidFill>
                <a:latin typeface="Microsoft Sans Serif"/>
                <a:cs typeface="Microsoft Sans Serif"/>
              </a:rPr>
              <a:t>and</a:t>
            </a:r>
            <a:r>
              <a:rPr sz="6650" b="0" spc="7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650" b="0" spc="170" dirty="0">
                <a:solidFill>
                  <a:srgbClr val="7F7F7F"/>
                </a:solidFill>
                <a:latin typeface="Microsoft Sans Serif"/>
                <a:cs typeface="Microsoft Sans Serif"/>
              </a:rPr>
              <a:t>MongoDB</a:t>
            </a:r>
            <a:endParaRPr sz="665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511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0000"/>
                </a:solidFill>
              </a:rPr>
              <a:t>Who </a:t>
            </a:r>
            <a:r>
              <a:rPr sz="3600" spc="-160" dirty="0">
                <a:solidFill>
                  <a:srgbClr val="000000"/>
                </a:solidFill>
              </a:rPr>
              <a:t>a</a:t>
            </a:r>
            <a:r>
              <a:rPr sz="3600" spc="-180" dirty="0">
                <a:solidFill>
                  <a:srgbClr val="000000"/>
                </a:solidFill>
              </a:rPr>
              <a:t>r</a:t>
            </a:r>
            <a:r>
              <a:rPr sz="3600" spc="-5" dirty="0">
                <a:solidFill>
                  <a:srgbClr val="000000"/>
                </a:solidFill>
              </a:rPr>
              <a:t>e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254" dirty="0">
                <a:solidFill>
                  <a:srgbClr val="000000"/>
                </a:solidFill>
              </a:rPr>
              <a:t>users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of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NoSQL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2477" y="1043745"/>
            <a:ext cx="10837098" cy="3882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indent="-9652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30" dirty="0">
                <a:latin typeface="Microsoft Sans Serif"/>
                <a:cs typeface="Microsoft Sans Serif"/>
              </a:rPr>
              <a:t>All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e-commerce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companies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Flipkart,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Amazon,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Walmart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etc</a:t>
            </a:r>
            <a:r>
              <a:rPr lang="en-US" sz="2400" spc="30" dirty="0"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30" dirty="0">
                <a:latin typeface="Microsoft Sans Serif"/>
                <a:cs typeface="Microsoft Sans Serif"/>
              </a:rPr>
              <a:t>All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Cab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aggregator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companies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OLA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UBER</a:t>
            </a:r>
            <a:endParaRPr sz="2400" dirty="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mobile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app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companies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like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Kobo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Playtika</a:t>
            </a:r>
            <a:endParaRPr sz="2400" dirty="0">
              <a:latin typeface="Microsoft Sans Serif"/>
              <a:cs typeface="Microsoft Sans Serif"/>
            </a:endParaRPr>
          </a:p>
          <a:p>
            <a:pPr marL="109220" marR="5080" indent="-96520">
              <a:lnSpc>
                <a:spcPct val="150000"/>
              </a:lnSpc>
              <a:spcBef>
                <a:spcPts val="48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Consumer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appliances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companies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as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LG,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Samsung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etc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NoSQL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IOT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cases</a:t>
            </a:r>
            <a:endParaRPr sz="2400" dirty="0">
              <a:latin typeface="Microsoft Sans Serif"/>
              <a:cs typeface="Microsoft Sans Serif"/>
            </a:endParaRPr>
          </a:p>
          <a:p>
            <a:pPr marL="109220" marR="5080" indent="-96520">
              <a:lnSpc>
                <a:spcPct val="150000"/>
              </a:lnSpc>
              <a:spcBef>
                <a:spcPts val="480"/>
              </a:spcBef>
              <a:buSzPct val="66666"/>
              <a:buFont typeface="Arial MT"/>
              <a:buChar char="•"/>
              <a:tabLst>
                <a:tab pos="236854" algn="l"/>
                <a:tab pos="238125" algn="l"/>
                <a:tab pos="1476375" algn="l"/>
                <a:tab pos="2105660" algn="l"/>
                <a:tab pos="2972435" algn="l"/>
                <a:tab pos="3799204" algn="l"/>
                <a:tab pos="4304665" algn="l"/>
                <a:tab pos="5215890" algn="l"/>
                <a:tab pos="5659120" algn="l"/>
                <a:tab pos="6271260" algn="l"/>
                <a:tab pos="7385050" algn="l"/>
                <a:tab pos="8590280" algn="l"/>
                <a:tab pos="10235565" algn="l"/>
              </a:tabLst>
            </a:pPr>
            <a:r>
              <a:rPr sz="2400" dirty="0">
                <a:latin typeface="Microsoft Sans Serif"/>
                <a:cs typeface="Microsoft Sans Serif"/>
              </a:rPr>
              <a:t>NOSQL	</a:t>
            </a:r>
            <a:r>
              <a:rPr sz="2400" spc="-90" dirty="0">
                <a:latin typeface="Microsoft Sans Serif"/>
                <a:cs typeface="Microsoft Sans Serif"/>
              </a:rPr>
              <a:t>has	</a:t>
            </a:r>
            <a:r>
              <a:rPr sz="2400" spc="30" dirty="0">
                <a:latin typeface="Microsoft Sans Serif"/>
                <a:cs typeface="Microsoft Sans Serif"/>
              </a:rPr>
              <a:t>been	</a:t>
            </a:r>
            <a:r>
              <a:rPr sz="2400" spc="-15" dirty="0">
                <a:latin typeface="Microsoft Sans Serif"/>
                <a:cs typeface="Microsoft Sans Serif"/>
              </a:rPr>
              <a:t>used	</a:t>
            </a:r>
            <a:r>
              <a:rPr sz="2400" spc="40" dirty="0">
                <a:latin typeface="Microsoft Sans Serif"/>
                <a:cs typeface="Microsoft Sans Serif"/>
              </a:rPr>
              <a:t>by	</a:t>
            </a:r>
            <a:r>
              <a:rPr sz="2400" spc="-15" dirty="0">
                <a:latin typeface="Microsoft Sans Serif"/>
                <a:cs typeface="Microsoft Sans Serif"/>
              </a:rPr>
              <a:t>some	</a:t>
            </a:r>
            <a:r>
              <a:rPr sz="2400" spc="65" dirty="0">
                <a:latin typeface="Microsoft Sans Serif"/>
                <a:cs typeface="Microsoft Sans Serif"/>
              </a:rPr>
              <a:t>of	</a:t>
            </a:r>
            <a:r>
              <a:rPr sz="2400" spc="40" dirty="0">
                <a:latin typeface="Microsoft Sans Serif"/>
                <a:cs typeface="Microsoft Sans Serif"/>
              </a:rPr>
              <a:t>the	</a:t>
            </a:r>
            <a:r>
              <a:rPr sz="2400" spc="50" dirty="0">
                <a:latin typeface="Microsoft Sans Serif"/>
                <a:cs typeface="Microsoft Sans Serif"/>
              </a:rPr>
              <a:t>mobile	</a:t>
            </a:r>
            <a:r>
              <a:rPr sz="2400" spc="40" dirty="0">
                <a:latin typeface="Microsoft Sans Serif"/>
                <a:cs typeface="Microsoft Sans Serif"/>
              </a:rPr>
              <a:t>gaming	</a:t>
            </a:r>
            <a:r>
              <a:rPr sz="2400" spc="-5" dirty="0">
                <a:latin typeface="Microsoft Sans Serif"/>
                <a:cs typeface="Microsoft Sans Serif"/>
              </a:rPr>
              <a:t>companies	</a:t>
            </a:r>
            <a:r>
              <a:rPr sz="2400" dirty="0">
                <a:latin typeface="Microsoft Sans Serif"/>
                <a:cs typeface="Microsoft Sans Serif"/>
              </a:rPr>
              <a:t>like,  </a:t>
            </a:r>
            <a:r>
              <a:rPr sz="2400" spc="10" dirty="0">
                <a:latin typeface="Microsoft Sans Serif"/>
                <a:cs typeface="Microsoft Sans Serif"/>
              </a:rPr>
              <a:t>electronic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arts,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zynga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tencent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Social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Gaming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cases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3111"/>
            <a:ext cx="5394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Tradeoff</a:t>
            </a:r>
            <a:r>
              <a:rPr spc="-25" dirty="0"/>
              <a:t> </a:t>
            </a:r>
            <a:r>
              <a:rPr spc="-150" dirty="0"/>
              <a:t>in</a:t>
            </a:r>
            <a:r>
              <a:rPr spc="-25" dirty="0"/>
              <a:t> </a:t>
            </a:r>
            <a:r>
              <a:rPr spc="-120" dirty="0"/>
              <a:t>Cluster</a:t>
            </a:r>
            <a:r>
              <a:rPr spc="-25" dirty="0"/>
              <a:t> </a:t>
            </a:r>
            <a:r>
              <a:rPr spc="-12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000" y="931574"/>
            <a:ext cx="10654665" cy="463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ACID</a:t>
            </a:r>
            <a:endParaRPr sz="2400">
              <a:latin typeface="Arial"/>
              <a:cs typeface="Arial"/>
            </a:endParaRPr>
          </a:p>
          <a:p>
            <a:pPr marL="469900" marR="318135">
              <a:lnSpc>
                <a:spcPct val="90400"/>
              </a:lnSpc>
              <a:spcBef>
                <a:spcPts val="275"/>
              </a:spcBef>
              <a:tabLst>
                <a:tab pos="3247390" algn="l"/>
              </a:tabLst>
            </a:pPr>
            <a:r>
              <a:rPr sz="2400" spc="4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DBMS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expected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support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“ACID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transactions,”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processes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are: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40" dirty="0">
                <a:latin typeface="Microsoft Sans Serif"/>
                <a:cs typeface="Microsoft Sans Serif"/>
              </a:rPr>
              <a:t>tomicity: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either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whole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operation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performed,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none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 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2400" spc="-20" dirty="0">
                <a:latin typeface="Microsoft Sans Serif"/>
                <a:cs typeface="Microsoft Sans Serif"/>
              </a:rPr>
              <a:t>onsistency: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Whenever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clients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reads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it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will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consistent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5" dirty="0">
                <a:latin typeface="Microsoft Sans Serif"/>
                <a:cs typeface="Microsoft Sans Serif"/>
              </a:rPr>
              <a:t>solation:</a:t>
            </a:r>
            <a:r>
              <a:rPr sz="2400" spc="25" dirty="0">
                <a:latin typeface="Microsoft Sans Serif"/>
                <a:cs typeface="Microsoft Sans Serif"/>
              </a:rPr>
              <a:t> one </a:t>
            </a:r>
            <a:r>
              <a:rPr sz="2400" spc="40" dirty="0">
                <a:latin typeface="Microsoft Sans Serif"/>
                <a:cs typeface="Microsoft Sans Serif"/>
              </a:rPr>
              <a:t>operation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transaction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time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holding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locks 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sz="2400" spc="20" dirty="0">
                <a:latin typeface="Microsoft Sans Serif"/>
                <a:cs typeface="Microsoft Sans Serif"/>
              </a:rPr>
              <a:t>urability: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once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committed,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DBs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will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safely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keep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even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case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process	</a:t>
            </a:r>
            <a:r>
              <a:rPr sz="2400" spc="-65" dirty="0">
                <a:latin typeface="Microsoft Sans Serif"/>
                <a:cs typeface="Microsoft Sans Serif"/>
              </a:rPr>
              <a:t>crash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735"/>
              </a:lnSpc>
              <a:spcBef>
                <a:spcPts val="1655"/>
              </a:spcBef>
            </a:pPr>
            <a:r>
              <a:rPr sz="2400" b="1" spc="-90" dirty="0">
                <a:latin typeface="Arial"/>
                <a:cs typeface="Arial"/>
              </a:rPr>
              <a:t>CAP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2400" spc="-20" dirty="0">
                <a:latin typeface="Microsoft Sans Serif"/>
                <a:cs typeface="Microsoft Sans Serif"/>
              </a:rPr>
              <a:t>onsistency: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nodes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cluster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has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same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copies</a:t>
            </a:r>
            <a:endParaRPr sz="2400">
              <a:latin typeface="Microsoft Sans Serif"/>
              <a:cs typeface="Microsoft Sans Serif"/>
            </a:endParaRPr>
          </a:p>
          <a:p>
            <a:pPr marL="469900" marR="5080">
              <a:lnSpc>
                <a:spcPts val="2590"/>
              </a:lnSpc>
              <a:spcBef>
                <a:spcPts val="185"/>
              </a:spcBef>
            </a:pP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10" dirty="0">
                <a:latin typeface="Microsoft Sans Serif"/>
                <a:cs typeface="Microsoft Sans Serif"/>
              </a:rPr>
              <a:t>vailability: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cluster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always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accepts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reads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writes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even</a:t>
            </a:r>
            <a:r>
              <a:rPr sz="2400" spc="35" dirty="0">
                <a:latin typeface="Microsoft Sans Serif"/>
                <a:cs typeface="Microsoft Sans Serif"/>
              </a:rPr>
              <a:t> if </a:t>
            </a:r>
            <a:r>
              <a:rPr sz="2400" spc="-15" dirty="0">
                <a:latin typeface="Microsoft Sans Serif"/>
                <a:cs typeface="Microsoft Sans Serif"/>
              </a:rPr>
              <a:t>some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nodes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down</a:t>
            </a:r>
            <a:endParaRPr sz="2400">
              <a:latin typeface="Microsoft Sans Serif"/>
              <a:cs typeface="Microsoft Sans Serif"/>
            </a:endParaRPr>
          </a:p>
          <a:p>
            <a:pPr marL="469900" marR="396875">
              <a:lnSpc>
                <a:spcPts val="2590"/>
              </a:lnSpc>
              <a:spcBef>
                <a:spcPts val="5"/>
              </a:spcBef>
              <a:tabLst>
                <a:tab pos="7282180" algn="l"/>
              </a:tabLst>
            </a:pP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P</a:t>
            </a:r>
            <a:r>
              <a:rPr sz="2400" spc="10" dirty="0">
                <a:latin typeface="Microsoft Sans Serif"/>
                <a:cs typeface="Microsoft Sans Serif"/>
              </a:rPr>
              <a:t>artition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tolerance: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guaranteed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properties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maintained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even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if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cluster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gets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divided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into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partitions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because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	</a:t>
            </a:r>
            <a:r>
              <a:rPr sz="2400" spc="20" dirty="0">
                <a:latin typeface="Microsoft Sans Serif"/>
                <a:cs typeface="Microsoft Sans Serif"/>
              </a:rPr>
              <a:t>network </a:t>
            </a:r>
            <a:r>
              <a:rPr sz="2400" spc="-25" dirty="0">
                <a:latin typeface="Microsoft Sans Serif"/>
                <a:cs typeface="Microsoft Sans Serif"/>
              </a:rPr>
              <a:t>failures.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3111"/>
            <a:ext cx="2586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CAP</a:t>
            </a:r>
            <a:r>
              <a:rPr spc="-70" dirty="0"/>
              <a:t> </a:t>
            </a:r>
            <a:r>
              <a:rPr spc="-9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400" y="1165582"/>
            <a:ext cx="10817225" cy="474232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20" dirty="0">
                <a:latin typeface="Calibri"/>
                <a:cs typeface="Calibri"/>
              </a:rPr>
              <a:t>Brewer’s </a:t>
            </a:r>
            <a:r>
              <a:rPr sz="2400" b="1" spc="-5" dirty="0">
                <a:latin typeface="Calibri"/>
                <a:cs typeface="Calibri"/>
              </a:rPr>
              <a:t>CAP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Theorem:</a:t>
            </a:r>
            <a:endParaRPr sz="2400" dirty="0">
              <a:latin typeface="Calibri"/>
              <a:cs typeface="Calibri"/>
            </a:endParaRPr>
          </a:p>
          <a:p>
            <a:pPr marL="139700" indent="-97155">
              <a:spcBef>
                <a:spcPts val="480"/>
              </a:spcBef>
              <a:buSzPct val="66666"/>
              <a:buFont typeface="Arial MT"/>
              <a:buChar char="•"/>
              <a:tabLst>
                <a:tab pos="13970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For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any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distributed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cluster,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it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“impossible”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guarantee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simultaneously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all</a:t>
            </a:r>
            <a:endParaRPr sz="2400" dirty="0">
              <a:latin typeface="Microsoft Sans Serif"/>
              <a:cs typeface="Microsoft Sans Serif"/>
            </a:endParaRPr>
          </a:p>
          <a:p>
            <a:pPr marL="139065">
              <a:spcBef>
                <a:spcPts val="1440"/>
              </a:spcBef>
              <a:tabLst>
                <a:tab pos="1003300" algn="l"/>
              </a:tabLst>
            </a:pPr>
            <a:r>
              <a:rPr lang="en-US" sz="2400" spc="65" dirty="0">
                <a:latin typeface="Microsoft Sans Serif"/>
                <a:cs typeface="Microsoft Sans Serif"/>
              </a:rPr>
              <a:t>o</a:t>
            </a:r>
            <a:r>
              <a:rPr sz="2400" spc="65" dirty="0">
                <a:latin typeface="Microsoft Sans Serif"/>
                <a:cs typeface="Microsoft Sans Serif"/>
              </a:rPr>
              <a:t>f</a:t>
            </a:r>
            <a:r>
              <a:rPr lang="en-US" sz="2400" spc="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these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three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properties</a:t>
            </a:r>
            <a:endParaRPr lang="en-US" sz="2400" spc="25" dirty="0">
              <a:latin typeface="Microsoft Sans Serif"/>
              <a:cs typeface="Microsoft Sans Serif"/>
            </a:endParaRPr>
          </a:p>
          <a:p>
            <a:pPr marL="139065">
              <a:spcBef>
                <a:spcPts val="1440"/>
              </a:spcBef>
              <a:tabLst>
                <a:tab pos="1003300" algn="l"/>
              </a:tabLst>
            </a:pPr>
            <a:endParaRPr sz="2400" dirty="0">
              <a:latin typeface="Microsoft Sans Serif"/>
              <a:cs typeface="Microsoft Sans Serif"/>
            </a:endParaRPr>
          </a:p>
          <a:p>
            <a:pPr marL="139065" marR="40640" indent="-96520">
              <a:spcBef>
                <a:spcPts val="480"/>
              </a:spcBef>
              <a:buSzPct val="66666"/>
              <a:buFont typeface="Arial MT"/>
              <a:buChar char="•"/>
              <a:tabLst>
                <a:tab pos="139700" algn="l"/>
                <a:tab pos="9859645" algn="l"/>
              </a:tabLst>
            </a:pPr>
            <a:r>
              <a:rPr sz="2400" spc="-450" dirty="0">
                <a:latin typeface="Microsoft Sans Serif"/>
                <a:cs typeface="Microsoft Sans Serif"/>
              </a:rPr>
              <a:t>Y</a:t>
            </a:r>
            <a:r>
              <a:rPr sz="2400" spc="40" dirty="0">
                <a:latin typeface="Microsoft Sans Serif"/>
                <a:cs typeface="Microsoft Sans Serif"/>
              </a:rPr>
              <a:t>ou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have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at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most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two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these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th</a:t>
            </a:r>
            <a:r>
              <a:rPr sz="2400" spc="-10" dirty="0">
                <a:latin typeface="Microsoft Sans Serif"/>
                <a:cs typeface="Microsoft Sans Serif"/>
              </a:rPr>
              <a:t>r</a:t>
            </a:r>
            <a:r>
              <a:rPr sz="2400" spc="-5" dirty="0">
                <a:latin typeface="Microsoft Sans Serif"/>
                <a:cs typeface="Microsoft Sans Serif"/>
              </a:rPr>
              <a:t>ee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p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20" dirty="0">
                <a:latin typeface="Microsoft Sans Serif"/>
                <a:cs typeface="Microsoft Sans Serif"/>
              </a:rPr>
              <a:t>operties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any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d</a:t>
            </a:r>
            <a:r>
              <a:rPr sz="2400" spc="40" dirty="0">
                <a:latin typeface="Microsoft Sans Serif"/>
                <a:cs typeface="Microsoft Sans Serif"/>
              </a:rPr>
              <a:t>istributed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75" dirty="0">
                <a:latin typeface="Microsoft Sans Serif"/>
                <a:cs typeface="Microsoft Sans Serif"/>
              </a:rPr>
              <a:t>sha</a:t>
            </a:r>
            <a:r>
              <a:rPr sz="2400" spc="-95" dirty="0">
                <a:latin typeface="Microsoft Sans Serif"/>
                <a:cs typeface="Microsoft Sans Serif"/>
              </a:rPr>
              <a:t>r</a:t>
            </a:r>
            <a:r>
              <a:rPr sz="2400" spc="45" dirty="0">
                <a:latin typeface="Microsoft Sans Serif"/>
                <a:cs typeface="Microsoft Sans Serif"/>
              </a:rPr>
              <a:t>ed  </a:t>
            </a:r>
            <a:r>
              <a:rPr sz="2400" spc="20" dirty="0">
                <a:latin typeface="Microsoft Sans Serif"/>
                <a:cs typeface="Microsoft Sans Serif"/>
              </a:rPr>
              <a:t>data </a:t>
            </a:r>
            <a:r>
              <a:rPr sz="2400" spc="-40" dirty="0">
                <a:latin typeface="Microsoft Sans Serif"/>
                <a:cs typeface="Microsoft Sans Serif"/>
              </a:rPr>
              <a:t>system</a:t>
            </a:r>
            <a:endParaRPr lang="en-US" sz="2400" spc="-40" dirty="0">
              <a:latin typeface="Microsoft Sans Serif"/>
              <a:cs typeface="Microsoft Sans Serif"/>
            </a:endParaRPr>
          </a:p>
          <a:p>
            <a:pPr marL="139065" marR="40640" indent="-96520">
              <a:spcBef>
                <a:spcPts val="480"/>
              </a:spcBef>
              <a:buSzPct val="66666"/>
              <a:buFont typeface="Arial MT"/>
              <a:buChar char="•"/>
              <a:tabLst>
                <a:tab pos="139700" algn="l"/>
                <a:tab pos="9859645" algn="l"/>
              </a:tabLst>
            </a:pPr>
            <a:endParaRPr sz="2400" dirty="0">
              <a:latin typeface="Microsoft Sans Serif"/>
              <a:cs typeface="Microsoft Sans Serif"/>
            </a:endParaRPr>
          </a:p>
          <a:p>
            <a:pPr marL="139700" indent="-97155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39700" algn="l"/>
                <a:tab pos="9698355" algn="l"/>
              </a:tabLst>
            </a:pPr>
            <a:r>
              <a:rPr sz="2400" spc="-30" dirty="0">
                <a:latin typeface="Microsoft Sans Serif"/>
                <a:cs typeface="Microsoft Sans Serif"/>
              </a:rPr>
              <a:t>Large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Cluster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will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“partition”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at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some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point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due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network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failures	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</a:p>
          <a:p>
            <a:pPr marL="469900" marR="5080">
              <a:lnSpc>
                <a:spcPct val="100000"/>
              </a:lnSpc>
              <a:spcBef>
                <a:spcPts val="1440"/>
              </a:spcBef>
            </a:pPr>
            <a:r>
              <a:rPr sz="2400" spc="5" dirty="0">
                <a:latin typeface="Microsoft Sans Serif"/>
                <a:cs typeface="Microsoft Sans Serif"/>
              </a:rPr>
              <a:t>If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database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designed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provide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partition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tolerance,</a:t>
            </a:r>
            <a:r>
              <a:rPr sz="2400" spc="30" dirty="0">
                <a:latin typeface="Microsoft Sans Serif"/>
                <a:cs typeface="Microsoft Sans Serif"/>
              </a:rPr>
              <a:t> then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Database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 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default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will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either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provide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C(Consistency)</a:t>
            </a:r>
            <a:r>
              <a:rPr sz="2400" spc="40" dirty="0">
                <a:latin typeface="Microsoft Sans Serif"/>
                <a:cs typeface="Microsoft Sans Serif"/>
              </a:rPr>
              <a:t> or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A(Availability)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but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not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85" dirty="0">
                <a:latin typeface="Microsoft Sans Serif"/>
                <a:cs typeface="Microsoft Sans Serif"/>
              </a:rPr>
              <a:t>both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380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What </a:t>
            </a:r>
            <a:r>
              <a:rPr spc="-270" dirty="0"/>
              <a:t>is</a:t>
            </a:r>
            <a:r>
              <a:rPr spc="-5" dirty="0"/>
              <a:t> </a:t>
            </a:r>
            <a:r>
              <a:rPr sz="3600" spc="-50" dirty="0"/>
              <a:t>MongoDB</a:t>
            </a:r>
            <a:r>
              <a:rPr spc="-41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27690" y="1362606"/>
            <a:ext cx="10721340" cy="381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MongoDB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document-oriented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database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23622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  <a:tab pos="5351145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MongoDB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replaces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concept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	</a:t>
            </a:r>
            <a:r>
              <a:rPr sz="2400" spc="185" dirty="0">
                <a:latin typeface="Microsoft Sans Serif"/>
                <a:cs typeface="Microsoft Sans Serif"/>
              </a:rPr>
              <a:t>“row”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 </a:t>
            </a:r>
            <a:r>
              <a:rPr sz="2400" spc="30" dirty="0">
                <a:latin typeface="Microsoft Sans Serif"/>
                <a:cs typeface="Microsoft Sans Serif"/>
              </a:rPr>
              <a:t>ﬂexible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model,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“document.”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MongoDB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stores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form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BSON(binary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form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JSON)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141732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  <a:tab pos="6512559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Document-oriented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approach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allows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store	</a:t>
            </a:r>
            <a:r>
              <a:rPr sz="2400" spc="25" dirty="0">
                <a:latin typeface="Microsoft Sans Serif"/>
                <a:cs typeface="Microsoft Sans Serif"/>
              </a:rPr>
              <a:t>complex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hierarchical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relationships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single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record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form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nested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JSON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3111"/>
            <a:ext cx="6713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Why </a:t>
            </a:r>
            <a:r>
              <a:rPr spc="-45" dirty="0"/>
              <a:t>MongoDB </a:t>
            </a:r>
            <a:r>
              <a:rPr spc="-140" dirty="0"/>
              <a:t>sto</a:t>
            </a:r>
            <a:r>
              <a:rPr spc="-170" dirty="0"/>
              <a:t>r</a:t>
            </a:r>
            <a:r>
              <a:rPr spc="-210" dirty="0"/>
              <a:t>es</a:t>
            </a:r>
            <a:r>
              <a:rPr dirty="0"/>
              <a:t> </a:t>
            </a:r>
            <a:r>
              <a:rPr spc="-45" dirty="0"/>
              <a:t>data</a:t>
            </a:r>
            <a:r>
              <a:rPr dirty="0"/>
              <a:t> </a:t>
            </a:r>
            <a:r>
              <a:rPr spc="-270" dirty="0"/>
              <a:t>as</a:t>
            </a:r>
            <a:r>
              <a:rPr dirty="0"/>
              <a:t> </a:t>
            </a:r>
            <a:r>
              <a:rPr spc="-75" dirty="0"/>
              <a:t>BSON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7750" y="1692967"/>
            <a:ext cx="9050655" cy="3421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429895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MongoDB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stores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document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binary-encoded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format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called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BSON.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BSON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binary-encoded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serialization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JSON-like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14732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BSON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supports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embedding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arrays</a:t>
            </a:r>
            <a:r>
              <a:rPr sz="2400" spc="30" dirty="0">
                <a:latin typeface="Microsoft Sans Serif"/>
                <a:cs typeface="Microsoft Sans Serif"/>
              </a:rPr>
              <a:t> within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other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arrays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BSON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designed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lightweight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traversable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efﬁcient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3111"/>
            <a:ext cx="3686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MongoDB</a:t>
            </a:r>
            <a:r>
              <a:rPr spc="-55" dirty="0"/>
              <a:t> </a:t>
            </a:r>
            <a:r>
              <a:rPr spc="-125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648" y="1660218"/>
          <a:ext cx="9871075" cy="3875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7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MongoDB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Table,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Collection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Record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(JSON,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BSON)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Column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Field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Index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Index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Join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Embedded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Reference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Partition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0344"/>
            <a:ext cx="3030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Insert</a:t>
            </a:r>
            <a:r>
              <a:rPr spc="-70" dirty="0"/>
              <a:t> </a:t>
            </a:r>
            <a:r>
              <a:rPr spc="-40" dirty="0"/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515" y="1947674"/>
            <a:ext cx="9733915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27432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perform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insert,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application </a:t>
            </a:r>
            <a:r>
              <a:rPr sz="2400" spc="15" dirty="0">
                <a:latin typeface="Microsoft Sans Serif"/>
                <a:cs typeface="Microsoft Sans Serif"/>
              </a:rPr>
              <a:t>driver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application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code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converts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structure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BSON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then </a:t>
            </a:r>
            <a:r>
              <a:rPr sz="2400" spc="-45" dirty="0">
                <a:latin typeface="Microsoft Sans Serif"/>
                <a:cs typeface="Microsoft Sans Serif"/>
              </a:rPr>
              <a:t>sends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database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icrosoft Sans Serif"/>
              <a:cs typeface="Microsoft Sans Serif"/>
            </a:endParaRPr>
          </a:p>
          <a:p>
            <a:pPr marL="252729" marR="591185" indent="-240665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database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accepts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BSON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checks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60" dirty="0">
                <a:latin typeface="Microsoft Sans Serif"/>
                <a:cs typeface="Microsoft Sans Serif"/>
              </a:rPr>
              <a:t>"_id"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key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validate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document’s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size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does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not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exceed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16MB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252095" algn="l"/>
                <a:tab pos="253365" algn="l"/>
                <a:tab pos="777240" algn="l"/>
              </a:tabLst>
            </a:pPr>
            <a:r>
              <a:rPr sz="2400" spc="30" dirty="0">
                <a:latin typeface="Microsoft Sans Serif"/>
                <a:cs typeface="Microsoft Sans Serif"/>
              </a:rPr>
              <a:t>All	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20" dirty="0">
                <a:latin typeface="Microsoft Sans Serif"/>
                <a:cs typeface="Microsoft Sans Serif"/>
              </a:rPr>
              <a:t>data validation will </a:t>
            </a:r>
            <a:r>
              <a:rPr sz="2400" spc="65" dirty="0">
                <a:latin typeface="Microsoft Sans Serif"/>
                <a:cs typeface="Microsoft Sans Serif"/>
              </a:rPr>
              <a:t>be </a:t>
            </a:r>
            <a:r>
              <a:rPr sz="2400" spc="50" dirty="0">
                <a:latin typeface="Microsoft Sans Serif"/>
                <a:cs typeface="Microsoft Sans Serif"/>
              </a:rPr>
              <a:t>performed </a:t>
            </a:r>
            <a:r>
              <a:rPr sz="2400" spc="40" dirty="0">
                <a:latin typeface="Microsoft Sans Serif"/>
                <a:cs typeface="Microsoft Sans Serif"/>
              </a:rPr>
              <a:t>by </a:t>
            </a:r>
            <a:r>
              <a:rPr sz="2400" spc="30" dirty="0">
                <a:latin typeface="Microsoft Sans Serif"/>
                <a:cs typeface="Microsoft Sans Serif"/>
              </a:rPr>
              <a:t>application </a:t>
            </a:r>
            <a:r>
              <a:rPr sz="2400" spc="-25" dirty="0">
                <a:latin typeface="Microsoft Sans Serif"/>
                <a:cs typeface="Microsoft Sans Serif"/>
              </a:rPr>
              <a:t>Drivers </a:t>
            </a:r>
            <a:r>
              <a:rPr sz="2400" spc="20" dirty="0">
                <a:latin typeface="Microsoft Sans Serif"/>
                <a:cs typeface="Microsoft Sans Serif"/>
              </a:rPr>
              <a:t>at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client </a:t>
            </a:r>
            <a:r>
              <a:rPr sz="2400" spc="-5" dirty="0">
                <a:latin typeface="Microsoft Sans Serif"/>
                <a:cs typeface="Microsoft Sans Serif"/>
              </a:rPr>
              <a:t>side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0344"/>
            <a:ext cx="3601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Retrieval</a:t>
            </a:r>
            <a:r>
              <a:rPr spc="-60" dirty="0"/>
              <a:t> </a:t>
            </a:r>
            <a:r>
              <a:rPr spc="-40" dirty="0"/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515" y="1047082"/>
            <a:ext cx="9703435" cy="539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08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20" dirty="0">
                <a:latin typeface="Microsoft Sans Serif"/>
                <a:cs typeface="Microsoft Sans Serif"/>
              </a:rPr>
              <a:t>db.collection.ﬁnd()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method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retrieves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</a:t>
            </a:r>
            <a:r>
              <a:rPr sz="2400" spc="30" dirty="0">
                <a:latin typeface="Microsoft Sans Serif"/>
                <a:cs typeface="Microsoft Sans Serif"/>
              </a:rPr>
              <a:t> from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collection </a:t>
            </a:r>
            <a:r>
              <a:rPr sz="2400" spc="85" dirty="0">
                <a:latin typeface="Microsoft Sans Serif"/>
                <a:cs typeface="Microsoft Sans Serif"/>
              </a:rPr>
              <a:t>&amp;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it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returns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cursor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retrieved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icrosoft Sans Serif"/>
              <a:cs typeface="Microsoft Sans Serif"/>
            </a:endParaRPr>
          </a:p>
          <a:p>
            <a:pPr marL="252729" marR="57150" indent="-240665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252095" algn="l"/>
                <a:tab pos="253365" algn="l"/>
                <a:tab pos="1494155" algn="l"/>
              </a:tabLst>
            </a:pP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method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takes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both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criteria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projections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returns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cursor	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matching </a:t>
            </a:r>
            <a:r>
              <a:rPr sz="2400" spc="15" dirty="0">
                <a:latin typeface="Microsoft Sans Serif"/>
                <a:cs typeface="Microsoft Sans Serif"/>
              </a:rPr>
              <a:t>documents.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We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change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impose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limits,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skips,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sort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orders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 dirty="0">
              <a:latin typeface="Microsoft Sans Serif"/>
              <a:cs typeface="Microsoft Sans Serif"/>
            </a:endParaRPr>
          </a:p>
          <a:p>
            <a:pPr marL="252729" marR="557530" indent="-240665">
              <a:lnSpc>
                <a:spcPct val="100000"/>
              </a:lnSpc>
              <a:spcBef>
                <a:spcPts val="175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order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</a:t>
            </a:r>
            <a:r>
              <a:rPr sz="2400" spc="30" dirty="0">
                <a:latin typeface="Microsoft Sans Serif"/>
                <a:cs typeface="Microsoft Sans Serif"/>
              </a:rPr>
              <a:t> returned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random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unless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specify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sort().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spcBef>
                <a:spcPts val="2085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db.items.ﬁnd(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{available: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true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},{item:1,}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).limit(5)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0344"/>
            <a:ext cx="3601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Retrieval</a:t>
            </a:r>
            <a:r>
              <a:rPr spc="-60" dirty="0"/>
              <a:t> </a:t>
            </a:r>
            <a:r>
              <a:rPr spc="-40" dirty="0"/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515" y="1443702"/>
            <a:ext cx="9264650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b="1" spc="-75" dirty="0">
                <a:latin typeface="Arial"/>
                <a:cs typeface="Arial"/>
              </a:rPr>
              <a:t>ﬁndOne()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Find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ﬁrst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record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document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750"/>
              </a:spcBef>
              <a:buFont typeface="Arial MT"/>
              <a:buChar char="•"/>
              <a:tabLst>
                <a:tab pos="252095" algn="l"/>
                <a:tab pos="253365" algn="l"/>
                <a:tab pos="253238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pretty()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method	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used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display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output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formatted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manner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db.collection.ﬁnd().pretty()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spcBef>
                <a:spcPts val="175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20" dirty="0">
                <a:latin typeface="Microsoft Sans Serif"/>
                <a:cs typeface="Microsoft Sans Serif"/>
              </a:rPr>
              <a:t>db.collection.ﬁnd()</a:t>
            </a:r>
            <a:r>
              <a:rPr sz="2400" spc="40" dirty="0">
                <a:latin typeface="Microsoft Sans Serif"/>
                <a:cs typeface="Microsoft Sans Serif"/>
              </a:rPr>
              <a:t> or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db.collection.ﬁnd({})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selects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all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collection: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spcBef>
                <a:spcPts val="2090"/>
              </a:spcBef>
              <a:buChar char="•"/>
              <a:tabLst>
                <a:tab pos="252095" algn="l"/>
                <a:tab pos="253365" algn="l"/>
              </a:tabLst>
            </a:pPr>
            <a:r>
              <a:rPr sz="2400" b="1" spc="-110" dirty="0">
                <a:latin typeface="Arial"/>
                <a:cs typeface="Arial"/>
              </a:rPr>
              <a:t>Specify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Equality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Condition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document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{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&lt;ﬁeld&gt;:</a:t>
            </a:r>
            <a:endParaRPr sz="2400">
              <a:latin typeface="Microsoft Sans Serif"/>
              <a:cs typeface="Microsoft Sans Serif"/>
            </a:endParaRPr>
          </a:p>
          <a:p>
            <a:pPr marL="252729" marR="7620">
              <a:lnSpc>
                <a:spcPct val="100000"/>
              </a:lnSpc>
            </a:pPr>
            <a:r>
              <a:rPr sz="2400" spc="40" dirty="0">
                <a:latin typeface="Microsoft Sans Serif"/>
                <a:cs typeface="Microsoft Sans Serif"/>
              </a:rPr>
              <a:t>&lt;value&gt;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select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all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contain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&lt;ﬁeld&gt;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speciﬁed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&lt;value&gt;.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0344"/>
            <a:ext cx="3136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Query</a:t>
            </a:r>
            <a:r>
              <a:rPr spc="-35" dirty="0"/>
              <a:t> </a:t>
            </a:r>
            <a:r>
              <a:rPr spc="-7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515" y="1047082"/>
            <a:ext cx="9404985" cy="307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080" indent="-240665">
              <a:lnSpc>
                <a:spcPct val="100000"/>
              </a:lnSpc>
              <a:spcBef>
                <a:spcPts val="100"/>
              </a:spcBef>
              <a:buChar char="•"/>
              <a:tabLst>
                <a:tab pos="252095" algn="l"/>
                <a:tab pos="253365" algn="l"/>
              </a:tabLst>
            </a:pPr>
            <a:r>
              <a:rPr sz="2400" b="1" spc="-110" dirty="0">
                <a:latin typeface="Arial"/>
                <a:cs typeface="Arial"/>
              </a:rPr>
              <a:t>Specify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Conditions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Using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Query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Operators</a:t>
            </a:r>
            <a:r>
              <a:rPr sz="2400" spc="-45" dirty="0">
                <a:latin typeface="Microsoft Sans Serif"/>
                <a:cs typeface="Microsoft Sans Serif"/>
              </a:rPr>
              <a:t>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document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operators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specify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conditions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MongoDB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query.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252729" marR="63500" indent="-240665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If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you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have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than</a:t>
            </a:r>
            <a:r>
              <a:rPr sz="2400" spc="25" dirty="0">
                <a:latin typeface="Microsoft Sans Serif"/>
                <a:cs typeface="Microsoft Sans Serif"/>
              </a:rPr>
              <a:t> one </a:t>
            </a:r>
            <a:r>
              <a:rPr sz="2400" spc="5" dirty="0">
                <a:latin typeface="Microsoft Sans Serif"/>
                <a:cs typeface="Microsoft Sans Serif"/>
              </a:rPr>
              <a:t>possible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value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match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single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key,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array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criteria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"$in".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Microsoft Sans Serif"/>
              <a:cs typeface="Microsoft Sans Serif"/>
            </a:endParaRPr>
          </a:p>
          <a:p>
            <a:pPr marL="424180" indent="-412115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423545" algn="l"/>
                <a:tab pos="424815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db.items.ﬁnd(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{available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{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$in: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[true,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false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]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515" y="5195028"/>
            <a:ext cx="94697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080" indent="-240665">
              <a:lnSpc>
                <a:spcPct val="100000"/>
              </a:lnSpc>
              <a:spcBef>
                <a:spcPts val="100"/>
              </a:spcBef>
              <a:buChar char="•"/>
              <a:tabLst>
                <a:tab pos="252095" algn="l"/>
                <a:tab pos="253365" algn="l"/>
              </a:tabLst>
            </a:pPr>
            <a:r>
              <a:rPr sz="2400" b="1" spc="-110" dirty="0">
                <a:latin typeface="Arial"/>
                <a:cs typeface="Arial"/>
              </a:rPr>
              <a:t>Specify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Conditions</a:t>
            </a:r>
            <a:r>
              <a:rPr sz="2400" spc="-80" dirty="0">
                <a:latin typeface="Microsoft Sans Serif"/>
                <a:cs typeface="Microsoft Sans Serif"/>
              </a:rPr>
              <a:t>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compound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specify</a:t>
            </a:r>
            <a:r>
              <a:rPr sz="2400" spc="25" dirty="0">
                <a:latin typeface="Microsoft Sans Serif"/>
                <a:cs typeface="Microsoft Sans Serif"/>
              </a:rPr>
              <a:t> conditions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multiple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ﬁelds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db.items.ﬁnd(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{available:</a:t>
            </a:r>
            <a:r>
              <a:rPr sz="2400" spc="25" dirty="0">
                <a:latin typeface="Microsoft Sans Serif"/>
                <a:cs typeface="Microsoft Sans Serif"/>
              </a:rPr>
              <a:t> true,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soldQty: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{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$lt: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900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277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000000"/>
                </a:solidFill>
              </a:rPr>
              <a:t>Why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-155" dirty="0">
                <a:solidFill>
                  <a:srgbClr val="000000"/>
                </a:solidFill>
              </a:rPr>
              <a:t>NoSQL?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896" y="1600200"/>
            <a:ext cx="10724515" cy="392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Relational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databases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Arial MT"/>
                <a:cs typeface="Arial MT"/>
              </a:rPr>
              <a:t>→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mainstay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business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Web-based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applications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caused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spikes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 algn="just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4490" algn="l"/>
              </a:tabLst>
            </a:pPr>
            <a:r>
              <a:rPr sz="2400" spc="15" dirty="0">
                <a:latin typeface="Microsoft Sans Serif"/>
                <a:cs typeface="Microsoft Sans Serif"/>
              </a:rPr>
              <a:t>explosion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social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media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sites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(Facebook,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Twitter)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large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needs</a:t>
            </a:r>
            <a:endParaRPr sz="2400" dirty="0">
              <a:latin typeface="Microsoft Sans Serif"/>
              <a:cs typeface="Microsoft Sans Serif"/>
            </a:endParaRPr>
          </a:p>
          <a:p>
            <a:pPr marL="363855" marR="5080" indent="-351790" algn="just">
              <a:lnSpc>
                <a:spcPct val="150000"/>
              </a:lnSpc>
              <a:spcBef>
                <a:spcPts val="480"/>
              </a:spcBef>
              <a:buSzPct val="66666"/>
              <a:buFont typeface="Arial MT"/>
              <a:buChar char="●"/>
              <a:tabLst>
                <a:tab pos="364490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Example </a:t>
            </a:r>
            <a:r>
              <a:rPr sz="2400" spc="65" dirty="0">
                <a:latin typeface="Microsoft Sans Serif"/>
                <a:cs typeface="Microsoft Sans Serif"/>
              </a:rPr>
              <a:t>of </a:t>
            </a:r>
            <a:r>
              <a:rPr sz="2400" spc="-60" dirty="0">
                <a:latin typeface="Microsoft Sans Serif"/>
                <a:cs typeface="Microsoft Sans Serif"/>
              </a:rPr>
              <a:t>such </a:t>
            </a:r>
            <a:r>
              <a:rPr sz="2400" spc="20" dirty="0">
                <a:latin typeface="Microsoft Sans Serif"/>
                <a:cs typeface="Microsoft Sans Serif"/>
              </a:rPr>
              <a:t>data </a:t>
            </a:r>
            <a:r>
              <a:rPr sz="2400" dirty="0">
                <a:latin typeface="Microsoft Sans Serif"/>
                <a:cs typeface="Microsoft Sans Serif"/>
              </a:rPr>
              <a:t>: </a:t>
            </a:r>
            <a:r>
              <a:rPr sz="2400" spc="-50" dirty="0">
                <a:latin typeface="Microsoft Sans Serif"/>
                <a:cs typeface="Microsoft Sans Serif"/>
              </a:rPr>
              <a:t>Personal user </a:t>
            </a:r>
            <a:r>
              <a:rPr sz="2400" spc="30" dirty="0">
                <a:latin typeface="Microsoft Sans Serif"/>
                <a:cs typeface="Microsoft Sans Serif"/>
              </a:rPr>
              <a:t>information, </a:t>
            </a:r>
            <a:r>
              <a:rPr sz="2400" spc="70" dirty="0">
                <a:latin typeface="Microsoft Sans Serif"/>
                <a:cs typeface="Microsoft Sans Serif"/>
              </a:rPr>
              <a:t>geo </a:t>
            </a:r>
            <a:r>
              <a:rPr sz="2400" spc="25" dirty="0">
                <a:latin typeface="Microsoft Sans Serif"/>
                <a:cs typeface="Microsoft Sans Serif"/>
              </a:rPr>
              <a:t>location </a:t>
            </a:r>
            <a:r>
              <a:rPr sz="2400" spc="15" dirty="0">
                <a:latin typeface="Microsoft Sans Serif"/>
                <a:cs typeface="Microsoft Sans Serif"/>
              </a:rPr>
              <a:t>data, </a:t>
            </a:r>
            <a:r>
              <a:rPr sz="2400" spc="-30" dirty="0">
                <a:latin typeface="Microsoft Sans Serif"/>
                <a:cs typeface="Microsoft Sans Serif"/>
              </a:rPr>
              <a:t>social 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graphs </a:t>
            </a:r>
            <a:r>
              <a:rPr sz="2400" dirty="0">
                <a:latin typeface="Microsoft Sans Serif"/>
                <a:cs typeface="Microsoft Sans Serif"/>
              </a:rPr>
              <a:t>, </a:t>
            </a:r>
            <a:r>
              <a:rPr sz="2400" spc="-50" dirty="0">
                <a:latin typeface="Microsoft Sans Serif"/>
                <a:cs typeface="Microsoft Sans Serif"/>
              </a:rPr>
              <a:t>user </a:t>
            </a:r>
            <a:r>
              <a:rPr sz="2400" spc="30" dirty="0">
                <a:latin typeface="Microsoft Sans Serif"/>
                <a:cs typeface="Microsoft Sans Serif"/>
              </a:rPr>
              <a:t>generated </a:t>
            </a:r>
            <a:r>
              <a:rPr sz="2400" spc="15" dirty="0">
                <a:latin typeface="Microsoft Sans Serif"/>
                <a:cs typeface="Microsoft Sans Serif"/>
              </a:rPr>
              <a:t>contents </a:t>
            </a:r>
            <a:r>
              <a:rPr sz="2400" dirty="0">
                <a:latin typeface="Microsoft Sans Serif"/>
                <a:cs typeface="Microsoft Sans Serif"/>
              </a:rPr>
              <a:t>, </a:t>
            </a:r>
            <a:r>
              <a:rPr sz="2400" spc="30" dirty="0">
                <a:latin typeface="Microsoft Sans Serif"/>
                <a:cs typeface="Microsoft Sans Serif"/>
              </a:rPr>
              <a:t>machine-logging </a:t>
            </a:r>
            <a:r>
              <a:rPr sz="2400" spc="15" dirty="0">
                <a:latin typeface="Microsoft Sans Serif"/>
                <a:cs typeface="Microsoft Sans Serif"/>
              </a:rPr>
              <a:t>data, </a:t>
            </a:r>
            <a:r>
              <a:rPr sz="2400" spc="-45" dirty="0">
                <a:latin typeface="Microsoft Sans Serif"/>
                <a:cs typeface="Microsoft Sans Serif"/>
              </a:rPr>
              <a:t>sensor </a:t>
            </a:r>
            <a:r>
              <a:rPr sz="2400" spc="30" dirty="0">
                <a:latin typeface="Microsoft Sans Serif"/>
                <a:cs typeface="Microsoft Sans Serif"/>
              </a:rPr>
              <a:t>generated 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 </a:t>
            </a:r>
            <a:r>
              <a:rPr sz="2400" spc="25" dirty="0">
                <a:latin typeface="Microsoft Sans Serif"/>
                <a:cs typeface="Microsoft Sans Serif"/>
              </a:rPr>
              <a:t>etc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 algn="just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4490" algn="l"/>
              </a:tabLst>
            </a:pPr>
            <a:r>
              <a:rPr sz="2400" spc="-40" dirty="0">
                <a:latin typeface="Microsoft Sans Serif"/>
                <a:cs typeface="Microsoft Sans Serif"/>
              </a:rPr>
              <a:t>rise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cloud-based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solutions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Amazon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S3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(simple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storage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solution)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0344"/>
            <a:ext cx="37230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OR,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-7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515" y="924781"/>
            <a:ext cx="9574530" cy="18554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60"/>
              </a:spcBef>
              <a:buChar char="•"/>
              <a:tabLst>
                <a:tab pos="252095" algn="l"/>
                <a:tab pos="253365" algn="l"/>
              </a:tabLst>
            </a:pPr>
            <a:r>
              <a:rPr sz="2400" b="1" spc="-110" dirty="0">
                <a:latin typeface="Arial"/>
                <a:cs typeface="Arial"/>
              </a:rPr>
              <a:t>Specify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OR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  <a:p>
            <a:pPr marL="252729" marR="5080" indent="-24066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Using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$or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operator,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you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specify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compound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joins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each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clause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logical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conjunction</a:t>
            </a:r>
            <a:endParaRPr sz="2400">
              <a:latin typeface="Microsoft Sans Serif"/>
              <a:cs typeface="Microsoft Sans Serif"/>
            </a:endParaRPr>
          </a:p>
          <a:p>
            <a:pPr marL="424180" indent="-41211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23545" algn="l"/>
                <a:tab pos="424815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db.items.ﬁnd({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$or: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[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{soldQty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{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$gt: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500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},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{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available:true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]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}).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515" y="3730845"/>
            <a:ext cx="9190355" cy="319722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60"/>
              </a:spcBef>
              <a:buChar char="•"/>
              <a:tabLst>
                <a:tab pos="252095" algn="l"/>
                <a:tab pos="253365" algn="l"/>
              </a:tabLst>
            </a:pPr>
            <a:r>
              <a:rPr sz="2400" b="1" spc="-110" dirty="0">
                <a:latin typeface="Arial"/>
                <a:cs typeface="Arial"/>
              </a:rPr>
              <a:t>Specify </a:t>
            </a:r>
            <a:r>
              <a:rPr sz="2400" b="1" spc="45" dirty="0">
                <a:latin typeface="Arial"/>
                <a:cs typeface="Arial"/>
              </a:rPr>
              <a:t>AND </a:t>
            </a:r>
            <a:r>
              <a:rPr sz="2400" b="1" spc="-204" dirty="0">
                <a:latin typeface="Arial"/>
                <a:cs typeface="Arial"/>
              </a:rPr>
              <a:t>as </a:t>
            </a:r>
            <a:r>
              <a:rPr sz="2400" b="1" spc="-70" dirty="0">
                <a:latin typeface="Arial"/>
                <a:cs typeface="Arial"/>
              </a:rPr>
              <a:t>well </a:t>
            </a:r>
            <a:r>
              <a:rPr sz="2400" b="1" spc="-204" dirty="0">
                <a:latin typeface="Arial"/>
                <a:cs typeface="Arial"/>
              </a:rPr>
              <a:t>as </a:t>
            </a:r>
            <a:r>
              <a:rPr sz="2400" b="1" spc="-70" dirty="0">
                <a:latin typeface="Arial"/>
                <a:cs typeface="Arial"/>
              </a:rPr>
              <a:t>OR </a:t>
            </a:r>
            <a:r>
              <a:rPr sz="2400" b="1" spc="-85" dirty="0"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  <a:p>
            <a:pPr marL="252729" marR="58419" indent="-24066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423545" algn="l"/>
                <a:tab pos="424815" algn="l"/>
              </a:tabLst>
            </a:pPr>
            <a:r>
              <a:rPr dirty="0"/>
              <a:t>	</a:t>
            </a:r>
            <a:r>
              <a:rPr sz="2400" spc="10" dirty="0">
                <a:latin typeface="Microsoft Sans Serif"/>
                <a:cs typeface="Microsoft Sans Serif"/>
              </a:rPr>
              <a:t>db.items.ﬁnd({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available:true,$or: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[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{soldQty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{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$gt: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200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},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{item: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55" dirty="0">
                <a:latin typeface="Microsoft Sans Serif"/>
                <a:cs typeface="Microsoft Sans Serif"/>
              </a:rPr>
              <a:t>“Book”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}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]})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165" dirty="0">
                <a:latin typeface="Microsoft Sans Serif"/>
                <a:cs typeface="Microsoft Sans Serif"/>
              </a:rPr>
              <a:t>"$not"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metaconditional: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it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applied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top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other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criteria.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195" dirty="0">
                <a:latin typeface="Microsoft Sans Serif"/>
                <a:cs typeface="Microsoft Sans Serif"/>
              </a:rPr>
              <a:t>&gt;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db.items.ﬁnd({“_id"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{"$not"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{"$mod"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[4,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1]}}})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0344"/>
            <a:ext cx="4263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Limit</a:t>
            </a:r>
            <a:r>
              <a:rPr spc="-20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165" dirty="0"/>
              <a:t>Skip</a:t>
            </a:r>
            <a:r>
              <a:rPr spc="-15" dirty="0"/>
              <a:t> </a:t>
            </a:r>
            <a:r>
              <a:rPr spc="-100" dirty="0"/>
              <a:t>and</a:t>
            </a:r>
            <a:r>
              <a:rPr spc="-15" dirty="0"/>
              <a:t> </a:t>
            </a:r>
            <a:r>
              <a:rPr spc="-110" dirty="0"/>
              <a:t>Sorting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515" y="1054858"/>
            <a:ext cx="10076180" cy="417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marR="1931035" indent="-252095">
              <a:lnSpc>
                <a:spcPct val="1334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3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set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limit,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chain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limit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function </a:t>
            </a:r>
            <a:r>
              <a:rPr sz="2400" spc="75" dirty="0">
                <a:latin typeface="Microsoft Sans Serif"/>
                <a:cs typeface="Microsoft Sans Serif"/>
              </a:rPr>
              <a:t>onto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your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call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ﬁnd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db.c.ﬁnd().limit(3)</a:t>
            </a:r>
            <a:endParaRPr sz="240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If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want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skip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ﬁrst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three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matching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documents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return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rest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matches</a:t>
            </a:r>
            <a:endParaRPr sz="2400">
              <a:latin typeface="Microsoft Sans Serif"/>
              <a:cs typeface="Microsoft Sans Serif"/>
            </a:endParaRPr>
          </a:p>
          <a:p>
            <a:pPr marL="729615">
              <a:lnSpc>
                <a:spcPct val="100000"/>
              </a:lnSpc>
              <a:spcBef>
                <a:spcPts val="960"/>
              </a:spcBef>
            </a:pPr>
            <a:r>
              <a:rPr sz="2400" spc="-20" dirty="0">
                <a:latin typeface="Microsoft Sans Serif"/>
                <a:cs typeface="Microsoft Sans Serif"/>
              </a:rPr>
              <a:t>db.c.ﬁnd().skip(3)</a:t>
            </a:r>
            <a:endParaRPr sz="2400">
              <a:latin typeface="Microsoft Sans Serif"/>
              <a:cs typeface="Microsoft Sans Serif"/>
            </a:endParaRPr>
          </a:p>
          <a:p>
            <a:pPr marL="252729" marR="668655" indent="-24066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Sort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takes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object: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set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key/value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pairs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where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keys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key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names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values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sort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directions.</a:t>
            </a:r>
            <a:endParaRPr sz="2400">
              <a:latin typeface="Microsoft Sans Serif"/>
              <a:cs typeface="Microsoft Sans Serif"/>
            </a:endParaRPr>
          </a:p>
          <a:p>
            <a:pPr marL="252095" marR="2458720" indent="-252095">
              <a:lnSpc>
                <a:spcPct val="1334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Sort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direction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(ascending)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-1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(descending).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db.c.ﬁnd().sort({username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age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-1})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429" y="2482457"/>
            <a:ext cx="161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000000"/>
                </a:solidFill>
              </a:rPr>
              <a:t>Refe</a:t>
            </a:r>
            <a:r>
              <a:rPr sz="2400" spc="-110" dirty="0">
                <a:solidFill>
                  <a:srgbClr val="000000"/>
                </a:solidFill>
              </a:rPr>
              <a:t>r</a:t>
            </a:r>
            <a:r>
              <a:rPr sz="2400" spc="-130" dirty="0">
                <a:solidFill>
                  <a:srgbClr val="000000"/>
                </a:solidFill>
              </a:rPr>
              <a:t>ences: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45632" y="3564497"/>
            <a:ext cx="605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https://docs.mongodb.com/manual/tutorial/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033" y="2460781"/>
            <a:ext cx="3547745" cy="1042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b="0" dirty="0">
                <a:solidFill>
                  <a:srgbClr val="7F7F7F"/>
                </a:solidFill>
                <a:latin typeface="Calibri"/>
                <a:cs typeface="Calibri"/>
              </a:rPr>
              <a:t>Thank</a:t>
            </a:r>
            <a:r>
              <a:rPr sz="6650" b="0" spc="-7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650" b="0" spc="-165" dirty="0">
                <a:solidFill>
                  <a:srgbClr val="7F7F7F"/>
                </a:solidFill>
                <a:latin typeface="Calibri"/>
                <a:cs typeface="Calibri"/>
              </a:rPr>
              <a:t>You</a:t>
            </a:r>
            <a:endParaRPr sz="66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4987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000000"/>
                </a:solidFill>
              </a:rPr>
              <a:t>Challenges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-100" dirty="0">
                <a:solidFill>
                  <a:srgbClr val="000000"/>
                </a:solidFill>
              </a:rPr>
              <a:t>with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-160" dirty="0">
                <a:solidFill>
                  <a:srgbClr val="000000"/>
                </a:solidFill>
              </a:rPr>
              <a:t>RDBMS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896" y="1827644"/>
            <a:ext cx="9798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40" dirty="0">
                <a:latin typeface="Microsoft Sans Serif"/>
                <a:cs typeface="Microsoft Sans Serif"/>
              </a:rPr>
              <a:t>Hooking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RDBMS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web-based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application </a:t>
            </a:r>
            <a:r>
              <a:rPr sz="2400" spc="5" dirty="0">
                <a:latin typeface="Microsoft Sans Serif"/>
                <a:cs typeface="Microsoft Sans Serif"/>
              </a:rPr>
              <a:t>becomes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trouble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896" y="2516534"/>
            <a:ext cx="10711180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3020" indent="-351790">
              <a:lnSpc>
                <a:spcPct val="150000"/>
              </a:lnSpc>
              <a:spcBef>
                <a:spcPts val="10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  <a:tab pos="885825" algn="l"/>
                <a:tab pos="2202815" algn="l"/>
                <a:tab pos="3126105" algn="l"/>
                <a:tab pos="3749040" algn="l"/>
                <a:tab pos="4824095" algn="l"/>
                <a:tab pos="7593965" algn="l"/>
                <a:tab pos="8646795" algn="l"/>
                <a:tab pos="9281160" algn="l"/>
              </a:tabLst>
            </a:pPr>
            <a:r>
              <a:rPr sz="2400" spc="-70" dirty="0">
                <a:latin typeface="Microsoft Sans Serif"/>
                <a:cs typeface="Microsoft Sans Serif"/>
              </a:rPr>
              <a:t>As	</a:t>
            </a:r>
            <a:r>
              <a:rPr sz="2400" spc="-20" dirty="0">
                <a:latin typeface="Microsoft Sans Serif"/>
                <a:cs typeface="Microsoft Sans Serif"/>
              </a:rPr>
              <a:t>datasets	</a:t>
            </a:r>
            <a:r>
              <a:rPr sz="2400" spc="80" dirty="0">
                <a:latin typeface="Microsoft Sans Serif"/>
                <a:cs typeface="Microsoft Sans Serif"/>
              </a:rPr>
              <a:t>g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135" dirty="0">
                <a:latin typeface="Microsoft Sans Serif"/>
                <a:cs typeface="Microsoft Sans Serif"/>
              </a:rPr>
              <a:t>w</a:t>
            </a:r>
            <a:r>
              <a:rPr sz="2400" dirty="0">
                <a:latin typeface="Microsoft Sans Serif"/>
                <a:cs typeface="Microsoft Sans Serif"/>
              </a:rPr>
              <a:t>,	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5" dirty="0">
                <a:latin typeface="Microsoft Sans Serif"/>
                <a:cs typeface="Microsoft Sans Serif"/>
              </a:rPr>
              <a:t>simple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MySQ</a:t>
            </a:r>
            <a:r>
              <a:rPr lang="en-US" sz="2400" spc="-5" dirty="0">
                <a:latin typeface="Microsoft Sans Serif"/>
                <a:cs typeface="Microsoft Sans Serif"/>
              </a:rPr>
              <a:t>L </a:t>
            </a:r>
            <a:r>
              <a:rPr sz="2400" spc="55" dirty="0">
                <a:latin typeface="Microsoft Sans Serif"/>
                <a:cs typeface="Microsoft Sans Serif"/>
              </a:rPr>
              <a:t>model</a:t>
            </a:r>
            <a:r>
              <a:rPr lang="en-US" sz="2400" spc="5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(</a:t>
            </a:r>
            <a:r>
              <a:rPr lang="en-US" sz="2400" spc="-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lowe</a:t>
            </a:r>
            <a:r>
              <a:rPr sz="2400" spc="-140" dirty="0">
                <a:latin typeface="Microsoft Sans Serif"/>
                <a:cs typeface="Microsoft Sans Serif"/>
              </a:rPr>
              <a:t>r</a:t>
            </a:r>
            <a:r>
              <a:rPr sz="2400" spc="-5" dirty="0">
                <a:latin typeface="Microsoft Sans Serif"/>
                <a:cs typeface="Microsoft Sans Serif"/>
              </a:rPr>
              <a:t>-cost  </a:t>
            </a:r>
            <a:r>
              <a:rPr sz="2400" spc="-30" dirty="0">
                <a:latin typeface="Microsoft Sans Serif"/>
                <a:cs typeface="Microsoft Sans Serif"/>
              </a:rPr>
              <a:t>startups)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started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become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problematic</a:t>
            </a:r>
            <a:endParaRPr sz="2400" dirty="0">
              <a:latin typeface="Microsoft Sans Serif"/>
              <a:cs typeface="Microsoft Sans Serif"/>
            </a:endParaRPr>
          </a:p>
          <a:p>
            <a:pPr marL="363855" marR="5080" indent="-351790">
              <a:lnSpc>
                <a:spcPct val="150000"/>
              </a:lnSpc>
              <a:spcBef>
                <a:spcPts val="48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  <a:tab pos="1530350" algn="l"/>
                <a:tab pos="3249930" algn="l"/>
                <a:tab pos="4037965" algn="l"/>
                <a:tab pos="5277485" algn="l"/>
                <a:tab pos="5765800" algn="l"/>
                <a:tab pos="7084695" algn="l"/>
                <a:tab pos="8340725" algn="l"/>
                <a:tab pos="1018349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Hence,	</a:t>
            </a:r>
            <a:r>
              <a:rPr sz="2400" spc="15" dirty="0">
                <a:latin typeface="Microsoft Sans Serif"/>
                <a:cs typeface="Microsoft Sans Serif"/>
              </a:rPr>
              <a:t>developers	</a:t>
            </a:r>
            <a:r>
              <a:rPr sz="2400" spc="40" dirty="0">
                <a:latin typeface="Microsoft Sans Serif"/>
                <a:cs typeface="Microsoft Sans Serif"/>
              </a:rPr>
              <a:t>look	</a:t>
            </a:r>
            <a:r>
              <a:rPr sz="2400" spc="5" dirty="0">
                <a:latin typeface="Microsoft Sans Serif"/>
                <a:cs typeface="Microsoft Sans Serif"/>
              </a:rPr>
              <a:t>forwa</a:t>
            </a:r>
            <a:r>
              <a:rPr sz="2400" spc="-45" dirty="0">
                <a:latin typeface="Microsoft Sans Serif"/>
                <a:cs typeface="Microsoft Sans Serif"/>
              </a:rPr>
              <a:t>r</a:t>
            </a:r>
            <a:r>
              <a:rPr sz="2400" spc="130" dirty="0">
                <a:latin typeface="Microsoft Sans Serif"/>
                <a:cs typeface="Microsoft Sans Serif"/>
              </a:rPr>
              <a:t>d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55" dirty="0">
                <a:latin typeface="Microsoft Sans Serif"/>
                <a:cs typeface="Microsoft Sans Serif"/>
              </a:rPr>
              <a:t>imp</a:t>
            </a:r>
            <a:r>
              <a:rPr sz="2400" spc="-15" dirty="0">
                <a:latin typeface="Microsoft Sans Serif"/>
                <a:cs typeface="Microsoft Sans Serif"/>
              </a:rPr>
              <a:t>r</a:t>
            </a:r>
            <a:r>
              <a:rPr sz="2400" spc="15" dirty="0">
                <a:latin typeface="Microsoft Sans Serif"/>
                <a:cs typeface="Microsoft Sans Serif"/>
              </a:rPr>
              <a:t>ove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" dirty="0">
                <a:latin typeface="Microsoft Sans Serif"/>
                <a:cs typeface="Microsoft Sans Serif"/>
              </a:rPr>
              <a:t>existing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" dirty="0">
                <a:latin typeface="Microsoft Sans Serif"/>
                <a:cs typeface="Microsoft Sans Serif"/>
              </a:rPr>
              <a:t>applications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" dirty="0">
                <a:latin typeface="Microsoft Sans Serif"/>
                <a:cs typeface="Microsoft Sans Serif"/>
              </a:rPr>
              <a:t>and  </a:t>
            </a:r>
            <a:r>
              <a:rPr sz="2400" spc="45" dirty="0">
                <a:latin typeface="Microsoft Sans Serif"/>
                <a:cs typeface="Microsoft Sans Serif"/>
              </a:rPr>
              <a:t>develop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applications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which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meet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needs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Big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Data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726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000000"/>
                </a:solidFill>
              </a:rPr>
              <a:t>Different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160" dirty="0">
                <a:solidFill>
                  <a:srgbClr val="000000"/>
                </a:solidFill>
              </a:rPr>
              <a:t>RDBMS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135" dirty="0">
                <a:solidFill>
                  <a:srgbClr val="000000"/>
                </a:solidFill>
              </a:rPr>
              <a:t>Cluster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120" dirty="0">
                <a:solidFill>
                  <a:srgbClr val="000000"/>
                </a:solidFill>
              </a:rPr>
              <a:t>Approach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1999" y="870614"/>
            <a:ext cx="10996930" cy="2037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Master-Slave</a:t>
            </a:r>
            <a:endParaRPr sz="2400" dirty="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480"/>
              </a:spcBef>
              <a:buSzPct val="66666"/>
              <a:buFont typeface="Arial MT"/>
              <a:buChar char="●"/>
              <a:tabLst>
                <a:tab pos="469265" algn="l"/>
                <a:tab pos="469900" algn="l"/>
                <a:tab pos="1531620" algn="l"/>
                <a:tab pos="2717800" algn="l"/>
                <a:tab pos="3153410" algn="l"/>
                <a:tab pos="3724275" algn="l"/>
                <a:tab pos="4519930" algn="l"/>
                <a:tab pos="5672455" algn="l"/>
                <a:tab pos="6932930" algn="l"/>
                <a:tab pos="7237730" algn="l"/>
                <a:tab pos="8028940" algn="l"/>
                <a:tab pos="9322435" algn="l"/>
                <a:tab pos="9893300" algn="l"/>
                <a:tab pos="10701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Master	</a:t>
            </a:r>
            <a:r>
              <a:rPr sz="2400" spc="-20" dirty="0">
                <a:latin typeface="Microsoft Sans Serif"/>
                <a:cs typeface="Microsoft Sans Serif"/>
              </a:rPr>
              <a:t>handles	</a:t>
            </a:r>
            <a:r>
              <a:rPr sz="2400" spc="-15" dirty="0">
                <a:latin typeface="Microsoft Sans Serif"/>
                <a:cs typeface="Microsoft Sans Serif"/>
              </a:rPr>
              <a:t>all	</a:t>
            </a:r>
            <a:r>
              <a:rPr sz="2400" spc="40" dirty="0">
                <a:latin typeface="Microsoft Sans Serif"/>
                <a:cs typeface="Microsoft Sans Serif"/>
              </a:rPr>
              <a:t>the	</a:t>
            </a:r>
            <a:r>
              <a:rPr sz="2400" spc="30" dirty="0">
                <a:latin typeface="Microsoft Sans Serif"/>
                <a:cs typeface="Microsoft Sans Serif"/>
              </a:rPr>
              <a:t>write	</a:t>
            </a:r>
            <a:r>
              <a:rPr sz="2400" spc="-50" dirty="0">
                <a:latin typeface="Microsoft Sans Serif"/>
                <a:cs typeface="Microsoft Sans Serif"/>
              </a:rPr>
              <a:t>r</a:t>
            </a:r>
            <a:r>
              <a:rPr sz="2400" spc="10" dirty="0">
                <a:latin typeface="Microsoft Sans Serif"/>
                <a:cs typeface="Microsoft Sans Serif"/>
              </a:rPr>
              <a:t>equest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30" dirty="0">
                <a:latin typeface="Microsoft Sans Serif"/>
                <a:cs typeface="Microsoft Sans Serif"/>
              </a:rPr>
              <a:t>because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75" dirty="0">
                <a:latin typeface="Microsoft Sans Serif"/>
                <a:cs typeface="Microsoft Sans Serif"/>
              </a:rPr>
              <a:t>it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must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5" dirty="0">
                <a:latin typeface="Microsoft Sans Serif"/>
                <a:cs typeface="Microsoft Sans Serif"/>
              </a:rPr>
              <a:t>maintain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30" dirty="0">
                <a:latin typeface="Microsoft Sans Serif"/>
                <a:cs typeface="Microsoft Sans Serif"/>
              </a:rPr>
              <a:t>locks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endParaRPr sz="2400" dirty="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spc="5" dirty="0">
                <a:latin typeface="Microsoft Sans Serif"/>
                <a:cs typeface="Microsoft Sans Serif"/>
              </a:rPr>
              <a:t>guarantee</a:t>
            </a:r>
            <a:r>
              <a:rPr sz="2400" spc="20" dirty="0">
                <a:latin typeface="Microsoft Sans Serif"/>
                <a:cs typeface="Microsoft Sans Serif"/>
              </a:rPr>
              <a:t> roll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back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case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failure.</a:t>
            </a:r>
            <a:endParaRPr sz="2400" dirty="0">
              <a:latin typeface="Microsoft Sans Serif"/>
              <a:cs typeface="Microsoft Sans Serif"/>
            </a:endParaRPr>
          </a:p>
          <a:p>
            <a:pPr marL="469900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400" spc="30" dirty="0">
                <a:latin typeface="Microsoft Sans Serif"/>
                <a:cs typeface="Microsoft Sans Serif"/>
              </a:rPr>
              <a:t>All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reads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goes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replicated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slave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databases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999" y="2943255"/>
            <a:ext cx="624332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51790">
              <a:lnSpc>
                <a:spcPct val="150000"/>
              </a:lnSpc>
              <a:spcBef>
                <a:spcPts val="100"/>
              </a:spcBef>
              <a:buSzPct val="66666"/>
              <a:buFont typeface="Arial MT"/>
              <a:buChar char="●"/>
              <a:tabLst>
                <a:tab pos="469265" algn="l"/>
                <a:tab pos="469900" algn="l"/>
                <a:tab pos="1513205" algn="l"/>
                <a:tab pos="2359025" algn="l"/>
                <a:tab pos="3256279" algn="l"/>
                <a:tab pos="4040504" algn="l"/>
                <a:tab pos="4615815" algn="l"/>
              </a:tabLst>
            </a:pPr>
            <a:r>
              <a:rPr sz="2400" spc="-90" dirty="0">
                <a:latin typeface="Microsoft Sans Serif"/>
                <a:cs typeface="Microsoft Sans Serif"/>
              </a:rPr>
              <a:t>Reads	</a:t>
            </a:r>
            <a:r>
              <a:rPr sz="2400" spc="15" dirty="0">
                <a:latin typeface="Microsoft Sans Serif"/>
                <a:cs typeface="Microsoft Sans Serif"/>
              </a:rPr>
              <a:t>f</a:t>
            </a:r>
            <a:r>
              <a:rPr sz="2400" spc="-25" dirty="0">
                <a:latin typeface="Microsoft Sans Serif"/>
                <a:cs typeface="Microsoft Sans Serif"/>
              </a:rPr>
              <a:t>r</a:t>
            </a:r>
            <a:r>
              <a:rPr sz="2400" spc="65" dirty="0">
                <a:latin typeface="Microsoft Sans Serif"/>
                <a:cs typeface="Microsoft Sans Serif"/>
              </a:rPr>
              <a:t>om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60" dirty="0">
                <a:latin typeface="Microsoft Sans Serif"/>
                <a:cs typeface="Microsoft Sans Serif"/>
              </a:rPr>
              <a:t>slave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30" dirty="0">
                <a:latin typeface="Microsoft Sans Serif"/>
                <a:cs typeface="Microsoft Sans Serif"/>
              </a:rPr>
              <a:t>may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dirty="0">
                <a:latin typeface="Microsoft Sans Serif"/>
                <a:cs typeface="Microsoft Sans Serif"/>
              </a:rPr>
              <a:t>	inconsistent  </a:t>
            </a:r>
            <a:r>
              <a:rPr sz="2400" spc="50" dirty="0">
                <a:latin typeface="Microsoft Sans Serif"/>
                <a:cs typeface="Microsoft Sans Serif"/>
              </a:rPr>
              <a:t>propagated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down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4285F4"/>
                </a:solidFill>
                <a:latin typeface="Calibri"/>
                <a:cs typeface="Calibri"/>
              </a:rPr>
              <a:t>Partition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or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285F4"/>
                </a:solidFill>
                <a:latin typeface="Calibri"/>
                <a:cs typeface="Calibri"/>
              </a:rPr>
              <a:t>sharding</a:t>
            </a:r>
            <a:endParaRPr sz="2400" dirty="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480"/>
              </a:spcBef>
              <a:buSzPct val="66666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400" spc="-95" dirty="0">
                <a:latin typeface="Microsoft Sans Serif"/>
                <a:cs typeface="Microsoft Sans Serif"/>
              </a:rPr>
              <a:t>Scales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well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both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reads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writes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8765" y="3048000"/>
            <a:ext cx="456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1534160" algn="l"/>
                <a:tab pos="2318385" algn="l"/>
                <a:tab pos="2989580" algn="l"/>
                <a:tab pos="3852545" algn="l"/>
              </a:tabLst>
            </a:pPr>
            <a:r>
              <a:rPr sz="2400" spc="-135" dirty="0">
                <a:latin typeface="Microsoft Sans Serif"/>
                <a:cs typeface="Microsoft Sans Serif"/>
              </a:rPr>
              <a:t>as	</a:t>
            </a:r>
            <a:r>
              <a:rPr sz="2400" spc="-5" dirty="0">
                <a:latin typeface="Microsoft Sans Serif"/>
                <a:cs typeface="Microsoft Sans Serif"/>
              </a:rPr>
              <a:t>writes	</a:t>
            </a:r>
            <a:r>
              <a:rPr sz="2400" spc="-30" dirty="0">
                <a:latin typeface="Microsoft Sans Serif"/>
                <a:cs typeface="Microsoft Sans Serif"/>
              </a:rPr>
              <a:t>may	</a:t>
            </a:r>
            <a:r>
              <a:rPr sz="2400" spc="70" dirty="0">
                <a:latin typeface="Microsoft Sans Serif"/>
                <a:cs typeface="Microsoft Sans Serif"/>
              </a:rPr>
              <a:t>not	</a:t>
            </a:r>
            <a:r>
              <a:rPr sz="2400" spc="-35" dirty="0">
                <a:latin typeface="Microsoft Sans Serif"/>
                <a:cs typeface="Microsoft Sans Serif"/>
              </a:rPr>
              <a:t>have	</a:t>
            </a:r>
            <a:r>
              <a:rPr sz="2400" spc="30" dirty="0">
                <a:latin typeface="Microsoft Sans Serif"/>
                <a:cs typeface="Microsoft Sans Serif"/>
              </a:rPr>
              <a:t>been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895" y="5259735"/>
            <a:ext cx="8046084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114" dirty="0">
                <a:latin typeface="Microsoft Sans Serif"/>
                <a:cs typeface="Microsoft Sans Serif"/>
              </a:rPr>
              <a:t>Not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transparent,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application </a:t>
            </a:r>
            <a:r>
              <a:rPr sz="2400" spc="-10" dirty="0">
                <a:latin typeface="Microsoft Sans Serif"/>
                <a:cs typeface="Microsoft Sans Serif"/>
              </a:rPr>
              <a:t>needs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partition-aware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no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longer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have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relationships/joins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across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partitions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105" dirty="0">
                <a:latin typeface="Microsoft Sans Serif"/>
                <a:cs typeface="Microsoft Sans Serif"/>
              </a:rPr>
              <a:t>Loss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referential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integrity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across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shards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338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000000"/>
                </a:solidFill>
              </a:rPr>
              <a:t>What </a:t>
            </a:r>
            <a:r>
              <a:rPr sz="3600" spc="-305" dirty="0">
                <a:solidFill>
                  <a:srgbClr val="000000"/>
                </a:solidFill>
              </a:rPr>
              <a:t>is </a:t>
            </a:r>
            <a:r>
              <a:rPr sz="3600" spc="-155" dirty="0">
                <a:solidFill>
                  <a:srgbClr val="000000"/>
                </a:solidFill>
              </a:rPr>
              <a:t>NoSQL?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896" y="840811"/>
            <a:ext cx="10722610" cy="450532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780"/>
              </a:spcBef>
            </a:pPr>
            <a:r>
              <a:rPr sz="3200" spc="-10" dirty="0">
                <a:solidFill>
                  <a:srgbClr val="4285F4"/>
                </a:solidFill>
                <a:latin typeface="Calibri"/>
                <a:cs typeface="Calibri"/>
              </a:rPr>
              <a:t>Stands</a:t>
            </a:r>
            <a:r>
              <a:rPr sz="3200" spc="-2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285F4"/>
                </a:solidFill>
                <a:latin typeface="Calibri"/>
                <a:cs typeface="Calibri"/>
              </a:rPr>
              <a:t>for</a:t>
            </a:r>
            <a:r>
              <a:rPr sz="3200" spc="-2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285F4"/>
                </a:solidFill>
                <a:latin typeface="Calibri"/>
                <a:cs typeface="Calibri"/>
              </a:rPr>
              <a:t>Not</a:t>
            </a:r>
            <a:r>
              <a:rPr sz="3200" spc="-1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285F4"/>
                </a:solidFill>
                <a:latin typeface="Calibri"/>
                <a:cs typeface="Calibri"/>
              </a:rPr>
              <a:t>Only</a:t>
            </a:r>
            <a:r>
              <a:rPr sz="3200" spc="-2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285F4"/>
                </a:solidFill>
                <a:latin typeface="Calibri"/>
                <a:cs typeface="Calibri"/>
              </a:rPr>
              <a:t>SQL</a:t>
            </a:r>
            <a:endParaRPr sz="3200">
              <a:latin typeface="Calibri"/>
              <a:cs typeface="Calibri"/>
            </a:endParaRPr>
          </a:p>
          <a:p>
            <a:pPr marL="363855" indent="-351790">
              <a:lnSpc>
                <a:spcPct val="100000"/>
              </a:lnSpc>
              <a:spcBef>
                <a:spcPts val="515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term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NOSQL</a:t>
            </a:r>
            <a:r>
              <a:rPr sz="2400" spc="23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was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given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Carl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Strozzi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1998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name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his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ﬁle-based</a:t>
            </a:r>
            <a:endParaRPr sz="2400">
              <a:latin typeface="Microsoft Sans Serif"/>
              <a:cs typeface="Microsoft Sans Serif"/>
            </a:endParaRPr>
          </a:p>
          <a:p>
            <a:pPr marL="36385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Microsoft Sans Serif"/>
                <a:cs typeface="Microsoft Sans Serif"/>
              </a:rPr>
              <a:t>database</a:t>
            </a:r>
            <a:endParaRPr sz="2400">
              <a:latin typeface="Microsoft Sans Serif"/>
              <a:cs typeface="Microsoft Sans Serif"/>
            </a:endParaRPr>
          </a:p>
          <a:p>
            <a:pPr marL="363855" marR="23495" indent="-351790">
              <a:lnSpc>
                <a:spcPct val="150000"/>
              </a:lnSpc>
              <a:spcBef>
                <a:spcPts val="48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45" dirty="0">
                <a:latin typeface="Microsoft Sans Serif"/>
                <a:cs typeface="Microsoft Sans Serif"/>
              </a:rPr>
              <a:t>It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was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again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re-introduced</a:t>
            </a:r>
            <a:r>
              <a:rPr sz="2400" spc="3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Eric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Evans</a:t>
            </a:r>
            <a:r>
              <a:rPr sz="2400" spc="3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event</a:t>
            </a:r>
            <a:r>
              <a:rPr sz="2400" spc="33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was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organized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discuss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open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source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distributed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databases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50" dirty="0">
                <a:latin typeface="Microsoft Sans Serif"/>
                <a:cs typeface="Microsoft Sans Serif"/>
              </a:rPr>
              <a:t>Eric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clariﬁed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later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NoSQL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does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not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mean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20" dirty="0">
                <a:latin typeface="Microsoft Sans Serif"/>
                <a:cs typeface="Microsoft Sans Serif"/>
              </a:rPr>
              <a:t>“No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SQL”</a:t>
            </a:r>
            <a:endParaRPr sz="2400">
              <a:latin typeface="Microsoft Sans Serif"/>
              <a:cs typeface="Microsoft Sans Serif"/>
            </a:endParaRPr>
          </a:p>
          <a:p>
            <a:pPr marL="363855" marR="5080" indent="-351790">
              <a:lnSpc>
                <a:spcPct val="150000"/>
              </a:lnSpc>
              <a:spcBef>
                <a:spcPts val="48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NoSQL</a:t>
            </a:r>
            <a:r>
              <a:rPr sz="2400" spc="14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means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seeking</a:t>
            </a:r>
            <a:r>
              <a:rPr sz="2400" spc="1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alternatives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14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relational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databases</a:t>
            </a:r>
            <a:r>
              <a:rPr sz="2400" spc="14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specially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those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cases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which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RDBMS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bad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ﬁt.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399" y="5184057"/>
            <a:ext cx="3962399" cy="1343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394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000000"/>
                </a:solidFill>
              </a:rPr>
              <a:t>Features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of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NoSQL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896" y="931574"/>
            <a:ext cx="8909685" cy="526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15" dirty="0">
                <a:latin typeface="Microsoft Sans Serif"/>
                <a:cs typeface="Microsoft Sans Serif"/>
              </a:rPr>
              <a:t>non-relation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no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primary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foreign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key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relationship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Either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don’t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require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schema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provide</a:t>
            </a:r>
            <a:r>
              <a:rPr sz="2400" spc="30" dirty="0">
                <a:latin typeface="Microsoft Sans Serif"/>
                <a:cs typeface="Microsoft Sans Serif"/>
              </a:rPr>
              <a:t> ﬂexible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schema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  <a:tab pos="4646930" algn="l"/>
              </a:tabLst>
            </a:pP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replicated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45" dirty="0">
                <a:latin typeface="Microsoft Sans Serif"/>
                <a:cs typeface="Microsoft Sans Serif"/>
              </a:rPr>
              <a:t> multiple	</a:t>
            </a:r>
            <a:r>
              <a:rPr sz="2400" spc="5" dirty="0">
                <a:latin typeface="Microsoft Sans Serif"/>
                <a:cs typeface="Microsoft Sans Serif"/>
              </a:rPr>
              <a:t>nodes,</a:t>
            </a:r>
            <a:r>
              <a:rPr sz="2400" spc="20" dirty="0">
                <a:latin typeface="Microsoft Sans Serif"/>
                <a:cs typeface="Microsoft Sans Serif"/>
              </a:rPr>
              <a:t> data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partitioned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too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down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nodes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easily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replaced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40" dirty="0">
                <a:latin typeface="Microsoft Sans Serif"/>
                <a:cs typeface="Microsoft Sans Serif"/>
              </a:rPr>
              <a:t>no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single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point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failure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horizontal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scalable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dirty="0">
                <a:latin typeface="Microsoft Sans Serif"/>
                <a:cs typeface="Microsoft Sans Serif"/>
              </a:rPr>
              <a:t>open-source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software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60" dirty="0">
                <a:latin typeface="Microsoft Sans Serif"/>
                <a:cs typeface="Microsoft Sans Serif"/>
              </a:rPr>
              <a:t>massive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write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performance</a:t>
            </a:r>
            <a:endParaRPr sz="24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fast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key-value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access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2345" y="3113473"/>
            <a:ext cx="4357254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554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5" dirty="0">
                <a:solidFill>
                  <a:srgbClr val="000000"/>
                </a:solidFill>
              </a:rPr>
              <a:t>T</a:t>
            </a:r>
            <a:r>
              <a:rPr sz="3600" spc="-185" dirty="0">
                <a:solidFill>
                  <a:srgbClr val="000000"/>
                </a:solidFill>
              </a:rPr>
              <a:t>ypes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of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NoSQL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databases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9474" y="869285"/>
            <a:ext cx="10746105" cy="5386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sz="1900" spc="-20" dirty="0">
                <a:solidFill>
                  <a:srgbClr val="4285F4"/>
                </a:solidFill>
                <a:latin typeface="Calibri"/>
                <a:cs typeface="Calibri"/>
              </a:rPr>
              <a:t>Key-value</a:t>
            </a:r>
            <a:endParaRPr sz="19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415"/>
              </a:spcBef>
            </a:pPr>
            <a:r>
              <a:rPr sz="2400" spc="-15" dirty="0">
                <a:latin typeface="Microsoft Sans Serif"/>
                <a:cs typeface="Microsoft Sans Serif"/>
              </a:rPr>
              <a:t>Example: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DynamoDB,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Voldermort,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Scalaris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Microsoft Sans Serif"/>
              <a:cs typeface="Microsoft Sans Serif"/>
            </a:endParaRPr>
          </a:p>
          <a:p>
            <a:pPr marL="417830" indent="-4057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17830" algn="l"/>
                <a:tab pos="418465" algn="l"/>
              </a:tabLst>
            </a:pPr>
            <a:r>
              <a:rPr sz="1900" spc="-10" dirty="0">
                <a:solidFill>
                  <a:srgbClr val="4285F4"/>
                </a:solidFill>
                <a:latin typeface="Calibri"/>
                <a:cs typeface="Calibri"/>
              </a:rPr>
              <a:t>Document-based</a:t>
            </a:r>
            <a:endParaRPr sz="19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414"/>
              </a:spcBef>
            </a:pPr>
            <a:r>
              <a:rPr sz="2400" spc="-15" dirty="0">
                <a:latin typeface="Microsoft Sans Serif"/>
                <a:cs typeface="Microsoft Sans Serif"/>
              </a:rPr>
              <a:t>Example: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MongoDB,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CouchDB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Microsoft Sans Serif"/>
              <a:cs typeface="Microsoft Sans Serif"/>
            </a:endParaRPr>
          </a:p>
          <a:p>
            <a:pPr marL="417830" indent="-405765">
              <a:lnSpc>
                <a:spcPct val="100000"/>
              </a:lnSpc>
              <a:buAutoNum type="arabicPeriod" startAt="3"/>
              <a:tabLst>
                <a:tab pos="417830" algn="l"/>
                <a:tab pos="418465" algn="l"/>
              </a:tabLst>
            </a:pPr>
            <a:r>
              <a:rPr sz="1900" spc="-5" dirty="0">
                <a:solidFill>
                  <a:srgbClr val="4285F4"/>
                </a:solidFill>
                <a:latin typeface="Calibri"/>
                <a:cs typeface="Calibri"/>
              </a:rPr>
              <a:t>Column-based</a:t>
            </a:r>
            <a:endParaRPr sz="190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  <a:spcBef>
                <a:spcPts val="415"/>
              </a:spcBef>
            </a:pPr>
            <a:r>
              <a:rPr sz="2400" spc="-15" dirty="0">
                <a:latin typeface="Microsoft Sans Serif"/>
                <a:cs typeface="Microsoft Sans Serif"/>
              </a:rPr>
              <a:t>Example: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BigTable,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Cassandra,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Hbase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Microsoft Sans Serif"/>
              <a:cs typeface="Microsoft Sans Serif"/>
            </a:endParaRPr>
          </a:p>
          <a:p>
            <a:pPr marL="417830" indent="-405765">
              <a:lnSpc>
                <a:spcPct val="100000"/>
              </a:lnSpc>
              <a:buAutoNum type="arabicPeriod" startAt="4"/>
              <a:tabLst>
                <a:tab pos="417830" algn="l"/>
                <a:tab pos="418465" algn="l"/>
              </a:tabLst>
            </a:pPr>
            <a:r>
              <a:rPr sz="1900" spc="-5" dirty="0">
                <a:solidFill>
                  <a:srgbClr val="4285F4"/>
                </a:solidFill>
                <a:latin typeface="Calibri"/>
                <a:cs typeface="Calibri"/>
              </a:rPr>
              <a:t>Graph-based</a:t>
            </a:r>
            <a:endParaRPr sz="190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  <a:spcBef>
                <a:spcPts val="415"/>
              </a:spcBef>
            </a:pPr>
            <a:r>
              <a:rPr sz="2400" spc="-15" dirty="0">
                <a:latin typeface="Microsoft Sans Serif"/>
                <a:cs typeface="Microsoft Sans Serif"/>
              </a:rPr>
              <a:t>Example: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Neo4J,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InfoGrid</a:t>
            </a:r>
            <a:endParaRPr sz="2400">
              <a:latin typeface="Microsoft Sans Serif"/>
              <a:cs typeface="Microsoft Sans Serif"/>
            </a:endParaRPr>
          </a:p>
          <a:p>
            <a:pPr marL="532130" lvl="1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532130" algn="l"/>
                <a:tab pos="532765" algn="l"/>
              </a:tabLst>
            </a:pPr>
            <a:r>
              <a:rPr sz="2400" spc="75" dirty="0">
                <a:latin typeface="Microsoft Sans Serif"/>
                <a:cs typeface="Microsoft Sans Serif"/>
              </a:rPr>
              <a:t>“No-schema”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common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characteristics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most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NOSQL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storage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systems</a:t>
            </a:r>
            <a:endParaRPr sz="2400">
              <a:latin typeface="Microsoft Sans Serif"/>
              <a:cs typeface="Microsoft Sans Serif"/>
            </a:endParaRPr>
          </a:p>
          <a:p>
            <a:pPr marL="532130" lvl="1" indent="-35179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●"/>
              <a:tabLst>
                <a:tab pos="532130" algn="l"/>
                <a:tab pos="53276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Provide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“ﬂexible”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types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6041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000000"/>
                </a:solidFill>
              </a:rPr>
              <a:t>Beneﬁts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of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NoSQL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databases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61108" y="2017055"/>
            <a:ext cx="10026015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795" indent="-351790">
              <a:lnSpc>
                <a:spcPct val="150000"/>
              </a:lnSpc>
              <a:spcBef>
                <a:spcPts val="100"/>
              </a:spcBef>
              <a:buSzPct val="66666"/>
              <a:buChar char="●"/>
              <a:tabLst>
                <a:tab pos="363855" algn="l"/>
                <a:tab pos="364490" algn="l"/>
              </a:tabLst>
            </a:pPr>
            <a:r>
              <a:rPr sz="2400" b="1" spc="-60" dirty="0">
                <a:latin typeface="Arial"/>
                <a:cs typeface="Arial"/>
              </a:rPr>
              <a:t>High</a:t>
            </a:r>
            <a:r>
              <a:rPr sz="2400" b="1" spc="19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Scalability</a:t>
            </a:r>
            <a:r>
              <a:rPr sz="2400" b="1" spc="204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Ability</a:t>
            </a:r>
            <a:r>
              <a:rPr sz="2400" spc="2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execute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queries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store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without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having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upper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limit.</a:t>
            </a:r>
            <a:endParaRPr sz="2400">
              <a:latin typeface="Microsoft Sans Serif"/>
              <a:cs typeface="Microsoft Sans Serif"/>
            </a:endParaRPr>
          </a:p>
          <a:p>
            <a:pPr marL="363855" marR="5080" indent="-351790">
              <a:lnSpc>
                <a:spcPct val="150000"/>
              </a:lnSpc>
              <a:spcBef>
                <a:spcPts val="480"/>
              </a:spcBef>
              <a:buSzPct val="66666"/>
              <a:buChar char="●"/>
              <a:tabLst>
                <a:tab pos="363855" algn="l"/>
                <a:tab pos="364490" algn="l"/>
              </a:tabLst>
            </a:pPr>
            <a:r>
              <a:rPr sz="2400" b="1" spc="-60" dirty="0">
                <a:latin typeface="Arial"/>
                <a:cs typeface="Arial"/>
              </a:rPr>
              <a:t>High</a:t>
            </a:r>
            <a:r>
              <a:rPr sz="2400" b="1" spc="270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Availability</a:t>
            </a:r>
            <a:r>
              <a:rPr sz="2400" b="1" spc="270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:</a:t>
            </a:r>
            <a:r>
              <a:rPr sz="2400" b="1" spc="275" dirty="0">
                <a:latin typeface="Arial"/>
                <a:cs typeface="Arial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Ability</a:t>
            </a:r>
            <a:r>
              <a:rPr sz="2400" spc="30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run</a:t>
            </a:r>
            <a:r>
              <a:rPr sz="2400" spc="30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Read/Write</a:t>
            </a:r>
            <a:r>
              <a:rPr sz="2400" spc="3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queries</a:t>
            </a:r>
            <a:r>
              <a:rPr sz="2400" spc="30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even</a:t>
            </a:r>
            <a:r>
              <a:rPr sz="2400" spc="3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30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some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servers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down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1079"/>
            <a:ext cx="7192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000000"/>
                </a:solidFill>
              </a:rPr>
              <a:t>Disadvantage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of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NoSQL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databases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0077" y="1141574"/>
            <a:ext cx="9886950" cy="487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indent="-9652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60" dirty="0">
                <a:latin typeface="Microsoft Sans Serif"/>
                <a:cs typeface="Microsoft Sans Serif"/>
              </a:rPr>
              <a:t>Don’t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fully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support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relational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features</a:t>
            </a:r>
            <a:endParaRPr sz="240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15" dirty="0">
                <a:latin typeface="Microsoft Sans Serif"/>
                <a:cs typeface="Microsoft Sans Serif"/>
              </a:rPr>
              <a:t>Normalization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can’t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used,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so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No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JOIN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Queries</a:t>
            </a:r>
            <a:endParaRPr sz="240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40" dirty="0">
                <a:latin typeface="Microsoft Sans Serif"/>
                <a:cs typeface="Microsoft Sans Serif"/>
              </a:rPr>
              <a:t>no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referential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integrity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constraints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20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20" dirty="0">
                <a:latin typeface="Microsoft Sans Serif"/>
                <a:cs typeface="Microsoft Sans Serif"/>
              </a:rPr>
              <a:t>Non-Availability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SQL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language</a:t>
            </a:r>
            <a:endParaRPr sz="240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40" dirty="0">
                <a:latin typeface="Microsoft Sans Serif"/>
                <a:cs typeface="Microsoft Sans Serif"/>
              </a:rPr>
              <a:t>More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programing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needed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work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these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DBs</a:t>
            </a:r>
            <a:endParaRPr sz="240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NoSQL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don’t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follow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provide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ACID</a:t>
            </a:r>
            <a:r>
              <a:rPr sz="2400" spc="25" dirty="0">
                <a:latin typeface="Microsoft Sans Serif"/>
                <a:cs typeface="Microsoft Sans Serif"/>
              </a:rPr>
              <a:t> properties</a:t>
            </a:r>
            <a:endParaRPr sz="2400">
              <a:latin typeface="Microsoft Sans Serif"/>
              <a:cs typeface="Microsoft Sans Serif"/>
            </a:endParaRPr>
          </a:p>
          <a:p>
            <a:pPr marL="193675" indent="-18161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94310" algn="l"/>
              </a:tabLst>
            </a:pPr>
            <a:r>
              <a:rPr sz="2400" spc="-35" dirty="0">
                <a:latin typeface="Microsoft Sans Serif"/>
                <a:cs typeface="Microsoft Sans Serif"/>
              </a:rPr>
              <a:t>They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provide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fewer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guarantees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following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CAP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theorem</a:t>
            </a:r>
            <a:endParaRPr sz="2400">
              <a:latin typeface="Microsoft Sans Serif"/>
              <a:cs typeface="Microsoft Sans Serif"/>
            </a:endParaRPr>
          </a:p>
          <a:p>
            <a:pPr marL="109220" indent="-96520">
              <a:lnSpc>
                <a:spcPct val="100000"/>
              </a:lnSpc>
              <a:spcBef>
                <a:spcPts val="1920"/>
              </a:spcBef>
              <a:buSzPct val="66666"/>
              <a:buFont typeface="Arial MT"/>
              <a:buChar char="•"/>
              <a:tabLst>
                <a:tab pos="109220" algn="l"/>
              </a:tabLst>
            </a:pPr>
            <a:r>
              <a:rPr sz="2400" spc="110" dirty="0">
                <a:latin typeface="Microsoft Sans Serif"/>
                <a:cs typeface="Microsoft Sans Serif"/>
              </a:rPr>
              <a:t>No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easy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integration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applications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needs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JDBC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ODBC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drivers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1564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Microsoft Sans Serif</vt:lpstr>
      <vt:lpstr>Times New Roman</vt:lpstr>
      <vt:lpstr>Office Theme</vt:lpstr>
      <vt:lpstr>NoSQL databases  and MongoDB</vt:lpstr>
      <vt:lpstr>Why NoSQL?</vt:lpstr>
      <vt:lpstr>Challenges with RDBMS</vt:lpstr>
      <vt:lpstr>Different RDBMS Cluster Approach</vt:lpstr>
      <vt:lpstr>What is NoSQL?</vt:lpstr>
      <vt:lpstr>Features of NoSQL</vt:lpstr>
      <vt:lpstr>Types of NoSQL databases</vt:lpstr>
      <vt:lpstr>Beneﬁts of NoSQL databases</vt:lpstr>
      <vt:lpstr>Disadvantage of NoSQL databases</vt:lpstr>
      <vt:lpstr>Who are users of NoSQL</vt:lpstr>
      <vt:lpstr>Tradeoff in Cluster Databases</vt:lpstr>
      <vt:lpstr>CAP Theorem</vt:lpstr>
      <vt:lpstr>What is MongoDB?</vt:lpstr>
      <vt:lpstr>Why MongoDB stores data as BSON</vt:lpstr>
      <vt:lpstr>MongoDB Structure</vt:lpstr>
      <vt:lpstr>Insert Operation</vt:lpstr>
      <vt:lpstr>Retrieval Operation</vt:lpstr>
      <vt:lpstr>Retrieval Operation</vt:lpstr>
      <vt:lpstr>Query Operators</vt:lpstr>
      <vt:lpstr>OR, AND Operators</vt:lpstr>
      <vt:lpstr>Limit , Skip and Sorting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NoSQL &amp;MongoDB</dc:title>
  <cp:lastModifiedBy>S Vidya</cp:lastModifiedBy>
  <cp:revision>9</cp:revision>
  <dcterms:created xsi:type="dcterms:W3CDTF">2024-09-10T16:44:38Z</dcterms:created>
  <dcterms:modified xsi:type="dcterms:W3CDTF">2025-04-25T15:17:53Z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