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6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57" r:id="rId17"/>
    <p:sldId id="358" r:id="rId18"/>
    <p:sldId id="333" r:id="rId19"/>
    <p:sldId id="3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BDC5-06FE-4503-B603-795F1E7E5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9D7E1-A145-4717-AAB4-657725961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5C0A2-193C-479B-A9AC-3CF40933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59F5-0241-47AD-BA86-9A60AF6E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D850-C164-416A-B04F-2902D6CD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EF5D-5147-4E6C-8F9A-73AF67A1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854F8-12CB-410D-B910-B939C0DAD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7CE7-72DC-4573-9BF9-8E2459AF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40F5-3662-4AF9-AB6D-A75A4005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9ABE-DB52-4E85-B2AA-1FE7D0F1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2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87115-F492-4973-9CAD-17B68E82E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52C5D-9F8F-4A26-8192-259C2AF4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7960-363B-4385-949D-196C7600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F0012-1C77-4E73-A2A5-084E181D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0624-9507-4E71-9D6F-4F5D13C6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4E1C-D6BD-432B-9B09-073530A0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1588-8992-4694-AB0F-96A40E4F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9C2BC-1422-4BC0-B6A2-AFAFED2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9061C-9242-487F-92C1-8E02AD70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5CF8-2D22-494B-B60F-E7479F52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557-371F-4B3C-B381-1999E08D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C1EB9-40DE-48E3-A703-822887E5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0E140-B155-4DAA-828F-2AAE5CB6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19E51-353D-431B-AD46-C91580D0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9460-7609-45AD-B6B2-74EFF1A2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020A-43DF-40C6-AA1A-815931E0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EF12-E7AD-4B37-8050-EBC8D6EE0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4FB13-8520-4DE7-B9C5-B743EEE59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DE5AE-2519-4E17-8017-8615BB5B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21B3-94F8-42F9-93E6-85BC8BB7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D7D3-E27A-4CA8-A738-A97E3FDE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04A7-6124-4047-BE92-537DCEF4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2B15-61EB-476A-9DC4-531F2BCC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1FD80-8399-4D77-8B69-53D09DBB3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B3E67-48F9-4C78-B69C-4DDB36237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9630A-9C7C-4573-96F3-3F74655BB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BC0B8-4D14-4791-86C5-D30E082F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AA233-820C-4A73-917F-769C5895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3456C-7292-4B39-ABD7-32380210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9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0FBB-52D8-4461-91EA-A9FFD7DE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C5DD3-6FE3-43A3-B25E-C39FA84A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0486D-6DFD-4A03-A32D-B7A2E3A6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9D110-0B4B-4120-9D70-40ADC9D8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201F4-562D-4B9A-97F0-FB8AC9E7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3246C-2B60-4D93-931D-4D413935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C1B4-4667-47A7-8903-99F1980E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426E-7353-491A-A7EC-5A45DE93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DFD0-E49F-4D5A-AE31-BCF4ACC9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4B2F8-F074-47BB-9B59-90CBA199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8EC2-1D68-4F41-A053-9CDE968A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18063-DC69-4097-BEE7-74C37AD0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159E6-7B9C-4F32-925E-D5EACCC5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8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6F86-8028-4D0F-8C02-025B6F5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0FA8F-94E7-4787-AD23-A65F40DA0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24030-033E-42D5-BEC7-5DBFBFFF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580ED-B3E2-41B7-ABD8-A5D9637F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47DCA-DE43-4C35-ACF2-454DC63F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82EC-1C0D-4A37-815D-8F998BB8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A9B32-6522-4245-BAC6-7213933D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B008-81A9-46BD-84F5-2672418A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29EA-BB14-4BC8-8DAA-07EEE8B8D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F652-63DB-4E3F-ADAD-EC6EEABDE41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679AF-A00D-4726-81D7-C8D55B917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9F217-129A-40B0-903D-7FB69ADDC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496C-16A3-4013-AD64-D31EF5F2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28256-6FE7-4623-911B-E943DB3D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Available File Formats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548F91-4225-4D0A-9947-632E2326F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sz="3200" dirty="0">
                <a:solidFill>
                  <a:schemeClr val="tx2"/>
                </a:solidFill>
              </a:rPr>
              <a:t>Text / CSV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sz="3200" dirty="0">
                <a:solidFill>
                  <a:schemeClr val="tx2"/>
                </a:solidFill>
              </a:rPr>
              <a:t>JSON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sz="3200" dirty="0">
                <a:solidFill>
                  <a:schemeClr val="tx2"/>
                </a:solidFill>
              </a:rPr>
              <a:t>SequenceFile</a:t>
            </a:r>
          </a:p>
          <a:p>
            <a:pPr lvl="1">
              <a:buClr>
                <a:schemeClr val="tx2"/>
              </a:buClr>
            </a:pPr>
            <a:r>
              <a:rPr lang="de-CH" sz="2667" dirty="0">
                <a:solidFill>
                  <a:schemeClr val="tx2"/>
                </a:solidFill>
              </a:rPr>
              <a:t>binary key/value pair format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sz="3200" dirty="0">
                <a:solidFill>
                  <a:schemeClr val="tx2"/>
                </a:solidFill>
              </a:rPr>
              <a:t>Avro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sz="3200" dirty="0">
                <a:solidFill>
                  <a:schemeClr val="tx2"/>
                </a:solidFill>
              </a:rPr>
              <a:t>Parquet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-"/>
            </a:pPr>
            <a:r>
              <a:rPr lang="de-CH" sz="3200" dirty="0">
                <a:solidFill>
                  <a:schemeClr val="tx2"/>
                </a:solidFill>
              </a:rPr>
              <a:t>ORC</a:t>
            </a:r>
          </a:p>
          <a:p>
            <a:pPr lvl="1">
              <a:buClr>
                <a:schemeClr val="tx2"/>
              </a:buClr>
            </a:pPr>
            <a:r>
              <a:rPr lang="de-CH" sz="2667" dirty="0">
                <a:solidFill>
                  <a:schemeClr val="tx2"/>
                </a:solidFill>
              </a:rPr>
              <a:t>optimized row columnar format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7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4484-D63A-45E0-8533-8188F020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ORC –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D27E-952D-4F54-B6C9-396F0A70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storage</a:t>
            </a:r>
          </a:p>
          <a:p>
            <a:r>
              <a:rPr lang="en-US" dirty="0"/>
              <a:t>High compression rates</a:t>
            </a:r>
          </a:p>
          <a:p>
            <a:r>
              <a:rPr lang="en-US" dirty="0"/>
              <a:t>Fast query performance</a:t>
            </a:r>
          </a:p>
          <a:p>
            <a:r>
              <a:rPr lang="en-US" dirty="0"/>
              <a:t>Supports complex data types</a:t>
            </a:r>
          </a:p>
          <a:p>
            <a:r>
              <a:rPr lang="en-US" dirty="0"/>
              <a:t>Completely self dependent</a:t>
            </a:r>
          </a:p>
          <a:p>
            <a:r>
              <a:rPr lang="en-US" dirty="0"/>
              <a:t>Enhancing versatility and providing additional insights</a:t>
            </a:r>
          </a:p>
          <a:p>
            <a:r>
              <a:rPr lang="en-US" dirty="0"/>
              <a:t>valuable asset in big data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8259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D287-5DBD-433C-8323-C2CC2304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 – Best Suited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4086-3666-45CC-BEDC-042AC0DB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Data Warehousing and Analytical Queries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Significant performance benefits due to its columnar storage and 		compression capabilities (performs complex queries in historical large 	volumes of data like  sales trends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High compression efficiency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High compression rates, which reduces storage costs and improves I/O 	performance (used lightweight compression algorithms like </a:t>
            </a:r>
            <a:r>
              <a:rPr lang="en-US" sz="2400" dirty="0" err="1"/>
              <a:t>Zlib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818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8194-4775-415A-9BFF-044E3F90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Row/Column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0C76-DF00-41C6-9098-CD1F31BA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0EFCB-D560-49B9-AFA0-05429105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52052" cy="45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1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B9B0-1414-452F-B0E8-04F864BD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Compression Percentage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6741-5178-40D7-BB03-E9B0C9CC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F7FF6-CA95-4D45-B2C1-C8FEC5C8E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444"/>
            <a:ext cx="11046997" cy="48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7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B81C-EADC-4CAD-9CD9-5606BD84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SQOOP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57B9E8-BC4A-4349-853F-6C8AD7648AA2}"/>
              </a:ext>
            </a:extLst>
          </p:cNvPr>
          <p:cNvSpPr txBox="1">
            <a:spLocks/>
          </p:cNvSpPr>
          <p:nvPr/>
        </p:nvSpPr>
        <p:spPr>
          <a:xfrm>
            <a:off x="1066800" y="1475936"/>
            <a:ext cx="10134600" cy="4390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</a:pPr>
            <a:r>
              <a:rPr lang="en-US" sz="2100" dirty="0">
                <a:latin typeface="Microsoft Sans Serif"/>
                <a:cs typeface="Microsoft Sans Serif"/>
              </a:rPr>
              <a:t>Cloudera 2009</a:t>
            </a:r>
          </a:p>
          <a:p>
            <a:pPr marL="342900" indent="-342900">
              <a:lnSpc>
                <a:spcPct val="200000"/>
              </a:lnSpc>
            </a:pPr>
            <a:r>
              <a:rPr lang="en-US" sz="2100" dirty="0">
                <a:latin typeface="Microsoft Sans Serif"/>
                <a:cs typeface="Microsoft Sans Serif"/>
              </a:rPr>
              <a:t>Moving data between Hadoop and RDBMS</a:t>
            </a:r>
          </a:p>
          <a:p>
            <a:pPr marL="342900" indent="-342900">
              <a:lnSpc>
                <a:spcPct val="200000"/>
              </a:lnSpc>
            </a:pPr>
            <a:r>
              <a:rPr lang="en-US" sz="2100" dirty="0">
                <a:latin typeface="Microsoft Sans Serif"/>
                <a:cs typeface="Microsoft Sans Serif"/>
              </a:rPr>
              <a:t>SQOOP is a MR tool for importing data from RDBMS and Hadoop</a:t>
            </a:r>
          </a:p>
          <a:p>
            <a:pPr marL="342900" indent="-342900">
              <a:lnSpc>
                <a:spcPct val="200000"/>
              </a:lnSpc>
            </a:pPr>
            <a:r>
              <a:rPr lang="en-US" sz="2100" dirty="0">
                <a:latin typeface="Microsoft Sans Serif"/>
                <a:cs typeface="Microsoft Sans Serif"/>
              </a:rPr>
              <a:t>SQOOP convert import command into Map only Job to import data</a:t>
            </a:r>
          </a:p>
          <a:p>
            <a:pPr marL="342900" indent="-342900">
              <a:lnSpc>
                <a:spcPct val="200000"/>
              </a:lnSpc>
            </a:pPr>
            <a:r>
              <a:rPr lang="en-US" sz="2100" dirty="0">
                <a:latin typeface="Microsoft Sans Serif"/>
                <a:cs typeface="Microsoft Sans Serif"/>
              </a:rPr>
              <a:t>Parallel Map tasks help importing the data transfer</a:t>
            </a:r>
          </a:p>
          <a:p>
            <a:pPr marL="342900" indent="-342900">
              <a:lnSpc>
                <a:spcPct val="200000"/>
              </a:lnSpc>
            </a:pPr>
            <a:r>
              <a:rPr lang="en-US" sz="2100" dirty="0">
                <a:latin typeface="Microsoft Sans Serif"/>
                <a:cs typeface="Microsoft Sans Serif"/>
              </a:rPr>
              <a:t>SQOOP uses JDBC connection of databases to run the query and fetch the data</a:t>
            </a:r>
          </a:p>
        </p:txBody>
      </p:sp>
    </p:spTree>
    <p:extLst>
      <p:ext uri="{BB962C8B-B14F-4D97-AF65-F5344CB8AC3E}">
        <p14:creationId xmlns:p14="http://schemas.microsoft.com/office/powerpoint/2010/main" val="280379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0602-6534-48CE-9CDF-09CDA9F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" dirty="0">
                <a:solidFill>
                  <a:srgbClr val="434343"/>
                </a:solidFill>
              </a:rPr>
              <a:t>SQOOP - </a:t>
            </a:r>
            <a:r>
              <a:rPr lang="en-US" b="1" spc="30" dirty="0" err="1">
                <a:solidFill>
                  <a:srgbClr val="434343"/>
                </a:solidFill>
              </a:rPr>
              <a:t>SQ</a:t>
            </a:r>
            <a:r>
              <a:rPr lang="en-US" spc="30" dirty="0" err="1">
                <a:solidFill>
                  <a:srgbClr val="434343"/>
                </a:solidFill>
              </a:rPr>
              <a:t>L+Had</a:t>
            </a:r>
            <a:r>
              <a:rPr lang="en-US" b="1" spc="30" dirty="0" err="1">
                <a:solidFill>
                  <a:srgbClr val="434343"/>
                </a:solidFill>
              </a:rPr>
              <a:t>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0AF6-9E1D-477C-927F-6783E99C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52729" marR="137160" indent="-2406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lang="en-US" b="1" dirty="0">
                <a:latin typeface="Microsoft Sans Serif"/>
                <a:cs typeface="Microsoft Sans Serif"/>
              </a:rPr>
              <a:t>Sqoop can import 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253365" algn="l"/>
              </a:tabLst>
            </a:pPr>
            <a:r>
              <a:rPr lang="en-US" dirty="0">
                <a:latin typeface="Microsoft Sans Serif"/>
                <a:cs typeface="Microsoft Sans Serif"/>
              </a:rPr>
              <a:t>RDBMS -&gt; Hadoop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253365" algn="l"/>
              </a:tabLst>
            </a:pPr>
            <a:r>
              <a:rPr lang="en-US" dirty="0">
                <a:latin typeface="Microsoft Sans Serif"/>
                <a:cs typeface="Microsoft Sans Serif"/>
              </a:rPr>
              <a:t>RDBMS -&gt; Hive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253365" algn="l"/>
              </a:tabLst>
            </a:pPr>
            <a:r>
              <a:rPr lang="en-US" dirty="0">
                <a:latin typeface="Microsoft Sans Serif"/>
                <a:cs typeface="Microsoft Sans Serif"/>
              </a:rPr>
              <a:t>RDBMS -&gt;</a:t>
            </a:r>
            <a:r>
              <a:rPr lang="en-US" dirty="0" err="1">
                <a:latin typeface="Microsoft Sans Serif"/>
                <a:cs typeface="Microsoft Sans Serif"/>
              </a:rPr>
              <a:t>Hbase</a:t>
            </a:r>
            <a:endParaRPr lang="en-US" dirty="0">
              <a:latin typeface="Microsoft Sans Serif"/>
              <a:cs typeface="Microsoft Sans Serif"/>
            </a:endParaRP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253365" algn="l"/>
              </a:tabLst>
            </a:pPr>
            <a:endParaRPr lang="en-US" dirty="0">
              <a:latin typeface="Microsoft Sans Serif"/>
              <a:cs typeface="Microsoft Sans Serif"/>
            </a:endParaRP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253365" algn="l"/>
              </a:tabLst>
            </a:pPr>
            <a:endParaRPr lang="en-US" dirty="0">
              <a:latin typeface="Microsoft Sans Serif"/>
              <a:cs typeface="Microsoft Sans Serif"/>
            </a:endParaRP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253365" algn="l"/>
              </a:tabLst>
            </a:pPr>
            <a:r>
              <a:rPr lang="en-US" b="1" dirty="0">
                <a:latin typeface="Microsoft Sans Serif"/>
                <a:cs typeface="Microsoft Sans Serif"/>
              </a:rPr>
              <a:t>Sqoop can Export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253365" algn="l"/>
              </a:tabLst>
            </a:pPr>
            <a:r>
              <a:rPr lang="en-US" dirty="0">
                <a:latin typeface="Microsoft Sans Serif"/>
                <a:cs typeface="Microsoft Sans Serif"/>
              </a:rPr>
              <a:t>HDFS – RDBMS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253365" algn="l"/>
              </a:tabLst>
            </a:pPr>
            <a:r>
              <a:rPr lang="en-US" dirty="0">
                <a:latin typeface="Microsoft Sans Serif"/>
                <a:cs typeface="Microsoft Sans Serif"/>
              </a:rPr>
              <a:t>Hive -&gt; RDBMS</a:t>
            </a:r>
          </a:p>
          <a:p>
            <a:pPr marL="354964" marR="137160" indent="-342900">
              <a:lnSpc>
                <a:spcPct val="100000"/>
              </a:lnSpc>
              <a:spcBef>
                <a:spcPts val="100"/>
              </a:spcBef>
              <a:tabLst>
                <a:tab pos="252095" algn="l"/>
                <a:tab pos="253365" algn="l"/>
              </a:tabLst>
            </a:pPr>
            <a:r>
              <a:rPr lang="en-US" dirty="0" err="1">
                <a:latin typeface="Microsoft Sans Serif"/>
                <a:cs typeface="Microsoft Sans Serif"/>
              </a:rPr>
              <a:t>Hbase</a:t>
            </a:r>
            <a:r>
              <a:rPr lang="en-US" dirty="0">
                <a:latin typeface="Microsoft Sans Serif"/>
                <a:cs typeface="Microsoft Sans Serif"/>
              </a:rPr>
              <a:t> -&gt; </a:t>
            </a:r>
            <a:r>
              <a:rPr lang="en-US" dirty="0">
                <a:solidFill>
                  <a:srgbClr val="FF0000"/>
                </a:solidFill>
                <a:latin typeface="Microsoft Sans Serif"/>
                <a:cs typeface="Microsoft Sans Serif"/>
              </a:rPr>
              <a:t>RDBMS not possible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3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DDC-7306-43CD-B77F-8CF2133A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80" y="295343"/>
            <a:ext cx="9292160" cy="506515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Importing a Table from </a:t>
            </a:r>
            <a:r>
              <a:rPr lang="en-US" dirty="0" err="1"/>
              <a:t>Mysql</a:t>
            </a:r>
            <a:r>
              <a:rPr lang="en-US" dirty="0"/>
              <a:t> to Hive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097B-A741-4D58-8E21-CB36ADDA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41" y="1796275"/>
            <a:ext cx="8395335" cy="3724096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sz="2600" b="1" dirty="0"/>
              <a:t>We use import command to table from </a:t>
            </a:r>
            <a:r>
              <a:rPr lang="en-US" sz="2600" b="1" dirty="0" err="1"/>
              <a:t>sql</a:t>
            </a:r>
            <a:r>
              <a:rPr lang="en-US" sz="2600" b="1" dirty="0"/>
              <a:t> to hive</a:t>
            </a:r>
          </a:p>
          <a:p>
            <a:endParaRPr lang="en-US" sz="2600" b="1" dirty="0"/>
          </a:p>
          <a:p>
            <a:endParaRPr lang="en-US" sz="2600" b="1" dirty="0"/>
          </a:p>
          <a:p>
            <a:r>
              <a:rPr lang="en-US" sz="2600" dirty="0" err="1"/>
              <a:t>sqoop</a:t>
            </a:r>
            <a:r>
              <a:rPr lang="en-US" sz="2600" dirty="0"/>
              <a:t> import \</a:t>
            </a:r>
          </a:p>
          <a:p>
            <a:r>
              <a:rPr lang="en-US" sz="2600" dirty="0"/>
              <a:t>--connect </a:t>
            </a:r>
            <a:r>
              <a:rPr lang="en-US" sz="2600" dirty="0" err="1"/>
              <a:t>jdbc:mysql</a:t>
            </a:r>
            <a:r>
              <a:rPr lang="en-US" sz="2600" dirty="0"/>
              <a:t>://hostname/</a:t>
            </a:r>
            <a:r>
              <a:rPr lang="en-US" sz="2600" dirty="0" err="1"/>
              <a:t>dbname</a:t>
            </a:r>
            <a:r>
              <a:rPr lang="en-US" sz="2600" dirty="0"/>
              <a:t> \</a:t>
            </a:r>
          </a:p>
          <a:p>
            <a:r>
              <a:rPr lang="en-US" sz="2600" dirty="0"/>
              <a:t>--username </a:t>
            </a:r>
            <a:r>
              <a:rPr lang="en-US" sz="2600" dirty="0" err="1"/>
              <a:t>myusername</a:t>
            </a:r>
            <a:r>
              <a:rPr lang="en-US" sz="2600" dirty="0"/>
              <a:t> \</a:t>
            </a:r>
          </a:p>
          <a:p>
            <a:r>
              <a:rPr lang="en-US" sz="2600" dirty="0"/>
              <a:t>--password </a:t>
            </a:r>
            <a:r>
              <a:rPr lang="en-US" sz="2600" dirty="0" err="1"/>
              <a:t>mypassword</a:t>
            </a:r>
            <a:r>
              <a:rPr lang="en-US" sz="2600" dirty="0"/>
              <a:t> \</a:t>
            </a:r>
          </a:p>
          <a:p>
            <a:r>
              <a:rPr lang="en-US" sz="2600" dirty="0"/>
              <a:t>--table </a:t>
            </a:r>
            <a:r>
              <a:rPr lang="en-US" sz="2600" dirty="0" err="1"/>
              <a:t>mytable</a:t>
            </a:r>
            <a:r>
              <a:rPr lang="en-US" sz="2600" dirty="0"/>
              <a:t> \</a:t>
            </a:r>
          </a:p>
          <a:p>
            <a:r>
              <a:rPr lang="en-US" sz="2600" dirty="0"/>
              <a:t>--hive-import \</a:t>
            </a:r>
          </a:p>
          <a:p>
            <a:r>
              <a:rPr lang="en-US" sz="2600" dirty="0"/>
              <a:t>--create-hive-table \</a:t>
            </a:r>
          </a:p>
          <a:p>
            <a:r>
              <a:rPr lang="en-US" sz="2600" dirty="0"/>
              <a:t>--hive-database </a:t>
            </a:r>
            <a:r>
              <a:rPr lang="en-US" sz="2600" dirty="0" err="1"/>
              <a:t>myhivedb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7589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DDC-7306-43CD-B77F-8CF2133A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80" y="295343"/>
            <a:ext cx="6838520" cy="492443"/>
          </a:xfrm>
        </p:spPr>
        <p:txBody>
          <a:bodyPr>
            <a:normAutofit fontScale="90000"/>
          </a:bodyPr>
          <a:lstStyle/>
          <a:p>
            <a:r>
              <a:rPr lang="en-US" dirty="0"/>
              <a:t>Incremental Imports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097B-A741-4D58-8E21-CB36ADDA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41" y="1447800"/>
            <a:ext cx="10090559" cy="4770537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Append Mode: </a:t>
            </a:r>
            <a:r>
              <a:rPr lang="en-US" sz="2200" dirty="0"/>
              <a:t>Imports rows where a specified column has a value greater than the maximum value from the last import.</a:t>
            </a:r>
          </a:p>
          <a:p>
            <a:endParaRPr lang="en-US" sz="2200" dirty="0"/>
          </a:p>
          <a:p>
            <a:r>
              <a:rPr lang="en-US" sz="2200" b="1" dirty="0" err="1"/>
              <a:t>Lastmodified</a:t>
            </a:r>
            <a:r>
              <a:rPr lang="en-US" sz="2200" b="1" dirty="0"/>
              <a:t> Mode: </a:t>
            </a:r>
            <a:r>
              <a:rPr lang="en-US" sz="2200" dirty="0"/>
              <a:t>Imports rows where a specified timestamp column has a value greater than the last import time.</a:t>
            </a:r>
          </a:p>
          <a:p>
            <a:endParaRPr lang="en-US" sz="2000" b="1" dirty="0"/>
          </a:p>
          <a:p>
            <a:r>
              <a:rPr lang="en-US" sz="2000" dirty="0" err="1"/>
              <a:t>sqoop</a:t>
            </a:r>
            <a:r>
              <a:rPr lang="en-US" sz="2000" dirty="0"/>
              <a:t> import \</a:t>
            </a:r>
          </a:p>
          <a:p>
            <a:r>
              <a:rPr lang="en-US" sz="2000" dirty="0"/>
              <a:t> --connect </a:t>
            </a:r>
            <a:r>
              <a:rPr lang="en-US" sz="2000" dirty="0" err="1"/>
              <a:t>jdbc:mysql</a:t>
            </a:r>
            <a:r>
              <a:rPr lang="en-US" sz="2000" dirty="0"/>
              <a:t>://hostname/</a:t>
            </a:r>
            <a:r>
              <a:rPr lang="en-US" sz="2000" dirty="0" err="1"/>
              <a:t>dbname</a:t>
            </a:r>
            <a:r>
              <a:rPr lang="en-US" sz="2000" dirty="0"/>
              <a:t> \</a:t>
            </a:r>
          </a:p>
          <a:p>
            <a:r>
              <a:rPr lang="en-US" sz="2000" dirty="0"/>
              <a:t> --username </a:t>
            </a:r>
            <a:r>
              <a:rPr lang="en-US" sz="2000" dirty="0" err="1"/>
              <a:t>myusername</a:t>
            </a:r>
            <a:r>
              <a:rPr lang="en-US" sz="2000" dirty="0"/>
              <a:t> \ </a:t>
            </a:r>
          </a:p>
          <a:p>
            <a:r>
              <a:rPr lang="en-US" sz="2000" dirty="0"/>
              <a:t>--password </a:t>
            </a:r>
            <a:r>
              <a:rPr lang="en-US" sz="2000" dirty="0" err="1"/>
              <a:t>mypassword</a:t>
            </a:r>
            <a:r>
              <a:rPr lang="en-US" sz="2000" dirty="0"/>
              <a:t> \ </a:t>
            </a:r>
          </a:p>
          <a:p>
            <a:r>
              <a:rPr lang="en-US" sz="2000" dirty="0"/>
              <a:t>--table </a:t>
            </a:r>
            <a:r>
              <a:rPr lang="en-US" sz="2000" dirty="0" err="1"/>
              <a:t>mytable</a:t>
            </a:r>
            <a:r>
              <a:rPr lang="en-US" sz="2000" dirty="0"/>
              <a:t> \ </a:t>
            </a:r>
          </a:p>
          <a:p>
            <a:r>
              <a:rPr lang="en-US" sz="2000" dirty="0"/>
              <a:t>--incremental [</a:t>
            </a:r>
            <a:r>
              <a:rPr lang="en-US" sz="2000" dirty="0" err="1"/>
              <a:t>append|lastmodified</a:t>
            </a:r>
            <a:r>
              <a:rPr lang="en-US" sz="2000" dirty="0"/>
              <a:t>] \ </a:t>
            </a:r>
          </a:p>
          <a:p>
            <a:r>
              <a:rPr lang="en-US" sz="2000" dirty="0"/>
              <a:t>--check-column </a:t>
            </a:r>
            <a:r>
              <a:rPr lang="en-US" sz="2000" dirty="0" err="1"/>
              <a:t>column_name</a:t>
            </a:r>
            <a:r>
              <a:rPr lang="en-US" sz="2000" dirty="0"/>
              <a:t> \ </a:t>
            </a:r>
          </a:p>
          <a:p>
            <a:r>
              <a:rPr lang="en-US" sz="2000" dirty="0"/>
              <a:t>--last-value </a:t>
            </a:r>
            <a:r>
              <a:rPr lang="en-US" sz="2000" dirty="0" err="1"/>
              <a:t>last_imported_value</a:t>
            </a:r>
            <a:r>
              <a:rPr lang="en-US" sz="2000" dirty="0"/>
              <a:t> \</a:t>
            </a:r>
          </a:p>
          <a:p>
            <a:r>
              <a:rPr lang="en-US" sz="2000" dirty="0"/>
              <a:t> --target-</a:t>
            </a:r>
            <a:r>
              <a:rPr lang="en-US" sz="2000" dirty="0" err="1"/>
              <a:t>dir</a:t>
            </a:r>
            <a:r>
              <a:rPr lang="en-US" sz="2000" dirty="0"/>
              <a:t> /path/to/</a:t>
            </a:r>
            <a:r>
              <a:rPr lang="en-US" sz="2000" dirty="0" err="1"/>
              <a:t>hdfs</a:t>
            </a:r>
            <a:r>
              <a:rPr lang="en-US" sz="2000" dirty="0"/>
              <a:t>/directory</a:t>
            </a:r>
          </a:p>
        </p:txBody>
      </p:sp>
    </p:spTree>
    <p:extLst>
      <p:ext uri="{BB962C8B-B14F-4D97-AF65-F5344CB8AC3E}">
        <p14:creationId xmlns:p14="http://schemas.microsoft.com/office/powerpoint/2010/main" val="105666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00" y="383506"/>
            <a:ext cx="211864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434343"/>
                </a:solidFill>
              </a:rPr>
              <a:t>Sqoop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08000" cy="1828800"/>
            <a:chOff x="0" y="0"/>
            <a:chExt cx="508000" cy="1828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0F75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14400"/>
              <a:ext cx="508000" cy="914400"/>
            </a:xfrm>
            <a:custGeom>
              <a:avLst/>
              <a:gdLst/>
              <a:ahLst/>
              <a:cxnLst/>
              <a:rect l="l" t="t" r="r" b="b"/>
              <a:pathLst>
                <a:path w="508000" h="914400">
                  <a:moveTo>
                    <a:pt x="5079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07999" y="0"/>
                  </a:lnTo>
                  <a:lnTo>
                    <a:pt x="507999" y="914399"/>
                  </a:lnTo>
                  <a:close/>
                </a:path>
              </a:pathLst>
            </a:custGeom>
            <a:solidFill>
              <a:srgbClr val="25A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238682" y="1285837"/>
            <a:ext cx="2853690" cy="3959225"/>
          </a:xfrm>
          <a:custGeom>
            <a:avLst/>
            <a:gdLst/>
            <a:ahLst/>
            <a:cxnLst/>
            <a:rect l="l" t="t" r="r" b="b"/>
            <a:pathLst>
              <a:path w="2853690" h="3959225">
                <a:moveTo>
                  <a:pt x="0" y="475565"/>
                </a:moveTo>
                <a:lnTo>
                  <a:pt x="2455" y="426941"/>
                </a:lnTo>
                <a:lnTo>
                  <a:pt x="9661" y="379722"/>
                </a:lnTo>
                <a:lnTo>
                  <a:pt x="21380" y="334146"/>
                </a:lnTo>
                <a:lnTo>
                  <a:pt x="37372" y="290453"/>
                </a:lnTo>
                <a:lnTo>
                  <a:pt x="57398" y="248882"/>
                </a:lnTo>
                <a:lnTo>
                  <a:pt x="81219" y="209672"/>
                </a:lnTo>
                <a:lnTo>
                  <a:pt x="108596" y="173061"/>
                </a:lnTo>
                <a:lnTo>
                  <a:pt x="139290" y="139289"/>
                </a:lnTo>
                <a:lnTo>
                  <a:pt x="173061" y="108596"/>
                </a:lnTo>
                <a:lnTo>
                  <a:pt x="209672" y="81219"/>
                </a:lnTo>
                <a:lnTo>
                  <a:pt x="248883" y="57398"/>
                </a:lnTo>
                <a:lnTo>
                  <a:pt x="290454" y="37372"/>
                </a:lnTo>
                <a:lnTo>
                  <a:pt x="334147" y="21380"/>
                </a:lnTo>
                <a:lnTo>
                  <a:pt x="379722" y="9661"/>
                </a:lnTo>
                <a:lnTo>
                  <a:pt x="426942" y="2455"/>
                </a:lnTo>
                <a:lnTo>
                  <a:pt x="475565" y="0"/>
                </a:lnTo>
                <a:lnTo>
                  <a:pt x="2377769" y="0"/>
                </a:lnTo>
                <a:lnTo>
                  <a:pt x="2424773" y="2327"/>
                </a:lnTo>
                <a:lnTo>
                  <a:pt x="2470981" y="9222"/>
                </a:lnTo>
                <a:lnTo>
                  <a:pt x="2516081" y="20556"/>
                </a:lnTo>
                <a:lnTo>
                  <a:pt x="2559761" y="36200"/>
                </a:lnTo>
                <a:lnTo>
                  <a:pt x="2601709" y="56024"/>
                </a:lnTo>
                <a:lnTo>
                  <a:pt x="2641614" y="79900"/>
                </a:lnTo>
                <a:lnTo>
                  <a:pt x="2679163" y="107698"/>
                </a:lnTo>
                <a:lnTo>
                  <a:pt x="2714045" y="139289"/>
                </a:lnTo>
                <a:lnTo>
                  <a:pt x="2745636" y="174172"/>
                </a:lnTo>
                <a:lnTo>
                  <a:pt x="2773434" y="211721"/>
                </a:lnTo>
                <a:lnTo>
                  <a:pt x="2797310" y="251626"/>
                </a:lnTo>
                <a:lnTo>
                  <a:pt x="2817135" y="293574"/>
                </a:lnTo>
                <a:lnTo>
                  <a:pt x="2832779" y="337254"/>
                </a:lnTo>
                <a:lnTo>
                  <a:pt x="2844113" y="382353"/>
                </a:lnTo>
                <a:lnTo>
                  <a:pt x="2851008" y="428561"/>
                </a:lnTo>
                <a:lnTo>
                  <a:pt x="2853335" y="475565"/>
                </a:lnTo>
                <a:lnTo>
                  <a:pt x="2853335" y="3483549"/>
                </a:lnTo>
                <a:lnTo>
                  <a:pt x="2850880" y="3532173"/>
                </a:lnTo>
                <a:lnTo>
                  <a:pt x="2843673" y="3579392"/>
                </a:lnTo>
                <a:lnTo>
                  <a:pt x="2831954" y="3624968"/>
                </a:lnTo>
                <a:lnTo>
                  <a:pt x="2815963" y="3668661"/>
                </a:lnTo>
                <a:lnTo>
                  <a:pt x="2795937" y="3710232"/>
                </a:lnTo>
                <a:lnTo>
                  <a:pt x="2772116" y="3749442"/>
                </a:lnTo>
                <a:lnTo>
                  <a:pt x="2744739" y="3786053"/>
                </a:lnTo>
                <a:lnTo>
                  <a:pt x="2714045" y="3819825"/>
                </a:lnTo>
                <a:lnTo>
                  <a:pt x="2680273" y="3850518"/>
                </a:lnTo>
                <a:lnTo>
                  <a:pt x="2643663" y="3877895"/>
                </a:lnTo>
                <a:lnTo>
                  <a:pt x="2604452" y="3901716"/>
                </a:lnTo>
                <a:lnTo>
                  <a:pt x="2562881" y="3921742"/>
                </a:lnTo>
                <a:lnTo>
                  <a:pt x="2519188" y="3937734"/>
                </a:lnTo>
                <a:lnTo>
                  <a:pt x="2473613" y="3949453"/>
                </a:lnTo>
                <a:lnTo>
                  <a:pt x="2426393" y="3956659"/>
                </a:lnTo>
                <a:lnTo>
                  <a:pt x="2377769" y="3959114"/>
                </a:lnTo>
                <a:lnTo>
                  <a:pt x="475565" y="3959114"/>
                </a:lnTo>
                <a:lnTo>
                  <a:pt x="426942" y="3956659"/>
                </a:lnTo>
                <a:lnTo>
                  <a:pt x="379722" y="3949453"/>
                </a:lnTo>
                <a:lnTo>
                  <a:pt x="334147" y="3937734"/>
                </a:lnTo>
                <a:lnTo>
                  <a:pt x="290454" y="3921742"/>
                </a:lnTo>
                <a:lnTo>
                  <a:pt x="248883" y="3901716"/>
                </a:lnTo>
                <a:lnTo>
                  <a:pt x="209672" y="3877895"/>
                </a:lnTo>
                <a:lnTo>
                  <a:pt x="173061" y="3850518"/>
                </a:lnTo>
                <a:lnTo>
                  <a:pt x="139290" y="3819825"/>
                </a:lnTo>
                <a:lnTo>
                  <a:pt x="108596" y="3786053"/>
                </a:lnTo>
                <a:lnTo>
                  <a:pt x="81219" y="3749442"/>
                </a:lnTo>
                <a:lnTo>
                  <a:pt x="57398" y="3710232"/>
                </a:lnTo>
                <a:lnTo>
                  <a:pt x="37372" y="3668661"/>
                </a:lnTo>
                <a:lnTo>
                  <a:pt x="21380" y="3624968"/>
                </a:lnTo>
                <a:lnTo>
                  <a:pt x="9661" y="3579392"/>
                </a:lnTo>
                <a:lnTo>
                  <a:pt x="2455" y="3532173"/>
                </a:lnTo>
                <a:lnTo>
                  <a:pt x="0" y="3483549"/>
                </a:lnTo>
                <a:lnTo>
                  <a:pt x="0" y="47556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96440" y="1442397"/>
            <a:ext cx="1537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Hadoop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Cluster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19120" y="1281074"/>
            <a:ext cx="1381125" cy="762000"/>
            <a:chOff x="3119120" y="1281074"/>
            <a:chExt cx="1381125" cy="7620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3882" y="1285837"/>
              <a:ext cx="1371599" cy="7518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23882" y="1285837"/>
              <a:ext cx="1371600" cy="752475"/>
            </a:xfrm>
            <a:custGeom>
              <a:avLst/>
              <a:gdLst/>
              <a:ahLst/>
              <a:cxnLst/>
              <a:rect l="l" t="t" r="r" b="b"/>
              <a:pathLst>
                <a:path w="1371600" h="752475">
                  <a:moveTo>
                    <a:pt x="0" y="125314"/>
                  </a:moveTo>
                  <a:lnTo>
                    <a:pt x="9847" y="76536"/>
                  </a:lnTo>
                  <a:lnTo>
                    <a:pt x="36703" y="36703"/>
                  </a:lnTo>
                  <a:lnTo>
                    <a:pt x="76536" y="9847"/>
                  </a:lnTo>
                  <a:lnTo>
                    <a:pt x="125314" y="0"/>
                  </a:lnTo>
                  <a:lnTo>
                    <a:pt x="1246285" y="0"/>
                  </a:lnTo>
                  <a:lnTo>
                    <a:pt x="1294241" y="9538"/>
                  </a:lnTo>
                  <a:lnTo>
                    <a:pt x="1334896" y="36703"/>
                  </a:lnTo>
                  <a:lnTo>
                    <a:pt x="1362060" y="77358"/>
                  </a:lnTo>
                  <a:lnTo>
                    <a:pt x="1371599" y="125314"/>
                  </a:lnTo>
                  <a:lnTo>
                    <a:pt x="1371599" y="626557"/>
                  </a:lnTo>
                  <a:lnTo>
                    <a:pt x="1361751" y="675335"/>
                  </a:lnTo>
                  <a:lnTo>
                    <a:pt x="1334896" y="715168"/>
                  </a:lnTo>
                  <a:lnTo>
                    <a:pt x="1295063" y="742024"/>
                  </a:lnTo>
                  <a:lnTo>
                    <a:pt x="1246285" y="751871"/>
                  </a:lnTo>
                  <a:lnTo>
                    <a:pt x="125314" y="751871"/>
                  </a:lnTo>
                  <a:lnTo>
                    <a:pt x="76536" y="742024"/>
                  </a:lnTo>
                  <a:lnTo>
                    <a:pt x="36703" y="715168"/>
                  </a:lnTo>
                  <a:lnTo>
                    <a:pt x="9847" y="675335"/>
                  </a:lnTo>
                  <a:lnTo>
                    <a:pt x="0" y="626557"/>
                  </a:lnTo>
                  <a:lnTo>
                    <a:pt x="0" y="125314"/>
                  </a:lnTo>
                  <a:close/>
                </a:path>
              </a:pathLst>
            </a:custGeom>
            <a:ln w="952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55137" y="1368657"/>
            <a:ext cx="110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Node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on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which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is Sqoop is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installed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99801" y="2348302"/>
            <a:ext cx="771525" cy="314325"/>
            <a:chOff x="3699801" y="2348302"/>
            <a:chExt cx="771525" cy="3143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4563" y="2353064"/>
              <a:ext cx="761999" cy="3047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04563" y="2353064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50800"/>
                  </a:moveTo>
                  <a:lnTo>
                    <a:pt x="3992" y="31026"/>
                  </a:lnTo>
                  <a:lnTo>
                    <a:pt x="14879" y="14879"/>
                  </a:lnTo>
                  <a:lnTo>
                    <a:pt x="31026" y="3992"/>
                  </a:lnTo>
                  <a:lnTo>
                    <a:pt x="50800" y="0"/>
                  </a:lnTo>
                  <a:lnTo>
                    <a:pt x="711198" y="0"/>
                  </a:lnTo>
                  <a:lnTo>
                    <a:pt x="747120" y="14879"/>
                  </a:lnTo>
                  <a:lnTo>
                    <a:pt x="761999" y="50800"/>
                  </a:lnTo>
                  <a:lnTo>
                    <a:pt x="761999" y="253998"/>
                  </a:lnTo>
                  <a:lnTo>
                    <a:pt x="758007" y="273773"/>
                  </a:lnTo>
                  <a:lnTo>
                    <a:pt x="747120" y="289920"/>
                  </a:lnTo>
                  <a:lnTo>
                    <a:pt x="730972" y="300807"/>
                  </a:lnTo>
                  <a:lnTo>
                    <a:pt x="711198" y="304799"/>
                  </a:lnTo>
                  <a:lnTo>
                    <a:pt x="50800" y="304799"/>
                  </a:lnTo>
                  <a:lnTo>
                    <a:pt x="31026" y="300807"/>
                  </a:lnTo>
                  <a:lnTo>
                    <a:pt x="14879" y="289920"/>
                  </a:lnTo>
                  <a:lnTo>
                    <a:pt x="3992" y="273773"/>
                  </a:lnTo>
                  <a:lnTo>
                    <a:pt x="0" y="253998"/>
                  </a:lnTo>
                  <a:lnTo>
                    <a:pt x="0" y="50800"/>
                  </a:lnTo>
                  <a:close/>
                </a:path>
              </a:pathLst>
            </a:custGeom>
            <a:ln w="9524">
              <a:solidFill>
                <a:srgbClr val="789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65397" y="2395228"/>
            <a:ext cx="440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JDBC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4361" y="4172961"/>
            <a:ext cx="4631690" cy="1459230"/>
          </a:xfrm>
          <a:custGeom>
            <a:avLst/>
            <a:gdLst/>
            <a:ahLst/>
            <a:cxnLst/>
            <a:rect l="l" t="t" r="r" b="b"/>
            <a:pathLst>
              <a:path w="4631690" h="1459229">
                <a:moveTo>
                  <a:pt x="0" y="243199"/>
                </a:moveTo>
                <a:lnTo>
                  <a:pt x="4940" y="194186"/>
                </a:lnTo>
                <a:lnTo>
                  <a:pt x="19111" y="148535"/>
                </a:lnTo>
                <a:lnTo>
                  <a:pt x="41534" y="107224"/>
                </a:lnTo>
                <a:lnTo>
                  <a:pt x="71231" y="71231"/>
                </a:lnTo>
                <a:lnTo>
                  <a:pt x="107224" y="41534"/>
                </a:lnTo>
                <a:lnTo>
                  <a:pt x="148535" y="19111"/>
                </a:lnTo>
                <a:lnTo>
                  <a:pt x="194186" y="4940"/>
                </a:lnTo>
                <a:lnTo>
                  <a:pt x="243199" y="0"/>
                </a:lnTo>
                <a:lnTo>
                  <a:pt x="4388032" y="0"/>
                </a:lnTo>
                <a:lnTo>
                  <a:pt x="4435700" y="4716"/>
                </a:lnTo>
                <a:lnTo>
                  <a:pt x="4481101" y="18512"/>
                </a:lnTo>
                <a:lnTo>
                  <a:pt x="4522960" y="40860"/>
                </a:lnTo>
                <a:lnTo>
                  <a:pt x="4560001" y="71231"/>
                </a:lnTo>
                <a:lnTo>
                  <a:pt x="4590372" y="108272"/>
                </a:lnTo>
                <a:lnTo>
                  <a:pt x="4612720" y="150131"/>
                </a:lnTo>
                <a:lnTo>
                  <a:pt x="4626516" y="195532"/>
                </a:lnTo>
                <a:lnTo>
                  <a:pt x="4631232" y="243199"/>
                </a:lnTo>
                <a:lnTo>
                  <a:pt x="4631232" y="1215970"/>
                </a:lnTo>
                <a:lnTo>
                  <a:pt x="4626292" y="1264984"/>
                </a:lnTo>
                <a:lnTo>
                  <a:pt x="4612121" y="1310635"/>
                </a:lnTo>
                <a:lnTo>
                  <a:pt x="4589698" y="1351946"/>
                </a:lnTo>
                <a:lnTo>
                  <a:pt x="4560001" y="1387939"/>
                </a:lnTo>
                <a:lnTo>
                  <a:pt x="4524008" y="1417636"/>
                </a:lnTo>
                <a:lnTo>
                  <a:pt x="4482697" y="1440058"/>
                </a:lnTo>
                <a:lnTo>
                  <a:pt x="4437046" y="1454229"/>
                </a:lnTo>
                <a:lnTo>
                  <a:pt x="4388032" y="1459170"/>
                </a:lnTo>
                <a:lnTo>
                  <a:pt x="243199" y="1459170"/>
                </a:lnTo>
                <a:lnTo>
                  <a:pt x="194186" y="1454229"/>
                </a:lnTo>
                <a:lnTo>
                  <a:pt x="148535" y="1440058"/>
                </a:lnTo>
                <a:lnTo>
                  <a:pt x="107224" y="1417636"/>
                </a:lnTo>
                <a:lnTo>
                  <a:pt x="71231" y="1387939"/>
                </a:lnTo>
                <a:lnTo>
                  <a:pt x="41534" y="1351946"/>
                </a:lnTo>
                <a:lnTo>
                  <a:pt x="19111" y="1310635"/>
                </a:lnTo>
                <a:lnTo>
                  <a:pt x="4940" y="1264984"/>
                </a:lnTo>
                <a:lnTo>
                  <a:pt x="0" y="1215970"/>
                </a:lnTo>
                <a:lnTo>
                  <a:pt x="0" y="243199"/>
                </a:lnTo>
                <a:close/>
              </a:path>
            </a:pathLst>
          </a:custGeom>
          <a:ln w="12699">
            <a:solidFill>
              <a:srgbClr val="EEF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8617" y="4262481"/>
            <a:ext cx="43072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sqoop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import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--connect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jdbc:mysql://&lt;Server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Name&gt;/&lt;Database&gt;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--username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&lt;User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name&gt;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--password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&lt;Password&gt;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--table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&lt;Table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Name&gt;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64598" y="2736855"/>
            <a:ext cx="2128520" cy="369570"/>
            <a:chOff x="2364598" y="2736855"/>
            <a:chExt cx="2128520" cy="36957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9360" y="2741617"/>
              <a:ext cx="2118643" cy="3599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69360" y="2741617"/>
              <a:ext cx="2118995" cy="360045"/>
            </a:xfrm>
            <a:custGeom>
              <a:avLst/>
              <a:gdLst/>
              <a:ahLst/>
              <a:cxnLst/>
              <a:rect l="l" t="t" r="r" b="b"/>
              <a:pathLst>
                <a:path w="2118995" h="360044">
                  <a:moveTo>
                    <a:pt x="0" y="60001"/>
                  </a:moveTo>
                  <a:lnTo>
                    <a:pt x="4715" y="36646"/>
                  </a:lnTo>
                  <a:lnTo>
                    <a:pt x="17573" y="17573"/>
                  </a:lnTo>
                  <a:lnTo>
                    <a:pt x="36646" y="4715"/>
                  </a:lnTo>
                  <a:lnTo>
                    <a:pt x="60001" y="0"/>
                  </a:lnTo>
                  <a:lnTo>
                    <a:pt x="2058642" y="0"/>
                  </a:lnTo>
                  <a:lnTo>
                    <a:pt x="2101070" y="17573"/>
                  </a:lnTo>
                  <a:lnTo>
                    <a:pt x="2118643" y="60001"/>
                  </a:lnTo>
                  <a:lnTo>
                    <a:pt x="2118643" y="299998"/>
                  </a:lnTo>
                  <a:lnTo>
                    <a:pt x="2113928" y="323353"/>
                  </a:lnTo>
                  <a:lnTo>
                    <a:pt x="2101070" y="342426"/>
                  </a:lnTo>
                  <a:lnTo>
                    <a:pt x="2081998" y="355284"/>
                  </a:lnTo>
                  <a:lnTo>
                    <a:pt x="2058642" y="359999"/>
                  </a:lnTo>
                  <a:lnTo>
                    <a:pt x="60001" y="359999"/>
                  </a:lnTo>
                  <a:lnTo>
                    <a:pt x="36646" y="355284"/>
                  </a:lnTo>
                  <a:lnTo>
                    <a:pt x="17573" y="342426"/>
                  </a:lnTo>
                  <a:lnTo>
                    <a:pt x="4715" y="323353"/>
                  </a:lnTo>
                  <a:lnTo>
                    <a:pt x="0" y="299998"/>
                  </a:lnTo>
                  <a:lnTo>
                    <a:pt x="0" y="60001"/>
                  </a:lnTo>
                  <a:close/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61300" y="2811381"/>
            <a:ext cx="1133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Fetch</a:t>
            </a:r>
            <a:r>
              <a:rPr sz="1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Metadata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64271" y="1477010"/>
            <a:ext cx="2425700" cy="369570"/>
            <a:chOff x="4564271" y="1477010"/>
            <a:chExt cx="2425700" cy="36957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9033" y="1481773"/>
              <a:ext cx="2415648" cy="3599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69033" y="1481773"/>
              <a:ext cx="2416175" cy="360045"/>
            </a:xfrm>
            <a:custGeom>
              <a:avLst/>
              <a:gdLst/>
              <a:ahLst/>
              <a:cxnLst/>
              <a:rect l="l" t="t" r="r" b="b"/>
              <a:pathLst>
                <a:path w="2416175" h="360044">
                  <a:moveTo>
                    <a:pt x="0" y="60001"/>
                  </a:moveTo>
                  <a:lnTo>
                    <a:pt x="4715" y="36646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2355647" y="0"/>
                  </a:lnTo>
                  <a:lnTo>
                    <a:pt x="2398075" y="17573"/>
                  </a:lnTo>
                  <a:lnTo>
                    <a:pt x="2415648" y="60001"/>
                  </a:lnTo>
                  <a:lnTo>
                    <a:pt x="2415648" y="299998"/>
                  </a:lnTo>
                  <a:lnTo>
                    <a:pt x="2410933" y="323353"/>
                  </a:lnTo>
                  <a:lnTo>
                    <a:pt x="2398074" y="342426"/>
                  </a:lnTo>
                  <a:lnTo>
                    <a:pt x="2379002" y="355284"/>
                  </a:lnTo>
                  <a:lnTo>
                    <a:pt x="2355647" y="359999"/>
                  </a:lnTo>
                  <a:lnTo>
                    <a:pt x="60000" y="359999"/>
                  </a:lnTo>
                  <a:lnTo>
                    <a:pt x="36645" y="355284"/>
                  </a:lnTo>
                  <a:lnTo>
                    <a:pt x="17573" y="342426"/>
                  </a:lnTo>
                  <a:lnTo>
                    <a:pt x="4715" y="323353"/>
                  </a:lnTo>
                  <a:lnTo>
                    <a:pt x="0" y="299998"/>
                  </a:lnTo>
                  <a:lnTo>
                    <a:pt x="0" y="60001"/>
                  </a:lnTo>
                  <a:close/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00471" y="1551537"/>
            <a:ext cx="1750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Submit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MapReduce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79255" y="2155170"/>
            <a:ext cx="5113020" cy="1922145"/>
            <a:chOff x="4779255" y="2155170"/>
            <a:chExt cx="5113020" cy="192214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1231" y="2159933"/>
              <a:ext cx="1115999" cy="6095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771231" y="2159933"/>
              <a:ext cx="1116330" cy="609600"/>
            </a:xfrm>
            <a:custGeom>
              <a:avLst/>
              <a:gdLst/>
              <a:ahLst/>
              <a:cxnLst/>
              <a:rect l="l" t="t" r="r" b="b"/>
              <a:pathLst>
                <a:path w="1116329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4" y="7984"/>
                  </a:lnTo>
                  <a:lnTo>
                    <a:pt x="101602" y="0"/>
                  </a:lnTo>
                  <a:lnTo>
                    <a:pt x="1014397" y="0"/>
                  </a:lnTo>
                  <a:lnTo>
                    <a:pt x="1053279" y="7734"/>
                  </a:lnTo>
                  <a:lnTo>
                    <a:pt x="1086241" y="29758"/>
                  </a:lnTo>
                  <a:lnTo>
                    <a:pt x="1108265" y="62720"/>
                  </a:lnTo>
                  <a:lnTo>
                    <a:pt x="1115999" y="101601"/>
                  </a:lnTo>
                  <a:lnTo>
                    <a:pt x="1115999" y="507997"/>
                  </a:lnTo>
                  <a:lnTo>
                    <a:pt x="1108015" y="547546"/>
                  </a:lnTo>
                  <a:lnTo>
                    <a:pt x="1086241" y="579841"/>
                  </a:lnTo>
                  <a:lnTo>
                    <a:pt x="1053945" y="601615"/>
                  </a:lnTo>
                  <a:lnTo>
                    <a:pt x="1014397" y="609599"/>
                  </a:lnTo>
                  <a:lnTo>
                    <a:pt x="101602" y="609599"/>
                  </a:lnTo>
                  <a:lnTo>
                    <a:pt x="62054" y="601615"/>
                  </a:lnTo>
                  <a:lnTo>
                    <a:pt x="29758" y="579841"/>
                  </a:lnTo>
                  <a:lnTo>
                    <a:pt x="7984" y="547546"/>
                  </a:lnTo>
                  <a:lnTo>
                    <a:pt x="0" y="507997"/>
                  </a:lnTo>
                  <a:lnTo>
                    <a:pt x="0" y="1016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9255" y="2919117"/>
              <a:ext cx="1232358" cy="115781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030024" y="2338240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Node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45702" y="2977647"/>
            <a:ext cx="1125855" cy="619125"/>
            <a:chOff x="8945702" y="2977647"/>
            <a:chExt cx="1125855" cy="619125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0465" y="2982410"/>
              <a:ext cx="1115999" cy="6095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950465" y="2982410"/>
              <a:ext cx="1116330" cy="609600"/>
            </a:xfrm>
            <a:custGeom>
              <a:avLst/>
              <a:gdLst/>
              <a:ahLst/>
              <a:cxnLst/>
              <a:rect l="l" t="t" r="r" b="b"/>
              <a:pathLst>
                <a:path w="1116329" h="609600">
                  <a:moveTo>
                    <a:pt x="0" y="101602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4" y="7984"/>
                  </a:lnTo>
                  <a:lnTo>
                    <a:pt x="101602" y="0"/>
                  </a:lnTo>
                  <a:lnTo>
                    <a:pt x="1014398" y="0"/>
                  </a:lnTo>
                  <a:lnTo>
                    <a:pt x="1053279" y="7733"/>
                  </a:lnTo>
                  <a:lnTo>
                    <a:pt x="1086241" y="29758"/>
                  </a:lnTo>
                  <a:lnTo>
                    <a:pt x="1108265" y="62720"/>
                  </a:lnTo>
                  <a:lnTo>
                    <a:pt x="1115999" y="101602"/>
                  </a:lnTo>
                  <a:lnTo>
                    <a:pt x="1115999" y="507997"/>
                  </a:lnTo>
                  <a:lnTo>
                    <a:pt x="1108015" y="547545"/>
                  </a:lnTo>
                  <a:lnTo>
                    <a:pt x="1086241" y="579841"/>
                  </a:lnTo>
                  <a:lnTo>
                    <a:pt x="1053946" y="601615"/>
                  </a:lnTo>
                  <a:lnTo>
                    <a:pt x="1014398" y="609599"/>
                  </a:lnTo>
                  <a:lnTo>
                    <a:pt x="101602" y="609599"/>
                  </a:lnTo>
                  <a:lnTo>
                    <a:pt x="62054" y="601615"/>
                  </a:lnTo>
                  <a:lnTo>
                    <a:pt x="29758" y="579841"/>
                  </a:lnTo>
                  <a:lnTo>
                    <a:pt x="7984" y="547545"/>
                  </a:lnTo>
                  <a:lnTo>
                    <a:pt x="0" y="507997"/>
                  </a:lnTo>
                  <a:lnTo>
                    <a:pt x="0" y="1016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09257" y="3160717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Node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911652" y="3800124"/>
            <a:ext cx="1125855" cy="619125"/>
            <a:chOff x="8911652" y="3800124"/>
            <a:chExt cx="1125855" cy="619125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6414" y="3804887"/>
              <a:ext cx="1115999" cy="6095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916414" y="3804887"/>
              <a:ext cx="1116330" cy="609600"/>
            </a:xfrm>
            <a:custGeom>
              <a:avLst/>
              <a:gdLst/>
              <a:ahLst/>
              <a:cxnLst/>
              <a:rect l="l" t="t" r="r" b="b"/>
              <a:pathLst>
                <a:path w="1116329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4" y="7984"/>
                  </a:lnTo>
                  <a:lnTo>
                    <a:pt x="101602" y="0"/>
                  </a:lnTo>
                  <a:lnTo>
                    <a:pt x="1014398" y="0"/>
                  </a:lnTo>
                  <a:lnTo>
                    <a:pt x="1053279" y="7734"/>
                  </a:lnTo>
                  <a:lnTo>
                    <a:pt x="1086241" y="29758"/>
                  </a:lnTo>
                  <a:lnTo>
                    <a:pt x="1108265" y="62720"/>
                  </a:lnTo>
                  <a:lnTo>
                    <a:pt x="1115999" y="101601"/>
                  </a:lnTo>
                  <a:lnTo>
                    <a:pt x="1115999" y="507997"/>
                  </a:lnTo>
                  <a:lnTo>
                    <a:pt x="1108015" y="547545"/>
                  </a:lnTo>
                  <a:lnTo>
                    <a:pt x="1086241" y="579841"/>
                  </a:lnTo>
                  <a:lnTo>
                    <a:pt x="1053946" y="601615"/>
                  </a:lnTo>
                  <a:lnTo>
                    <a:pt x="1014398" y="609599"/>
                  </a:lnTo>
                  <a:lnTo>
                    <a:pt x="101602" y="609599"/>
                  </a:lnTo>
                  <a:lnTo>
                    <a:pt x="62054" y="601615"/>
                  </a:lnTo>
                  <a:lnTo>
                    <a:pt x="29758" y="579841"/>
                  </a:lnTo>
                  <a:lnTo>
                    <a:pt x="7984" y="547545"/>
                  </a:lnTo>
                  <a:lnTo>
                    <a:pt x="0" y="507997"/>
                  </a:lnTo>
                  <a:lnTo>
                    <a:pt x="0" y="1016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175207" y="3983195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Node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945702" y="4496329"/>
            <a:ext cx="1125855" cy="619125"/>
            <a:chOff x="8945702" y="4496329"/>
            <a:chExt cx="1125855" cy="619125"/>
          </a:xfrm>
        </p:grpSpPr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0465" y="4501092"/>
              <a:ext cx="1115999" cy="6095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950465" y="4501092"/>
              <a:ext cx="1116330" cy="609600"/>
            </a:xfrm>
            <a:custGeom>
              <a:avLst/>
              <a:gdLst/>
              <a:ahLst/>
              <a:cxnLst/>
              <a:rect l="l" t="t" r="r" b="b"/>
              <a:pathLst>
                <a:path w="1116329" h="6096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4" y="7984"/>
                  </a:lnTo>
                  <a:lnTo>
                    <a:pt x="101602" y="0"/>
                  </a:lnTo>
                  <a:lnTo>
                    <a:pt x="1014398" y="0"/>
                  </a:lnTo>
                  <a:lnTo>
                    <a:pt x="1053279" y="7733"/>
                  </a:lnTo>
                  <a:lnTo>
                    <a:pt x="1086241" y="29758"/>
                  </a:lnTo>
                  <a:lnTo>
                    <a:pt x="1108265" y="62720"/>
                  </a:lnTo>
                  <a:lnTo>
                    <a:pt x="1115999" y="101601"/>
                  </a:lnTo>
                  <a:lnTo>
                    <a:pt x="1115999" y="507997"/>
                  </a:lnTo>
                  <a:lnTo>
                    <a:pt x="1108015" y="547545"/>
                  </a:lnTo>
                  <a:lnTo>
                    <a:pt x="1086241" y="579841"/>
                  </a:lnTo>
                  <a:lnTo>
                    <a:pt x="1053946" y="601615"/>
                  </a:lnTo>
                  <a:lnTo>
                    <a:pt x="1014398" y="609599"/>
                  </a:lnTo>
                  <a:lnTo>
                    <a:pt x="101602" y="609599"/>
                  </a:lnTo>
                  <a:lnTo>
                    <a:pt x="62054" y="601615"/>
                  </a:lnTo>
                  <a:lnTo>
                    <a:pt x="29758" y="579841"/>
                  </a:lnTo>
                  <a:lnTo>
                    <a:pt x="7984" y="547545"/>
                  </a:lnTo>
                  <a:lnTo>
                    <a:pt x="0" y="507997"/>
                  </a:lnTo>
                  <a:lnTo>
                    <a:pt x="0" y="1016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209257" y="4679400"/>
            <a:ext cx="598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Node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86788" y="2203305"/>
            <a:ext cx="1008380" cy="609600"/>
          </a:xfrm>
          <a:custGeom>
            <a:avLst/>
            <a:gdLst/>
            <a:ahLst/>
            <a:cxnLst/>
            <a:rect l="l" t="t" r="r" b="b"/>
            <a:pathLst>
              <a:path w="1008379" h="609600">
                <a:moveTo>
                  <a:pt x="0" y="0"/>
                </a:moveTo>
                <a:lnTo>
                  <a:pt x="1007999" y="0"/>
                </a:lnTo>
                <a:lnTo>
                  <a:pt x="10079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512788" y="2203305"/>
            <a:ext cx="756285" cy="609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375"/>
              </a:spcBef>
            </a:pPr>
            <a:r>
              <a:rPr sz="1600" b="1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91704" y="3087012"/>
            <a:ext cx="1008380" cy="609600"/>
          </a:xfrm>
          <a:custGeom>
            <a:avLst/>
            <a:gdLst/>
            <a:ahLst/>
            <a:cxnLst/>
            <a:rect l="l" t="t" r="r" b="b"/>
            <a:pathLst>
              <a:path w="1008379" h="609600">
                <a:moveTo>
                  <a:pt x="125999" y="0"/>
                </a:moveTo>
                <a:lnTo>
                  <a:pt x="125999" y="609599"/>
                </a:lnTo>
              </a:path>
              <a:path w="1008379" h="609600">
                <a:moveTo>
                  <a:pt x="881999" y="0"/>
                </a:moveTo>
                <a:lnTo>
                  <a:pt x="881999" y="609599"/>
                </a:lnTo>
              </a:path>
              <a:path w="1008379" h="609600">
                <a:moveTo>
                  <a:pt x="0" y="0"/>
                </a:moveTo>
                <a:lnTo>
                  <a:pt x="1007999" y="0"/>
                </a:lnTo>
                <a:lnTo>
                  <a:pt x="10079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517704" y="3087012"/>
            <a:ext cx="756285" cy="609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375"/>
              </a:spcBef>
            </a:pPr>
            <a:r>
              <a:rPr sz="1600" b="1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34997" y="3891492"/>
            <a:ext cx="1008380" cy="609600"/>
          </a:xfrm>
          <a:custGeom>
            <a:avLst/>
            <a:gdLst/>
            <a:ahLst/>
            <a:cxnLst/>
            <a:rect l="l" t="t" r="r" b="b"/>
            <a:pathLst>
              <a:path w="1008379" h="609600">
                <a:moveTo>
                  <a:pt x="125999" y="0"/>
                </a:moveTo>
                <a:lnTo>
                  <a:pt x="125999" y="609599"/>
                </a:lnTo>
              </a:path>
              <a:path w="1008379" h="609600">
                <a:moveTo>
                  <a:pt x="881999" y="0"/>
                </a:moveTo>
                <a:lnTo>
                  <a:pt x="881999" y="609599"/>
                </a:lnTo>
              </a:path>
              <a:path w="1008379" h="609600">
                <a:moveTo>
                  <a:pt x="0" y="0"/>
                </a:moveTo>
                <a:lnTo>
                  <a:pt x="1007999" y="0"/>
                </a:lnTo>
                <a:lnTo>
                  <a:pt x="10079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560996" y="3891492"/>
            <a:ext cx="756285" cy="609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375"/>
              </a:spcBef>
            </a:pPr>
            <a:r>
              <a:rPr sz="1600" b="1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434997" y="4568221"/>
            <a:ext cx="1008380" cy="609600"/>
          </a:xfrm>
          <a:custGeom>
            <a:avLst/>
            <a:gdLst/>
            <a:ahLst/>
            <a:cxnLst/>
            <a:rect l="l" t="t" r="r" b="b"/>
            <a:pathLst>
              <a:path w="1008379" h="609600">
                <a:moveTo>
                  <a:pt x="0" y="0"/>
                </a:moveTo>
                <a:lnTo>
                  <a:pt x="1007999" y="0"/>
                </a:lnTo>
                <a:lnTo>
                  <a:pt x="10079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560996" y="4568221"/>
            <a:ext cx="756285" cy="609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375"/>
              </a:spcBef>
            </a:pPr>
            <a:r>
              <a:rPr sz="1600" b="1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26910" y="3611705"/>
            <a:ext cx="1633220" cy="322580"/>
            <a:chOff x="6026910" y="3611705"/>
            <a:chExt cx="1633220" cy="322580"/>
          </a:xfrm>
        </p:grpSpPr>
        <p:sp>
          <p:nvSpPr>
            <p:cNvPr id="52" name="object 52"/>
            <p:cNvSpPr/>
            <p:nvPr/>
          </p:nvSpPr>
          <p:spPr>
            <a:xfrm>
              <a:off x="6033260" y="3618055"/>
              <a:ext cx="1620520" cy="309880"/>
            </a:xfrm>
            <a:custGeom>
              <a:avLst/>
              <a:gdLst/>
              <a:ahLst/>
              <a:cxnLst/>
              <a:rect l="l" t="t" r="r" b="b"/>
              <a:pathLst>
                <a:path w="1620520" h="309879">
                  <a:moveTo>
                    <a:pt x="1465309" y="309380"/>
                  </a:moveTo>
                  <a:lnTo>
                    <a:pt x="1465309" y="232035"/>
                  </a:lnTo>
                  <a:lnTo>
                    <a:pt x="0" y="232035"/>
                  </a:lnTo>
                  <a:lnTo>
                    <a:pt x="0" y="77345"/>
                  </a:lnTo>
                  <a:lnTo>
                    <a:pt x="1465309" y="77345"/>
                  </a:lnTo>
                  <a:lnTo>
                    <a:pt x="1465309" y="0"/>
                  </a:lnTo>
                  <a:lnTo>
                    <a:pt x="1619999" y="154690"/>
                  </a:lnTo>
                  <a:lnTo>
                    <a:pt x="1465309" y="309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33260" y="3618055"/>
              <a:ext cx="1620520" cy="309880"/>
            </a:xfrm>
            <a:custGeom>
              <a:avLst/>
              <a:gdLst/>
              <a:ahLst/>
              <a:cxnLst/>
              <a:rect l="l" t="t" r="r" b="b"/>
              <a:pathLst>
                <a:path w="1620520" h="309879">
                  <a:moveTo>
                    <a:pt x="0" y="77345"/>
                  </a:moveTo>
                  <a:lnTo>
                    <a:pt x="1465309" y="77345"/>
                  </a:lnTo>
                  <a:lnTo>
                    <a:pt x="1465309" y="0"/>
                  </a:lnTo>
                  <a:lnTo>
                    <a:pt x="1619999" y="154690"/>
                  </a:lnTo>
                  <a:lnTo>
                    <a:pt x="1465309" y="309380"/>
                  </a:lnTo>
                  <a:lnTo>
                    <a:pt x="1465309" y="232035"/>
                  </a:lnTo>
                  <a:lnTo>
                    <a:pt x="0" y="232035"/>
                  </a:lnTo>
                  <a:lnTo>
                    <a:pt x="0" y="7734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906248" y="1919534"/>
            <a:ext cx="4978400" cy="2976880"/>
            <a:chOff x="3906248" y="1919534"/>
            <a:chExt cx="4978400" cy="2976880"/>
          </a:xfrm>
        </p:grpSpPr>
        <p:sp>
          <p:nvSpPr>
            <p:cNvPr id="55" name="object 55"/>
            <p:cNvSpPr/>
            <p:nvPr/>
          </p:nvSpPr>
          <p:spPr>
            <a:xfrm>
              <a:off x="8332620" y="2523443"/>
              <a:ext cx="377190" cy="0"/>
            </a:xfrm>
            <a:custGeom>
              <a:avLst/>
              <a:gdLst/>
              <a:ahLst/>
              <a:cxnLst/>
              <a:rect l="l" t="t" r="r" b="b"/>
              <a:pathLst>
                <a:path w="377190">
                  <a:moveTo>
                    <a:pt x="0" y="0"/>
                  </a:moveTo>
                  <a:lnTo>
                    <a:pt x="377152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09772" y="2502466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4">
                  <a:moveTo>
                    <a:pt x="0" y="41953"/>
                  </a:moveTo>
                  <a:lnTo>
                    <a:pt x="0" y="0"/>
                  </a:lnTo>
                  <a:lnTo>
                    <a:pt x="57633" y="20976"/>
                  </a:lnTo>
                  <a:lnTo>
                    <a:pt x="0" y="4195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09772" y="2502466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4">
                  <a:moveTo>
                    <a:pt x="0" y="41953"/>
                  </a:moveTo>
                  <a:lnTo>
                    <a:pt x="57633" y="20976"/>
                  </a:lnTo>
                  <a:lnTo>
                    <a:pt x="0" y="0"/>
                  </a:lnTo>
                  <a:lnTo>
                    <a:pt x="0" y="41953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42997" y="3390508"/>
              <a:ext cx="377190" cy="0"/>
            </a:xfrm>
            <a:custGeom>
              <a:avLst/>
              <a:gdLst/>
              <a:ahLst/>
              <a:cxnLst/>
              <a:rect l="l" t="t" r="r" b="b"/>
              <a:pathLst>
                <a:path w="377190">
                  <a:moveTo>
                    <a:pt x="0" y="0"/>
                  </a:moveTo>
                  <a:lnTo>
                    <a:pt x="377152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20150" y="3369530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4"/>
                  </a:moveTo>
                  <a:lnTo>
                    <a:pt x="0" y="0"/>
                  </a:lnTo>
                  <a:lnTo>
                    <a:pt x="57633" y="20976"/>
                  </a:lnTo>
                  <a:lnTo>
                    <a:pt x="0" y="4195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20150" y="3369530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4"/>
                  </a:moveTo>
                  <a:lnTo>
                    <a:pt x="57633" y="20976"/>
                  </a:lnTo>
                  <a:lnTo>
                    <a:pt x="0" y="0"/>
                  </a:lnTo>
                  <a:lnTo>
                    <a:pt x="0" y="41954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84559" y="4196292"/>
              <a:ext cx="377190" cy="0"/>
            </a:xfrm>
            <a:custGeom>
              <a:avLst/>
              <a:gdLst/>
              <a:ahLst/>
              <a:cxnLst/>
              <a:rect l="l" t="t" r="r" b="b"/>
              <a:pathLst>
                <a:path w="377190">
                  <a:moveTo>
                    <a:pt x="0" y="0"/>
                  </a:moveTo>
                  <a:lnTo>
                    <a:pt x="377152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61711" y="4175315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3"/>
                  </a:moveTo>
                  <a:lnTo>
                    <a:pt x="0" y="0"/>
                  </a:lnTo>
                  <a:lnTo>
                    <a:pt x="57633" y="20976"/>
                  </a:lnTo>
                  <a:lnTo>
                    <a:pt x="0" y="4195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61711" y="4175315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3"/>
                  </a:moveTo>
                  <a:lnTo>
                    <a:pt x="57633" y="20976"/>
                  </a:lnTo>
                  <a:lnTo>
                    <a:pt x="0" y="0"/>
                  </a:lnTo>
                  <a:lnTo>
                    <a:pt x="0" y="41953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12117" y="4868731"/>
              <a:ext cx="377190" cy="0"/>
            </a:xfrm>
            <a:custGeom>
              <a:avLst/>
              <a:gdLst/>
              <a:ahLst/>
              <a:cxnLst/>
              <a:rect l="l" t="t" r="r" b="b"/>
              <a:pathLst>
                <a:path w="377190">
                  <a:moveTo>
                    <a:pt x="0" y="0"/>
                  </a:moveTo>
                  <a:lnTo>
                    <a:pt x="377152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89271" y="4847754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3"/>
                  </a:moveTo>
                  <a:lnTo>
                    <a:pt x="0" y="0"/>
                  </a:lnTo>
                  <a:lnTo>
                    <a:pt x="57633" y="20976"/>
                  </a:lnTo>
                  <a:lnTo>
                    <a:pt x="0" y="4195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89271" y="4847754"/>
              <a:ext cx="57785" cy="42545"/>
            </a:xfrm>
            <a:custGeom>
              <a:avLst/>
              <a:gdLst/>
              <a:ahLst/>
              <a:cxnLst/>
              <a:rect l="l" t="t" r="r" b="b"/>
              <a:pathLst>
                <a:path w="57784" h="42545">
                  <a:moveTo>
                    <a:pt x="0" y="41953"/>
                  </a:moveTo>
                  <a:lnTo>
                    <a:pt x="57633" y="20976"/>
                  </a:lnTo>
                  <a:lnTo>
                    <a:pt x="0" y="0"/>
                  </a:lnTo>
                  <a:lnTo>
                    <a:pt x="0" y="41953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56474" y="2593527"/>
              <a:ext cx="1355090" cy="867410"/>
            </a:xfrm>
            <a:custGeom>
              <a:avLst/>
              <a:gdLst/>
              <a:ahLst/>
              <a:cxnLst/>
              <a:rect l="l" t="t" r="r" b="b"/>
              <a:pathLst>
                <a:path w="1355090" h="867410">
                  <a:moveTo>
                    <a:pt x="0" y="867287"/>
                  </a:moveTo>
                  <a:lnTo>
                    <a:pt x="1354573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99737" y="2562450"/>
              <a:ext cx="60325" cy="48895"/>
            </a:xfrm>
            <a:custGeom>
              <a:avLst/>
              <a:gdLst/>
              <a:ahLst/>
              <a:cxnLst/>
              <a:rect l="l" t="t" r="r" b="b"/>
              <a:pathLst>
                <a:path w="60325" h="48894">
                  <a:moveTo>
                    <a:pt x="22621" y="48743"/>
                  </a:moveTo>
                  <a:lnTo>
                    <a:pt x="0" y="13410"/>
                  </a:lnTo>
                  <a:lnTo>
                    <a:pt x="59848" y="0"/>
                  </a:lnTo>
                  <a:lnTo>
                    <a:pt x="22621" y="48743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99737" y="2562450"/>
              <a:ext cx="60325" cy="48895"/>
            </a:xfrm>
            <a:custGeom>
              <a:avLst/>
              <a:gdLst/>
              <a:ahLst/>
              <a:cxnLst/>
              <a:rect l="l" t="t" r="r" b="b"/>
              <a:pathLst>
                <a:path w="60325" h="48894">
                  <a:moveTo>
                    <a:pt x="22621" y="48743"/>
                  </a:moveTo>
                  <a:lnTo>
                    <a:pt x="59848" y="0"/>
                  </a:lnTo>
                  <a:lnTo>
                    <a:pt x="0" y="13410"/>
                  </a:lnTo>
                  <a:lnTo>
                    <a:pt x="22621" y="48743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033260" y="3374083"/>
              <a:ext cx="1157605" cy="190500"/>
            </a:xfrm>
            <a:custGeom>
              <a:avLst/>
              <a:gdLst/>
              <a:ahLst/>
              <a:cxnLst/>
              <a:rect l="l" t="t" r="r" b="b"/>
              <a:pathLst>
                <a:path w="1157604" h="190500">
                  <a:moveTo>
                    <a:pt x="0" y="190221"/>
                  </a:moveTo>
                  <a:lnTo>
                    <a:pt x="1157167" y="0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87024" y="3353384"/>
              <a:ext cx="60325" cy="41910"/>
            </a:xfrm>
            <a:custGeom>
              <a:avLst/>
              <a:gdLst/>
              <a:ahLst/>
              <a:cxnLst/>
              <a:rect l="l" t="t" r="r" b="b"/>
              <a:pathLst>
                <a:path w="60325" h="41910">
                  <a:moveTo>
                    <a:pt x="6805" y="41398"/>
                  </a:moveTo>
                  <a:lnTo>
                    <a:pt x="0" y="0"/>
                  </a:lnTo>
                  <a:lnTo>
                    <a:pt x="60273" y="11350"/>
                  </a:lnTo>
                  <a:lnTo>
                    <a:pt x="6805" y="41398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87024" y="3353384"/>
              <a:ext cx="60325" cy="41910"/>
            </a:xfrm>
            <a:custGeom>
              <a:avLst/>
              <a:gdLst/>
              <a:ahLst/>
              <a:cxnLst/>
              <a:rect l="l" t="t" r="r" b="b"/>
              <a:pathLst>
                <a:path w="60325" h="41910">
                  <a:moveTo>
                    <a:pt x="6805" y="41398"/>
                  </a:moveTo>
                  <a:lnTo>
                    <a:pt x="60273" y="11350"/>
                  </a:lnTo>
                  <a:lnTo>
                    <a:pt x="0" y="0"/>
                  </a:lnTo>
                  <a:lnTo>
                    <a:pt x="6805" y="41398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833899" y="3977026"/>
              <a:ext cx="1456055" cy="866140"/>
            </a:xfrm>
            <a:custGeom>
              <a:avLst/>
              <a:gdLst/>
              <a:ahLst/>
              <a:cxnLst/>
              <a:rect l="l" t="t" r="r" b="b"/>
              <a:pathLst>
                <a:path w="1456054" h="866139">
                  <a:moveTo>
                    <a:pt x="0" y="0"/>
                  </a:moveTo>
                  <a:lnTo>
                    <a:pt x="1455894" y="866024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79070" y="4825022"/>
              <a:ext cx="60325" cy="47625"/>
            </a:xfrm>
            <a:custGeom>
              <a:avLst/>
              <a:gdLst/>
              <a:ahLst/>
              <a:cxnLst/>
              <a:rect l="l" t="t" r="r" b="b"/>
              <a:pathLst>
                <a:path w="60325" h="47625">
                  <a:moveTo>
                    <a:pt x="60256" y="47492"/>
                  </a:moveTo>
                  <a:lnTo>
                    <a:pt x="0" y="36057"/>
                  </a:lnTo>
                  <a:lnTo>
                    <a:pt x="21447" y="0"/>
                  </a:lnTo>
                  <a:lnTo>
                    <a:pt x="60256" y="47492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79070" y="4825022"/>
              <a:ext cx="60325" cy="47625"/>
            </a:xfrm>
            <a:custGeom>
              <a:avLst/>
              <a:gdLst/>
              <a:ahLst/>
              <a:cxnLst/>
              <a:rect l="l" t="t" r="r" b="b"/>
              <a:pathLst>
                <a:path w="60325" h="47625">
                  <a:moveTo>
                    <a:pt x="0" y="36057"/>
                  </a:moveTo>
                  <a:lnTo>
                    <a:pt x="60256" y="47492"/>
                  </a:lnTo>
                  <a:lnTo>
                    <a:pt x="21447" y="0"/>
                  </a:lnTo>
                  <a:lnTo>
                    <a:pt x="0" y="36057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91909" y="3784769"/>
              <a:ext cx="1344295" cy="377825"/>
            </a:xfrm>
            <a:custGeom>
              <a:avLst/>
              <a:gdLst/>
              <a:ahLst/>
              <a:cxnLst/>
              <a:rect l="l" t="t" r="r" b="b"/>
              <a:pathLst>
                <a:path w="1344295" h="377825">
                  <a:moveTo>
                    <a:pt x="0" y="0"/>
                  </a:moveTo>
                  <a:lnTo>
                    <a:pt x="1344171" y="377411"/>
                  </a:lnTo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30409" y="4141986"/>
              <a:ext cx="61594" cy="40640"/>
            </a:xfrm>
            <a:custGeom>
              <a:avLst/>
              <a:gdLst/>
              <a:ahLst/>
              <a:cxnLst/>
              <a:rect l="l" t="t" r="r" b="b"/>
              <a:pathLst>
                <a:path w="61595" h="40639">
                  <a:moveTo>
                    <a:pt x="0" y="40391"/>
                  </a:moveTo>
                  <a:lnTo>
                    <a:pt x="11341" y="0"/>
                  </a:lnTo>
                  <a:lnTo>
                    <a:pt x="61158" y="35775"/>
                  </a:lnTo>
                  <a:lnTo>
                    <a:pt x="0" y="40391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330409" y="4141986"/>
              <a:ext cx="61594" cy="40640"/>
            </a:xfrm>
            <a:custGeom>
              <a:avLst/>
              <a:gdLst/>
              <a:ahLst/>
              <a:cxnLst/>
              <a:rect l="l" t="t" r="r" b="b"/>
              <a:pathLst>
                <a:path w="61595" h="40639">
                  <a:moveTo>
                    <a:pt x="0" y="40391"/>
                  </a:moveTo>
                  <a:lnTo>
                    <a:pt x="61158" y="35775"/>
                  </a:lnTo>
                  <a:lnTo>
                    <a:pt x="11341" y="0"/>
                  </a:lnTo>
                  <a:lnTo>
                    <a:pt x="0" y="40391"/>
                  </a:lnTo>
                  <a:close/>
                </a:path>
              </a:pathLst>
            </a:custGeom>
            <a:ln w="1269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12598" y="1925884"/>
              <a:ext cx="1011555" cy="1225550"/>
            </a:xfrm>
            <a:custGeom>
              <a:avLst/>
              <a:gdLst/>
              <a:ahLst/>
              <a:cxnLst/>
              <a:rect l="l" t="t" r="r" b="b"/>
              <a:pathLst>
                <a:path w="1011554" h="1225550">
                  <a:moveTo>
                    <a:pt x="0" y="0"/>
                  </a:moveTo>
                  <a:lnTo>
                    <a:pt x="1011358" y="122517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1429" y="3131359"/>
              <a:ext cx="65567" cy="7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DDC-7306-43CD-B77F-8CF2133A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80" y="295343"/>
            <a:ext cx="6838520" cy="492443"/>
          </a:xfrm>
        </p:spPr>
        <p:txBody>
          <a:bodyPr>
            <a:normAutofit fontScale="90000"/>
          </a:bodyPr>
          <a:lstStyle/>
          <a:p>
            <a:r>
              <a:rPr lang="en-US" dirty="0"/>
              <a:t>Scoop Now in the Market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097B-A741-4D58-8E21-CB36ADDA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041" y="1447800"/>
            <a:ext cx="10090559" cy="27699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database connectivity capabilities of Spark make it the most flexible solution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Apache Kafka and Apache </a:t>
            </a:r>
            <a:r>
              <a:rPr lang="en-US" sz="2000" dirty="0" err="1"/>
              <a:t>NiFi</a:t>
            </a:r>
            <a:r>
              <a:rPr lang="en-US" sz="2000" dirty="0"/>
              <a:t> are faster alternatives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SQOOP results into MR Jobs only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5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4B65-89E7-41DA-B3CE-704D21E1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5025-2AA2-4919-BF65-A46EA737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Parquet, ORC, and Avro are three popular file formats for big data management, each with their own unique benefits and use cases.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Parquet and Avro are optimal for cloud data storage and provide meaningful insights, while ORC is suitable for managing relevant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choosing a file format, consider factors such as use case, data relevance, and storage efficiency, query performance, compression, and compatibility with various processing frameworks.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6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4FD1-1EEC-4B13-BB21-4DE4F5F8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250F-FAEC-458E-B4FA-0F7A8356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573244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Tx/>
              <a:buChar char="-"/>
            </a:pPr>
            <a:r>
              <a:rPr lang="de-CH" dirty="0"/>
              <a:t>Language neutral data serialization system</a:t>
            </a:r>
          </a:p>
          <a:p>
            <a:pPr lvl="1">
              <a:buClr>
                <a:schemeClr val="tx2"/>
              </a:buClr>
              <a:buFontTx/>
              <a:buChar char="-"/>
            </a:pPr>
            <a:r>
              <a:rPr lang="de-CH" sz="2800" dirty="0"/>
              <a:t>Write a file in python and read it in C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/>
              <a:t>AVRO data is described using language independent schema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/>
              <a:t>AVRO schemas are usually written in JSON and data is encoded in binary format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/>
              <a:t>Supports </a:t>
            </a:r>
            <a:r>
              <a:rPr lang="de-CH" dirty="0"/>
              <a:t>compression and are splittable</a:t>
            </a:r>
          </a:p>
          <a:p>
            <a:pPr>
              <a:buClr>
                <a:schemeClr val="tx2"/>
              </a:buClr>
              <a:buFontTx/>
              <a:buChar char="-"/>
            </a:pPr>
            <a:r>
              <a:rPr lang="de-CH" dirty="0"/>
              <a:t>Row storage each row gets stored as block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2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CFEE-018B-4328-861F-9280F8B7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391886"/>
            <a:ext cx="10526486" cy="1298802"/>
          </a:xfrm>
        </p:spPr>
        <p:txBody>
          <a:bodyPr/>
          <a:lstStyle/>
          <a:p>
            <a:r>
              <a:rPr lang="en-US" b="1" dirty="0"/>
              <a:t>AVRO – Best suited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C9BA-ECDD-426E-B019-F831DB26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Serialization and Deserialization</a:t>
            </a:r>
          </a:p>
          <a:p>
            <a:pPr marL="0" indent="0">
              <a:buNone/>
            </a:pPr>
            <a:r>
              <a:rPr lang="en-US" dirty="0"/>
              <a:t> 	When data needs to be transmitted across different services or 	stored in a data warehouse</a:t>
            </a:r>
          </a:p>
          <a:p>
            <a:r>
              <a:rPr lang="en-US" dirty="0"/>
              <a:t>Schema Evolution</a:t>
            </a:r>
          </a:p>
          <a:p>
            <a:pPr marL="0" indent="0">
              <a:buNone/>
            </a:pPr>
            <a:r>
              <a:rPr lang="en-US" dirty="0"/>
              <a:t>	Supports schema evolution, allowing changes to data schemas 	over time without breaking backward</a:t>
            </a:r>
          </a:p>
          <a:p>
            <a:r>
              <a:rPr lang="en-US" dirty="0"/>
              <a:t>Streaming Data Processing</a:t>
            </a:r>
          </a:p>
          <a:p>
            <a:pPr marL="0" indent="0">
              <a:buNone/>
            </a:pPr>
            <a:r>
              <a:rPr lang="en-US" dirty="0"/>
              <a:t>	Commonly used in data streaming platforms like Apache Kafka 	due to its compact size and fast read/write capabilities.</a:t>
            </a:r>
          </a:p>
          <a:p>
            <a:r>
              <a:rPr lang="en-US" dirty="0"/>
              <a:t>Supports 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116664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C16C-48D4-4157-B192-C4F8821A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</a:t>
            </a:r>
            <a:r>
              <a:rPr lang="en-US" b="1"/>
              <a:t>of Avro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D337-8C2B-44B1-A606-8BD7AF3D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Storage in HDFS</a:t>
            </a:r>
            <a:r>
              <a:rPr lang="en-US" dirty="0"/>
              <a:t>: Avro is often used with Apache Hadoop and HDFS to store large volumes of structured data.</a:t>
            </a:r>
          </a:p>
          <a:p>
            <a:r>
              <a:rPr lang="en-US" b="1" dirty="0"/>
              <a:t>Stream Processing</a:t>
            </a:r>
            <a:r>
              <a:rPr lang="en-US" dirty="0"/>
              <a:t>: Avro is frequently used with Apache Kafka for data streaming, as it allows efficient serialization and deserialization of messages.</a:t>
            </a:r>
          </a:p>
          <a:p>
            <a:r>
              <a:rPr lang="en-US" b="1" dirty="0"/>
              <a:t>Data Interchange</a:t>
            </a:r>
            <a:r>
              <a:rPr lang="en-US" dirty="0"/>
              <a:t>: It is used for exchanging data between different systems (e.g., between microservices, between databases, etc.), where the schema provides a clear structure for the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A4A4-21EF-4874-9F57-65B5B466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Parquet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BCA4-6FE1-40C8-903D-987B1CB1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columnar storage format</a:t>
            </a:r>
          </a:p>
          <a:p>
            <a:r>
              <a:rPr lang="de-CH" dirty="0"/>
              <a:t>key strength is to store nested data in truly columnar format using definition and repetition levels</a:t>
            </a:r>
            <a:r>
              <a:rPr lang="de-CH" baseline="30000" dirty="0"/>
              <a:t>.</a:t>
            </a:r>
          </a:p>
          <a:p>
            <a:r>
              <a:rPr lang="de-CH" dirty="0"/>
              <a:t>Support schema Evolution</a:t>
            </a:r>
          </a:p>
          <a:p>
            <a:r>
              <a:rPr lang="en-US" dirty="0"/>
              <a:t> It aims to optimize query performance and minimize I/O, making it ideal for cloud data storage and big data processing.</a:t>
            </a:r>
          </a:p>
          <a:p>
            <a:r>
              <a:rPr lang="en-US" dirty="0"/>
              <a:t>Suitable for analytical workloads</a:t>
            </a:r>
          </a:p>
          <a:p>
            <a:endParaRPr lang="de-CH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0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5CD0-6859-4AA8-8D3E-6C258A4D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Analytical Query Processing</a:t>
            </a:r>
          </a:p>
          <a:p>
            <a:pPr marL="0" indent="0">
              <a:buNone/>
            </a:pPr>
            <a:r>
              <a:rPr lang="en-US" sz="2400" dirty="0"/>
              <a:t>	Highly efficient for analytical queries that involve scanning large 	datasets and aggregating data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Data Warehousing</a:t>
            </a:r>
          </a:p>
          <a:p>
            <a:pPr marL="0" indent="0">
              <a:buNone/>
            </a:pPr>
            <a:r>
              <a:rPr lang="en-US" sz="2400" dirty="0"/>
              <a:t>	Commonly used in data warehousing solutions due to its 	efficient storage and querying capabilities.(Amazon Redshift 	Spectrum , Google </a:t>
            </a:r>
            <a:r>
              <a:rPr lang="en-US" sz="2400" dirty="0" err="1"/>
              <a:t>BigQuery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Big Data Processing with Hadoop Ecosystem</a:t>
            </a:r>
          </a:p>
          <a:p>
            <a:pPr marL="457200" lvl="1" indent="0">
              <a:buNone/>
            </a:pPr>
            <a:r>
              <a:rPr lang="en-US" dirty="0"/>
              <a:t>	Integrates well with big data processing frameworks like Apache Spark, 	Apache Hive, and Apache Impala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BE1CA3-361B-42BE-8F55-CCDD11A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391886"/>
            <a:ext cx="10526486" cy="1298802"/>
          </a:xfrm>
        </p:spPr>
        <p:txBody>
          <a:bodyPr/>
          <a:lstStyle/>
          <a:p>
            <a:r>
              <a:rPr lang="en-US" b="1" dirty="0"/>
              <a:t>Parquet– Best suited for</a:t>
            </a:r>
          </a:p>
        </p:txBody>
      </p:sp>
    </p:spTree>
    <p:extLst>
      <p:ext uri="{BB962C8B-B14F-4D97-AF65-F5344CB8AC3E}">
        <p14:creationId xmlns:p14="http://schemas.microsoft.com/office/powerpoint/2010/main" val="320945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5CD0-6859-4AA8-8D3E-6C258A4D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Compression and Storage Efficiency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Advanced compression techniques, reducing storage requirements and 	improving I/O performance(compression algorithms like Snappy, </a:t>
            </a:r>
            <a:r>
              <a:rPr lang="en-US" sz="2400" dirty="0" err="1"/>
              <a:t>Gzip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Integration with Cloud Services</a:t>
            </a:r>
          </a:p>
          <a:p>
            <a:pPr marL="0" indent="0">
              <a:buNone/>
            </a:pPr>
            <a:r>
              <a:rPr lang="en-US" sz="2400" dirty="0"/>
              <a:t>	Cloud services like Amazon S3, Google Cloud Storage, and Azure Blob 	Storage support Parquet, allowing efficient storage and access.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BE1CA3-361B-42BE-8F55-CCDD11A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391886"/>
            <a:ext cx="10526486" cy="1298802"/>
          </a:xfrm>
        </p:spPr>
        <p:txBody>
          <a:bodyPr/>
          <a:lstStyle/>
          <a:p>
            <a:r>
              <a:rPr lang="en-US" b="1" dirty="0"/>
              <a:t>Parquet– Best suited for</a:t>
            </a:r>
          </a:p>
        </p:txBody>
      </p:sp>
    </p:spTree>
    <p:extLst>
      <p:ext uri="{BB962C8B-B14F-4D97-AF65-F5344CB8AC3E}">
        <p14:creationId xmlns:p14="http://schemas.microsoft.com/office/powerpoint/2010/main" val="194750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DEA2-C301-4706-A8E6-BA69C9F3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ORC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C206-FEAD-4042-A2B8-810E1120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3690" indent="-300990">
              <a:lnSpc>
                <a:spcPct val="150000"/>
              </a:lnSpc>
              <a:spcBef>
                <a:spcPts val="720"/>
              </a:spcBef>
              <a:buFont typeface="Arial"/>
              <a:buChar char="•"/>
              <a:tabLst>
                <a:tab pos="313690" algn="l"/>
                <a:tab pos="1869439" algn="l"/>
              </a:tabLst>
            </a:pPr>
            <a:r>
              <a:rPr lang="en-US" dirty="0"/>
              <a:t>Invented in 2013, by the Apache Hadoop community</a:t>
            </a:r>
          </a:p>
          <a:p>
            <a:pPr marL="240665" indent="-227965">
              <a:lnSpc>
                <a:spcPct val="15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lang="en-US" dirty="0"/>
              <a:t>Columnar storage</a:t>
            </a:r>
          </a:p>
          <a:p>
            <a:pPr marL="240665" indent="-227965">
              <a:lnSpc>
                <a:spcPct val="15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lang="en-US" dirty="0"/>
              <a:t>optimize the handling of large-scale data in big data systems</a:t>
            </a:r>
          </a:p>
          <a:p>
            <a:pPr marL="240665" indent="-227965">
              <a:lnSpc>
                <a:spcPct val="15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lang="en-US" dirty="0"/>
              <a:t>It accomplishes this by offering a highly efficient method of storing and managing data.</a:t>
            </a: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endParaRPr lang="en-US" dirty="0"/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endParaRPr lang="en-US" spc="4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8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975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Microsoft Sans Serif</vt:lpstr>
      <vt:lpstr>Office Theme</vt:lpstr>
      <vt:lpstr>Available File Formats</vt:lpstr>
      <vt:lpstr>Key Factors</vt:lpstr>
      <vt:lpstr>AVRO</vt:lpstr>
      <vt:lpstr>AVRO – Best suited for</vt:lpstr>
      <vt:lpstr>Use Cases of Avro </vt:lpstr>
      <vt:lpstr>Parquet</vt:lpstr>
      <vt:lpstr>Parquet– Best suited for</vt:lpstr>
      <vt:lpstr>Parquet– Best suited for</vt:lpstr>
      <vt:lpstr>ORC Format</vt:lpstr>
      <vt:lpstr>ORC – Key Features</vt:lpstr>
      <vt:lpstr>ORC – Best Suited for </vt:lpstr>
      <vt:lpstr>Row/Column Storage</vt:lpstr>
      <vt:lpstr>Compression Percentage</vt:lpstr>
      <vt:lpstr>SQOOP</vt:lpstr>
      <vt:lpstr>SQOOP - SQL+Hadoop</vt:lpstr>
      <vt:lpstr>Importing a Table from Mysql to Hive</vt:lpstr>
      <vt:lpstr>Incremental Imports</vt:lpstr>
      <vt:lpstr>Sqoop</vt:lpstr>
      <vt:lpstr>Scoop Now in the Market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Available File Formats</dc:title>
  <dc:creator>S Vidya</dc:creator>
  <cp:lastModifiedBy>S Vidya</cp:lastModifiedBy>
  <cp:revision>32</cp:revision>
  <dcterms:created xsi:type="dcterms:W3CDTF">2024-09-13T16:41:44Z</dcterms:created>
  <dcterms:modified xsi:type="dcterms:W3CDTF">2025-04-25T15:36:10Z</dcterms:modified>
</cp:coreProperties>
</file>