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045" r:id="rId1"/>
  </p:sldMasterIdLst>
  <p:notesMasterIdLst>
    <p:notesMasterId r:id="rId14"/>
  </p:notesMasterIdLst>
  <p:sldIdLst>
    <p:sldId id="256" r:id="rId2"/>
    <p:sldId id="269" r:id="rId3"/>
    <p:sldId id="257" r:id="rId4"/>
    <p:sldId id="259" r:id="rId5"/>
    <p:sldId id="270" r:id="rId6"/>
    <p:sldId id="260" r:id="rId7"/>
    <p:sldId id="261" r:id="rId8"/>
    <p:sldId id="262" r:id="rId9"/>
    <p:sldId id="263" r:id="rId10"/>
    <p:sldId id="264" r:id="rId11"/>
    <p:sldId id="271"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Gill Sans MT"/>
          <a:ea typeface="Gill Sans MT"/>
          <a:cs typeface="Gill Sans M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5CBCD"/>
          </a:solidFill>
        </a:fill>
      </a:tcStyle>
    </a:wholeTbl>
    <a:band2H>
      <a:tcTxStyle/>
      <a:tcStyle>
        <a:tcBdr/>
        <a:fill>
          <a:solidFill>
            <a:srgbClr val="F3E7E8"/>
          </a:solidFill>
        </a:fill>
      </a:tcStyle>
    </a:band2H>
    <a:firstCol>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Gill Sans MT"/>
          <a:ea typeface="Gill Sans MT"/>
          <a:cs typeface="Gill Sans M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7D4F9"/>
          </a:solidFill>
        </a:fill>
      </a:tcStyle>
    </a:wholeTbl>
    <a:band2H>
      <a:tcTxStyle/>
      <a:tcStyle>
        <a:tcBdr/>
        <a:fill>
          <a:solidFill>
            <a:srgbClr val="F3EBFC"/>
          </a:solidFill>
        </a:fill>
      </a:tcStyle>
    </a:band2H>
    <a:firstCol>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Gill Sans MT"/>
          <a:ea typeface="Gill Sans MT"/>
          <a:cs typeface="Gill Sans M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2DBDF"/>
          </a:solidFill>
        </a:fill>
      </a:tcStyle>
    </a:wholeTbl>
    <a:band2H>
      <a:tcTxStyle/>
      <a:tcStyle>
        <a:tcBdr/>
        <a:fill>
          <a:solidFill>
            <a:srgbClr val="EAEEF0"/>
          </a:solidFill>
        </a:fill>
      </a:tcStyle>
    </a:band2H>
    <a:firstCol>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Gill Sans MT"/>
          <a:ea typeface="Gill Sans MT"/>
          <a:cs typeface="Gill Sans M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Gill Sans MT"/>
          <a:ea typeface="Gill Sans MT"/>
          <a:cs typeface="Gill Sans M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Gill Sans MT"/>
          <a:ea typeface="Gill Sans MT"/>
          <a:cs typeface="Gill Sans MT"/>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Gill Sans MT"/>
          <a:ea typeface="Gill Sans MT"/>
          <a:cs typeface="Gill Sans MT"/>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Gill Sans MT"/>
          <a:ea typeface="Gill Sans MT"/>
          <a:cs typeface="Gill Sans M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Gill Sans MT"/>
          <a:ea typeface="Gill Sans MT"/>
          <a:cs typeface="Gill Sans M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Gill Sans MT"/>
          <a:ea typeface="Gill Sans MT"/>
          <a:cs typeface="Gill Sans M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Gill Sans MT"/>
          <a:ea typeface="Gill Sans MT"/>
          <a:cs typeface="Gill Sans MT"/>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Gill Sans MT"/>
          <a:ea typeface="Gill Sans MT"/>
          <a:cs typeface="Gill Sans M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17"/>
    <p:restoredTop sz="71809"/>
  </p:normalViewPr>
  <p:slideViewPr>
    <p:cSldViewPr snapToGrid="0">
      <p:cViewPr>
        <p:scale>
          <a:sx n="100" d="100"/>
          <a:sy n="100" d="100"/>
        </p:scale>
        <p:origin x="-24"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5F36E-0259-4239-9D8C-B1D0FDB77AE8}" type="doc">
      <dgm:prSet loTypeId="urn:microsoft.com/office/officeart/2005/8/layout/vProcess5" loCatId="process" qsTypeId="urn:microsoft.com/office/officeart/2005/8/quickstyle/simple4" qsCatId="simple" csTypeId="urn:microsoft.com/office/officeart/2005/8/colors/colorful2" csCatId="colorful" phldr="1"/>
      <dgm:spPr/>
      <dgm:t>
        <a:bodyPr/>
        <a:lstStyle/>
        <a:p>
          <a:endParaRPr lang="en-US"/>
        </a:p>
      </dgm:t>
    </dgm:pt>
    <dgm:pt modelId="{7E0886E3-3CDD-4D32-AC51-1FB299EC1056}">
      <dgm:prSet/>
      <dgm:spPr/>
      <dgm:t>
        <a:bodyPr/>
        <a:lstStyle/>
        <a:p>
          <a:pPr>
            <a:defRPr b="1"/>
          </a:pPr>
          <a:r>
            <a:rPr lang="en-US" b="0" i="0"/>
            <a:t>Completeness: Are records in a dataset complete or are certain attributes missing (NULL)</a:t>
          </a:r>
          <a:endParaRPr lang="en-US"/>
        </a:p>
      </dgm:t>
    </dgm:pt>
    <dgm:pt modelId="{7D4986CD-66BA-4AF4-9980-B4C5FC318C8D}" type="parTrans" cxnId="{97E52938-A0C4-4D35-81C5-46E7A50F19EE}">
      <dgm:prSet/>
      <dgm:spPr/>
      <dgm:t>
        <a:bodyPr/>
        <a:lstStyle/>
        <a:p>
          <a:endParaRPr lang="en-US"/>
        </a:p>
      </dgm:t>
    </dgm:pt>
    <dgm:pt modelId="{3FFDD911-2CE1-4806-943B-90517D2D179E}" type="sibTrans" cxnId="{97E52938-A0C4-4D35-81C5-46E7A50F19EE}">
      <dgm:prSet/>
      <dgm:spPr/>
      <dgm:t>
        <a:bodyPr/>
        <a:lstStyle/>
        <a:p>
          <a:endParaRPr lang="en-US"/>
        </a:p>
      </dgm:t>
    </dgm:pt>
    <dgm:pt modelId="{F9A8BCA5-92AF-4D58-B0C4-BF6B266BC5AD}">
      <dgm:prSet/>
      <dgm:spPr/>
      <dgm:t>
        <a:bodyPr/>
        <a:lstStyle/>
        <a:p>
          <a:pPr>
            <a:defRPr b="1"/>
          </a:pPr>
          <a:r>
            <a:rPr lang="en-US" b="0" i="0"/>
            <a:t>Uniqueness: Are records unique or are there duplicates, which can impact analytics</a:t>
          </a:r>
          <a:endParaRPr lang="en-US"/>
        </a:p>
      </dgm:t>
    </dgm:pt>
    <dgm:pt modelId="{2FE69983-CD23-49A2-8D89-2CCFF8FF2930}" type="parTrans" cxnId="{AB78B2E4-C48E-439E-8F30-215367D85E99}">
      <dgm:prSet/>
      <dgm:spPr/>
      <dgm:t>
        <a:bodyPr/>
        <a:lstStyle/>
        <a:p>
          <a:endParaRPr lang="en-US"/>
        </a:p>
      </dgm:t>
    </dgm:pt>
    <dgm:pt modelId="{0D9AA258-CC7F-4BBB-89D3-1D3E498C3D68}" type="sibTrans" cxnId="{AB78B2E4-C48E-439E-8F30-215367D85E99}">
      <dgm:prSet/>
      <dgm:spPr/>
      <dgm:t>
        <a:bodyPr/>
        <a:lstStyle/>
        <a:p>
          <a:endParaRPr lang="en-US"/>
        </a:p>
      </dgm:t>
    </dgm:pt>
    <dgm:pt modelId="{2C77BD95-E33C-48F1-ABF1-3AF8255E9D2C}">
      <dgm:prSet/>
      <dgm:spPr/>
      <dgm:t>
        <a:bodyPr/>
        <a:lstStyle/>
        <a:p>
          <a:pPr>
            <a:defRPr b="1"/>
          </a:pPr>
          <a:r>
            <a:rPr lang="en-US" b="0" i="0"/>
            <a:t>Accuracy: Can the data be trusted or are there inaccuracies which will impact the results of any analytics process</a:t>
          </a:r>
          <a:endParaRPr lang="en-US"/>
        </a:p>
      </dgm:t>
    </dgm:pt>
    <dgm:pt modelId="{80E0A1B7-7DFF-4350-98BF-EB7DC6103E92}" type="parTrans" cxnId="{F7E48236-9A47-4F53-A874-C79E610A5A92}">
      <dgm:prSet/>
      <dgm:spPr/>
      <dgm:t>
        <a:bodyPr/>
        <a:lstStyle/>
        <a:p>
          <a:endParaRPr lang="en-US"/>
        </a:p>
      </dgm:t>
    </dgm:pt>
    <dgm:pt modelId="{D3A660C4-59DA-4CA9-A912-9D05B735AD26}" type="sibTrans" cxnId="{F7E48236-9A47-4F53-A874-C79E610A5A92}">
      <dgm:prSet/>
      <dgm:spPr/>
      <dgm:t>
        <a:bodyPr/>
        <a:lstStyle/>
        <a:p>
          <a:endParaRPr lang="en-US"/>
        </a:p>
      </dgm:t>
    </dgm:pt>
    <dgm:pt modelId="{AB9D629E-277B-42D5-B03C-5D324E90A775}">
      <dgm:prSet/>
      <dgm:spPr/>
      <dgm:t>
        <a:bodyPr/>
        <a:lstStyle/>
        <a:p>
          <a:pPr>
            <a:defRPr b="1"/>
          </a:pPr>
          <a:r>
            <a:rPr lang="en-US" b="0" i="0" dirty="0"/>
            <a:t>Consistency: Is data consistent across datasets or are there differences with the same data in different sources</a:t>
          </a:r>
          <a:endParaRPr lang="en-US" dirty="0"/>
        </a:p>
      </dgm:t>
    </dgm:pt>
    <dgm:pt modelId="{250C7D52-553E-4F74-A908-8199E54651CF}" type="parTrans" cxnId="{E3C5EF69-5572-4B9A-8CAB-64FA62B7EEA6}">
      <dgm:prSet/>
      <dgm:spPr/>
      <dgm:t>
        <a:bodyPr/>
        <a:lstStyle/>
        <a:p>
          <a:endParaRPr lang="en-US"/>
        </a:p>
      </dgm:t>
    </dgm:pt>
    <dgm:pt modelId="{B5C349EC-9819-48A4-BB65-ECB159B99DBE}" type="sibTrans" cxnId="{E3C5EF69-5572-4B9A-8CAB-64FA62B7EEA6}">
      <dgm:prSet/>
      <dgm:spPr/>
      <dgm:t>
        <a:bodyPr/>
        <a:lstStyle/>
        <a:p>
          <a:endParaRPr lang="en-US"/>
        </a:p>
      </dgm:t>
    </dgm:pt>
    <dgm:pt modelId="{8EACE3AF-5332-3E4E-A3AF-6A3BB84B0BCD}" type="pres">
      <dgm:prSet presAssocID="{0DD5F36E-0259-4239-9D8C-B1D0FDB77AE8}" presName="outerComposite" presStyleCnt="0">
        <dgm:presLayoutVars>
          <dgm:chMax val="5"/>
          <dgm:dir/>
          <dgm:resizeHandles val="exact"/>
        </dgm:presLayoutVars>
      </dgm:prSet>
      <dgm:spPr/>
    </dgm:pt>
    <dgm:pt modelId="{A40C49B7-15C9-9849-B4E4-EBCF5647D291}" type="pres">
      <dgm:prSet presAssocID="{0DD5F36E-0259-4239-9D8C-B1D0FDB77AE8}" presName="dummyMaxCanvas" presStyleCnt="0">
        <dgm:presLayoutVars/>
      </dgm:prSet>
      <dgm:spPr/>
    </dgm:pt>
    <dgm:pt modelId="{56592E62-DB91-4247-99E1-28CA6238F100}" type="pres">
      <dgm:prSet presAssocID="{0DD5F36E-0259-4239-9D8C-B1D0FDB77AE8}" presName="FourNodes_1" presStyleLbl="node1" presStyleIdx="0" presStyleCnt="4">
        <dgm:presLayoutVars>
          <dgm:bulletEnabled val="1"/>
        </dgm:presLayoutVars>
      </dgm:prSet>
      <dgm:spPr/>
    </dgm:pt>
    <dgm:pt modelId="{872EDD36-B461-C745-BC08-90544D1757A3}" type="pres">
      <dgm:prSet presAssocID="{0DD5F36E-0259-4239-9D8C-B1D0FDB77AE8}" presName="FourNodes_2" presStyleLbl="node1" presStyleIdx="1" presStyleCnt="4">
        <dgm:presLayoutVars>
          <dgm:bulletEnabled val="1"/>
        </dgm:presLayoutVars>
      </dgm:prSet>
      <dgm:spPr/>
    </dgm:pt>
    <dgm:pt modelId="{68E52069-98B1-1342-8FA8-0A3983793A33}" type="pres">
      <dgm:prSet presAssocID="{0DD5F36E-0259-4239-9D8C-B1D0FDB77AE8}" presName="FourNodes_3" presStyleLbl="node1" presStyleIdx="2" presStyleCnt="4">
        <dgm:presLayoutVars>
          <dgm:bulletEnabled val="1"/>
        </dgm:presLayoutVars>
      </dgm:prSet>
      <dgm:spPr/>
    </dgm:pt>
    <dgm:pt modelId="{D6512B63-73C5-1244-BAF4-C00F8382FA46}" type="pres">
      <dgm:prSet presAssocID="{0DD5F36E-0259-4239-9D8C-B1D0FDB77AE8}" presName="FourNodes_4" presStyleLbl="node1" presStyleIdx="3" presStyleCnt="4">
        <dgm:presLayoutVars>
          <dgm:bulletEnabled val="1"/>
        </dgm:presLayoutVars>
      </dgm:prSet>
      <dgm:spPr/>
    </dgm:pt>
    <dgm:pt modelId="{712D7F25-E80D-A44D-943F-A551FDBA5939}" type="pres">
      <dgm:prSet presAssocID="{0DD5F36E-0259-4239-9D8C-B1D0FDB77AE8}" presName="FourConn_1-2" presStyleLbl="fgAccFollowNode1" presStyleIdx="0" presStyleCnt="3">
        <dgm:presLayoutVars>
          <dgm:bulletEnabled val="1"/>
        </dgm:presLayoutVars>
      </dgm:prSet>
      <dgm:spPr/>
    </dgm:pt>
    <dgm:pt modelId="{295CFE8A-4F71-7C4F-A916-D07D63B748F7}" type="pres">
      <dgm:prSet presAssocID="{0DD5F36E-0259-4239-9D8C-B1D0FDB77AE8}" presName="FourConn_2-3" presStyleLbl="fgAccFollowNode1" presStyleIdx="1" presStyleCnt="3">
        <dgm:presLayoutVars>
          <dgm:bulletEnabled val="1"/>
        </dgm:presLayoutVars>
      </dgm:prSet>
      <dgm:spPr/>
    </dgm:pt>
    <dgm:pt modelId="{C40CCDD2-0605-E842-8006-E2C4B897C46F}" type="pres">
      <dgm:prSet presAssocID="{0DD5F36E-0259-4239-9D8C-B1D0FDB77AE8}" presName="FourConn_3-4" presStyleLbl="fgAccFollowNode1" presStyleIdx="2" presStyleCnt="3">
        <dgm:presLayoutVars>
          <dgm:bulletEnabled val="1"/>
        </dgm:presLayoutVars>
      </dgm:prSet>
      <dgm:spPr/>
    </dgm:pt>
    <dgm:pt modelId="{EA3291F7-5921-E048-82B4-0CB3224F7B38}" type="pres">
      <dgm:prSet presAssocID="{0DD5F36E-0259-4239-9D8C-B1D0FDB77AE8}" presName="FourNodes_1_text" presStyleLbl="node1" presStyleIdx="3" presStyleCnt="4">
        <dgm:presLayoutVars>
          <dgm:bulletEnabled val="1"/>
        </dgm:presLayoutVars>
      </dgm:prSet>
      <dgm:spPr/>
    </dgm:pt>
    <dgm:pt modelId="{A5AAB83F-7789-E74F-94D1-A75FA72497B4}" type="pres">
      <dgm:prSet presAssocID="{0DD5F36E-0259-4239-9D8C-B1D0FDB77AE8}" presName="FourNodes_2_text" presStyleLbl="node1" presStyleIdx="3" presStyleCnt="4">
        <dgm:presLayoutVars>
          <dgm:bulletEnabled val="1"/>
        </dgm:presLayoutVars>
      </dgm:prSet>
      <dgm:spPr/>
    </dgm:pt>
    <dgm:pt modelId="{E4675FC7-6C30-D646-99A7-F8178A47EA70}" type="pres">
      <dgm:prSet presAssocID="{0DD5F36E-0259-4239-9D8C-B1D0FDB77AE8}" presName="FourNodes_3_text" presStyleLbl="node1" presStyleIdx="3" presStyleCnt="4">
        <dgm:presLayoutVars>
          <dgm:bulletEnabled val="1"/>
        </dgm:presLayoutVars>
      </dgm:prSet>
      <dgm:spPr/>
    </dgm:pt>
    <dgm:pt modelId="{E84826B6-8321-0845-9FA5-F945AE15E045}" type="pres">
      <dgm:prSet presAssocID="{0DD5F36E-0259-4239-9D8C-B1D0FDB77AE8}" presName="FourNodes_4_text" presStyleLbl="node1" presStyleIdx="3" presStyleCnt="4">
        <dgm:presLayoutVars>
          <dgm:bulletEnabled val="1"/>
        </dgm:presLayoutVars>
      </dgm:prSet>
      <dgm:spPr/>
    </dgm:pt>
  </dgm:ptLst>
  <dgm:cxnLst>
    <dgm:cxn modelId="{C8A4FF12-CBC5-5246-AD3E-580ECC65D82F}" type="presOf" srcId="{2C77BD95-E33C-48F1-ABF1-3AF8255E9D2C}" destId="{E4675FC7-6C30-D646-99A7-F8178A47EA70}" srcOrd="1" destOrd="0" presId="urn:microsoft.com/office/officeart/2005/8/layout/vProcess5"/>
    <dgm:cxn modelId="{F7E48236-9A47-4F53-A874-C79E610A5A92}" srcId="{0DD5F36E-0259-4239-9D8C-B1D0FDB77AE8}" destId="{2C77BD95-E33C-48F1-ABF1-3AF8255E9D2C}" srcOrd="2" destOrd="0" parTransId="{80E0A1B7-7DFF-4350-98BF-EB7DC6103E92}" sibTransId="{D3A660C4-59DA-4CA9-A912-9D05B735AD26}"/>
    <dgm:cxn modelId="{97E52938-A0C4-4D35-81C5-46E7A50F19EE}" srcId="{0DD5F36E-0259-4239-9D8C-B1D0FDB77AE8}" destId="{7E0886E3-3CDD-4D32-AC51-1FB299EC1056}" srcOrd="0" destOrd="0" parTransId="{7D4986CD-66BA-4AF4-9980-B4C5FC318C8D}" sibTransId="{3FFDD911-2CE1-4806-943B-90517D2D179E}"/>
    <dgm:cxn modelId="{F8007C4A-E11F-7A40-A3F3-4631CD1632BF}" type="presOf" srcId="{D3A660C4-59DA-4CA9-A912-9D05B735AD26}" destId="{C40CCDD2-0605-E842-8006-E2C4B897C46F}" srcOrd="0" destOrd="0" presId="urn:microsoft.com/office/officeart/2005/8/layout/vProcess5"/>
    <dgm:cxn modelId="{86EFE74F-E9EE-6040-8053-4FC58ED1CE8E}" type="presOf" srcId="{0DD5F36E-0259-4239-9D8C-B1D0FDB77AE8}" destId="{8EACE3AF-5332-3E4E-A3AF-6A3BB84B0BCD}" srcOrd="0" destOrd="0" presId="urn:microsoft.com/office/officeart/2005/8/layout/vProcess5"/>
    <dgm:cxn modelId="{E3C5EF69-5572-4B9A-8CAB-64FA62B7EEA6}" srcId="{0DD5F36E-0259-4239-9D8C-B1D0FDB77AE8}" destId="{AB9D629E-277B-42D5-B03C-5D324E90A775}" srcOrd="3" destOrd="0" parTransId="{250C7D52-553E-4F74-A908-8199E54651CF}" sibTransId="{B5C349EC-9819-48A4-BB65-ECB159B99DBE}"/>
    <dgm:cxn modelId="{89F97C6C-29B8-DC4A-832E-8C85BC54E158}" type="presOf" srcId="{AB9D629E-277B-42D5-B03C-5D324E90A775}" destId="{E84826B6-8321-0845-9FA5-F945AE15E045}" srcOrd="1" destOrd="0" presId="urn:microsoft.com/office/officeart/2005/8/layout/vProcess5"/>
    <dgm:cxn modelId="{08883A9C-3AF3-E941-AE97-E9A9CA36967A}" type="presOf" srcId="{2C77BD95-E33C-48F1-ABF1-3AF8255E9D2C}" destId="{68E52069-98B1-1342-8FA8-0A3983793A33}" srcOrd="0" destOrd="0" presId="urn:microsoft.com/office/officeart/2005/8/layout/vProcess5"/>
    <dgm:cxn modelId="{504172A9-EAF2-A044-A28F-80DB8E438CE0}" type="presOf" srcId="{7E0886E3-3CDD-4D32-AC51-1FB299EC1056}" destId="{56592E62-DB91-4247-99E1-28CA6238F100}" srcOrd="0" destOrd="0" presId="urn:microsoft.com/office/officeart/2005/8/layout/vProcess5"/>
    <dgm:cxn modelId="{E18B3BC2-5BA1-0D42-AE51-DDF1FEACB7A9}" type="presOf" srcId="{AB9D629E-277B-42D5-B03C-5D324E90A775}" destId="{D6512B63-73C5-1244-BAF4-C00F8382FA46}" srcOrd="0" destOrd="0" presId="urn:microsoft.com/office/officeart/2005/8/layout/vProcess5"/>
    <dgm:cxn modelId="{4BC0B5CB-A300-B043-99E1-BAE2B170FFFE}" type="presOf" srcId="{F9A8BCA5-92AF-4D58-B0C4-BF6B266BC5AD}" destId="{872EDD36-B461-C745-BC08-90544D1757A3}" srcOrd="0" destOrd="0" presId="urn:microsoft.com/office/officeart/2005/8/layout/vProcess5"/>
    <dgm:cxn modelId="{EBCA58D8-E348-8C4B-9ED2-C7347025AE51}" type="presOf" srcId="{F9A8BCA5-92AF-4D58-B0C4-BF6B266BC5AD}" destId="{A5AAB83F-7789-E74F-94D1-A75FA72497B4}" srcOrd="1" destOrd="0" presId="urn:microsoft.com/office/officeart/2005/8/layout/vProcess5"/>
    <dgm:cxn modelId="{365130DB-6C0D-9C48-B115-204948176454}" type="presOf" srcId="{7E0886E3-3CDD-4D32-AC51-1FB299EC1056}" destId="{EA3291F7-5921-E048-82B4-0CB3224F7B38}" srcOrd="1" destOrd="0" presId="urn:microsoft.com/office/officeart/2005/8/layout/vProcess5"/>
    <dgm:cxn modelId="{AB78B2E4-C48E-439E-8F30-215367D85E99}" srcId="{0DD5F36E-0259-4239-9D8C-B1D0FDB77AE8}" destId="{F9A8BCA5-92AF-4D58-B0C4-BF6B266BC5AD}" srcOrd="1" destOrd="0" parTransId="{2FE69983-CD23-49A2-8D89-2CCFF8FF2930}" sibTransId="{0D9AA258-CC7F-4BBB-89D3-1D3E498C3D68}"/>
    <dgm:cxn modelId="{E001CDE4-C15A-A04C-B736-6A0B725B9043}" type="presOf" srcId="{0D9AA258-CC7F-4BBB-89D3-1D3E498C3D68}" destId="{295CFE8A-4F71-7C4F-A916-D07D63B748F7}" srcOrd="0" destOrd="0" presId="urn:microsoft.com/office/officeart/2005/8/layout/vProcess5"/>
    <dgm:cxn modelId="{7B2C23FE-B849-A64A-B2D9-E786B37E7221}" type="presOf" srcId="{3FFDD911-2CE1-4806-943B-90517D2D179E}" destId="{712D7F25-E80D-A44D-943F-A551FDBA5939}" srcOrd="0" destOrd="0" presId="urn:microsoft.com/office/officeart/2005/8/layout/vProcess5"/>
    <dgm:cxn modelId="{535988AE-183E-5542-BBF7-39DAF191C5E6}" type="presParOf" srcId="{8EACE3AF-5332-3E4E-A3AF-6A3BB84B0BCD}" destId="{A40C49B7-15C9-9849-B4E4-EBCF5647D291}" srcOrd="0" destOrd="0" presId="urn:microsoft.com/office/officeart/2005/8/layout/vProcess5"/>
    <dgm:cxn modelId="{2C8A71EE-8667-1748-B278-75B7A9D8DCA9}" type="presParOf" srcId="{8EACE3AF-5332-3E4E-A3AF-6A3BB84B0BCD}" destId="{56592E62-DB91-4247-99E1-28CA6238F100}" srcOrd="1" destOrd="0" presId="urn:microsoft.com/office/officeart/2005/8/layout/vProcess5"/>
    <dgm:cxn modelId="{C81EFF4D-A45A-E448-BA50-A05114C86CCE}" type="presParOf" srcId="{8EACE3AF-5332-3E4E-A3AF-6A3BB84B0BCD}" destId="{872EDD36-B461-C745-BC08-90544D1757A3}" srcOrd="2" destOrd="0" presId="urn:microsoft.com/office/officeart/2005/8/layout/vProcess5"/>
    <dgm:cxn modelId="{E11945EA-0BE4-324D-88AA-69F93FE30D3D}" type="presParOf" srcId="{8EACE3AF-5332-3E4E-A3AF-6A3BB84B0BCD}" destId="{68E52069-98B1-1342-8FA8-0A3983793A33}" srcOrd="3" destOrd="0" presId="urn:microsoft.com/office/officeart/2005/8/layout/vProcess5"/>
    <dgm:cxn modelId="{EBC8BB28-D6BD-754A-85C8-517B4473705D}" type="presParOf" srcId="{8EACE3AF-5332-3E4E-A3AF-6A3BB84B0BCD}" destId="{D6512B63-73C5-1244-BAF4-C00F8382FA46}" srcOrd="4" destOrd="0" presId="urn:microsoft.com/office/officeart/2005/8/layout/vProcess5"/>
    <dgm:cxn modelId="{9F3486BA-8962-9243-884C-62CC13FE9584}" type="presParOf" srcId="{8EACE3AF-5332-3E4E-A3AF-6A3BB84B0BCD}" destId="{712D7F25-E80D-A44D-943F-A551FDBA5939}" srcOrd="5" destOrd="0" presId="urn:microsoft.com/office/officeart/2005/8/layout/vProcess5"/>
    <dgm:cxn modelId="{5971F84A-004F-0545-BF3C-C34226CE7CFD}" type="presParOf" srcId="{8EACE3AF-5332-3E4E-A3AF-6A3BB84B0BCD}" destId="{295CFE8A-4F71-7C4F-A916-D07D63B748F7}" srcOrd="6" destOrd="0" presId="urn:microsoft.com/office/officeart/2005/8/layout/vProcess5"/>
    <dgm:cxn modelId="{61F49D93-DA3A-3B48-A21E-D44734373A12}" type="presParOf" srcId="{8EACE3AF-5332-3E4E-A3AF-6A3BB84B0BCD}" destId="{C40CCDD2-0605-E842-8006-E2C4B897C46F}" srcOrd="7" destOrd="0" presId="urn:microsoft.com/office/officeart/2005/8/layout/vProcess5"/>
    <dgm:cxn modelId="{D47EDB13-D060-0C4D-8F3F-3181C1189860}" type="presParOf" srcId="{8EACE3AF-5332-3E4E-A3AF-6A3BB84B0BCD}" destId="{EA3291F7-5921-E048-82B4-0CB3224F7B38}" srcOrd="8" destOrd="0" presId="urn:microsoft.com/office/officeart/2005/8/layout/vProcess5"/>
    <dgm:cxn modelId="{D797D5DE-BB67-B642-8888-1D1D18652711}" type="presParOf" srcId="{8EACE3AF-5332-3E4E-A3AF-6A3BB84B0BCD}" destId="{A5AAB83F-7789-E74F-94D1-A75FA72497B4}" srcOrd="9" destOrd="0" presId="urn:microsoft.com/office/officeart/2005/8/layout/vProcess5"/>
    <dgm:cxn modelId="{4192ECF6-DF6E-2B47-B6EA-52FF9CF600E1}" type="presParOf" srcId="{8EACE3AF-5332-3E4E-A3AF-6A3BB84B0BCD}" destId="{E4675FC7-6C30-D646-99A7-F8178A47EA70}" srcOrd="10" destOrd="0" presId="urn:microsoft.com/office/officeart/2005/8/layout/vProcess5"/>
    <dgm:cxn modelId="{2895D9D6-2C15-764B-A548-299D093F776E}" type="presParOf" srcId="{8EACE3AF-5332-3E4E-A3AF-6A3BB84B0BCD}" destId="{E84826B6-8321-0845-9FA5-F945AE15E045}" srcOrd="11" destOrd="0" presId="urn:microsoft.com/office/officeart/2005/8/layout/vProcess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592E62-DB91-4247-99E1-28CA6238F100}">
      <dsp:nvSpPr>
        <dsp:cNvPr id="0" name=""/>
        <dsp:cNvSpPr/>
      </dsp:nvSpPr>
      <dsp:spPr>
        <a:xfrm>
          <a:off x="0" y="0"/>
          <a:ext cx="5716693" cy="853428"/>
        </a:xfrm>
        <a:prstGeom prst="roundRect">
          <a:avLst>
            <a:gd name="adj" fmla="val 10000"/>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defRPr b="1"/>
          </a:pPr>
          <a:r>
            <a:rPr lang="en-US" sz="1600" b="0" i="0" kern="1200"/>
            <a:t>Completeness: Are records in a dataset complete or are certain attributes missing (NULL)</a:t>
          </a:r>
          <a:endParaRPr lang="en-US" sz="1600" kern="1200"/>
        </a:p>
      </dsp:txBody>
      <dsp:txXfrm>
        <a:off x="24996" y="24996"/>
        <a:ext cx="4723662" cy="803436"/>
      </dsp:txXfrm>
    </dsp:sp>
    <dsp:sp modelId="{872EDD36-B461-C745-BC08-90544D1757A3}">
      <dsp:nvSpPr>
        <dsp:cNvPr id="0" name=""/>
        <dsp:cNvSpPr/>
      </dsp:nvSpPr>
      <dsp:spPr>
        <a:xfrm>
          <a:off x="478773" y="1008597"/>
          <a:ext cx="5716693" cy="853428"/>
        </a:xfrm>
        <a:prstGeom prst="roundRect">
          <a:avLst>
            <a:gd name="adj" fmla="val 10000"/>
          </a:avLst>
        </a:prstGeom>
        <a:gradFill rotWithShape="0">
          <a:gsLst>
            <a:gs pos="0">
              <a:schemeClr val="accent2">
                <a:hueOff val="296529"/>
                <a:satOff val="-6628"/>
                <a:lumOff val="-6274"/>
                <a:alphaOff val="0"/>
                <a:tint val="96000"/>
                <a:lumMod val="104000"/>
              </a:schemeClr>
            </a:gs>
            <a:gs pos="100000">
              <a:schemeClr val="accent2">
                <a:hueOff val="296529"/>
                <a:satOff val="-6628"/>
                <a:lumOff val="-6274"/>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defRPr b="1"/>
          </a:pPr>
          <a:r>
            <a:rPr lang="en-US" sz="1600" b="0" i="0" kern="1200"/>
            <a:t>Uniqueness: Are records unique or are there duplicates, which can impact analytics</a:t>
          </a:r>
          <a:endParaRPr lang="en-US" sz="1600" kern="1200"/>
        </a:p>
      </dsp:txBody>
      <dsp:txXfrm>
        <a:off x="503769" y="1033593"/>
        <a:ext cx="4633199" cy="803436"/>
      </dsp:txXfrm>
    </dsp:sp>
    <dsp:sp modelId="{68E52069-98B1-1342-8FA8-0A3983793A33}">
      <dsp:nvSpPr>
        <dsp:cNvPr id="0" name=""/>
        <dsp:cNvSpPr/>
      </dsp:nvSpPr>
      <dsp:spPr>
        <a:xfrm>
          <a:off x="950400" y="2017195"/>
          <a:ext cx="5716693" cy="853428"/>
        </a:xfrm>
        <a:prstGeom prst="roundRect">
          <a:avLst>
            <a:gd name="adj" fmla="val 10000"/>
          </a:avLst>
        </a:prstGeom>
        <a:gradFill rotWithShape="0">
          <a:gsLst>
            <a:gs pos="0">
              <a:schemeClr val="accent2">
                <a:hueOff val="593057"/>
                <a:satOff val="-13255"/>
                <a:lumOff val="-12549"/>
                <a:alphaOff val="0"/>
                <a:tint val="96000"/>
                <a:lumMod val="104000"/>
              </a:schemeClr>
            </a:gs>
            <a:gs pos="100000">
              <a:schemeClr val="accent2">
                <a:hueOff val="593057"/>
                <a:satOff val="-13255"/>
                <a:lumOff val="-12549"/>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defRPr b="1"/>
          </a:pPr>
          <a:r>
            <a:rPr lang="en-US" sz="1600" b="0" i="0" kern="1200"/>
            <a:t>Accuracy: Can the data be trusted or are there inaccuracies which will impact the results of any analytics process</a:t>
          </a:r>
          <a:endParaRPr lang="en-US" sz="1600" kern="1200"/>
        </a:p>
      </dsp:txBody>
      <dsp:txXfrm>
        <a:off x="975396" y="2042191"/>
        <a:ext cx="4640345" cy="803436"/>
      </dsp:txXfrm>
    </dsp:sp>
    <dsp:sp modelId="{D6512B63-73C5-1244-BAF4-C00F8382FA46}">
      <dsp:nvSpPr>
        <dsp:cNvPr id="0" name=""/>
        <dsp:cNvSpPr/>
      </dsp:nvSpPr>
      <dsp:spPr>
        <a:xfrm>
          <a:off x="1429173" y="3025793"/>
          <a:ext cx="5716693" cy="853428"/>
        </a:xfrm>
        <a:prstGeom prst="roundRect">
          <a:avLst>
            <a:gd name="adj" fmla="val 10000"/>
          </a:avLst>
        </a:prstGeom>
        <a:gradFill rotWithShape="0">
          <a:gsLst>
            <a:gs pos="0">
              <a:schemeClr val="accent2">
                <a:hueOff val="889586"/>
                <a:satOff val="-19883"/>
                <a:lumOff val="-18823"/>
                <a:alphaOff val="0"/>
                <a:tint val="96000"/>
                <a:lumMod val="104000"/>
              </a:schemeClr>
            </a:gs>
            <a:gs pos="100000">
              <a:schemeClr val="accent2">
                <a:hueOff val="889586"/>
                <a:satOff val="-19883"/>
                <a:lumOff val="-18823"/>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defRPr b="1"/>
          </a:pPr>
          <a:r>
            <a:rPr lang="en-US" sz="1600" b="0" i="0" kern="1200" dirty="0"/>
            <a:t>Consistency: Is data consistent across datasets or are there differences with the same data in different sources</a:t>
          </a:r>
          <a:endParaRPr lang="en-US" sz="1600" kern="1200" dirty="0"/>
        </a:p>
      </dsp:txBody>
      <dsp:txXfrm>
        <a:off x="1454169" y="3050789"/>
        <a:ext cx="4633199" cy="803436"/>
      </dsp:txXfrm>
    </dsp:sp>
    <dsp:sp modelId="{712D7F25-E80D-A44D-943F-A551FDBA5939}">
      <dsp:nvSpPr>
        <dsp:cNvPr id="0" name=""/>
        <dsp:cNvSpPr/>
      </dsp:nvSpPr>
      <dsp:spPr>
        <a:xfrm>
          <a:off x="5161964" y="653648"/>
          <a:ext cx="554728" cy="554728"/>
        </a:xfrm>
        <a:prstGeom prst="downArrow">
          <a:avLst>
            <a:gd name="adj1" fmla="val 55000"/>
            <a:gd name="adj2" fmla="val 45000"/>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5286778" y="653648"/>
        <a:ext cx="305100" cy="417433"/>
      </dsp:txXfrm>
    </dsp:sp>
    <dsp:sp modelId="{295CFE8A-4F71-7C4F-A916-D07D63B748F7}">
      <dsp:nvSpPr>
        <dsp:cNvPr id="0" name=""/>
        <dsp:cNvSpPr/>
      </dsp:nvSpPr>
      <dsp:spPr>
        <a:xfrm>
          <a:off x="5640737" y="1662246"/>
          <a:ext cx="554728" cy="554728"/>
        </a:xfrm>
        <a:prstGeom prst="downArrow">
          <a:avLst>
            <a:gd name="adj1" fmla="val 55000"/>
            <a:gd name="adj2" fmla="val 45000"/>
          </a:avLst>
        </a:prstGeom>
        <a:solidFill>
          <a:schemeClr val="accent2">
            <a:tint val="40000"/>
            <a:alpha val="90000"/>
            <a:hueOff val="491070"/>
            <a:satOff val="-25033"/>
            <a:lumOff val="-2589"/>
            <a:alphaOff val="0"/>
          </a:schemeClr>
        </a:solidFill>
        <a:ln w="9525" cap="rnd" cmpd="sng" algn="ctr">
          <a:solidFill>
            <a:schemeClr val="accent2">
              <a:tint val="40000"/>
              <a:alpha val="90000"/>
              <a:hueOff val="491070"/>
              <a:satOff val="-25033"/>
              <a:lumOff val="-258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5765551" y="1662246"/>
        <a:ext cx="305100" cy="417433"/>
      </dsp:txXfrm>
    </dsp:sp>
    <dsp:sp modelId="{C40CCDD2-0605-E842-8006-E2C4B897C46F}">
      <dsp:nvSpPr>
        <dsp:cNvPr id="0" name=""/>
        <dsp:cNvSpPr/>
      </dsp:nvSpPr>
      <dsp:spPr>
        <a:xfrm>
          <a:off x="6112365" y="2670844"/>
          <a:ext cx="554728" cy="554728"/>
        </a:xfrm>
        <a:prstGeom prst="downArrow">
          <a:avLst>
            <a:gd name="adj1" fmla="val 55000"/>
            <a:gd name="adj2" fmla="val 45000"/>
          </a:avLst>
        </a:prstGeom>
        <a:solidFill>
          <a:schemeClr val="accent2">
            <a:tint val="40000"/>
            <a:alpha val="90000"/>
            <a:hueOff val="982140"/>
            <a:satOff val="-50066"/>
            <a:lumOff val="-5179"/>
            <a:alphaOff val="0"/>
          </a:schemeClr>
        </a:solidFill>
        <a:ln w="9525" cap="rnd" cmpd="sng" algn="ctr">
          <a:solidFill>
            <a:schemeClr val="accent2">
              <a:tint val="40000"/>
              <a:alpha val="90000"/>
              <a:hueOff val="982140"/>
              <a:satOff val="-50066"/>
              <a:lumOff val="-517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6237179" y="2670844"/>
        <a:ext cx="305100" cy="417433"/>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9" name="Shape 129"/>
          <p:cNvSpPr>
            <a:spLocks noGrp="1" noRot="1" noChangeAspect="1"/>
          </p:cNvSpPr>
          <p:nvPr>
            <p:ph type="sldImg"/>
          </p:nvPr>
        </p:nvSpPr>
        <p:spPr>
          <a:xfrm>
            <a:off x="1143000" y="685800"/>
            <a:ext cx="4572000" cy="3429000"/>
          </a:xfrm>
          <a:prstGeom prst="rect">
            <a:avLst/>
          </a:prstGeom>
        </p:spPr>
        <p:txBody>
          <a:bodyPr/>
          <a:lstStyle/>
          <a:p>
            <a:endParaRPr/>
          </a:p>
        </p:txBody>
      </p:sp>
      <p:sp>
        <p:nvSpPr>
          <p:cNvPr id="130" name="Shape 13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healthdata.gov/Health/COVID-19-Test-to-Treat/6m8a-tsj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135" name="Shape 135"/>
          <p:cNvSpPr>
            <a:spLocks noGrp="1"/>
          </p:cNvSpPr>
          <p:nvPr>
            <p:ph type="body" sz="quarter" idx="1"/>
          </p:nvPr>
        </p:nvSpPr>
        <p:spPr>
          <a:prstGeom prst="rect">
            <a:avLst/>
          </a:prstGeom>
        </p:spPr>
        <p:txBody>
          <a:bodyPr/>
          <a:lstStyle/>
          <a:p>
            <a:r>
              <a:rPr lang="en-US" b="0" i="0" dirty="0">
                <a:solidFill>
                  <a:srgbClr val="D1D5DB"/>
                </a:solidFill>
                <a:effectLst/>
                <a:latin typeface="Söhne"/>
              </a:rPr>
              <a:t>The research paper will address questions related to managing data quality issues in healthcare  research and why measuring data quality is crucial in healthcare. </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Shape 178"/>
          <p:cNvSpPr>
            <a:spLocks noGrp="1" noRot="1" noChangeAspect="1"/>
          </p:cNvSpPr>
          <p:nvPr>
            <p:ph type="sldImg"/>
          </p:nvPr>
        </p:nvSpPr>
        <p:spPr>
          <a:xfrm>
            <a:off x="381000" y="685800"/>
            <a:ext cx="6096000" cy="3429000"/>
          </a:xfrm>
          <a:prstGeom prst="rect">
            <a:avLst/>
          </a:prstGeom>
        </p:spPr>
        <p:txBody>
          <a:bodyPr/>
          <a:lstStyle/>
          <a:p>
            <a:endParaRPr/>
          </a:p>
        </p:txBody>
      </p:sp>
      <p:sp>
        <p:nvSpPr>
          <p:cNvPr id="179" name="Shape 179"/>
          <p:cNvSpPr>
            <a:spLocks noGrp="1"/>
          </p:cNvSpPr>
          <p:nvPr>
            <p:ph type="body" sz="quarter" idx="1"/>
          </p:nvPr>
        </p:nvSpPr>
        <p:spPr>
          <a:prstGeom prst="rect">
            <a:avLst/>
          </a:prstGeom>
        </p:spPr>
        <p:txBody>
          <a:bodyPr/>
          <a:lstStyle/>
          <a:p>
            <a:r>
              <a:rPr lang="en-US" dirty="0">
                <a:solidFill>
                  <a:srgbClr val="000000"/>
                </a:solidFill>
                <a:effectLst/>
                <a:latin typeface="Times New Roman" panose="02020603050405020304" pitchFamily="18" charset="0"/>
              </a:rPr>
              <a:t>A modified Six Sigma approach for data quality evaluation is a great starting point for conducting an assessment and constantly improving on the process. This includes the following four phases: Define, assess, improve, and control (</a:t>
            </a:r>
            <a:r>
              <a:rPr lang="en-US" dirty="0" err="1">
                <a:solidFill>
                  <a:srgbClr val="000000"/>
                </a:solidFill>
                <a:effectLst/>
                <a:latin typeface="Times New Roman" panose="02020603050405020304" pitchFamily="18" charset="0"/>
              </a:rPr>
              <a:t>Jugulum</a:t>
            </a:r>
            <a:r>
              <a:rPr lang="en-US" dirty="0">
                <a:solidFill>
                  <a:srgbClr val="000000"/>
                </a:solidFill>
                <a:effectLst/>
                <a:latin typeface="Times New Roman" panose="02020603050405020304" pitchFamily="18" charset="0"/>
              </a:rPr>
              <a:t>, 2014). With the first phase, </a:t>
            </a:r>
            <a:r>
              <a:rPr lang="en-US" i="1" dirty="0">
                <a:solidFill>
                  <a:srgbClr val="000000"/>
                </a:solidFill>
                <a:effectLst/>
                <a:latin typeface="Times New Roman" panose="02020603050405020304" pitchFamily="18" charset="0"/>
              </a:rPr>
              <a:t>define</a:t>
            </a:r>
            <a:r>
              <a:rPr lang="en-US" dirty="0">
                <a:solidFill>
                  <a:srgbClr val="000000"/>
                </a:solidFill>
                <a:effectLst/>
                <a:latin typeface="Times New Roman" panose="02020603050405020304" pitchFamily="18" charset="0"/>
              </a:rPr>
              <a:t>, baseline objectives and scope can be identified, while for the second phase, the </a:t>
            </a:r>
            <a:r>
              <a:rPr lang="en-US" i="1" dirty="0">
                <a:solidFill>
                  <a:srgbClr val="000000"/>
                </a:solidFill>
                <a:effectLst/>
                <a:latin typeface="Times New Roman" panose="02020603050405020304" pitchFamily="18" charset="0"/>
              </a:rPr>
              <a:t>assess</a:t>
            </a:r>
            <a:r>
              <a:rPr lang="en-US" dirty="0">
                <a:solidFill>
                  <a:srgbClr val="000000"/>
                </a:solidFill>
                <a:effectLst/>
                <a:latin typeface="Times New Roman" panose="02020603050405020304" pitchFamily="18" charset="0"/>
              </a:rPr>
              <a:t> phase, questions like, “Is 90% of all records for the address field having a valid value considered acceptable?” and “How will the data assessment be conducted and what variables should be included?”, will be addressed (</a:t>
            </a:r>
            <a:r>
              <a:rPr lang="en-US" dirty="0" err="1">
                <a:solidFill>
                  <a:srgbClr val="000000"/>
                </a:solidFill>
                <a:effectLst/>
                <a:latin typeface="Times New Roman" panose="02020603050405020304" pitchFamily="18" charset="0"/>
              </a:rPr>
              <a:t>Jugulum</a:t>
            </a:r>
            <a:r>
              <a:rPr lang="en-US" dirty="0">
                <a:solidFill>
                  <a:srgbClr val="000000"/>
                </a:solidFill>
                <a:effectLst/>
                <a:latin typeface="Times New Roman" panose="02020603050405020304" pitchFamily="18" charset="0"/>
              </a:rPr>
              <a:t>, 2014). </a:t>
            </a:r>
          </a:p>
          <a:p>
            <a:r>
              <a:rPr lang="en-US" dirty="0">
                <a:solidFill>
                  <a:srgbClr val="000000"/>
                </a:solidFill>
                <a:effectLst/>
                <a:latin typeface="Times New Roman" panose="02020603050405020304" pitchFamily="18" charset="0"/>
              </a:rPr>
              <a:t>Meanwhile, the </a:t>
            </a:r>
            <a:r>
              <a:rPr lang="en-US" i="1" dirty="0">
                <a:solidFill>
                  <a:srgbClr val="000000"/>
                </a:solidFill>
                <a:effectLst/>
                <a:latin typeface="Times New Roman" panose="02020603050405020304" pitchFamily="18" charset="0"/>
              </a:rPr>
              <a:t>improve</a:t>
            </a:r>
            <a:r>
              <a:rPr lang="en-US" dirty="0">
                <a:solidFill>
                  <a:srgbClr val="000000"/>
                </a:solidFill>
                <a:effectLst/>
                <a:latin typeface="Times New Roman" panose="02020603050405020304" pitchFamily="18" charset="0"/>
              </a:rPr>
              <a:t> phase is all about resolving data quality issues, performing root-cause analysis, and identifying long-term improvement plans, while the last phase, </a:t>
            </a:r>
            <a:r>
              <a:rPr lang="en-US" i="1" dirty="0">
                <a:solidFill>
                  <a:srgbClr val="000000"/>
                </a:solidFill>
                <a:effectLst/>
                <a:latin typeface="Times New Roman" panose="02020603050405020304" pitchFamily="18" charset="0"/>
              </a:rPr>
              <a:t>control</a:t>
            </a:r>
            <a:r>
              <a:rPr lang="en-US" dirty="0">
                <a:solidFill>
                  <a:srgbClr val="000000"/>
                </a:solidFill>
                <a:effectLst/>
                <a:latin typeface="Times New Roman" panose="02020603050405020304" pitchFamily="18" charset="0"/>
              </a:rPr>
              <a:t>, helps establish service-level agreements, helps formalize a change management process, and identifies all of the reporting and dashboard requirements needed for ongoing maintenance of the data quality project (</a:t>
            </a:r>
            <a:r>
              <a:rPr lang="en-US" dirty="0" err="1">
                <a:solidFill>
                  <a:srgbClr val="000000"/>
                </a:solidFill>
                <a:effectLst/>
                <a:latin typeface="Times New Roman" panose="02020603050405020304" pitchFamily="18" charset="0"/>
              </a:rPr>
              <a:t>Jugulum</a:t>
            </a:r>
            <a:r>
              <a:rPr lang="en-US" dirty="0">
                <a:solidFill>
                  <a:srgbClr val="000000"/>
                </a:solidFill>
                <a:effectLst/>
                <a:latin typeface="Times New Roman" panose="02020603050405020304" pitchFamily="18" charset="0"/>
              </a:rPr>
              <a:t>, 2014).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57"/>
          <p:cNvSpPr>
            <a:spLocks noGrp="1" noRot="1" noChangeAspect="1"/>
          </p:cNvSpPr>
          <p:nvPr>
            <p:ph type="sldImg"/>
          </p:nvPr>
        </p:nvSpPr>
        <p:spPr>
          <a:xfrm>
            <a:off x="381000" y="685800"/>
            <a:ext cx="6096000" cy="3429000"/>
          </a:xfrm>
          <a:prstGeom prst="rect">
            <a:avLst/>
          </a:prstGeom>
        </p:spPr>
        <p:txBody>
          <a:bodyPr/>
          <a:lstStyle/>
          <a:p>
            <a:endParaRPr/>
          </a:p>
        </p:txBody>
      </p:sp>
      <p:sp>
        <p:nvSpPr>
          <p:cNvPr id="158" name="Shape 158"/>
          <p:cNvSpPr>
            <a:spLocks noGrp="1"/>
          </p:cNvSpPr>
          <p:nvPr>
            <p:ph type="body" sz="quarter" idx="1"/>
          </p:nvPr>
        </p:nvSpPr>
        <p:spPr>
          <a:prstGeom prst="rect">
            <a:avLst/>
          </a:prstGeom>
        </p:spPr>
        <p:txBody>
          <a:bodyPr/>
          <a:lstStyle/>
          <a:p>
            <a:r>
              <a:rPr lang="en-US" dirty="0">
                <a:solidFill>
                  <a:srgbClr val="000000"/>
                </a:solidFill>
                <a:effectLst/>
                <a:latin typeface="Times New Roman" panose="02020603050405020304" pitchFamily="18" charset="0"/>
              </a:rPr>
              <a:t>After running data quality checks using a combination of tools—Pandas, Pandas-Profiling, and Great Expectations—a data quality assessment focusing on completeness, conformity, and uniqueness results in a data quality score of 83 for the first dataset, and 80 for the second dataset, meaning that both datasets represent a high-level of data quality but only suffer from incompleteness for the attributes considered “critical”. But when introducing a new data quality check to look for accuracy and validity, not only for a single dataset in isolation, but for both datasets in totality, a Python library called “</a:t>
            </a:r>
            <a:r>
              <a:rPr lang="en-US" dirty="0" err="1">
                <a:solidFill>
                  <a:srgbClr val="000000"/>
                </a:solidFill>
                <a:effectLst/>
                <a:latin typeface="Times New Roman" panose="02020603050405020304" pitchFamily="18" charset="0"/>
              </a:rPr>
              <a:t>geopy</a:t>
            </a:r>
            <a:r>
              <a:rPr lang="en-US" dirty="0">
                <a:solidFill>
                  <a:srgbClr val="000000"/>
                </a:solidFill>
                <a:effectLst/>
                <a:latin typeface="Times New Roman" panose="02020603050405020304" pitchFamily="18" charset="0"/>
              </a:rPr>
              <a:t>” was utilized, which allows for cross-checking address data against multiple geocoding web services (Google Maps, MapQuest, Bing</a:t>
            </a:r>
          </a:p>
          <a:p>
            <a:endParaRPr lang="en-US"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32080430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4472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Shape 141"/>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142" name="Shape 142"/>
          <p:cNvSpPr>
            <a:spLocks noGrp="1"/>
          </p:cNvSpPr>
          <p:nvPr>
            <p:ph type="body" sz="quarter" idx="1"/>
          </p:nvPr>
        </p:nvSpPr>
        <p:spPr>
          <a:prstGeom prst="rect">
            <a:avLst/>
          </a:prstGeom>
        </p:spPr>
        <p:txBody>
          <a:bodyPr/>
          <a:lstStyle/>
          <a:p>
            <a:r>
              <a:rPr lang="en-US" dirty="0">
                <a:solidFill>
                  <a:srgbClr val="000000"/>
                </a:solidFill>
                <a:effectLst/>
                <a:latin typeface="Times New Roman" panose="02020603050405020304" pitchFamily="18" charset="0"/>
              </a:rPr>
              <a:t>Data quality is essential in all domains, but it is especially with healthcare, where poor data can affect the accuracy and reliability of predictive analytics, data science modeling, and other techniques. In healthcare, this mean impacting patients and their health outcomes. An example of bad data is that it can lead to incorrect diagnoses and improper treatment plans, but on a broader level, data quality issues can lead to inadequate disease surveillance. Moreover, poor data quality generates waste: Data is misused, resources are also wasted (time and monetary investment), which in turn can leads to increased healthcare costs, longer hospital stays, and even mortality risks. Therefore, efforts to improve data quality in healthcare should be a priority for researchers, healthcare providers, and policymakers.</a:t>
            </a:r>
          </a:p>
        </p:txBody>
      </p:sp>
    </p:spTree>
    <p:extLst>
      <p:ext uri="{BB962C8B-B14F-4D97-AF65-F5344CB8AC3E}">
        <p14:creationId xmlns:p14="http://schemas.microsoft.com/office/powerpoint/2010/main" val="3713187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Shape 141"/>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142" name="Shape 142"/>
          <p:cNvSpPr>
            <a:spLocks noGrp="1"/>
          </p:cNvSpPr>
          <p:nvPr>
            <p:ph type="body" sz="quarter" idx="1"/>
          </p:nvPr>
        </p:nvSpPr>
        <p:spPr>
          <a:prstGeom prst="rect">
            <a:avLst/>
          </a:prstGeom>
        </p:spPr>
        <p:txBody>
          <a:bodyPr/>
          <a:lstStyle/>
          <a:p>
            <a:r>
              <a:rPr lang="en-US" dirty="0">
                <a:solidFill>
                  <a:srgbClr val="000000"/>
                </a:solidFill>
                <a:effectLst/>
                <a:latin typeface="Times New Roman" panose="02020603050405020304" pitchFamily="18" charset="0"/>
              </a:rPr>
              <a:t>According to a survey of over 100 healthcare leaders, conducted by the Sage Growth Partners and </a:t>
            </a:r>
            <a:r>
              <a:rPr lang="en-US" dirty="0" err="1">
                <a:solidFill>
                  <a:srgbClr val="000000"/>
                </a:solidFill>
                <a:effectLst/>
                <a:latin typeface="Times New Roman" panose="02020603050405020304" pitchFamily="18" charset="0"/>
              </a:rPr>
              <a:t>Intersystems</a:t>
            </a:r>
            <a:r>
              <a:rPr lang="en-US" dirty="0">
                <a:solidFill>
                  <a:srgbClr val="000000"/>
                </a:solidFill>
                <a:effectLst/>
                <a:latin typeface="Times New Roman" panose="02020603050405020304" pitchFamily="18" charset="0"/>
              </a:rPr>
              <a:t>, many leaders believe they now have the tools to harness the power of big data but are not hampered by the quality of the data. Many of these leaders do not trust the data, and without the trust, it is very difficult to then trust the models, outcomes, predictions or insights that come out of the data.</a:t>
            </a:r>
          </a:p>
          <a:p>
            <a:endParaRPr lang="en-US" dirty="0">
              <a:solidFill>
                <a:srgbClr val="000000"/>
              </a:solidFill>
              <a:effectLst/>
              <a:latin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1200" dirty="0">
                <a:effectLst/>
                <a:latin typeface="Times New Roman" panose="02020603050405020304" pitchFamily="18" charset="0"/>
                <a:cs typeface="Times New Roman" panose="02020603050405020304" pitchFamily="18" charset="0"/>
              </a:rPr>
              <a:t>Source: https://</a:t>
            </a:r>
            <a:r>
              <a:rPr lang="en-US" sz="1200" dirty="0" err="1">
                <a:effectLst/>
                <a:latin typeface="Times New Roman" panose="02020603050405020304" pitchFamily="18" charset="0"/>
                <a:cs typeface="Times New Roman" panose="02020603050405020304" pitchFamily="18" charset="0"/>
              </a:rPr>
              <a:t>www.intersystems.com</a:t>
            </a:r>
            <a:r>
              <a:rPr lang="en-US" sz="1200" dirty="0">
                <a:effectLst/>
                <a:latin typeface="Times New Roman" panose="02020603050405020304" pitchFamily="18" charset="0"/>
                <a:cs typeface="Times New Roman" panose="02020603050405020304" pitchFamily="18" charset="0"/>
              </a:rPr>
              <a:t>/resources/bad-data-costs-healthcare-organizations-millions/ </a:t>
            </a:r>
            <a:r>
              <a:rPr lang="en-US" sz="1200" b="0" i="0" dirty="0">
                <a:effectLst/>
                <a:latin typeface="Times New Roman" panose="02020603050405020304" pitchFamily="18" charset="0"/>
                <a:cs typeface="Times New Roman" panose="02020603050405020304" pitchFamily="18" charset="0"/>
              </a:rPr>
              <a:t>(</a:t>
            </a:r>
            <a:r>
              <a:rPr lang="en-US" sz="1200" b="0" i="1" dirty="0">
                <a:effectLst/>
                <a:latin typeface="Times New Roman" panose="02020603050405020304" pitchFamily="18" charset="0"/>
                <a:cs typeface="Times New Roman" panose="02020603050405020304" pitchFamily="18" charset="0"/>
              </a:rPr>
              <a:t>Bad Data Costs Healthcare Organizations Millions,</a:t>
            </a:r>
            <a:r>
              <a:rPr lang="en-US" sz="1200" b="0" i="0" dirty="0">
                <a:effectLst/>
                <a:latin typeface="Times New Roman" panose="02020603050405020304" pitchFamily="18" charset="0"/>
                <a:cs typeface="Times New Roman" panose="02020603050405020304" pitchFamily="18" charset="0"/>
              </a:rPr>
              <a:t> 2023)</a:t>
            </a:r>
            <a:endParaRPr lang="en-US" sz="1200" dirty="0">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Shape 152"/>
          <p:cNvSpPr>
            <a:spLocks noGrp="1" noRot="1" noChangeAspect="1"/>
          </p:cNvSpPr>
          <p:nvPr>
            <p:ph type="sldImg"/>
          </p:nvPr>
        </p:nvSpPr>
        <p:spPr>
          <a:xfrm>
            <a:off x="381000" y="685800"/>
            <a:ext cx="6096000" cy="3429000"/>
          </a:xfrm>
          <a:prstGeom prst="rect">
            <a:avLst/>
          </a:prstGeom>
        </p:spPr>
        <p:txBody>
          <a:bodyPr/>
          <a:lstStyle/>
          <a:p>
            <a:endParaRPr/>
          </a:p>
        </p:txBody>
      </p:sp>
      <p:sp>
        <p:nvSpPr>
          <p:cNvPr id="153" name="Shape 153"/>
          <p:cNvSpPr>
            <a:spLocks noGrp="1"/>
          </p:cNvSpPr>
          <p:nvPr>
            <p:ph type="body" sz="quarter" idx="1"/>
          </p:nvPr>
        </p:nvSpPr>
        <p:spPr>
          <a:prstGeom prst="rect">
            <a:avLst/>
          </a:prstGeom>
        </p:spPr>
        <p:txBody>
          <a:bodyPr/>
          <a:lstStyle/>
          <a:p>
            <a:r>
              <a:rPr lang="en-US" dirty="0"/>
              <a:t>Objectives: </a:t>
            </a:r>
            <a:r>
              <a:rPr lang="en-US" b="0" i="0" dirty="0">
                <a:solidFill>
                  <a:srgbClr val="D1D5DB"/>
                </a:solidFill>
                <a:effectLst/>
                <a:latin typeface="Söhne"/>
              </a:rPr>
              <a:t>The research paper aims to address questions related to managing data quality issues in healthcare and why data quality and management processes are crucial in healthcare. The study will focus on answering four questions: (1) What is the current state of data quality and health research? (2) What health research data quality processes exist today? (3) What are the recommended data quality dimensions for health research? and (4) What happens when we factor in use and context? The study will use datasets from </a:t>
            </a:r>
            <a:r>
              <a:rPr lang="en-US" b="0" i="0" dirty="0" err="1">
                <a:solidFill>
                  <a:srgbClr val="D1D5DB"/>
                </a:solidFill>
                <a:effectLst/>
                <a:latin typeface="Söhne"/>
              </a:rPr>
              <a:t>healthdata.gov</a:t>
            </a:r>
            <a:r>
              <a:rPr lang="en-US" b="0" i="0" dirty="0">
                <a:solidFill>
                  <a:srgbClr val="D1D5DB"/>
                </a:solidFill>
                <a:effectLst/>
                <a:latin typeface="Söhne"/>
              </a:rPr>
              <a:t> to validate data quality dimensions and assess data quality using standardized methods. The study also highlights the importance of data quality and management in healthcare, as poor data quality can lead to costly fixes and a loss of trust in the healthcare system.</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Shape 152"/>
          <p:cNvSpPr>
            <a:spLocks noGrp="1" noRot="1" noChangeAspect="1"/>
          </p:cNvSpPr>
          <p:nvPr>
            <p:ph type="sldImg"/>
          </p:nvPr>
        </p:nvSpPr>
        <p:spPr>
          <a:xfrm>
            <a:off x="381000" y="685800"/>
            <a:ext cx="6096000" cy="3429000"/>
          </a:xfrm>
          <a:prstGeom prst="rect">
            <a:avLst/>
          </a:prstGeom>
        </p:spPr>
        <p:txBody>
          <a:bodyPr/>
          <a:lstStyle/>
          <a:p>
            <a:endParaRPr/>
          </a:p>
        </p:txBody>
      </p:sp>
      <p:sp>
        <p:nvSpPr>
          <p:cNvPr id="153" name="Shape 153"/>
          <p:cNvSpPr>
            <a:spLocks noGrp="1"/>
          </p:cNvSpPr>
          <p:nvPr>
            <p:ph type="body" sz="quarter" idx="1"/>
          </p:nvPr>
        </p:nvSpPr>
        <p:spPr>
          <a:prstGeom prst="rect">
            <a:avLst/>
          </a:prstGeom>
        </p:spPr>
        <p:txBody>
          <a:bodyPr/>
          <a:lstStyle/>
          <a:p>
            <a:r>
              <a:rPr lang="en-US" dirty="0">
                <a:solidFill>
                  <a:srgbClr val="000000"/>
                </a:solidFill>
                <a:effectLst/>
                <a:latin typeface="Times New Roman" panose="02020603050405020304" pitchFamily="18" charset="0"/>
              </a:rPr>
              <a:t>Using a sample dataset on treatment locations for COVID-19 (located here </a:t>
            </a:r>
            <a:r>
              <a:rPr lang="en-US" u="sng" dirty="0">
                <a:solidFill>
                  <a:srgbClr val="0000FF"/>
                </a:solidFill>
                <a:effectLst/>
                <a:latin typeface="Arial" panose="020B0604020202020204" pitchFamily="34" charset="0"/>
                <a:hlinkClick r:id="rId3"/>
              </a:rPr>
              <a:t>https://healthdata.gov/Health/COVID-19-Test-to-Treat/6m8a-tsjg</a:t>
            </a:r>
            <a:r>
              <a:rPr lang="en-US" dirty="0">
                <a:solidFill>
                  <a:srgbClr val="000000"/>
                </a:solidFill>
                <a:effectLst/>
                <a:latin typeface="Times New Roman" panose="02020603050405020304" pitchFamily="18" charset="0"/>
              </a:rPr>
              <a:t>) that is classified as ‘good quality’, what impact would running additional data quality checks using advanced testing techniques, have on the final quality score?” The null hypothesis (HO) and alternative hypothesis (HA) can be written as:</a:t>
            </a:r>
          </a:p>
          <a:p>
            <a:pPr marL="742950" lvl="1" indent="-285750">
              <a:buFont typeface="Arial" panose="020B0604020202020204" pitchFamily="34" charset="0"/>
              <a:buChar char="•"/>
            </a:pPr>
            <a:r>
              <a:rPr lang="en-US" dirty="0">
                <a:solidFill>
                  <a:srgbClr val="000000"/>
                </a:solidFill>
                <a:effectLst/>
                <a:latin typeface="Times New Roman" panose="02020603050405020304" pitchFamily="18" charset="0"/>
              </a:rPr>
              <a:t>The Null hypothesis is that this data on treatment locations with medicine for COVID-19 is accurate and of high quality. This serves as the baseline expectation that there be little to no observable impact with additional data quality checks.</a:t>
            </a:r>
          </a:p>
          <a:p>
            <a:pPr marL="742950" lvl="1" indent="-285750">
              <a:buFont typeface="Arial" panose="020B0604020202020204" pitchFamily="34" charset="0"/>
              <a:buChar char="•"/>
            </a:pPr>
            <a:r>
              <a:rPr lang="en-US" dirty="0">
                <a:solidFill>
                  <a:srgbClr val="000000"/>
                </a:solidFill>
                <a:effectLst/>
                <a:latin typeface="Times New Roman" panose="02020603050405020304" pitchFamily="18" charset="0"/>
              </a:rPr>
              <a:t>The alternative hypothesis will state the exact opposite, in that the mean score after running advanced testing techniques will result in a position that the the data is inaccurate and of poor quality.</a:t>
            </a:r>
          </a:p>
        </p:txBody>
      </p:sp>
    </p:spTree>
    <p:extLst>
      <p:ext uri="{BB962C8B-B14F-4D97-AF65-F5344CB8AC3E}">
        <p14:creationId xmlns:p14="http://schemas.microsoft.com/office/powerpoint/2010/main" val="3043158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57"/>
          <p:cNvSpPr>
            <a:spLocks noGrp="1" noRot="1" noChangeAspect="1"/>
          </p:cNvSpPr>
          <p:nvPr>
            <p:ph type="sldImg"/>
          </p:nvPr>
        </p:nvSpPr>
        <p:spPr>
          <a:xfrm>
            <a:off x="381000" y="685800"/>
            <a:ext cx="6096000" cy="3429000"/>
          </a:xfrm>
          <a:prstGeom prst="rect">
            <a:avLst/>
          </a:prstGeom>
        </p:spPr>
        <p:txBody>
          <a:bodyPr/>
          <a:lstStyle/>
          <a:p>
            <a:endParaRPr/>
          </a:p>
        </p:txBody>
      </p:sp>
      <p:sp>
        <p:nvSpPr>
          <p:cNvPr id="158" name="Shape 158"/>
          <p:cNvSpPr>
            <a:spLocks noGrp="1"/>
          </p:cNvSpPr>
          <p:nvPr>
            <p:ph type="body" sz="quarter" idx="1"/>
          </p:nvPr>
        </p:nvSpPr>
        <p:spPr>
          <a:prstGeom prst="rect">
            <a:avLst/>
          </a:prstGeom>
        </p:spPr>
        <p:txBody>
          <a:bodyPr/>
          <a:lstStyle/>
          <a:p>
            <a:r>
              <a:rPr lang="en-US" dirty="0">
                <a:solidFill>
                  <a:srgbClr val="000000"/>
                </a:solidFill>
                <a:effectLst/>
                <a:latin typeface="Times New Roman" panose="02020603050405020304" pitchFamily="18" charset="0"/>
              </a:rPr>
              <a:t>The COVID-19  experience that the world is sill reeling from serves as a great example of why data quality is so essential. In 2020, the UK government lost track of 16,000 positive COVID test results that occurred, which at the time led to understandable panic and concern, given that the people who tested positive in these cases would not have been asked to self-isolate as a result of the data issue (BBC, 2020). </a:t>
            </a:r>
          </a:p>
          <a:p>
            <a:endParaRPr lang="en-US" dirty="0">
              <a:solidFill>
                <a:srgbClr val="000000"/>
              </a:solidFill>
              <a:effectLst/>
              <a:latin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dirty="0">
                <a:solidFill>
                  <a:srgbClr val="000000"/>
                </a:solidFill>
                <a:effectLst/>
                <a:latin typeface="Times New Roman" panose="02020603050405020304" pitchFamily="18" charset="0"/>
              </a:rPr>
              <a:t>Source: </a:t>
            </a:r>
            <a:r>
              <a:rPr lang="en-US" dirty="0">
                <a:solidFill>
                  <a:srgbClr val="000000"/>
                </a:solidFill>
                <a:effectLst/>
                <a:latin typeface="Times" pitchFamily="2" charset="0"/>
              </a:rPr>
              <a:t>BBC. (2020, October 5). </a:t>
            </a:r>
            <a:r>
              <a:rPr lang="en-US" i="1" dirty="0">
                <a:solidFill>
                  <a:srgbClr val="000000"/>
                </a:solidFill>
                <a:effectLst/>
                <a:latin typeface="Times" pitchFamily="2" charset="0"/>
              </a:rPr>
              <a:t>Covid: 16,000 coronavirus cases missed in daily figures after it error</a:t>
            </a:r>
            <a:r>
              <a:rPr lang="en-US" dirty="0">
                <a:solidFill>
                  <a:srgbClr val="000000"/>
                </a:solidFill>
                <a:effectLst/>
                <a:latin typeface="Times" pitchFamily="2" charset="0"/>
              </a:rPr>
              <a:t>. Covid: 16,000 coronavirus cases missed in daily figures after IT error. Retrieved March 22, 2023, from https://</a:t>
            </a:r>
            <a:r>
              <a:rPr lang="en-US" dirty="0" err="1">
                <a:solidFill>
                  <a:srgbClr val="000000"/>
                </a:solidFill>
                <a:effectLst/>
                <a:latin typeface="Times" pitchFamily="2" charset="0"/>
              </a:rPr>
              <a:t>www.bbc.com</a:t>
            </a:r>
            <a:r>
              <a:rPr lang="en-US" dirty="0">
                <a:solidFill>
                  <a:srgbClr val="000000"/>
                </a:solidFill>
                <a:effectLst/>
                <a:latin typeface="Times" pitchFamily="2" charset="0"/>
              </a:rPr>
              <a:t>/news/uk-54412581</a:t>
            </a:r>
          </a:p>
          <a:p>
            <a:endParaRPr lang="en-US" dirty="0">
              <a:solidFill>
                <a:srgbClr val="000000"/>
              </a:solidFill>
              <a:effectLst/>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Shape 162"/>
          <p:cNvSpPr>
            <a:spLocks noGrp="1" noRot="1" noChangeAspect="1"/>
          </p:cNvSpPr>
          <p:nvPr>
            <p:ph type="sldImg"/>
          </p:nvPr>
        </p:nvSpPr>
        <p:spPr>
          <a:xfrm>
            <a:off x="381000" y="685800"/>
            <a:ext cx="6096000" cy="3429000"/>
          </a:xfrm>
          <a:prstGeom prst="rect">
            <a:avLst/>
          </a:prstGeom>
        </p:spPr>
        <p:txBody>
          <a:bodyPr/>
          <a:lstStyle/>
          <a:p>
            <a:endParaRPr/>
          </a:p>
        </p:txBody>
      </p:sp>
      <p:sp>
        <p:nvSpPr>
          <p:cNvPr id="163" name="Shape 163"/>
          <p:cNvSpPr>
            <a:spLocks noGrp="1"/>
          </p:cNvSpPr>
          <p:nvPr>
            <p:ph type="body" sz="quarter" idx="1"/>
          </p:nvPr>
        </p:nvSpPr>
        <p:spPr>
          <a:prstGeom prst="rect">
            <a:avLst/>
          </a:prstGeom>
        </p:spPr>
        <p:txBody>
          <a:bodyPr/>
          <a:lstStyle/>
          <a:p>
            <a:r>
              <a:rPr lang="en-US" dirty="0"/>
              <a:t>When validating for data quality, the topic of data quality dimensions often come up, since these are the variables that help us measure the relative quality level of any dataset. Usually there are at least six different data quality dimensions that are cited: Completeness, uniqueness, accuracy, consistency are four big ones, but validity, availability, integrity, and timeliness are additional ones that can be used to validate data. Furthermore, the data quality dimensions work in a hierarchy and are interrelated, in other words, a single record within a dataset can have can only be said to be accurate if it is valid, and validity depends on accuracy of the data, completeness of the data, uniqueness of the data, and so on.</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Shape 167"/>
          <p:cNvSpPr>
            <a:spLocks noGrp="1" noRot="1" noChangeAspect="1"/>
          </p:cNvSpPr>
          <p:nvPr>
            <p:ph type="sldImg"/>
          </p:nvPr>
        </p:nvSpPr>
        <p:spPr>
          <a:xfrm>
            <a:off x="381000" y="685800"/>
            <a:ext cx="6096000" cy="3429000"/>
          </a:xfrm>
          <a:prstGeom prst="rect">
            <a:avLst/>
          </a:prstGeom>
        </p:spPr>
        <p:txBody>
          <a:bodyPr/>
          <a:lstStyle/>
          <a:p>
            <a:endParaRPr/>
          </a:p>
        </p:txBody>
      </p:sp>
      <p:sp>
        <p:nvSpPr>
          <p:cNvPr id="168" name="Shape 168"/>
          <p:cNvSpPr>
            <a:spLocks noGrp="1"/>
          </p:cNvSpPr>
          <p:nvPr>
            <p:ph type="body" sz="quarter" idx="1"/>
          </p:nvPr>
        </p:nvSpPr>
        <p:spPr>
          <a:prstGeom prst="rect">
            <a:avLst/>
          </a:prstGeom>
        </p:spPr>
        <p:txBody>
          <a:bodyPr/>
          <a:lstStyle/>
          <a:p>
            <a:r>
              <a:rPr lang="en-US" dirty="0">
                <a:solidFill>
                  <a:srgbClr val="000000"/>
                </a:solidFill>
                <a:effectLst/>
                <a:latin typeface="Times New Roman" panose="02020603050405020304" pitchFamily="18" charset="0"/>
              </a:rPr>
              <a:t>Python and Pandas allow for easy data manipulation, is very powerful, and can even be utilized for data quality testing. Finally, DBT and GE are great for automating data validation work and building out a fully continuous data pipeline process that can analyze, clean and score the data in a manner that is great for organizations that are wanting to simplify, but modernize, their tech stack.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Shape 172"/>
          <p:cNvSpPr>
            <a:spLocks noGrp="1" noRot="1" noChangeAspect="1"/>
          </p:cNvSpPr>
          <p:nvPr>
            <p:ph type="sldImg"/>
          </p:nvPr>
        </p:nvSpPr>
        <p:spPr>
          <a:xfrm>
            <a:off x="381000" y="685800"/>
            <a:ext cx="6096000" cy="3429000"/>
          </a:xfrm>
          <a:prstGeom prst="rect">
            <a:avLst/>
          </a:prstGeom>
        </p:spPr>
        <p:txBody>
          <a:bodyPr/>
          <a:lstStyle/>
          <a:p>
            <a:endParaRPr/>
          </a:p>
        </p:txBody>
      </p:sp>
      <p:sp>
        <p:nvSpPr>
          <p:cNvPr id="173" name="Shape 173"/>
          <p:cNvSpPr>
            <a:spLocks noGrp="1"/>
          </p:cNvSpPr>
          <p:nvPr>
            <p:ph type="body" sz="quarter" idx="1"/>
          </p:nvPr>
        </p:nvSpPr>
        <p:spPr>
          <a:prstGeom prst="rect">
            <a:avLst/>
          </a:prstGeom>
        </p:spPr>
        <p:txBody>
          <a:bodyPr/>
          <a:lstStyle/>
          <a:p>
            <a:r>
              <a:rPr lang="en-US" dirty="0">
                <a:solidFill>
                  <a:srgbClr val="000000"/>
                </a:solidFill>
                <a:effectLst/>
                <a:latin typeface="Times New Roman" panose="02020603050405020304" pitchFamily="18" charset="0"/>
              </a:rPr>
              <a:t>A data quality assessment can be conducted by evaluating each of the data quality dimensions used for the validation. But a human is still needed to help: As one author on a blog titled “Show Me The Data” described the process, the human can first help by annotating the target value through a more consistent and structured process, and secondly, go above and beyond the simple sampling process, since this only gives us the “mean of the distribution of potential values that could have produced that result”; Rather, it would also be important to quantify the uncertainty that is a by-product of this selective sampling, so calculating a “90% confidence interval for the observed values” through the parametrization of a Beta distribution calculation would be ideal (https://</a:t>
            </a:r>
            <a:r>
              <a:rPr lang="en-US" dirty="0" err="1">
                <a:solidFill>
                  <a:srgbClr val="000000"/>
                </a:solidFill>
                <a:effectLst/>
                <a:latin typeface="Times New Roman" panose="02020603050405020304" pitchFamily="18" charset="0"/>
              </a:rPr>
              <a:t>showmethedata.blog</a:t>
            </a:r>
            <a:r>
              <a:rPr lang="en-US" dirty="0">
                <a:solidFill>
                  <a:srgbClr val="000000"/>
                </a:solidFill>
                <a:effectLst/>
                <a:latin typeface="Times New Roman" panose="02020603050405020304" pitchFamily="18" charset="0"/>
              </a:rPr>
              <a:t>, 2021). All of which helps determine if data quality levels are truly changing, as opposed to a randomized process, which instills less confidence.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5/6/23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053786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5/6/23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014222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5/6/23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6CB4B4D-7CA3-9044-876B-883B54F8677D}"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444264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5/6/23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5574773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5/6/23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6CB4B4D-7CA3-9044-876B-883B54F8677D}"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263591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5/6/23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41663462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5/6/23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7180733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5/6/23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445449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5/6/23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985110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5/6/23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988980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5/6/23</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67445269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5/6/23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43770937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5/6/23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29340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5/6/23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454780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5/6/23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36538219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5/6/23</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758072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5/6/23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6CB4B4D-7CA3-9044-876B-883B54F8677D}" type="slidenum">
              <a:rPr lang="en-US" smtClean="0"/>
              <a:t>‹#›</a:t>
            </a:fld>
            <a:endParaRPr lang="en-US"/>
          </a:p>
        </p:txBody>
      </p:sp>
    </p:spTree>
    <p:extLst>
      <p:ext uri="{BB962C8B-B14F-4D97-AF65-F5344CB8AC3E}">
        <p14:creationId xmlns:p14="http://schemas.microsoft.com/office/powerpoint/2010/main" val="2711925629"/>
      </p:ext>
    </p:extLst>
  </p:cSld>
  <p:clrMap bg1="lt1" tx1="dk1" bg2="lt2" tx2="dk2" accent1="accent1" accent2="accent2" accent3="accent3" accent4="accent4" accent5="accent5" accent6="accent6" hlink="hlink" folHlink="folHlink"/>
  <p:sldLayoutIdLst>
    <p:sldLayoutId id="2147484046" r:id="rId1"/>
    <p:sldLayoutId id="2147484047" r:id="rId2"/>
    <p:sldLayoutId id="2147484048" r:id="rId3"/>
    <p:sldLayoutId id="2147484049" r:id="rId4"/>
    <p:sldLayoutId id="2147484050" r:id="rId5"/>
    <p:sldLayoutId id="2147484051" r:id="rId6"/>
    <p:sldLayoutId id="2147484052" r:id="rId7"/>
    <p:sldLayoutId id="2147484053" r:id="rId8"/>
    <p:sldLayoutId id="2147484054" r:id="rId9"/>
    <p:sldLayoutId id="2147484055" r:id="rId10"/>
    <p:sldLayoutId id="2147484056" r:id="rId11"/>
    <p:sldLayoutId id="2147484057" r:id="rId12"/>
    <p:sldLayoutId id="2147484058" r:id="rId13"/>
    <p:sldLayoutId id="2147484059" r:id="rId14"/>
    <p:sldLayoutId id="2147484060" r:id="rId15"/>
    <p:sldLayoutId id="2147484061"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i.org/"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venturebeat.com/ai/how-procter-gamble-is-leveraging-ai-to-constructively-disrupt-supply-chain-and-retail-execution/" TargetMode="External"/><Relationship Id="rId5" Type="http://schemas.openxmlformats.org/officeDocument/2006/relationships/hyperlink" Target="https://www.onclive.com/view/data-quality-issues-plague-the-us-health-care-system" TargetMode="External"/><Relationship Id="rId4" Type="http://schemas.openxmlformats.org/officeDocument/2006/relationships/hyperlink" Target="https://showmethedata.blog/how-to-measure-data-quality-13-metric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9.png"/><Relationship Id="rId7" Type="http://schemas.openxmlformats.org/officeDocument/2006/relationships/diagramQuickStyle" Target="../diagrams/quickStyle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10.svg"/><Relationship Id="rId9" Type="http://schemas.microsoft.com/office/2007/relationships/diagramDrawing" Target="../diagrams/drawing1.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grpSp>
        <p:nvGrpSpPr>
          <p:cNvPr id="175" name="Group 139">
            <a:extLst>
              <a:ext uri="{FF2B5EF4-FFF2-40B4-BE49-F238E27FC236}">
                <a16:creationId xmlns:a16="http://schemas.microsoft.com/office/drawing/2014/main" id="{F27737A0-D7E0-4415-8E90-FD4F69E76C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41" name="Freeform 11">
              <a:extLst>
                <a:ext uri="{FF2B5EF4-FFF2-40B4-BE49-F238E27FC236}">
                  <a16:creationId xmlns:a16="http://schemas.microsoft.com/office/drawing/2014/main" id="{506CE375-B39D-4C51-A858-F4A383311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42" name="Freeform 12">
              <a:extLst>
                <a:ext uri="{FF2B5EF4-FFF2-40B4-BE49-F238E27FC236}">
                  <a16:creationId xmlns:a16="http://schemas.microsoft.com/office/drawing/2014/main" id="{64EA8B46-395C-41F6-BE09-548B108098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43" name="Freeform 13">
              <a:extLst>
                <a:ext uri="{FF2B5EF4-FFF2-40B4-BE49-F238E27FC236}">
                  <a16:creationId xmlns:a16="http://schemas.microsoft.com/office/drawing/2014/main" id="{BC7EDC6D-8B00-48D9-B8FD-9B5285FB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44" name="Freeform 14">
              <a:extLst>
                <a:ext uri="{FF2B5EF4-FFF2-40B4-BE49-F238E27FC236}">
                  <a16:creationId xmlns:a16="http://schemas.microsoft.com/office/drawing/2014/main" id="{DE4BD3C3-5C1B-4305-BFA1-9054820BDD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45" name="Freeform 15">
              <a:extLst>
                <a:ext uri="{FF2B5EF4-FFF2-40B4-BE49-F238E27FC236}">
                  <a16:creationId xmlns:a16="http://schemas.microsoft.com/office/drawing/2014/main" id="{4635ED79-E821-4CFD-9F97-D6137E5DC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46" name="Freeform 16">
              <a:extLst>
                <a:ext uri="{FF2B5EF4-FFF2-40B4-BE49-F238E27FC236}">
                  <a16:creationId xmlns:a16="http://schemas.microsoft.com/office/drawing/2014/main" id="{92FD5F9A-0D1B-4304-AC95-EA6A4E70E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47" name="Freeform 17">
              <a:extLst>
                <a:ext uri="{FF2B5EF4-FFF2-40B4-BE49-F238E27FC236}">
                  <a16:creationId xmlns:a16="http://schemas.microsoft.com/office/drawing/2014/main" id="{E9BB96F9-6F99-413C-909E-6FCF017C1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48" name="Freeform 18">
              <a:extLst>
                <a:ext uri="{FF2B5EF4-FFF2-40B4-BE49-F238E27FC236}">
                  <a16:creationId xmlns:a16="http://schemas.microsoft.com/office/drawing/2014/main" id="{1CCAEE3F-DFD6-4F56-91DF-94C715261B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49" name="Freeform 19">
              <a:extLst>
                <a:ext uri="{FF2B5EF4-FFF2-40B4-BE49-F238E27FC236}">
                  <a16:creationId xmlns:a16="http://schemas.microsoft.com/office/drawing/2014/main" id="{A9965128-6557-433B-B75B-BDF307311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50" name="Freeform 20">
              <a:extLst>
                <a:ext uri="{FF2B5EF4-FFF2-40B4-BE49-F238E27FC236}">
                  <a16:creationId xmlns:a16="http://schemas.microsoft.com/office/drawing/2014/main" id="{6ACA7D22-11B5-4768-B195-51BF6E7C16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51" name="Freeform 21">
              <a:extLst>
                <a:ext uri="{FF2B5EF4-FFF2-40B4-BE49-F238E27FC236}">
                  <a16:creationId xmlns:a16="http://schemas.microsoft.com/office/drawing/2014/main" id="{A10AD997-8BE7-4F95-8B7C-4E59DA1AC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52" name="Freeform 22">
              <a:extLst>
                <a:ext uri="{FF2B5EF4-FFF2-40B4-BE49-F238E27FC236}">
                  <a16:creationId xmlns:a16="http://schemas.microsoft.com/office/drawing/2014/main" id="{DE270B5A-1647-4C9C-BA5F-6BC559F869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77" name="Group 153">
            <a:extLst>
              <a:ext uri="{FF2B5EF4-FFF2-40B4-BE49-F238E27FC236}">
                <a16:creationId xmlns:a16="http://schemas.microsoft.com/office/drawing/2014/main" id="{57D8AB18-1DD7-4D60-B9FA-190B47BB26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155" name="Freeform 27">
              <a:extLst>
                <a:ext uri="{FF2B5EF4-FFF2-40B4-BE49-F238E27FC236}">
                  <a16:creationId xmlns:a16="http://schemas.microsoft.com/office/drawing/2014/main" id="{AE3C8994-22F6-4B7D-B50B-80ECD1E2AF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56" name="Freeform 28">
              <a:extLst>
                <a:ext uri="{FF2B5EF4-FFF2-40B4-BE49-F238E27FC236}">
                  <a16:creationId xmlns:a16="http://schemas.microsoft.com/office/drawing/2014/main" id="{DDCDE2FF-5BFC-4807-AB1E-D6928F8F46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57" name="Freeform 29">
              <a:extLst>
                <a:ext uri="{FF2B5EF4-FFF2-40B4-BE49-F238E27FC236}">
                  <a16:creationId xmlns:a16="http://schemas.microsoft.com/office/drawing/2014/main" id="{63EF93F1-6EAF-4409-A623-76533740E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58" name="Freeform 30">
              <a:extLst>
                <a:ext uri="{FF2B5EF4-FFF2-40B4-BE49-F238E27FC236}">
                  <a16:creationId xmlns:a16="http://schemas.microsoft.com/office/drawing/2014/main" id="{ED3B5256-3F5C-4FDE-8A9A-5A124E92BA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9" name="Freeform 31">
              <a:extLst>
                <a:ext uri="{FF2B5EF4-FFF2-40B4-BE49-F238E27FC236}">
                  <a16:creationId xmlns:a16="http://schemas.microsoft.com/office/drawing/2014/main" id="{ED5D4282-BFB9-4BFC-A20D-18E1C4EEA6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0" name="Freeform 32">
              <a:extLst>
                <a:ext uri="{FF2B5EF4-FFF2-40B4-BE49-F238E27FC236}">
                  <a16:creationId xmlns:a16="http://schemas.microsoft.com/office/drawing/2014/main" id="{3E6394EB-0752-433A-BA70-AF42B45F17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61" name="Freeform 33">
              <a:extLst>
                <a:ext uri="{FF2B5EF4-FFF2-40B4-BE49-F238E27FC236}">
                  <a16:creationId xmlns:a16="http://schemas.microsoft.com/office/drawing/2014/main" id="{DF27BE5F-DA8D-4260-9D0D-69E9CE146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62" name="Freeform 34">
              <a:extLst>
                <a:ext uri="{FF2B5EF4-FFF2-40B4-BE49-F238E27FC236}">
                  <a16:creationId xmlns:a16="http://schemas.microsoft.com/office/drawing/2014/main" id="{9A6E5CBE-AE54-40B7-9A00-E3975FEACB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63" name="Freeform 35">
              <a:extLst>
                <a:ext uri="{FF2B5EF4-FFF2-40B4-BE49-F238E27FC236}">
                  <a16:creationId xmlns:a16="http://schemas.microsoft.com/office/drawing/2014/main" id="{6C307890-5461-4D51-ADA6-A3DA6D35B8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64" name="Freeform 36">
              <a:extLst>
                <a:ext uri="{FF2B5EF4-FFF2-40B4-BE49-F238E27FC236}">
                  <a16:creationId xmlns:a16="http://schemas.microsoft.com/office/drawing/2014/main" id="{3F9B7E4B-6412-4B97-AD48-30B1F61F3B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65" name="Freeform 37">
              <a:extLst>
                <a:ext uri="{FF2B5EF4-FFF2-40B4-BE49-F238E27FC236}">
                  <a16:creationId xmlns:a16="http://schemas.microsoft.com/office/drawing/2014/main" id="{D345D359-869B-4305-B7D7-0B5C4FDEC1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66" name="Freeform 38">
              <a:extLst>
                <a:ext uri="{FF2B5EF4-FFF2-40B4-BE49-F238E27FC236}">
                  <a16:creationId xmlns:a16="http://schemas.microsoft.com/office/drawing/2014/main" id="{2F688B27-AEB8-45BD-9597-78A97EE0D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78" name="Rectangle 167">
            <a:extLst>
              <a:ext uri="{FF2B5EF4-FFF2-40B4-BE49-F238E27FC236}">
                <a16:creationId xmlns:a16="http://schemas.microsoft.com/office/drawing/2014/main" id="{4EB21FA6-8B6A-4699-8408-91E699800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79" name="Freeform 11">
            <a:extLst>
              <a:ext uri="{FF2B5EF4-FFF2-40B4-BE49-F238E27FC236}">
                <a16:creationId xmlns:a16="http://schemas.microsoft.com/office/drawing/2014/main" id="{664D6319-AE80-458F-A2C6-1F0351266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80" name="Rectangle 171">
            <a:extLst>
              <a:ext uri="{FF2B5EF4-FFF2-40B4-BE49-F238E27FC236}">
                <a16:creationId xmlns:a16="http://schemas.microsoft.com/office/drawing/2014/main" id="{2B258D2B-6AC3-4B3A-A87C-FD7E65178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4" name="Rectangle 173">
            <a:extLst>
              <a:ext uri="{FF2B5EF4-FFF2-40B4-BE49-F238E27FC236}">
                <a16:creationId xmlns:a16="http://schemas.microsoft.com/office/drawing/2014/main" id="{AA22AB8F-8672-4CA8-8E57-FDB5A32F1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8229600" cy="6858000"/>
          </a:xfrm>
          <a:prstGeom prst="rect">
            <a:avLst/>
          </a:prstGeom>
          <a:solidFill>
            <a:srgbClr val="816D8A">
              <a:alpha val="90000"/>
            </a:srgbClr>
          </a:solidFill>
          <a:ln>
            <a:noFill/>
          </a:ln>
          <a:effectLst/>
        </p:spPr>
        <p:style>
          <a:lnRef idx="1">
            <a:schemeClr val="accent1"/>
          </a:lnRef>
          <a:fillRef idx="3">
            <a:schemeClr val="accent1"/>
          </a:fillRef>
          <a:effectRef idx="2">
            <a:schemeClr val="accent1"/>
          </a:effectRef>
          <a:fontRef idx="minor">
            <a:schemeClr val="lt1"/>
          </a:fontRef>
        </p:style>
      </p:sp>
      <p:pic>
        <p:nvPicPr>
          <p:cNvPr id="135" name="Picture 134">
            <a:extLst>
              <a:ext uri="{FF2B5EF4-FFF2-40B4-BE49-F238E27FC236}">
                <a16:creationId xmlns:a16="http://schemas.microsoft.com/office/drawing/2014/main" id="{1572ED54-9B0A-FA81-EB25-B6981D4749A9}"/>
              </a:ext>
            </a:extLst>
          </p:cNvPr>
          <p:cNvPicPr>
            <a:picLocks noChangeAspect="1"/>
          </p:cNvPicPr>
          <p:nvPr/>
        </p:nvPicPr>
        <p:blipFill rotWithShape="1">
          <a:blip r:embed="rId3"/>
          <a:srcRect l="38050" r="28872" b="1"/>
          <a:stretch/>
        </p:blipFill>
        <p:spPr>
          <a:xfrm>
            <a:off x="8229598" y="10"/>
            <a:ext cx="3962401" cy="6857990"/>
          </a:xfrm>
          <a:prstGeom prst="rect">
            <a:avLst/>
          </a:prstGeom>
        </p:spPr>
      </p:pic>
      <p:sp>
        <p:nvSpPr>
          <p:cNvPr id="176" name="Freeform 5">
            <a:extLst>
              <a:ext uri="{FF2B5EF4-FFF2-40B4-BE49-F238E27FC236}">
                <a16:creationId xmlns:a16="http://schemas.microsoft.com/office/drawing/2014/main" id="{8D55DD8B-9BF9-4B91-A22D-2D3F2AEFF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Title 1"/>
          <p:cNvSpPr txBox="1">
            <a:spLocks noGrp="1"/>
          </p:cNvSpPr>
          <p:nvPr>
            <p:ph type="ctrTitle"/>
          </p:nvPr>
        </p:nvSpPr>
        <p:spPr>
          <a:xfrm>
            <a:off x="541867" y="787400"/>
            <a:ext cx="7145866" cy="778933"/>
          </a:xfrm>
          <a:prstGeom prst="rect">
            <a:avLst/>
          </a:prstGeom>
        </p:spPr>
        <p:txBody>
          <a:bodyPr vert="horz" lIns="91440" tIns="45720" rIns="91440" bIns="45720" rtlCol="0" anchor="ctr">
            <a:normAutofit/>
          </a:bodyPr>
          <a:lstStyle>
            <a:lvl1pPr defTabSz="813816">
              <a:defRPr sz="5874"/>
            </a:lvl1pPr>
          </a:lstStyle>
          <a:p>
            <a:pPr defTabSz="457200">
              <a:lnSpc>
                <a:spcPct val="90000"/>
              </a:lnSpc>
            </a:pPr>
            <a:r>
              <a:rPr lang="en-US" sz="2500">
                <a:solidFill>
                  <a:srgbClr val="FEFFFF"/>
                </a:solidFill>
              </a:rPr>
              <a:t>The Importance of Data Quality in Healthcare</a:t>
            </a:r>
          </a:p>
        </p:txBody>
      </p:sp>
      <p:sp>
        <p:nvSpPr>
          <p:cNvPr id="133" name="Subtitle 2"/>
          <p:cNvSpPr txBox="1">
            <a:spLocks noGrp="1"/>
          </p:cNvSpPr>
          <p:nvPr>
            <p:ph type="subTitle" idx="1"/>
          </p:nvPr>
        </p:nvSpPr>
        <p:spPr>
          <a:xfrm>
            <a:off x="541866" y="2032000"/>
            <a:ext cx="7145867" cy="3879222"/>
          </a:xfrm>
          <a:prstGeom prst="rect">
            <a:avLst/>
          </a:prstGeom>
        </p:spPr>
        <p:txBody>
          <a:bodyPr vert="horz" lIns="91440" tIns="45720" rIns="91440" bIns="45720" rtlCol="0">
            <a:normAutofit/>
          </a:bodyPr>
          <a:lstStyle/>
          <a:p>
            <a:pPr>
              <a:buClr>
                <a:srgbClr val="DA88FF"/>
              </a:buClr>
              <a:buFont typeface="Wingdings 3" charset="2"/>
              <a:buChar char=""/>
              <a:defRPr sz="1320"/>
            </a:pPr>
            <a:r>
              <a:rPr lang="en-US" b="1" dirty="0">
                <a:solidFill>
                  <a:srgbClr val="FEFFFF"/>
                </a:solidFill>
              </a:rPr>
              <a:t>Robert Gregory</a:t>
            </a:r>
          </a:p>
          <a:p>
            <a:pPr>
              <a:buClr>
                <a:srgbClr val="DA88FF"/>
              </a:buClr>
              <a:buFont typeface="Wingdings 3" charset="2"/>
              <a:buChar char=""/>
              <a:defRPr sz="1320"/>
            </a:pPr>
            <a:r>
              <a:rPr lang="en-US" b="1" dirty="0">
                <a:solidFill>
                  <a:srgbClr val="FEFFFF"/>
                </a:solidFill>
              </a:rPr>
              <a:t>Colorado State University Global</a:t>
            </a:r>
          </a:p>
          <a:p>
            <a:pPr>
              <a:buClr>
                <a:srgbClr val="DA88FF"/>
              </a:buClr>
              <a:buFont typeface="Wingdings 3" charset="2"/>
              <a:buChar char=""/>
              <a:defRPr sz="1320"/>
            </a:pPr>
            <a:r>
              <a:rPr lang="en-US" b="1" dirty="0">
                <a:solidFill>
                  <a:srgbClr val="FEFFFF"/>
                </a:solidFill>
              </a:rPr>
              <a:t>Course Code: MIS581 </a:t>
            </a:r>
            <a:r>
              <a:rPr lang="en-US" b="1" i="0" dirty="0">
                <a:solidFill>
                  <a:srgbClr val="FEFFFF"/>
                </a:solidFill>
                <a:effectLst/>
              </a:rPr>
              <a:t>Capstone: Business Intelligence and Data Analytics</a:t>
            </a:r>
          </a:p>
          <a:p>
            <a:pPr>
              <a:buClr>
                <a:srgbClr val="DA88FF"/>
              </a:buClr>
              <a:buFont typeface="Wingdings 3" charset="2"/>
              <a:buChar char=""/>
              <a:defRPr sz="1400">
                <a:latin typeface="Times New Roman"/>
                <a:ea typeface="Times New Roman"/>
                <a:cs typeface="Times New Roman"/>
                <a:sym typeface="Times New Roman"/>
              </a:defRPr>
            </a:pPr>
            <a:r>
              <a:rPr lang="en-US" b="1" dirty="0">
                <a:solidFill>
                  <a:srgbClr val="FEFFFF"/>
                </a:solidFill>
              </a:rPr>
              <a:t>Instructor: Dr. Steve Chung</a:t>
            </a:r>
          </a:p>
          <a:p>
            <a:pPr>
              <a:buClr>
                <a:srgbClr val="DA88FF"/>
              </a:buClr>
              <a:buFont typeface="Wingdings 3" charset="2"/>
              <a:buChar char=""/>
              <a:defRPr sz="720"/>
            </a:pPr>
            <a:r>
              <a:rPr lang="en-US" sz="1400" b="1" dirty="0">
                <a:solidFill>
                  <a:srgbClr val="FEFFFF"/>
                </a:solidFill>
              </a:rPr>
              <a:t>Due Date: 5/10/2023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85" name="Rectangle 184">
            <a:extLst>
              <a:ext uri="{FF2B5EF4-FFF2-40B4-BE49-F238E27FC236}">
                <a16:creationId xmlns:a16="http://schemas.microsoft.com/office/drawing/2014/main" id="{82FDEACC-D224-4F5B-A0BE-6581493C3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7" name="Rectangle 186">
            <a:extLst>
              <a:ext uri="{FF2B5EF4-FFF2-40B4-BE49-F238E27FC236}">
                <a16:creationId xmlns:a16="http://schemas.microsoft.com/office/drawing/2014/main" id="{567B8489-9450-4A50-94AF-90283270FF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8229600"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9" name="Freeform 5">
            <a:extLst>
              <a:ext uri="{FF2B5EF4-FFF2-40B4-BE49-F238E27FC236}">
                <a16:creationId xmlns:a16="http://schemas.microsoft.com/office/drawing/2014/main" id="{9D81556A-CBCA-4ADE-9ACA-F18F2F5E31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Title 1"/>
          <p:cNvSpPr txBox="1">
            <a:spLocks noGrp="1"/>
          </p:cNvSpPr>
          <p:nvPr>
            <p:ph type="title"/>
          </p:nvPr>
        </p:nvSpPr>
        <p:spPr>
          <a:xfrm>
            <a:off x="541867" y="787400"/>
            <a:ext cx="7145866" cy="778933"/>
          </a:xfrm>
          <a:prstGeom prst="rect">
            <a:avLst/>
          </a:prstGeom>
        </p:spPr>
        <p:txBody>
          <a:bodyPr anchor="ctr">
            <a:normAutofit/>
          </a:bodyPr>
          <a:lstStyle/>
          <a:p>
            <a:pPr>
              <a:lnSpc>
                <a:spcPct val="90000"/>
              </a:lnSpc>
            </a:pPr>
            <a:r>
              <a:rPr lang="en-US" sz="2700">
                <a:solidFill>
                  <a:srgbClr val="FEFFFF"/>
                </a:solidFill>
              </a:rPr>
              <a:t>A Six-Sigma Approach to Data Quality</a:t>
            </a:r>
          </a:p>
        </p:txBody>
      </p:sp>
      <p:sp>
        <p:nvSpPr>
          <p:cNvPr id="176" name="Content Placeholder 2"/>
          <p:cNvSpPr txBox="1">
            <a:spLocks noGrp="1"/>
          </p:cNvSpPr>
          <p:nvPr>
            <p:ph idx="1"/>
          </p:nvPr>
        </p:nvSpPr>
        <p:spPr>
          <a:xfrm>
            <a:off x="541866" y="2032000"/>
            <a:ext cx="7145867" cy="3879222"/>
          </a:xfrm>
          <a:prstGeom prst="rect">
            <a:avLst/>
          </a:prstGeom>
        </p:spPr>
        <p:txBody>
          <a:bodyPr>
            <a:normAutofit/>
          </a:bodyPr>
          <a:lstStyle/>
          <a:p>
            <a:pPr marL="171450" indent="-171450" defTabSz="685800">
              <a:spcBef>
                <a:spcPts val="700"/>
              </a:spcBef>
              <a:defRPr sz="1500"/>
            </a:pPr>
            <a:endParaRPr lang="en-US" sz="1500">
              <a:solidFill>
                <a:srgbClr val="FEFFFF"/>
              </a:solidFill>
            </a:endParaRPr>
          </a:p>
          <a:p>
            <a:pPr marL="514350" lvl="1" indent="-171450" defTabSz="685800">
              <a:spcBef>
                <a:spcPts val="700"/>
              </a:spcBef>
              <a:defRPr sz="1500"/>
            </a:pPr>
            <a:r>
              <a:rPr lang="en-US" sz="1500">
                <a:solidFill>
                  <a:srgbClr val="FEFFFF"/>
                </a:solidFill>
              </a:rPr>
              <a:t>A Six-Sigma Methodology for Data Quality:</a:t>
            </a:r>
          </a:p>
          <a:p>
            <a:pPr marL="742950" lvl="2" indent="0" defTabSz="685800">
              <a:spcBef>
                <a:spcPts val="700"/>
              </a:spcBef>
              <a:buNone/>
              <a:defRPr sz="1500"/>
            </a:pPr>
            <a:br>
              <a:rPr lang="en-US" sz="1500">
                <a:solidFill>
                  <a:srgbClr val="FEFFFF"/>
                </a:solidFill>
              </a:rPr>
            </a:br>
            <a:r>
              <a:rPr lang="en-US" sz="1500">
                <a:solidFill>
                  <a:srgbClr val="FEFFFF"/>
                </a:solidFill>
              </a:rPr>
              <a:t>1 - Define: Baseline objectives and scope of work</a:t>
            </a:r>
          </a:p>
          <a:p>
            <a:pPr marL="742950" lvl="2" indent="0" defTabSz="685800">
              <a:spcBef>
                <a:spcPts val="700"/>
              </a:spcBef>
              <a:buNone/>
              <a:defRPr sz="1500"/>
            </a:pPr>
            <a:r>
              <a:rPr lang="en-US" sz="1500">
                <a:solidFill>
                  <a:srgbClr val="FEFFFF"/>
                </a:solidFill>
              </a:rPr>
              <a:t>2 - Assess: What is the current state of the data quality? What problems do we have?</a:t>
            </a:r>
          </a:p>
          <a:p>
            <a:pPr marL="742950" lvl="2" indent="0" defTabSz="685800">
              <a:spcBef>
                <a:spcPts val="700"/>
              </a:spcBef>
              <a:buNone/>
              <a:defRPr sz="1500"/>
            </a:pPr>
            <a:r>
              <a:rPr lang="en-US" sz="1500">
                <a:solidFill>
                  <a:srgbClr val="FEFFFF"/>
                </a:solidFill>
              </a:rPr>
              <a:t>3 - Improve: What are the steps needed to improve data quality and what is the roadmap?</a:t>
            </a:r>
          </a:p>
          <a:p>
            <a:pPr marL="742950" lvl="2" indent="0" defTabSz="685800">
              <a:spcBef>
                <a:spcPts val="700"/>
              </a:spcBef>
              <a:buNone/>
              <a:defRPr sz="1500"/>
            </a:pPr>
            <a:r>
              <a:rPr lang="en-US" sz="1500">
                <a:solidFill>
                  <a:srgbClr val="FEFFFF"/>
                </a:solidFill>
              </a:rPr>
              <a:t>4 - Control: What are the service-level agreements (SLA) and what processes are needed to formalize how we maintain data quality moving forward? </a:t>
            </a:r>
          </a:p>
          <a:p>
            <a:pPr marL="742950" lvl="2" indent="0" defTabSz="685800">
              <a:spcBef>
                <a:spcPts val="700"/>
              </a:spcBef>
              <a:buNone/>
              <a:defRPr sz="1500"/>
            </a:pPr>
            <a:r>
              <a:rPr lang="en-US" sz="1500">
                <a:solidFill>
                  <a:srgbClr val="FEFFFF"/>
                </a:solidFill>
              </a:rPr>
              <a:t>	</a:t>
            </a:r>
          </a:p>
        </p:txBody>
      </p:sp>
      <p:pic>
        <p:nvPicPr>
          <p:cNvPr id="180" name="Graphic 179" descr="Gears">
            <a:extLst>
              <a:ext uri="{FF2B5EF4-FFF2-40B4-BE49-F238E27FC236}">
                <a16:creationId xmlns:a16="http://schemas.microsoft.com/office/drawing/2014/main" id="{472E663C-F0AC-5905-3CB2-DE46DF47153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13057" y="2462282"/>
            <a:ext cx="3001931" cy="3001931"/>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80" name="Rectangle 173">
            <a:extLst>
              <a:ext uri="{FF2B5EF4-FFF2-40B4-BE49-F238E27FC236}">
                <a16:creationId xmlns:a16="http://schemas.microsoft.com/office/drawing/2014/main" id="{E9D11FD5-487C-4A6B-836F-3831DC830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5" name="Title 1"/>
          <p:cNvSpPr txBox="1">
            <a:spLocks noGrp="1"/>
          </p:cNvSpPr>
          <p:nvPr>
            <p:ph type="title"/>
          </p:nvPr>
        </p:nvSpPr>
        <p:spPr>
          <a:xfrm>
            <a:off x="649224" y="645106"/>
            <a:ext cx="3650279" cy="1259894"/>
          </a:xfrm>
          <a:prstGeom prst="rect">
            <a:avLst/>
          </a:prstGeom>
        </p:spPr>
        <p:txBody>
          <a:bodyPr>
            <a:normAutofit/>
          </a:bodyPr>
          <a:lstStyle/>
          <a:p>
            <a:r>
              <a:rPr lang="en-US">
                <a:solidFill>
                  <a:srgbClr val="885265"/>
                </a:solidFill>
              </a:rPr>
              <a:t>Data Quality Results</a:t>
            </a:r>
          </a:p>
        </p:txBody>
      </p:sp>
      <p:sp>
        <p:nvSpPr>
          <p:cNvPr id="181" name="Rectangle 175">
            <a:extLst>
              <a:ext uri="{FF2B5EF4-FFF2-40B4-BE49-F238E27FC236}">
                <a16:creationId xmlns:a16="http://schemas.microsoft.com/office/drawing/2014/main" id="{99765169-F70D-4841-BE65-62E10CBED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885265"/>
          </a:solidFill>
          <a:ln>
            <a:noFill/>
          </a:ln>
          <a:effectLst/>
        </p:spPr>
        <p:style>
          <a:lnRef idx="1">
            <a:schemeClr val="accent1"/>
          </a:lnRef>
          <a:fillRef idx="3">
            <a:schemeClr val="accent1"/>
          </a:fillRef>
          <a:effectRef idx="2">
            <a:schemeClr val="accent1"/>
          </a:effectRef>
          <a:fontRef idx="minor">
            <a:schemeClr val="lt1"/>
          </a:fontRef>
        </p:style>
      </p:sp>
      <p:sp>
        <p:nvSpPr>
          <p:cNvPr id="156" name="Content Placeholder 2"/>
          <p:cNvSpPr txBox="1">
            <a:spLocks noGrp="1"/>
          </p:cNvSpPr>
          <p:nvPr>
            <p:ph idx="1"/>
          </p:nvPr>
        </p:nvSpPr>
        <p:spPr>
          <a:xfrm>
            <a:off x="649225" y="2133600"/>
            <a:ext cx="3650278" cy="3759253"/>
          </a:xfrm>
          <a:prstGeom prst="rect">
            <a:avLst/>
          </a:prstGeom>
        </p:spPr>
        <p:txBody>
          <a:bodyPr>
            <a:normAutofit/>
          </a:bodyPr>
          <a:lstStyle/>
          <a:p>
            <a:pPr marL="221742" indent="-221742" defTabSz="886968">
              <a:lnSpc>
                <a:spcPct val="90000"/>
              </a:lnSpc>
              <a:spcBef>
                <a:spcPts val="900"/>
              </a:spcBef>
              <a:buClr>
                <a:srgbClr val="F58373"/>
              </a:buClr>
              <a:defRPr sz="1940"/>
            </a:pPr>
            <a:r>
              <a:rPr lang="en-US" sz="1600" dirty="0"/>
              <a:t>After performing </a:t>
            </a:r>
            <a:r>
              <a:rPr lang="en-US" sz="1600" dirty="0">
                <a:solidFill>
                  <a:srgbClr val="000000"/>
                </a:solidFill>
                <a:effectLst/>
              </a:rPr>
              <a:t>a data quality assessment, a quality score of 83 for the first dataset was given.</a:t>
            </a:r>
          </a:p>
          <a:p>
            <a:pPr marL="221742" indent="-221742" defTabSz="886968">
              <a:lnSpc>
                <a:spcPct val="90000"/>
              </a:lnSpc>
              <a:spcBef>
                <a:spcPts val="900"/>
              </a:spcBef>
              <a:buClr>
                <a:srgbClr val="F58373"/>
              </a:buClr>
              <a:defRPr sz="1940"/>
            </a:pPr>
            <a:r>
              <a:rPr lang="en-US" sz="1600" dirty="0">
                <a:solidFill>
                  <a:srgbClr val="000000"/>
                </a:solidFill>
              </a:rPr>
              <a:t>The second dataset utilized has a slightly lower score of 80</a:t>
            </a:r>
          </a:p>
          <a:p>
            <a:pPr marL="221742" indent="-221742" defTabSz="886968">
              <a:lnSpc>
                <a:spcPct val="90000"/>
              </a:lnSpc>
              <a:spcBef>
                <a:spcPts val="900"/>
              </a:spcBef>
              <a:buClr>
                <a:srgbClr val="F58373"/>
              </a:buClr>
              <a:defRPr sz="1940"/>
            </a:pPr>
            <a:r>
              <a:rPr lang="en-US" sz="1600" dirty="0">
                <a:solidFill>
                  <a:srgbClr val="000000"/>
                </a:solidFill>
                <a:effectLst/>
              </a:rPr>
              <a:t>The image to the right shows a sample data profiling test and resulting report </a:t>
            </a:r>
            <a:endParaRPr lang="en-US" sz="1600" dirty="0"/>
          </a:p>
        </p:txBody>
      </p:sp>
      <p:pic>
        <p:nvPicPr>
          <p:cNvPr id="4" name="Picture 3">
            <a:extLst>
              <a:ext uri="{FF2B5EF4-FFF2-40B4-BE49-F238E27FC236}">
                <a16:creationId xmlns:a16="http://schemas.microsoft.com/office/drawing/2014/main" id="{4450C673-6B07-8FA2-2E8E-5257DC7A7954}"/>
              </a:ext>
            </a:extLst>
          </p:cNvPr>
          <p:cNvPicPr>
            <a:picLocks noChangeAspect="1"/>
          </p:cNvPicPr>
          <p:nvPr/>
        </p:nvPicPr>
        <p:blipFill>
          <a:blip r:embed="rId3"/>
          <a:stretch>
            <a:fillRect/>
          </a:stretch>
        </p:blipFill>
        <p:spPr>
          <a:xfrm>
            <a:off x="5033490" y="640080"/>
            <a:ext cx="6125683" cy="5252773"/>
          </a:xfrm>
          <a:prstGeom prst="rect">
            <a:avLst/>
          </a:prstGeom>
        </p:spPr>
      </p:pic>
      <p:sp>
        <p:nvSpPr>
          <p:cNvPr id="182" name="Freeform 14">
            <a:extLst>
              <a:ext uri="{FF2B5EF4-FFF2-40B4-BE49-F238E27FC236}">
                <a16:creationId xmlns:a16="http://schemas.microsoft.com/office/drawing/2014/main" id="{2A2CC818-8106-45C0-93D5-7051F99F2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2230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43" name="Rectangle 242">
            <a:extLst>
              <a:ext uri="{FF2B5EF4-FFF2-40B4-BE49-F238E27FC236}">
                <a16:creationId xmlns:a16="http://schemas.microsoft.com/office/drawing/2014/main" id="{83030214-227F-42DB-9282-BBA6AF8D9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Title 1"/>
          <p:cNvSpPr txBox="1">
            <a:spLocks noGrp="1"/>
          </p:cNvSpPr>
          <p:nvPr>
            <p:ph type="title"/>
          </p:nvPr>
        </p:nvSpPr>
        <p:spPr>
          <a:xfrm>
            <a:off x="1433889" y="1059872"/>
            <a:ext cx="3012216" cy="4851349"/>
          </a:xfrm>
          <a:prstGeom prst="rect">
            <a:avLst/>
          </a:prstGeom>
        </p:spPr>
        <p:txBody>
          <a:bodyPr>
            <a:normAutofit/>
          </a:bodyPr>
          <a:lstStyle/>
          <a:p>
            <a:r>
              <a:rPr lang="en-US"/>
              <a:t>References</a:t>
            </a:r>
          </a:p>
        </p:txBody>
      </p:sp>
      <p:sp>
        <p:nvSpPr>
          <p:cNvPr id="245" name="Freeform 11">
            <a:extLst>
              <a:ext uri="{FF2B5EF4-FFF2-40B4-BE49-F238E27FC236}">
                <a16:creationId xmlns:a16="http://schemas.microsoft.com/office/drawing/2014/main" id="{0D7A9289-BAD1-4A78-979F-A655C886D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1149203"/>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192" name="Content Placeholder 2"/>
          <p:cNvSpPr txBox="1">
            <a:spLocks noGrp="1"/>
          </p:cNvSpPr>
          <p:nvPr>
            <p:ph idx="1"/>
          </p:nvPr>
        </p:nvSpPr>
        <p:spPr>
          <a:xfrm>
            <a:off x="5280368" y="1059872"/>
            <a:ext cx="6224244" cy="4851350"/>
          </a:xfrm>
          <a:prstGeom prst="rect">
            <a:avLst/>
          </a:prstGeom>
        </p:spPr>
        <p:txBody>
          <a:bodyPr>
            <a:normAutofit/>
          </a:bodyPr>
          <a:lstStyle/>
          <a:p>
            <a:pPr>
              <a:lnSpc>
                <a:spcPct val="90000"/>
              </a:lnSpc>
            </a:pPr>
            <a:r>
              <a:rPr lang="en-US" sz="1300">
                <a:effectLst/>
                <a:latin typeface="Times" pitchFamily="2" charset="0"/>
              </a:rPr>
              <a:t>BBC. (2020, October 5). </a:t>
            </a:r>
            <a:r>
              <a:rPr lang="en-US" sz="1300" i="1">
                <a:effectLst/>
                <a:latin typeface="Times" pitchFamily="2" charset="0"/>
              </a:rPr>
              <a:t>Covid: 16,000 coronavirus cases missed in daily figures after it error</a:t>
            </a:r>
            <a:r>
              <a:rPr lang="en-US" sz="1300">
                <a:effectLst/>
                <a:latin typeface="Times" pitchFamily="2" charset="0"/>
              </a:rPr>
              <a:t>. Covid: 16,000 coronavirus cases missed in daily figures after IT error. Retrieved March 22, 2023, from https://</a:t>
            </a:r>
            <a:r>
              <a:rPr lang="en-US" sz="1300" err="1">
                <a:effectLst/>
                <a:latin typeface="Times" pitchFamily="2" charset="0"/>
              </a:rPr>
              <a:t>www.bbc.com</a:t>
            </a:r>
            <a:r>
              <a:rPr lang="en-US" sz="1300">
                <a:effectLst/>
                <a:latin typeface="Times" pitchFamily="2" charset="0"/>
              </a:rPr>
              <a:t>/news/uk-54412581</a:t>
            </a:r>
          </a:p>
          <a:p>
            <a:pPr>
              <a:lnSpc>
                <a:spcPct val="90000"/>
              </a:lnSpc>
            </a:pPr>
            <a:r>
              <a:rPr lang="en-US" sz="1300" err="1">
                <a:effectLst/>
                <a:latin typeface="Times" pitchFamily="2" charset="0"/>
              </a:rPr>
              <a:t>Bernardi</a:t>
            </a:r>
            <a:r>
              <a:rPr lang="en-US" sz="1300">
                <a:effectLst/>
                <a:latin typeface="Times" pitchFamily="2" charset="0"/>
              </a:rPr>
              <a:t>, F. A., Alves, D., </a:t>
            </a:r>
            <a:r>
              <a:rPr lang="en-US" sz="1300" err="1">
                <a:effectLst/>
                <a:latin typeface="Times" pitchFamily="2" charset="0"/>
              </a:rPr>
              <a:t>Crepaldi</a:t>
            </a:r>
            <a:r>
              <a:rPr lang="en-US" sz="1300">
                <a:effectLst/>
                <a:latin typeface="Times" pitchFamily="2" charset="0"/>
              </a:rPr>
              <a:t>, N. Y., Yamada, D. B., Lima, V. C., &amp; </a:t>
            </a:r>
            <a:r>
              <a:rPr lang="en-US" sz="1300" err="1">
                <a:effectLst/>
                <a:latin typeface="Times" pitchFamily="2" charset="0"/>
              </a:rPr>
              <a:t>Rijo</a:t>
            </a:r>
            <a:r>
              <a:rPr lang="en-US" sz="1300">
                <a:effectLst/>
                <a:latin typeface="Times" pitchFamily="2" charset="0"/>
              </a:rPr>
              <a:t>, R. P. C. L. (2022, January 1). </a:t>
            </a:r>
            <a:r>
              <a:rPr lang="en-US" sz="1300" i="1">
                <a:effectLst/>
                <a:latin typeface="Times" pitchFamily="2" charset="0"/>
              </a:rPr>
              <a:t>Data quality in health research: A Systematic Literature Review</a:t>
            </a:r>
            <a:r>
              <a:rPr lang="en-US" sz="1300">
                <a:effectLst/>
                <a:latin typeface="Times" pitchFamily="2" charset="0"/>
              </a:rPr>
              <a:t>. </a:t>
            </a:r>
            <a:r>
              <a:rPr lang="en-US" sz="1300" err="1">
                <a:effectLst/>
                <a:latin typeface="Times" pitchFamily="2" charset="0"/>
              </a:rPr>
              <a:t>medRxiv</a:t>
            </a:r>
            <a:r>
              <a:rPr lang="en-US" sz="1300">
                <a:effectLst/>
                <a:latin typeface="Times" pitchFamily="2" charset="0"/>
              </a:rPr>
              <a:t>. Retrieved March 20, 2023, from https://</a:t>
            </a:r>
            <a:r>
              <a:rPr lang="en-US" sz="1300" err="1">
                <a:effectLst/>
                <a:latin typeface="Times" pitchFamily="2" charset="0"/>
              </a:rPr>
              <a:t>www.medrxiv.org</a:t>
            </a:r>
            <a:r>
              <a:rPr lang="en-US" sz="1300">
                <a:effectLst/>
                <a:latin typeface="Times" pitchFamily="2" charset="0"/>
              </a:rPr>
              <a:t>/content/10.1101/2022.05.31.22275804v1</a:t>
            </a:r>
          </a:p>
          <a:p>
            <a:pPr>
              <a:lnSpc>
                <a:spcPct val="90000"/>
              </a:lnSpc>
            </a:pPr>
            <a:r>
              <a:rPr lang="en-US" sz="1300" err="1">
                <a:effectLst/>
                <a:latin typeface="Times New Roman" panose="02020603050405020304" pitchFamily="18" charset="0"/>
              </a:rPr>
              <a:t>Ehsani</a:t>
            </a:r>
            <a:r>
              <a:rPr lang="en-US" sz="1300">
                <a:effectLst/>
                <a:latin typeface="Times New Roman" panose="02020603050405020304" pitchFamily="18" charset="0"/>
              </a:rPr>
              <a:t>-Moghaddam, B., Martin, K., &amp; </a:t>
            </a:r>
            <a:r>
              <a:rPr lang="en-US" sz="1300" err="1">
                <a:effectLst/>
                <a:latin typeface="Times New Roman" panose="02020603050405020304" pitchFamily="18" charset="0"/>
              </a:rPr>
              <a:t>Queenan</a:t>
            </a:r>
            <a:r>
              <a:rPr lang="en-US" sz="1300">
                <a:effectLst/>
                <a:latin typeface="Times New Roman" panose="02020603050405020304" pitchFamily="18" charset="0"/>
              </a:rPr>
              <a:t>, J. A. (2021). Data quality in healthcare: A </a:t>
            </a:r>
            <a:br>
              <a:rPr lang="en-US" sz="1300">
                <a:effectLst/>
                <a:latin typeface="Times New Roman" panose="02020603050405020304" pitchFamily="18" charset="0"/>
              </a:rPr>
            </a:br>
            <a:r>
              <a:rPr lang="en-US" sz="1300">
                <a:effectLst/>
                <a:latin typeface="Times New Roman" panose="02020603050405020304" pitchFamily="18" charset="0"/>
              </a:rPr>
              <a:t>report of practical experience with the Canadian Primary Care Sentinel Surveillance </a:t>
            </a:r>
            <a:br>
              <a:rPr lang="en-US" sz="1300">
                <a:effectLst/>
                <a:latin typeface="Times New Roman" panose="02020603050405020304" pitchFamily="18" charset="0"/>
              </a:rPr>
            </a:br>
            <a:r>
              <a:rPr lang="en-US" sz="1300">
                <a:effectLst/>
                <a:latin typeface="Times New Roman" panose="02020603050405020304" pitchFamily="18" charset="0"/>
              </a:rPr>
              <a:t>Network data. </a:t>
            </a:r>
            <a:r>
              <a:rPr lang="en-US" sz="1300" i="1">
                <a:effectLst/>
                <a:latin typeface="Times New Roman" panose="02020603050405020304" pitchFamily="18" charset="0"/>
              </a:rPr>
              <a:t>Health information management : journal of the Health Information </a:t>
            </a:r>
            <a:br>
              <a:rPr lang="en-US" sz="1300" i="1">
                <a:effectLst/>
                <a:latin typeface="Times New Roman" panose="02020603050405020304" pitchFamily="18" charset="0"/>
              </a:rPr>
            </a:br>
            <a:r>
              <a:rPr lang="en-US" sz="1300" i="1">
                <a:effectLst/>
                <a:latin typeface="Times New Roman" panose="02020603050405020304" pitchFamily="18" charset="0"/>
              </a:rPr>
              <a:t>Management Association of Australia</a:t>
            </a:r>
            <a:r>
              <a:rPr lang="en-US" sz="1300">
                <a:effectLst/>
                <a:latin typeface="Times New Roman" panose="02020603050405020304" pitchFamily="18" charset="0"/>
              </a:rPr>
              <a:t>, </a:t>
            </a:r>
            <a:r>
              <a:rPr lang="en-US" sz="1300" i="1">
                <a:effectLst/>
                <a:latin typeface="Times New Roman" panose="02020603050405020304" pitchFamily="18" charset="0"/>
              </a:rPr>
              <a:t>50</a:t>
            </a:r>
            <a:r>
              <a:rPr lang="en-US" sz="1300">
                <a:effectLst/>
                <a:latin typeface="Times New Roman" panose="02020603050405020304" pitchFamily="18" charset="0"/>
              </a:rPr>
              <a:t>(1-2), 88–92. </a:t>
            </a:r>
            <a:r>
              <a:rPr lang="en-US" sz="1300" u="sng">
                <a:effectLst/>
                <a:latin typeface="Times New Roman" panose="02020603050405020304" pitchFamily="18" charset="0"/>
                <a:hlinkClick r:id="rId3"/>
              </a:rPr>
              <a:t>https://doi.org/</a:t>
            </a:r>
            <a:br>
              <a:rPr lang="en-US" sz="1300">
                <a:effectLst/>
                <a:latin typeface="Times New Roman" panose="02020603050405020304" pitchFamily="18" charset="0"/>
              </a:rPr>
            </a:br>
            <a:r>
              <a:rPr lang="en-US" sz="1300">
                <a:effectLst/>
                <a:latin typeface="Times New Roman" panose="02020603050405020304" pitchFamily="18" charset="0"/>
              </a:rPr>
              <a:t>10.1177/1833358319887743</a:t>
            </a:r>
          </a:p>
          <a:p>
            <a:pPr>
              <a:lnSpc>
                <a:spcPct val="90000"/>
              </a:lnSpc>
            </a:pPr>
            <a:r>
              <a:rPr lang="en-US" sz="1300" i="1">
                <a:effectLst/>
                <a:latin typeface="Times" pitchFamily="2" charset="0"/>
              </a:rPr>
              <a:t>How to measure data quality - 13 metrics you should be tracking (but don't)</a:t>
            </a:r>
            <a:r>
              <a:rPr lang="en-US" sz="1300">
                <a:effectLst/>
                <a:latin typeface="Times" pitchFamily="2" charset="0"/>
              </a:rPr>
              <a:t>. Show Me The Data. (2021, May 12). Retrieved April 8, 2023, from </a:t>
            </a:r>
            <a:r>
              <a:rPr lang="en-US" sz="1300" u="sng">
                <a:effectLst/>
                <a:latin typeface="Helvetica Neue" panose="02000503000000020004" pitchFamily="2" charset="0"/>
                <a:hlinkClick r:id="rId4"/>
              </a:rPr>
              <a:t>https://showmethedata.blog/how-to-measure-data-quality-13-metrics</a:t>
            </a:r>
            <a:endParaRPr lang="en-US" sz="1300">
              <a:effectLst/>
              <a:latin typeface="Times" pitchFamily="2" charset="0"/>
            </a:endParaRPr>
          </a:p>
          <a:p>
            <a:pPr>
              <a:lnSpc>
                <a:spcPct val="90000"/>
              </a:lnSpc>
            </a:pPr>
            <a:r>
              <a:rPr lang="en-US" sz="1300">
                <a:effectLst/>
                <a:latin typeface="Times" pitchFamily="2" charset="0"/>
              </a:rPr>
              <a:t>Oleg Bess, M. D. (2021, December 23). </a:t>
            </a:r>
            <a:r>
              <a:rPr lang="en-US" sz="1300" i="1">
                <a:effectLst/>
                <a:latin typeface="Times" pitchFamily="2" charset="0"/>
              </a:rPr>
              <a:t>Data quality issues plague the US Health Care System</a:t>
            </a:r>
            <a:r>
              <a:rPr lang="en-US" sz="1300">
                <a:effectLst/>
                <a:latin typeface="Times" pitchFamily="2" charset="0"/>
              </a:rPr>
              <a:t>. </a:t>
            </a:r>
            <a:r>
              <a:rPr lang="en-US" sz="1300" err="1">
                <a:effectLst/>
                <a:latin typeface="Times" pitchFamily="2" charset="0"/>
              </a:rPr>
              <a:t>OncLive</a:t>
            </a:r>
            <a:r>
              <a:rPr lang="en-US" sz="1300">
                <a:effectLst/>
                <a:latin typeface="Times" pitchFamily="2" charset="0"/>
              </a:rPr>
              <a:t>. Retrieved March 20, 2023, from </a:t>
            </a:r>
            <a:r>
              <a:rPr lang="en-US" sz="1300" u="sng">
                <a:effectLst/>
                <a:latin typeface="Times" pitchFamily="2" charset="0"/>
                <a:hlinkClick r:id="rId5"/>
              </a:rPr>
              <a:t>https://www.onclive.com/view/data-quality-issues-plague-the-us-health-care-system</a:t>
            </a:r>
            <a:endParaRPr lang="en-US" sz="1300">
              <a:effectLst/>
              <a:latin typeface="Times" pitchFamily="2" charset="0"/>
            </a:endParaRPr>
          </a:p>
          <a:p>
            <a:pPr>
              <a:lnSpc>
                <a:spcPct val="90000"/>
              </a:lnSpc>
            </a:pPr>
            <a:r>
              <a:rPr lang="en-US" sz="1300">
                <a:effectLst/>
                <a:latin typeface="Times New Roman" panose="02020603050405020304" pitchFamily="18" charset="0"/>
              </a:rPr>
              <a:t>Stanley, J., &amp; Schwartz, P. (2023). </a:t>
            </a:r>
            <a:r>
              <a:rPr lang="en-US" sz="1300" i="1">
                <a:effectLst/>
                <a:latin typeface="Times New Roman" panose="02020603050405020304" pitchFamily="18" charset="0"/>
              </a:rPr>
              <a:t>Automating data quality monitoring at scale</a:t>
            </a:r>
            <a:r>
              <a:rPr lang="en-US" sz="1300">
                <a:effectLst/>
                <a:latin typeface="Times New Roman" panose="02020603050405020304" pitchFamily="18" charset="0"/>
              </a:rPr>
              <a:t>. O’Reilly.</a:t>
            </a:r>
          </a:p>
          <a:p>
            <a:pPr marL="125730" indent="-125730" defTabSz="502920">
              <a:lnSpc>
                <a:spcPct val="90000"/>
              </a:lnSpc>
              <a:spcBef>
                <a:spcPts val="500"/>
              </a:spcBef>
              <a:defRPr sz="1100"/>
            </a:pPr>
            <a:endParaRPr lang="en-US" sz="1300">
              <a:hlinkClick r:id="rId6"/>
            </a:endParaRPr>
          </a:p>
          <a:p>
            <a:pPr marL="125730" indent="-125730" defTabSz="502920">
              <a:lnSpc>
                <a:spcPct val="90000"/>
              </a:lnSpc>
              <a:spcBef>
                <a:spcPts val="500"/>
              </a:spcBef>
              <a:defRPr sz="1100"/>
            </a:pPr>
            <a:endParaRPr lang="en-US" sz="1300">
              <a:hlinkClick r:id="rId6"/>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161" name="Rectangle 155">
            <a:extLst>
              <a:ext uri="{FF2B5EF4-FFF2-40B4-BE49-F238E27FC236}">
                <a16:creationId xmlns:a16="http://schemas.microsoft.com/office/drawing/2014/main" id="{2B258D2B-6AC3-4B3A-A87C-FD7E65178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2" name="Rectangle 157">
            <a:extLst>
              <a:ext uri="{FF2B5EF4-FFF2-40B4-BE49-F238E27FC236}">
                <a16:creationId xmlns:a16="http://schemas.microsoft.com/office/drawing/2014/main" id="{AA22AB8F-8672-4CA8-8E57-FDB5A32F1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8229600" cy="6858000"/>
          </a:xfrm>
          <a:prstGeom prst="rect">
            <a:avLst/>
          </a:prstGeom>
          <a:solidFill>
            <a:srgbClr val="474969">
              <a:alpha val="90000"/>
            </a:srgbClr>
          </a:solidFill>
          <a:ln>
            <a:noFill/>
          </a:ln>
          <a:effectLst/>
        </p:spPr>
        <p:style>
          <a:lnRef idx="1">
            <a:schemeClr val="accent1"/>
          </a:lnRef>
          <a:fillRef idx="3">
            <a:schemeClr val="accent1"/>
          </a:fillRef>
          <a:effectRef idx="2">
            <a:schemeClr val="accent1"/>
          </a:effectRef>
          <a:fontRef idx="minor">
            <a:schemeClr val="lt1"/>
          </a:fontRef>
        </p:style>
      </p:sp>
      <p:pic>
        <p:nvPicPr>
          <p:cNvPr id="141" name="Picture 140" descr="Magnifying glass showing decling performance">
            <a:extLst>
              <a:ext uri="{FF2B5EF4-FFF2-40B4-BE49-F238E27FC236}">
                <a16:creationId xmlns:a16="http://schemas.microsoft.com/office/drawing/2014/main" id="{D340372B-3F72-4EC5-24A4-F1CF57A4AD68}"/>
              </a:ext>
            </a:extLst>
          </p:cNvPr>
          <p:cNvPicPr>
            <a:picLocks noChangeAspect="1"/>
          </p:cNvPicPr>
          <p:nvPr/>
        </p:nvPicPr>
        <p:blipFill rotWithShape="1">
          <a:blip r:embed="rId3"/>
          <a:srcRect l="15990" r="45443" b="-1"/>
          <a:stretch/>
        </p:blipFill>
        <p:spPr>
          <a:xfrm>
            <a:off x="8229598" y="10"/>
            <a:ext cx="3962401" cy="6857990"/>
          </a:xfrm>
          <a:prstGeom prst="rect">
            <a:avLst/>
          </a:prstGeom>
        </p:spPr>
      </p:pic>
      <p:sp>
        <p:nvSpPr>
          <p:cNvPr id="163" name="Freeform 5">
            <a:extLst>
              <a:ext uri="{FF2B5EF4-FFF2-40B4-BE49-F238E27FC236}">
                <a16:creationId xmlns:a16="http://schemas.microsoft.com/office/drawing/2014/main" id="{8D55DD8B-9BF9-4B91-A22D-2D3F2AEFF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Title 1"/>
          <p:cNvSpPr txBox="1">
            <a:spLocks noGrp="1"/>
          </p:cNvSpPr>
          <p:nvPr>
            <p:ph type="title"/>
          </p:nvPr>
        </p:nvSpPr>
        <p:spPr>
          <a:xfrm>
            <a:off x="541867" y="787400"/>
            <a:ext cx="7145866" cy="778933"/>
          </a:xfrm>
          <a:prstGeom prst="rect">
            <a:avLst/>
          </a:prstGeom>
        </p:spPr>
        <p:txBody>
          <a:bodyPr anchor="ctr">
            <a:normAutofit/>
          </a:bodyPr>
          <a:lstStyle/>
          <a:p>
            <a:pPr>
              <a:lnSpc>
                <a:spcPct val="90000"/>
              </a:lnSpc>
            </a:pPr>
            <a:r>
              <a:rPr lang="en-US" sz="2500">
                <a:solidFill>
                  <a:srgbClr val="FEFFFF"/>
                </a:solidFill>
              </a:rPr>
              <a:t>Heath-care and Data Quality: Problem Statement</a:t>
            </a:r>
          </a:p>
        </p:txBody>
      </p:sp>
      <p:sp>
        <p:nvSpPr>
          <p:cNvPr id="151" name="Content Placeholder 2"/>
          <p:cNvSpPr txBox="1">
            <a:spLocks noGrp="1"/>
          </p:cNvSpPr>
          <p:nvPr>
            <p:ph idx="1"/>
          </p:nvPr>
        </p:nvSpPr>
        <p:spPr>
          <a:xfrm>
            <a:off x="541866" y="2032000"/>
            <a:ext cx="7145867" cy="3879222"/>
          </a:xfrm>
          <a:prstGeom prst="rect">
            <a:avLst/>
          </a:prstGeom>
        </p:spPr>
        <p:txBody>
          <a:bodyPr>
            <a:normAutofit/>
          </a:bodyPr>
          <a:lstStyle/>
          <a:p>
            <a:pPr marL="180594" indent="-180594" defTabSz="722376">
              <a:spcBef>
                <a:spcPts val="700"/>
              </a:spcBef>
              <a:buClr>
                <a:srgbClr val="5AA3F7"/>
              </a:buClr>
              <a:defRPr sz="1580"/>
            </a:pPr>
            <a:r>
              <a:rPr lang="en-US" sz="1580" dirty="0">
                <a:solidFill>
                  <a:srgbClr val="FEFFFF"/>
                </a:solidFill>
                <a:latin typeface="Times New Roman" panose="02020603050405020304" pitchFamily="18" charset="0"/>
                <a:cs typeface="Times New Roman" panose="02020603050405020304" pitchFamily="18" charset="0"/>
              </a:rPr>
              <a:t>Data Quality relates to the overall quality of data given certain variables</a:t>
            </a:r>
          </a:p>
          <a:p>
            <a:pPr marL="180594" indent="-180594" defTabSz="722376">
              <a:spcBef>
                <a:spcPts val="700"/>
              </a:spcBef>
              <a:buClr>
                <a:srgbClr val="5AA3F7"/>
              </a:buClr>
              <a:defRPr sz="1580"/>
            </a:pPr>
            <a:r>
              <a:rPr lang="en-US" sz="1580" dirty="0">
                <a:solidFill>
                  <a:srgbClr val="FEFFFF"/>
                </a:solidFill>
                <a:latin typeface="Times New Roman" panose="02020603050405020304" pitchFamily="18" charset="0"/>
                <a:cs typeface="Times New Roman" panose="02020603050405020304" pitchFamily="18" charset="0"/>
              </a:rPr>
              <a:t>Data Quality is essential in Healthcare </a:t>
            </a:r>
          </a:p>
          <a:p>
            <a:pPr marL="541781" lvl="1" indent="-180594" defTabSz="722376">
              <a:spcBef>
                <a:spcPts val="700"/>
              </a:spcBef>
              <a:buClr>
                <a:srgbClr val="5AA3F7"/>
              </a:buClr>
              <a:defRPr sz="1580"/>
            </a:pPr>
            <a:r>
              <a:rPr lang="en-US" sz="1580" dirty="0">
                <a:solidFill>
                  <a:srgbClr val="FEFFFF"/>
                </a:solidFill>
                <a:latin typeface="Times New Roman" panose="02020603050405020304" pitchFamily="18" charset="0"/>
                <a:cs typeface="Times New Roman" panose="02020603050405020304" pitchFamily="18" charset="0"/>
              </a:rPr>
              <a:t>Can impact patient outcomes</a:t>
            </a:r>
          </a:p>
          <a:p>
            <a:pPr marL="541781" lvl="1" indent="-180594" defTabSz="722376">
              <a:spcBef>
                <a:spcPts val="700"/>
              </a:spcBef>
              <a:buClr>
                <a:srgbClr val="5AA3F7"/>
              </a:buClr>
              <a:defRPr sz="1580"/>
            </a:pPr>
            <a:r>
              <a:rPr lang="en-US" sz="1580" dirty="0">
                <a:solidFill>
                  <a:srgbClr val="FEFFFF"/>
                </a:solidFill>
                <a:latin typeface="Times New Roman" panose="02020603050405020304" pitchFamily="18" charset="0"/>
                <a:cs typeface="Times New Roman" panose="02020603050405020304" pitchFamily="18" charset="0"/>
              </a:rPr>
              <a:t>Hampers research in healthcare</a:t>
            </a:r>
          </a:p>
          <a:p>
            <a:pPr marL="541781" lvl="1" indent="-180594" defTabSz="722376">
              <a:spcBef>
                <a:spcPts val="700"/>
              </a:spcBef>
              <a:buClr>
                <a:srgbClr val="5AA3F7"/>
              </a:buClr>
              <a:defRPr sz="1580"/>
            </a:pPr>
            <a:r>
              <a:rPr lang="en-US" sz="1580" dirty="0">
                <a:solidFill>
                  <a:srgbClr val="FEFFFF"/>
                </a:solidFill>
                <a:latin typeface="Times New Roman" panose="02020603050405020304" pitchFamily="18" charset="0"/>
                <a:cs typeface="Times New Roman" panose="02020603050405020304" pitchFamily="18" charset="0"/>
              </a:rPr>
              <a:t>Leads to waste: Time, money and resources</a:t>
            </a:r>
          </a:p>
          <a:p>
            <a:pPr marL="180594" indent="-180594" defTabSz="722376">
              <a:spcBef>
                <a:spcPts val="700"/>
              </a:spcBef>
              <a:buClr>
                <a:srgbClr val="5AA3F7"/>
              </a:buClr>
              <a:defRPr sz="1580"/>
            </a:pPr>
            <a:r>
              <a:rPr lang="en-US" sz="1580" dirty="0">
                <a:solidFill>
                  <a:srgbClr val="FEFFFF"/>
                </a:solidFill>
                <a:latin typeface="Times New Roman" panose="02020603050405020304" pitchFamily="18" charset="0"/>
                <a:cs typeface="Times New Roman" panose="02020603050405020304" pitchFamily="18" charset="0"/>
              </a:rPr>
              <a:t>Can include missing data, inaccurate data, or other anomalies</a:t>
            </a:r>
          </a:p>
          <a:p>
            <a:pPr marL="580644" lvl="1" indent="-180594" defTabSz="722376">
              <a:spcBef>
                <a:spcPts val="700"/>
              </a:spcBef>
              <a:buClr>
                <a:srgbClr val="5AA3F7"/>
              </a:buClr>
              <a:defRPr sz="1580"/>
            </a:pPr>
            <a:r>
              <a:rPr lang="en-US" sz="1580" dirty="0">
                <a:solidFill>
                  <a:srgbClr val="FEFFFF"/>
                </a:solidFill>
                <a:latin typeface="Times New Roman" panose="02020603050405020304" pitchFamily="18" charset="0"/>
                <a:cs typeface="Times New Roman" panose="02020603050405020304" pitchFamily="18" charset="0"/>
              </a:rPr>
              <a:t>Data is unreliable or even unavailable</a:t>
            </a:r>
          </a:p>
          <a:p>
            <a:pPr marL="580644" lvl="1" indent="-180594" defTabSz="722376">
              <a:spcBef>
                <a:spcPts val="700"/>
              </a:spcBef>
              <a:buClr>
                <a:srgbClr val="5AA3F7"/>
              </a:buClr>
              <a:defRPr sz="1580"/>
            </a:pPr>
            <a:r>
              <a:rPr lang="en-US" sz="1580" dirty="0">
                <a:solidFill>
                  <a:srgbClr val="FEFFFF"/>
                </a:solidFill>
                <a:latin typeface="Times New Roman" panose="02020603050405020304" pitchFamily="18" charset="0"/>
                <a:cs typeface="Times New Roman" panose="02020603050405020304" pitchFamily="18" charset="0"/>
              </a:rPr>
              <a:t>Data used for analytics. ML or Data Science impacts the relative success of such tools and processes</a:t>
            </a:r>
          </a:p>
        </p:txBody>
      </p:sp>
      <p:sp>
        <p:nvSpPr>
          <p:cNvPr id="139" name="TextBox 3"/>
          <p:cNvSpPr txBox="1"/>
          <p:nvPr/>
        </p:nvSpPr>
        <p:spPr>
          <a:xfrm>
            <a:off x="7982482" y="3760790"/>
            <a:ext cx="4209518" cy="3231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1500" b="1"/>
            </a:pPr>
            <a:endParaRPr/>
          </a:p>
        </p:txBody>
      </p:sp>
    </p:spTree>
    <p:extLst>
      <p:ext uri="{BB962C8B-B14F-4D97-AF65-F5344CB8AC3E}">
        <p14:creationId xmlns:p14="http://schemas.microsoft.com/office/powerpoint/2010/main" val="2075984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63" name="Rectangle 162">
            <a:extLst>
              <a:ext uri="{FF2B5EF4-FFF2-40B4-BE49-F238E27FC236}">
                <a16:creationId xmlns:a16="http://schemas.microsoft.com/office/drawing/2014/main" id="{82FDEACC-D224-4F5B-A0BE-6581493C3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5" name="Rectangle 164">
            <a:extLst>
              <a:ext uri="{FF2B5EF4-FFF2-40B4-BE49-F238E27FC236}">
                <a16:creationId xmlns:a16="http://schemas.microsoft.com/office/drawing/2014/main" id="{567B8489-9450-4A50-94AF-90283270FF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8229600" cy="6858000"/>
          </a:xfrm>
          <a:prstGeom prst="rect">
            <a:avLst/>
          </a:prstGeom>
          <a:solidFill>
            <a:srgbClr val="4175B1">
              <a:alpha val="90000"/>
            </a:srgbClr>
          </a:solidFill>
          <a:ln>
            <a:noFill/>
          </a:ln>
          <a:effectLst/>
        </p:spPr>
        <p:style>
          <a:lnRef idx="1">
            <a:schemeClr val="accent1"/>
          </a:lnRef>
          <a:fillRef idx="3">
            <a:schemeClr val="accent1"/>
          </a:fillRef>
          <a:effectRef idx="2">
            <a:schemeClr val="accent1"/>
          </a:effectRef>
          <a:fontRef idx="minor">
            <a:schemeClr val="lt1"/>
          </a:fontRef>
        </p:style>
      </p:sp>
      <p:sp>
        <p:nvSpPr>
          <p:cNvPr id="167" name="Freeform 5">
            <a:extLst>
              <a:ext uri="{FF2B5EF4-FFF2-40B4-BE49-F238E27FC236}">
                <a16:creationId xmlns:a16="http://schemas.microsoft.com/office/drawing/2014/main" id="{9D81556A-CBCA-4ADE-9ACA-F18F2F5E31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Title 1"/>
          <p:cNvSpPr txBox="1">
            <a:spLocks noGrp="1"/>
          </p:cNvSpPr>
          <p:nvPr>
            <p:ph type="title"/>
          </p:nvPr>
        </p:nvSpPr>
        <p:spPr>
          <a:xfrm>
            <a:off x="541867" y="787400"/>
            <a:ext cx="7145866" cy="778933"/>
          </a:xfrm>
          <a:prstGeom prst="rect">
            <a:avLst/>
          </a:prstGeom>
        </p:spPr>
        <p:txBody>
          <a:bodyPr anchor="ctr">
            <a:normAutofit/>
          </a:bodyPr>
          <a:lstStyle/>
          <a:p>
            <a:pPr>
              <a:lnSpc>
                <a:spcPct val="90000"/>
              </a:lnSpc>
            </a:pPr>
            <a:r>
              <a:rPr lang="en-US" sz="2500">
                <a:solidFill>
                  <a:srgbClr val="FEFFFF"/>
                </a:solidFill>
              </a:rPr>
              <a:t>Heath-care and Data Quality: Problem Statement</a:t>
            </a:r>
          </a:p>
        </p:txBody>
      </p:sp>
      <p:sp>
        <p:nvSpPr>
          <p:cNvPr id="138" name="Content Placeholder 2"/>
          <p:cNvSpPr txBox="1">
            <a:spLocks noGrp="1"/>
          </p:cNvSpPr>
          <p:nvPr>
            <p:ph idx="1"/>
          </p:nvPr>
        </p:nvSpPr>
        <p:spPr>
          <a:xfrm>
            <a:off x="541866" y="2032000"/>
            <a:ext cx="7145867" cy="3879222"/>
          </a:xfrm>
          <a:prstGeom prst="rect">
            <a:avLst/>
          </a:prstGeom>
        </p:spPr>
        <p:txBody>
          <a:bodyPr>
            <a:normAutofit/>
          </a:bodyPr>
          <a:lstStyle/>
          <a:p>
            <a:pPr marL="180594" indent="-180594" defTabSz="722376">
              <a:spcBef>
                <a:spcPts val="700"/>
              </a:spcBef>
              <a:buClr>
                <a:srgbClr val="8290D9"/>
              </a:buClr>
              <a:defRPr sz="1580"/>
            </a:pPr>
            <a:r>
              <a:rPr lang="en-US" sz="1580">
                <a:solidFill>
                  <a:srgbClr val="FEFFFF"/>
                </a:solidFill>
                <a:latin typeface="Times New Roman" panose="02020603050405020304" pitchFamily="18" charset="0"/>
                <a:cs typeface="Times New Roman" panose="02020603050405020304" pitchFamily="18" charset="0"/>
              </a:rPr>
              <a:t>According to a survey of over 100 healthcare executives, conducted by Sage Growth Partners and commissioned by InterSystsems, many leaders in the industry note that the data is now available for advanced analytics but data cannot be trusted for clinical and business decisions</a:t>
            </a:r>
          </a:p>
          <a:p>
            <a:pPr marL="180594" indent="-180594" defTabSz="722376">
              <a:spcBef>
                <a:spcPts val="700"/>
              </a:spcBef>
              <a:buClr>
                <a:srgbClr val="8290D9"/>
              </a:buClr>
              <a:defRPr sz="1580"/>
            </a:pPr>
            <a:r>
              <a:rPr lang="en-US" sz="1580">
                <a:solidFill>
                  <a:srgbClr val="FEFFFF"/>
                </a:solidFill>
                <a:latin typeface="Times New Roman" panose="02020603050405020304" pitchFamily="18" charset="0"/>
                <a:cs typeface="Times New Roman" panose="02020603050405020304" pitchFamily="18" charset="0"/>
              </a:rPr>
              <a:t>Electronic data has seen widespread adoption in healthcare yet data quality issues hamper the ability to make decisions, identify issues in care and help to optimize the revenue cycle</a:t>
            </a:r>
          </a:p>
          <a:p>
            <a:pPr marL="0" indent="0" defTabSz="722376">
              <a:spcBef>
                <a:spcPts val="700"/>
              </a:spcBef>
              <a:buClr>
                <a:srgbClr val="8290D9"/>
              </a:buClr>
              <a:buNone/>
              <a:defRPr sz="1580"/>
            </a:pPr>
            <a:r>
              <a:rPr lang="en-US" sz="1580">
                <a:solidFill>
                  <a:srgbClr val="FEFFFF"/>
                </a:solidFill>
                <a:effectLst/>
                <a:latin typeface="Times New Roman" panose="02020603050405020304" pitchFamily="18" charset="0"/>
                <a:cs typeface="Times New Roman" panose="02020603050405020304" pitchFamily="18" charset="0"/>
              </a:rPr>
              <a:t>Source: https://www.intersystems.com/resources/bad-data-costs-healthcare-organizations-millions/ </a:t>
            </a:r>
            <a:r>
              <a:rPr lang="en-US" sz="1580" b="0" i="0">
                <a:solidFill>
                  <a:srgbClr val="FEFFFF"/>
                </a:solidFill>
                <a:effectLst/>
                <a:latin typeface="Times New Roman" panose="02020603050405020304" pitchFamily="18" charset="0"/>
                <a:cs typeface="Times New Roman" panose="02020603050405020304" pitchFamily="18" charset="0"/>
              </a:rPr>
              <a:t>(</a:t>
            </a:r>
            <a:r>
              <a:rPr lang="en-US" sz="1580" b="0" i="1">
                <a:solidFill>
                  <a:srgbClr val="FEFFFF"/>
                </a:solidFill>
                <a:effectLst/>
                <a:latin typeface="Times New Roman" panose="02020603050405020304" pitchFamily="18" charset="0"/>
                <a:cs typeface="Times New Roman" panose="02020603050405020304" pitchFamily="18" charset="0"/>
              </a:rPr>
              <a:t>Bad Data Costs Healthcare Organizations Millions</a:t>
            </a:r>
            <a:r>
              <a:rPr lang="en-US" sz="1580" b="0" i="0">
                <a:solidFill>
                  <a:srgbClr val="FEFFFF"/>
                </a:solidFill>
                <a:effectLst/>
                <a:latin typeface="Times New Roman" panose="02020603050405020304" pitchFamily="18" charset="0"/>
                <a:cs typeface="Times New Roman" panose="02020603050405020304" pitchFamily="18" charset="0"/>
              </a:rPr>
              <a:t> 2023)</a:t>
            </a:r>
            <a:endParaRPr lang="en-US" sz="1580">
              <a:solidFill>
                <a:srgbClr val="FEFFFF"/>
              </a:solidFill>
              <a:latin typeface="Times New Roman" panose="02020603050405020304" pitchFamily="18" charset="0"/>
              <a:cs typeface="Times New Roman" panose="02020603050405020304" pitchFamily="18" charset="0"/>
            </a:endParaRPr>
          </a:p>
        </p:txBody>
      </p:sp>
      <p:pic>
        <p:nvPicPr>
          <p:cNvPr id="2" name="Picture 1" descr="Diagram&#10;&#10;Description automatically generated">
            <a:extLst>
              <a:ext uri="{FF2B5EF4-FFF2-40B4-BE49-F238E27FC236}">
                <a16:creationId xmlns:a16="http://schemas.microsoft.com/office/drawing/2014/main" id="{C9361F44-B43E-84B7-7819-26122F66FFE7}"/>
              </a:ext>
            </a:extLst>
          </p:cNvPr>
          <p:cNvPicPr>
            <a:picLocks noChangeAspect="1"/>
          </p:cNvPicPr>
          <p:nvPr/>
        </p:nvPicPr>
        <p:blipFill rotWithShape="1">
          <a:blip r:embed="rId3">
            <a:extLst>
              <a:ext uri="{28A0092B-C50C-407E-A947-70E740481C1C}">
                <a14:useLocalDpi xmlns:a14="http://schemas.microsoft.com/office/drawing/2010/main" val="0"/>
              </a:ext>
            </a:extLst>
          </a:blip>
          <a:srcRect l="4870" r="6518" b="-2"/>
          <a:stretch/>
        </p:blipFill>
        <p:spPr>
          <a:xfrm>
            <a:off x="8649557" y="2032000"/>
            <a:ext cx="3278738" cy="2969393"/>
          </a:xfrm>
          <a:prstGeom prst="rect">
            <a:avLst/>
          </a:prstGeom>
        </p:spPr>
      </p:pic>
      <p:sp>
        <p:nvSpPr>
          <p:cNvPr id="139" name="TextBox 3"/>
          <p:cNvSpPr txBox="1"/>
          <p:nvPr/>
        </p:nvSpPr>
        <p:spPr>
          <a:xfrm>
            <a:off x="7982482" y="3760790"/>
            <a:ext cx="4209518" cy="3231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1500" b="1"/>
            </a:pPr>
            <a:endParaRPr/>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163" name="Rectangle 162">
            <a:extLst>
              <a:ext uri="{FF2B5EF4-FFF2-40B4-BE49-F238E27FC236}">
                <a16:creationId xmlns:a16="http://schemas.microsoft.com/office/drawing/2014/main" id="{2B258D2B-6AC3-4B3A-A87C-FD7E65178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5" name="Rectangle 164">
            <a:extLst>
              <a:ext uri="{FF2B5EF4-FFF2-40B4-BE49-F238E27FC236}">
                <a16:creationId xmlns:a16="http://schemas.microsoft.com/office/drawing/2014/main" id="{AA22AB8F-8672-4CA8-8E57-FDB5A32F1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8229600" cy="6858000"/>
          </a:xfrm>
          <a:prstGeom prst="rect">
            <a:avLst/>
          </a:prstGeom>
          <a:solidFill>
            <a:srgbClr val="645A45">
              <a:alpha val="90000"/>
            </a:srgbClr>
          </a:solidFill>
          <a:ln>
            <a:noFill/>
          </a:ln>
          <a:effectLst/>
        </p:spPr>
        <p:style>
          <a:lnRef idx="1">
            <a:schemeClr val="accent1"/>
          </a:lnRef>
          <a:fillRef idx="3">
            <a:schemeClr val="accent1"/>
          </a:fillRef>
          <a:effectRef idx="2">
            <a:schemeClr val="accent1"/>
          </a:effectRef>
          <a:fontRef idx="minor">
            <a:schemeClr val="lt1"/>
          </a:fontRef>
        </p:style>
      </p:sp>
      <p:pic>
        <p:nvPicPr>
          <p:cNvPr id="153" name="Picture 152" descr="Light bulb on yellow background with sketched light beams and cord">
            <a:extLst>
              <a:ext uri="{FF2B5EF4-FFF2-40B4-BE49-F238E27FC236}">
                <a16:creationId xmlns:a16="http://schemas.microsoft.com/office/drawing/2014/main" id="{197874C0-DBE1-8E63-BF64-08FD180F28F0}"/>
              </a:ext>
            </a:extLst>
          </p:cNvPr>
          <p:cNvPicPr>
            <a:picLocks noChangeAspect="1"/>
          </p:cNvPicPr>
          <p:nvPr/>
        </p:nvPicPr>
        <p:blipFill rotWithShape="1">
          <a:blip r:embed="rId3"/>
          <a:srcRect l="54388" r="10078"/>
          <a:stretch/>
        </p:blipFill>
        <p:spPr>
          <a:xfrm>
            <a:off x="8229598" y="10"/>
            <a:ext cx="3962401" cy="6857990"/>
          </a:xfrm>
          <a:prstGeom prst="rect">
            <a:avLst/>
          </a:prstGeom>
        </p:spPr>
      </p:pic>
      <p:sp>
        <p:nvSpPr>
          <p:cNvPr id="167" name="Freeform 5">
            <a:extLst>
              <a:ext uri="{FF2B5EF4-FFF2-40B4-BE49-F238E27FC236}">
                <a16:creationId xmlns:a16="http://schemas.microsoft.com/office/drawing/2014/main" id="{8D55DD8B-9BF9-4B91-A22D-2D3F2AEFF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Title 1"/>
          <p:cNvSpPr txBox="1">
            <a:spLocks noGrp="1"/>
          </p:cNvSpPr>
          <p:nvPr>
            <p:ph type="title"/>
          </p:nvPr>
        </p:nvSpPr>
        <p:spPr>
          <a:xfrm>
            <a:off x="541867" y="787400"/>
            <a:ext cx="7145866" cy="778933"/>
          </a:xfrm>
          <a:prstGeom prst="rect">
            <a:avLst/>
          </a:prstGeom>
        </p:spPr>
        <p:txBody>
          <a:bodyPr anchor="ctr">
            <a:normAutofit/>
          </a:bodyPr>
          <a:lstStyle/>
          <a:p>
            <a:pPr>
              <a:lnSpc>
                <a:spcPct val="90000"/>
              </a:lnSpc>
            </a:pPr>
            <a:r>
              <a:rPr lang="en-US" sz="2500">
                <a:solidFill>
                  <a:srgbClr val="FEFFFF"/>
                </a:solidFill>
              </a:rPr>
              <a:t>Data Quality &amp; Healthcare:</a:t>
            </a:r>
            <a:br>
              <a:rPr lang="en-US" sz="2500">
                <a:solidFill>
                  <a:srgbClr val="FEFFFF"/>
                </a:solidFill>
              </a:rPr>
            </a:br>
            <a:r>
              <a:rPr lang="en-US" sz="2500">
                <a:solidFill>
                  <a:srgbClr val="FEFFFF"/>
                </a:solidFill>
              </a:rPr>
              <a:t>Objective</a:t>
            </a:r>
          </a:p>
        </p:txBody>
      </p:sp>
      <p:sp>
        <p:nvSpPr>
          <p:cNvPr id="151" name="Content Placeholder 2"/>
          <p:cNvSpPr txBox="1">
            <a:spLocks noGrp="1"/>
          </p:cNvSpPr>
          <p:nvPr>
            <p:ph idx="1"/>
          </p:nvPr>
        </p:nvSpPr>
        <p:spPr>
          <a:xfrm>
            <a:off x="541866" y="2032000"/>
            <a:ext cx="7145867" cy="3879222"/>
          </a:xfrm>
          <a:prstGeom prst="rect">
            <a:avLst/>
          </a:prstGeom>
        </p:spPr>
        <p:txBody>
          <a:bodyPr>
            <a:normAutofit/>
          </a:bodyPr>
          <a:lstStyle/>
          <a:p>
            <a:pPr>
              <a:buClr>
                <a:srgbClr val="F5E036"/>
              </a:buClr>
            </a:pPr>
            <a:r>
              <a:rPr lang="en-US">
                <a:solidFill>
                  <a:srgbClr val="FEFFFF"/>
                </a:solidFill>
              </a:rPr>
              <a:t>Research the problem of data quality in healthcare</a:t>
            </a:r>
          </a:p>
          <a:p>
            <a:pPr lvl="1">
              <a:buClr>
                <a:srgbClr val="F5E036"/>
              </a:buClr>
            </a:pPr>
            <a:r>
              <a:rPr lang="en-US">
                <a:solidFill>
                  <a:srgbClr val="FEFFFF"/>
                </a:solidFill>
              </a:rPr>
              <a:t>What is the current state of data quality in healthcare research, specifically?</a:t>
            </a:r>
          </a:p>
          <a:p>
            <a:pPr lvl="1">
              <a:buClr>
                <a:srgbClr val="F5E036"/>
              </a:buClr>
            </a:pPr>
            <a:r>
              <a:rPr lang="en-US">
                <a:solidFill>
                  <a:srgbClr val="FEFFFF"/>
                </a:solidFill>
              </a:rPr>
              <a:t>How is a data quality assessment conducted and how is data quality measured?</a:t>
            </a:r>
          </a:p>
          <a:p>
            <a:pPr lvl="1">
              <a:buClr>
                <a:srgbClr val="F5E036"/>
              </a:buClr>
            </a:pPr>
            <a:r>
              <a:rPr lang="en-US">
                <a:solidFill>
                  <a:srgbClr val="FEFFFF"/>
                </a:solidFill>
              </a:rPr>
              <a:t>What standards exist for data quality validation and what tools can be utilized?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31" name="Rectangle 230">
            <a:extLst>
              <a:ext uri="{FF2B5EF4-FFF2-40B4-BE49-F238E27FC236}">
                <a16:creationId xmlns:a16="http://schemas.microsoft.com/office/drawing/2014/main" id="{82FDEACC-D224-4F5B-A0BE-6581493C3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33" name="Rectangle 232">
            <a:extLst>
              <a:ext uri="{FF2B5EF4-FFF2-40B4-BE49-F238E27FC236}">
                <a16:creationId xmlns:a16="http://schemas.microsoft.com/office/drawing/2014/main" id="{567B8489-9450-4A50-94AF-90283270FF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8229600"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5" name="Freeform 5">
            <a:extLst>
              <a:ext uri="{FF2B5EF4-FFF2-40B4-BE49-F238E27FC236}">
                <a16:creationId xmlns:a16="http://schemas.microsoft.com/office/drawing/2014/main" id="{9D81556A-CBCA-4ADE-9ACA-F18F2F5E31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Title 1"/>
          <p:cNvSpPr txBox="1">
            <a:spLocks noGrp="1"/>
          </p:cNvSpPr>
          <p:nvPr>
            <p:ph type="title"/>
          </p:nvPr>
        </p:nvSpPr>
        <p:spPr>
          <a:xfrm>
            <a:off x="541867" y="787400"/>
            <a:ext cx="7145866" cy="778933"/>
          </a:xfrm>
          <a:prstGeom prst="rect">
            <a:avLst/>
          </a:prstGeom>
        </p:spPr>
        <p:txBody>
          <a:bodyPr anchor="ctr">
            <a:normAutofit/>
          </a:bodyPr>
          <a:lstStyle/>
          <a:p>
            <a:pPr>
              <a:lnSpc>
                <a:spcPct val="90000"/>
              </a:lnSpc>
            </a:pPr>
            <a:r>
              <a:rPr lang="en-US" sz="2500">
                <a:solidFill>
                  <a:srgbClr val="FEFFFF"/>
                </a:solidFill>
              </a:rPr>
              <a:t>Null Hypothesis, Alternative Hypothesis and Test Data</a:t>
            </a:r>
          </a:p>
        </p:txBody>
      </p:sp>
      <p:sp>
        <p:nvSpPr>
          <p:cNvPr id="151" name="Content Placeholder 2"/>
          <p:cNvSpPr txBox="1">
            <a:spLocks noGrp="1"/>
          </p:cNvSpPr>
          <p:nvPr>
            <p:ph idx="1"/>
          </p:nvPr>
        </p:nvSpPr>
        <p:spPr>
          <a:xfrm>
            <a:off x="541866" y="2032000"/>
            <a:ext cx="7145867" cy="3879222"/>
          </a:xfrm>
          <a:prstGeom prst="rect">
            <a:avLst/>
          </a:prstGeom>
        </p:spPr>
        <p:txBody>
          <a:bodyPr>
            <a:normAutofit/>
          </a:bodyPr>
          <a:lstStyle/>
          <a:p>
            <a:pPr>
              <a:buClr>
                <a:srgbClr val="F5E036"/>
              </a:buClr>
            </a:pPr>
            <a:r>
              <a:rPr lang="en-US">
                <a:solidFill>
                  <a:srgbClr val="FEFFFF"/>
                </a:solidFill>
              </a:rPr>
              <a:t>Research Question (Restated):</a:t>
            </a:r>
          </a:p>
          <a:p>
            <a:pPr lvl="1">
              <a:buClr>
                <a:srgbClr val="F5E036"/>
              </a:buClr>
            </a:pPr>
            <a:r>
              <a:rPr lang="en-US">
                <a:solidFill>
                  <a:srgbClr val="FEFFFF"/>
                </a:solidFill>
              </a:rPr>
              <a:t>Given a sample dataset on Covid-19 treatment locations that is described as being of “good quality”, what impact would running additional data quality tests have on it?</a:t>
            </a:r>
          </a:p>
          <a:p>
            <a:pPr lvl="1">
              <a:buClr>
                <a:srgbClr val="F5E036"/>
              </a:buClr>
            </a:pPr>
            <a:r>
              <a:rPr lang="en-US">
                <a:solidFill>
                  <a:srgbClr val="FEFFFF"/>
                </a:solidFill>
              </a:rPr>
              <a:t>The data is maintained by Healthdata.gov</a:t>
            </a:r>
          </a:p>
          <a:p>
            <a:pPr lvl="1">
              <a:buClr>
                <a:srgbClr val="F5E036"/>
              </a:buClr>
            </a:pPr>
            <a:r>
              <a:rPr lang="en-US">
                <a:solidFill>
                  <a:srgbClr val="FEFFFF"/>
                </a:solidFill>
              </a:rPr>
              <a:t>The Null hypothesis states that the findings will show that the data quality score is 80% or higher, so a “good quality” score, consistent with the datasets description</a:t>
            </a:r>
          </a:p>
          <a:p>
            <a:pPr lvl="1">
              <a:buClr>
                <a:srgbClr val="F5E036"/>
              </a:buClr>
            </a:pPr>
            <a:r>
              <a:rPr lang="en-US">
                <a:solidFill>
                  <a:srgbClr val="FEFFFF"/>
                </a:solidFill>
              </a:rPr>
              <a:t> The alternative hypothesis states that the findings will show significant data quality errors, a score lower than 80%, meaning that the Null hypothesis can be rejected</a:t>
            </a:r>
          </a:p>
        </p:txBody>
      </p:sp>
      <p:pic>
        <p:nvPicPr>
          <p:cNvPr id="228" name="Graphic 227" descr="Questions">
            <a:extLst>
              <a:ext uri="{FF2B5EF4-FFF2-40B4-BE49-F238E27FC236}">
                <a16:creationId xmlns:a16="http://schemas.microsoft.com/office/drawing/2014/main" id="{3C8D1ACE-4840-7446-401F-9707E940AF8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13057" y="2462282"/>
            <a:ext cx="3001931" cy="3001931"/>
          </a:xfrm>
          <a:prstGeom prst="rect">
            <a:avLst/>
          </a:prstGeom>
        </p:spPr>
      </p:pic>
    </p:spTree>
    <p:extLst>
      <p:ext uri="{BB962C8B-B14F-4D97-AF65-F5344CB8AC3E}">
        <p14:creationId xmlns:p14="http://schemas.microsoft.com/office/powerpoint/2010/main" val="36562310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65" name="Rectangle 164">
            <a:extLst>
              <a:ext uri="{FF2B5EF4-FFF2-40B4-BE49-F238E27FC236}">
                <a16:creationId xmlns:a16="http://schemas.microsoft.com/office/drawing/2014/main" id="{82FDEACC-D224-4F5B-A0BE-6581493C3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7" name="Rectangle 166">
            <a:extLst>
              <a:ext uri="{FF2B5EF4-FFF2-40B4-BE49-F238E27FC236}">
                <a16:creationId xmlns:a16="http://schemas.microsoft.com/office/drawing/2014/main" id="{567B8489-9450-4A50-94AF-90283270FF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8229600"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9" name="Freeform 5">
            <a:extLst>
              <a:ext uri="{FF2B5EF4-FFF2-40B4-BE49-F238E27FC236}">
                <a16:creationId xmlns:a16="http://schemas.microsoft.com/office/drawing/2014/main" id="{9D81556A-CBCA-4ADE-9ACA-F18F2F5E31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Title 1"/>
          <p:cNvSpPr txBox="1">
            <a:spLocks noGrp="1"/>
          </p:cNvSpPr>
          <p:nvPr>
            <p:ph type="title"/>
          </p:nvPr>
        </p:nvSpPr>
        <p:spPr>
          <a:xfrm>
            <a:off x="541867" y="787400"/>
            <a:ext cx="7145866" cy="778933"/>
          </a:xfrm>
          <a:prstGeom prst="rect">
            <a:avLst/>
          </a:prstGeom>
        </p:spPr>
        <p:txBody>
          <a:bodyPr anchor="ctr">
            <a:normAutofit/>
          </a:bodyPr>
          <a:lstStyle/>
          <a:p>
            <a:pPr>
              <a:lnSpc>
                <a:spcPct val="90000"/>
              </a:lnSpc>
            </a:pPr>
            <a:r>
              <a:rPr lang="en-US" sz="2700">
                <a:solidFill>
                  <a:srgbClr val="FEFFFF"/>
                </a:solidFill>
              </a:rPr>
              <a:t>Example: Data Quality Errors and Covid19</a:t>
            </a:r>
          </a:p>
        </p:txBody>
      </p:sp>
      <p:sp>
        <p:nvSpPr>
          <p:cNvPr id="156" name="Content Placeholder 2"/>
          <p:cNvSpPr txBox="1">
            <a:spLocks noGrp="1"/>
          </p:cNvSpPr>
          <p:nvPr>
            <p:ph idx="1"/>
          </p:nvPr>
        </p:nvSpPr>
        <p:spPr>
          <a:xfrm>
            <a:off x="541866" y="2032000"/>
            <a:ext cx="7145867" cy="3879222"/>
          </a:xfrm>
          <a:prstGeom prst="rect">
            <a:avLst/>
          </a:prstGeom>
        </p:spPr>
        <p:txBody>
          <a:bodyPr>
            <a:normAutofit/>
          </a:bodyPr>
          <a:lstStyle/>
          <a:p>
            <a:pPr marL="221742" indent="-221742" defTabSz="886968">
              <a:spcBef>
                <a:spcPts val="900"/>
              </a:spcBef>
              <a:defRPr sz="1940"/>
            </a:pPr>
            <a:r>
              <a:rPr lang="en-US" sz="1940">
                <a:solidFill>
                  <a:srgbClr val="FEFFFF"/>
                </a:solidFill>
              </a:rPr>
              <a:t>In 2020, during the height of the Covid-19 pandemic, it was found that the UK government had lost track of over 16,000 positive test results</a:t>
            </a:r>
          </a:p>
          <a:p>
            <a:pPr marL="221742" indent="-221742" defTabSz="886968">
              <a:spcBef>
                <a:spcPts val="900"/>
              </a:spcBef>
              <a:defRPr sz="1940"/>
            </a:pPr>
            <a:r>
              <a:rPr lang="en-US" sz="1940">
                <a:solidFill>
                  <a:srgbClr val="FEFFFF"/>
                </a:solidFill>
              </a:rPr>
              <a:t>This is an example of bad data quality, since missing records are one of the biggest issues with datasets in healthcare</a:t>
            </a:r>
          </a:p>
          <a:p>
            <a:pPr marL="621792" lvl="1" indent="-221742" defTabSz="886968">
              <a:spcBef>
                <a:spcPts val="900"/>
              </a:spcBef>
              <a:defRPr sz="1940"/>
            </a:pPr>
            <a:r>
              <a:rPr lang="en-US" sz="1940">
                <a:solidFill>
                  <a:srgbClr val="FEFFFF"/>
                </a:solidFill>
              </a:rPr>
              <a:t>This problem could have had a huge health outcome since people who tested positive would not have been tracked </a:t>
            </a:r>
          </a:p>
          <a:p>
            <a:pPr marL="621792" lvl="1" indent="-221742" defTabSz="886968">
              <a:spcBef>
                <a:spcPts val="900"/>
              </a:spcBef>
              <a:defRPr sz="1940"/>
            </a:pPr>
            <a:r>
              <a:rPr lang="en-US" sz="1940">
                <a:solidFill>
                  <a:srgbClr val="FEFFFF"/>
                </a:solidFill>
              </a:rPr>
              <a:t>The loss of data can create panic and widespread problems</a:t>
            </a:r>
          </a:p>
        </p:txBody>
      </p:sp>
      <p:pic>
        <p:nvPicPr>
          <p:cNvPr id="160" name="Graphic 159" descr="Statistics">
            <a:extLst>
              <a:ext uri="{FF2B5EF4-FFF2-40B4-BE49-F238E27FC236}">
                <a16:creationId xmlns:a16="http://schemas.microsoft.com/office/drawing/2014/main" id="{007D5EA8-73E3-4EF9-CC08-E635BB29FC8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13057" y="2462282"/>
            <a:ext cx="3001931" cy="300193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80" name="Rectangle 179">
            <a:extLst>
              <a:ext uri="{FF2B5EF4-FFF2-40B4-BE49-F238E27FC236}">
                <a16:creationId xmlns:a16="http://schemas.microsoft.com/office/drawing/2014/main" id="{82FDEACC-D224-4F5B-A0BE-6581493C3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2" name="Rectangle 181">
            <a:extLst>
              <a:ext uri="{FF2B5EF4-FFF2-40B4-BE49-F238E27FC236}">
                <a16:creationId xmlns:a16="http://schemas.microsoft.com/office/drawing/2014/main" id="{567B8489-9450-4A50-94AF-90283270FF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8229600"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4" name="Freeform 5">
            <a:extLst>
              <a:ext uri="{FF2B5EF4-FFF2-40B4-BE49-F238E27FC236}">
                <a16:creationId xmlns:a16="http://schemas.microsoft.com/office/drawing/2014/main" id="{9D81556A-CBCA-4ADE-9ACA-F18F2F5E31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Title 1"/>
          <p:cNvSpPr txBox="1">
            <a:spLocks noGrp="1"/>
          </p:cNvSpPr>
          <p:nvPr>
            <p:ph type="title"/>
          </p:nvPr>
        </p:nvSpPr>
        <p:spPr>
          <a:xfrm>
            <a:off x="541867" y="787400"/>
            <a:ext cx="7145866" cy="778933"/>
          </a:xfrm>
          <a:prstGeom prst="rect">
            <a:avLst/>
          </a:prstGeom>
        </p:spPr>
        <p:txBody>
          <a:bodyPr anchor="ctr">
            <a:normAutofit/>
          </a:bodyPr>
          <a:lstStyle/>
          <a:p>
            <a:r>
              <a:rPr lang="en-US" sz="3200">
                <a:solidFill>
                  <a:srgbClr val="FEFFFF"/>
                </a:solidFill>
              </a:rPr>
              <a:t>Data Quality Dimensions</a:t>
            </a:r>
          </a:p>
        </p:txBody>
      </p:sp>
      <p:pic>
        <p:nvPicPr>
          <p:cNvPr id="4" name="Graphic 3" descr="Checkbox Checked with solid fill">
            <a:extLst>
              <a:ext uri="{FF2B5EF4-FFF2-40B4-BE49-F238E27FC236}">
                <a16:creationId xmlns:a16="http://schemas.microsoft.com/office/drawing/2014/main" id="{37AF6E46-0827-E326-9893-B0F8EC041D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13057" y="2462282"/>
            <a:ext cx="3001931" cy="3001931"/>
          </a:xfrm>
          <a:prstGeom prst="rect">
            <a:avLst/>
          </a:prstGeom>
        </p:spPr>
      </p:pic>
      <p:graphicFrame>
        <p:nvGraphicFramePr>
          <p:cNvPr id="175" name="Content Placeholder 2">
            <a:extLst>
              <a:ext uri="{FF2B5EF4-FFF2-40B4-BE49-F238E27FC236}">
                <a16:creationId xmlns:a16="http://schemas.microsoft.com/office/drawing/2014/main" id="{11EC9777-EA32-CD8F-6673-9A9C01812161}"/>
              </a:ext>
            </a:extLst>
          </p:cNvPr>
          <p:cNvGraphicFramePr>
            <a:graphicFrameLocks noGrp="1"/>
          </p:cNvGraphicFramePr>
          <p:nvPr>
            <p:ph idx="1"/>
            <p:extLst>
              <p:ext uri="{D42A27DB-BD31-4B8C-83A1-F6EECF244321}">
                <p14:modId xmlns:p14="http://schemas.microsoft.com/office/powerpoint/2010/main" val="3080971719"/>
              </p:ext>
            </p:extLst>
          </p:nvPr>
        </p:nvGraphicFramePr>
        <p:xfrm>
          <a:off x="541866" y="2032000"/>
          <a:ext cx="7145867" cy="387922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87" name="Rectangle 183">
            <a:extLst>
              <a:ext uri="{FF2B5EF4-FFF2-40B4-BE49-F238E27FC236}">
                <a16:creationId xmlns:a16="http://schemas.microsoft.com/office/drawing/2014/main" id="{2B258D2B-6AC3-4B3A-A87C-FD7E65178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79" name="Picture 167" descr="Electronic circuit board">
            <a:extLst>
              <a:ext uri="{FF2B5EF4-FFF2-40B4-BE49-F238E27FC236}">
                <a16:creationId xmlns:a16="http://schemas.microsoft.com/office/drawing/2014/main" id="{CA6C64DB-AE20-C888-F8BA-C15C552333E0}"/>
              </a:ext>
            </a:extLst>
          </p:cNvPr>
          <p:cNvPicPr>
            <a:picLocks noChangeAspect="1"/>
          </p:cNvPicPr>
          <p:nvPr/>
        </p:nvPicPr>
        <p:blipFill rotWithShape="1">
          <a:blip r:embed="rId3"/>
          <a:srcRect l="26277" r="-1" b="-1"/>
          <a:stretch/>
        </p:blipFill>
        <p:spPr>
          <a:xfrm>
            <a:off x="1" y="10"/>
            <a:ext cx="7574440" cy="6857990"/>
          </a:xfrm>
          <a:prstGeom prst="rect">
            <a:avLst/>
          </a:prstGeom>
        </p:spPr>
      </p:pic>
      <p:sp>
        <p:nvSpPr>
          <p:cNvPr id="186" name="Freeform 5">
            <a:extLst>
              <a:ext uri="{FF2B5EF4-FFF2-40B4-BE49-F238E27FC236}">
                <a16:creationId xmlns:a16="http://schemas.microsoft.com/office/drawing/2014/main" id="{8D55DD8B-9BF9-4B91-A22D-2D3F2AEFF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Title 1"/>
          <p:cNvSpPr txBox="1">
            <a:spLocks noGrp="1"/>
          </p:cNvSpPr>
          <p:nvPr>
            <p:ph type="title"/>
          </p:nvPr>
        </p:nvSpPr>
        <p:spPr>
          <a:xfrm>
            <a:off x="541867" y="787400"/>
            <a:ext cx="7145866" cy="778933"/>
          </a:xfrm>
          <a:prstGeom prst="rect">
            <a:avLst/>
          </a:prstGeom>
        </p:spPr>
        <p:txBody>
          <a:bodyPr anchor="ctr">
            <a:normAutofit/>
          </a:bodyPr>
          <a:lstStyle/>
          <a:p>
            <a:pPr>
              <a:lnSpc>
                <a:spcPct val="90000"/>
              </a:lnSpc>
            </a:pPr>
            <a:r>
              <a:rPr lang="en-US" sz="2700">
                <a:solidFill>
                  <a:srgbClr val="FEFFFF"/>
                </a:solidFill>
              </a:rPr>
              <a:t>Data Quality Tools and Analytic Processes</a:t>
            </a:r>
          </a:p>
        </p:txBody>
      </p:sp>
      <p:sp>
        <p:nvSpPr>
          <p:cNvPr id="166" name="Content Placeholder 2"/>
          <p:cNvSpPr txBox="1">
            <a:spLocks noGrp="1"/>
          </p:cNvSpPr>
          <p:nvPr>
            <p:ph idx="1"/>
          </p:nvPr>
        </p:nvSpPr>
        <p:spPr>
          <a:xfrm>
            <a:off x="7860770" y="2017668"/>
            <a:ext cx="3750205" cy="3857816"/>
          </a:xfrm>
          <a:prstGeom prst="rect">
            <a:avLst/>
          </a:prstGeom>
        </p:spPr>
        <p:txBody>
          <a:bodyPr>
            <a:normAutofit/>
          </a:bodyPr>
          <a:lstStyle/>
          <a:p>
            <a:pPr>
              <a:lnSpc>
                <a:spcPct val="90000"/>
              </a:lnSpc>
            </a:pPr>
            <a:r>
              <a:rPr lang="en-US" sz="1500">
                <a:solidFill>
                  <a:schemeClr val="tx1">
                    <a:lumMod val="95000"/>
                    <a:lumOff val="5000"/>
                  </a:schemeClr>
                </a:solidFill>
              </a:rPr>
              <a:t>Many tools and technologies exist in the industry today to help with data quality validation</a:t>
            </a:r>
          </a:p>
          <a:p>
            <a:pPr>
              <a:lnSpc>
                <a:spcPct val="90000"/>
              </a:lnSpc>
            </a:pPr>
            <a:r>
              <a:rPr lang="en-US" sz="1500">
                <a:solidFill>
                  <a:schemeClr val="tx1">
                    <a:lumMod val="95000"/>
                    <a:lumOff val="5000"/>
                  </a:schemeClr>
                </a:solidFill>
              </a:rPr>
              <a:t>Data Analytics professionals often use Python and Pandas for processing, cleaning, and combining data, so these tools can also be used to validate data when converted to a dataframe</a:t>
            </a:r>
          </a:p>
          <a:p>
            <a:pPr>
              <a:lnSpc>
                <a:spcPct val="90000"/>
              </a:lnSpc>
            </a:pPr>
            <a:r>
              <a:rPr lang="en-US" sz="1500">
                <a:solidFill>
                  <a:schemeClr val="tx1">
                    <a:lumMod val="95000"/>
                    <a:lumOff val="5000"/>
                  </a:schemeClr>
                </a:solidFill>
              </a:rPr>
              <a:t>Data Profiling tools like Great Expectations and DBT also help to provide quick statistical measurements of the data including number of missing values, total counts, etc.</a:t>
            </a:r>
          </a:p>
          <a:p>
            <a:pPr>
              <a:lnSpc>
                <a:spcPct val="90000"/>
              </a:lnSpc>
            </a:pPr>
            <a:endParaRPr lang="en-US" sz="1500">
              <a:solidFill>
                <a:schemeClr val="tx1">
                  <a:lumMod val="95000"/>
                  <a:lumOff val="5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78" name="Rectangle 177">
            <a:extLst>
              <a:ext uri="{FF2B5EF4-FFF2-40B4-BE49-F238E27FC236}">
                <a16:creationId xmlns:a16="http://schemas.microsoft.com/office/drawing/2014/main" id="{82FDEACC-D224-4F5B-A0BE-6581493C3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0" name="Rectangle 179">
            <a:extLst>
              <a:ext uri="{FF2B5EF4-FFF2-40B4-BE49-F238E27FC236}">
                <a16:creationId xmlns:a16="http://schemas.microsoft.com/office/drawing/2014/main" id="{567B8489-9450-4A50-94AF-90283270FF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8229600" cy="6858000"/>
          </a:xfrm>
          <a:prstGeom prst="rect">
            <a:avLst/>
          </a:prstGeom>
          <a:solidFill>
            <a:srgbClr val="663F4C">
              <a:alpha val="90000"/>
            </a:srgbClr>
          </a:solidFill>
          <a:ln>
            <a:noFill/>
          </a:ln>
          <a:effectLst/>
        </p:spPr>
        <p:style>
          <a:lnRef idx="1">
            <a:schemeClr val="accent1"/>
          </a:lnRef>
          <a:fillRef idx="3">
            <a:schemeClr val="accent1"/>
          </a:fillRef>
          <a:effectRef idx="2">
            <a:schemeClr val="accent1"/>
          </a:effectRef>
          <a:fontRef idx="minor">
            <a:schemeClr val="lt1"/>
          </a:fontRef>
        </p:style>
      </p:sp>
      <p:sp>
        <p:nvSpPr>
          <p:cNvPr id="182" name="Freeform 5">
            <a:extLst>
              <a:ext uri="{FF2B5EF4-FFF2-40B4-BE49-F238E27FC236}">
                <a16:creationId xmlns:a16="http://schemas.microsoft.com/office/drawing/2014/main" id="{9D81556A-CBCA-4ADE-9ACA-F18F2F5E31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Title 1"/>
          <p:cNvSpPr txBox="1">
            <a:spLocks noGrp="1"/>
          </p:cNvSpPr>
          <p:nvPr>
            <p:ph type="title"/>
          </p:nvPr>
        </p:nvSpPr>
        <p:spPr>
          <a:xfrm>
            <a:off x="541867" y="787400"/>
            <a:ext cx="7145866" cy="778933"/>
          </a:xfrm>
          <a:prstGeom prst="rect">
            <a:avLst/>
          </a:prstGeom>
        </p:spPr>
        <p:txBody>
          <a:bodyPr anchor="ctr">
            <a:normAutofit/>
          </a:bodyPr>
          <a:lstStyle/>
          <a:p>
            <a:pPr>
              <a:lnSpc>
                <a:spcPct val="90000"/>
              </a:lnSpc>
            </a:pPr>
            <a:r>
              <a:rPr lang="en-US" sz="2500">
                <a:solidFill>
                  <a:srgbClr val="FEFFFF"/>
                </a:solidFill>
              </a:rPr>
              <a:t>Data Quality Assessment: Human In The Loop</a:t>
            </a:r>
          </a:p>
        </p:txBody>
      </p:sp>
      <p:sp>
        <p:nvSpPr>
          <p:cNvPr id="171" name="Content Placeholder 2"/>
          <p:cNvSpPr txBox="1">
            <a:spLocks noGrp="1"/>
          </p:cNvSpPr>
          <p:nvPr>
            <p:ph idx="1"/>
          </p:nvPr>
        </p:nvSpPr>
        <p:spPr>
          <a:xfrm>
            <a:off x="541866" y="2032000"/>
            <a:ext cx="7145867" cy="3879222"/>
          </a:xfrm>
          <a:prstGeom prst="rect">
            <a:avLst/>
          </a:prstGeom>
        </p:spPr>
        <p:txBody>
          <a:bodyPr>
            <a:normAutofit/>
          </a:bodyPr>
          <a:lstStyle/>
          <a:p>
            <a:pPr marL="185165" indent="-185165" defTabSz="740663">
              <a:spcBef>
                <a:spcPts val="800"/>
              </a:spcBef>
              <a:buClr>
                <a:srgbClr val="E70049"/>
              </a:buClr>
              <a:defRPr sz="1620"/>
            </a:pPr>
            <a:r>
              <a:rPr lang="en-US" sz="1620" dirty="0">
                <a:solidFill>
                  <a:srgbClr val="FEFFFF"/>
                </a:solidFill>
              </a:rPr>
              <a:t>Once the data quality dimensions are settled on, the next step is to perform a data quality assessment.</a:t>
            </a:r>
          </a:p>
          <a:p>
            <a:pPr marL="185165" indent="-185165" defTabSz="740663">
              <a:spcBef>
                <a:spcPts val="800"/>
              </a:spcBef>
              <a:buClr>
                <a:srgbClr val="E70049"/>
              </a:buClr>
              <a:defRPr sz="1620"/>
            </a:pPr>
            <a:r>
              <a:rPr lang="en-US" sz="1620" dirty="0">
                <a:solidFill>
                  <a:srgbClr val="FEFFFF"/>
                </a:solidFill>
              </a:rPr>
              <a:t>This helps set a baseline for where the quality of the data stands, and by keeping with this methodology, further testing can be compared against the starting point.</a:t>
            </a:r>
          </a:p>
          <a:p>
            <a:pPr marL="185165" indent="-185165" defTabSz="740663">
              <a:spcBef>
                <a:spcPts val="800"/>
              </a:spcBef>
              <a:buClr>
                <a:srgbClr val="E70049"/>
              </a:buClr>
              <a:defRPr sz="1620"/>
            </a:pPr>
            <a:r>
              <a:rPr lang="en-US" sz="1620" dirty="0">
                <a:solidFill>
                  <a:srgbClr val="FEFFFF"/>
                </a:solidFill>
              </a:rPr>
              <a:t>A human is still needed to use domain knowledge, as well as other statistical testing techniques to help evaluate the quality level.</a:t>
            </a:r>
          </a:p>
          <a:p>
            <a:pPr marL="585215" lvl="1" indent="-185165" defTabSz="740663">
              <a:spcBef>
                <a:spcPts val="800"/>
              </a:spcBef>
              <a:buClr>
                <a:srgbClr val="E70049"/>
              </a:buClr>
              <a:defRPr sz="1620"/>
            </a:pPr>
            <a:r>
              <a:rPr lang="en-US" sz="1620" dirty="0">
                <a:solidFill>
                  <a:srgbClr val="FEFFFF"/>
                </a:solidFill>
              </a:rPr>
              <a:t>Tools that are driven by automation and AI can help drive much of the data quality process, but humans are still important, also known as “human in the loop”</a:t>
            </a:r>
          </a:p>
          <a:p>
            <a:pPr marL="585215" lvl="1" indent="-185165" defTabSz="740663">
              <a:spcBef>
                <a:spcPts val="800"/>
              </a:spcBef>
              <a:buClr>
                <a:srgbClr val="E70049"/>
              </a:buClr>
              <a:defRPr sz="1620"/>
            </a:pPr>
            <a:r>
              <a:rPr lang="en-US" sz="1620" dirty="0">
                <a:solidFill>
                  <a:srgbClr val="FEFFFF"/>
                </a:solidFill>
              </a:rPr>
              <a:t>Parameterizing a Beta distribution and testing for a 90% confidence interval is an example</a:t>
            </a:r>
          </a:p>
        </p:txBody>
      </p:sp>
      <p:pic>
        <p:nvPicPr>
          <p:cNvPr id="173" name="Picture 172" descr="Codes on papers">
            <a:extLst>
              <a:ext uri="{FF2B5EF4-FFF2-40B4-BE49-F238E27FC236}">
                <a16:creationId xmlns:a16="http://schemas.microsoft.com/office/drawing/2014/main" id="{130EA180-F168-CD5F-F1C6-F2A6554F8DB8}"/>
              </a:ext>
            </a:extLst>
          </p:cNvPr>
          <p:cNvPicPr>
            <a:picLocks noChangeAspect="1"/>
          </p:cNvPicPr>
          <p:nvPr/>
        </p:nvPicPr>
        <p:blipFill rotWithShape="1">
          <a:blip r:embed="rId3"/>
          <a:srcRect l="26820" r="24871" b="-2"/>
          <a:stretch/>
        </p:blipFill>
        <p:spPr>
          <a:xfrm>
            <a:off x="8816348" y="2032000"/>
            <a:ext cx="2795349" cy="3862496"/>
          </a:xfrm>
          <a:prstGeom prst="rect">
            <a:avLst/>
          </a:prstGeom>
        </p:spPr>
      </p:pic>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Gallery">
  <a:themeElements>
    <a:clrScheme name="Gallery">
      <a:dk1>
        <a:srgbClr val="000000"/>
      </a:dk1>
      <a:lt1>
        <a:srgbClr val="FFFFFF"/>
      </a:lt1>
      <a:dk2>
        <a:srgbClr val="A7A7A7"/>
      </a:dk2>
      <a:lt2>
        <a:srgbClr val="535353"/>
      </a:lt2>
      <a:accent1>
        <a:srgbClr val="B71E42"/>
      </a:accent1>
      <a:accent2>
        <a:srgbClr val="DE478E"/>
      </a:accent2>
      <a:accent3>
        <a:srgbClr val="BC72F0"/>
      </a:accent3>
      <a:accent4>
        <a:srgbClr val="795FAF"/>
      </a:accent4>
      <a:accent5>
        <a:srgbClr val="586EA6"/>
      </a:accent5>
      <a:accent6>
        <a:srgbClr val="6892A0"/>
      </a:accent6>
      <a:hlink>
        <a:srgbClr val="0000FF"/>
      </a:hlink>
      <a:folHlink>
        <a:srgbClr val="FF00FF"/>
      </a:folHlink>
    </a:clrScheme>
    <a:fontScheme name="Gallery">
      <a:majorFont>
        <a:latin typeface="Calibri"/>
        <a:ea typeface="Calibri"/>
        <a:cs typeface="Calibri"/>
      </a:majorFont>
      <a:minorFont>
        <a:latin typeface="Helvetica"/>
        <a:ea typeface="Helvetica"/>
        <a:cs typeface="Helvetica"/>
      </a:minorFont>
    </a:fontScheme>
    <a:fmtScheme name="Galler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5875"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{69074E59-63A6-AE40-B5F5-0AD4F4C09BB0}tf10001069</Template>
  <TotalTime>1459</TotalTime>
  <Words>2598</Words>
  <Application>Microsoft Macintosh PowerPoint</Application>
  <PresentationFormat>Widescreen</PresentationFormat>
  <Paragraphs>87</Paragraphs>
  <Slides>12</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Century Gothic</vt:lpstr>
      <vt:lpstr>Helvetica Neue</vt:lpstr>
      <vt:lpstr>Söhne</vt:lpstr>
      <vt:lpstr>Times</vt:lpstr>
      <vt:lpstr>Times New Roman</vt:lpstr>
      <vt:lpstr>Wingdings 3</vt:lpstr>
      <vt:lpstr>Wisp</vt:lpstr>
      <vt:lpstr>The Importance of Data Quality in Healthcare</vt:lpstr>
      <vt:lpstr>Heath-care and Data Quality: Problem Statement</vt:lpstr>
      <vt:lpstr>Heath-care and Data Quality: Problem Statement</vt:lpstr>
      <vt:lpstr>Data Quality &amp; Healthcare: Objective</vt:lpstr>
      <vt:lpstr>Null Hypothesis, Alternative Hypothesis and Test Data</vt:lpstr>
      <vt:lpstr>Example: Data Quality Errors and Covid19</vt:lpstr>
      <vt:lpstr>Data Quality Dimensions</vt:lpstr>
      <vt:lpstr>Data Quality Tools and Analytic Processes</vt:lpstr>
      <vt:lpstr>Data Quality Assessment: Human In The Loop</vt:lpstr>
      <vt:lpstr>A Six-Sigma Approach to Data Quality</vt:lpstr>
      <vt:lpstr>Data Quality Results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and Analytics Use Case: Procter &amp; Gamble</dc:title>
  <cp:lastModifiedBy>Robert Gregory</cp:lastModifiedBy>
  <cp:revision>10</cp:revision>
  <dcterms:modified xsi:type="dcterms:W3CDTF">2023-05-07T16:22:47Z</dcterms:modified>
</cp:coreProperties>
</file>