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305" r:id="rId3"/>
    <p:sldId id="306" r:id="rId4"/>
    <p:sldId id="308" r:id="rId5"/>
    <p:sldId id="307" r:id="rId6"/>
    <p:sldId id="310" r:id="rId7"/>
    <p:sldId id="309" r:id="rId8"/>
    <p:sldId id="311" r:id="rId9"/>
    <p:sldId id="312" r:id="rId10"/>
    <p:sldId id="313" r:id="rId11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BA00"/>
    <a:srgbClr val="660066"/>
    <a:srgbClr val="BA0000"/>
    <a:srgbClr val="B90000"/>
    <a:srgbClr val="008000"/>
    <a:srgbClr val="993300"/>
    <a:srgbClr val="7A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1" autoAdjust="0"/>
    <p:restoredTop sz="86454" autoAdjust="0"/>
  </p:normalViewPr>
  <p:slideViewPr>
    <p:cSldViewPr>
      <p:cViewPr varScale="1">
        <p:scale>
          <a:sx n="53" d="100"/>
          <a:sy n="53" d="100"/>
        </p:scale>
        <p:origin x="160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1B25A9B6-3D11-4E11-889B-9F9FB5084D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83C3ADE6-FA96-4B26-AB57-13844C32C82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C7371E7-554A-425A-8C57-3307828ED452}" type="datetimeFigureOut">
              <a:rPr lang="en-AU" altLang="en-US"/>
              <a:pPr>
                <a:defRPr/>
              </a:pPr>
              <a:t>14/06/2019</a:t>
            </a:fld>
            <a:endParaRPr lang="en-AU" altLang="en-US"/>
          </a:p>
        </p:txBody>
      </p:sp>
      <p:sp>
        <p:nvSpPr>
          <p:cNvPr id="152580" name="Rectangle 4">
            <a:extLst>
              <a:ext uri="{FF2B5EF4-FFF2-40B4-BE49-F238E27FC236}">
                <a16:creationId xmlns:a16="http://schemas.microsoft.com/office/drawing/2014/main" id="{1F308625-1DE5-4976-A1E3-B43CF8DDFD3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152581" name="Rectangle 5">
            <a:extLst>
              <a:ext uri="{FF2B5EF4-FFF2-40B4-BE49-F238E27FC236}">
                <a16:creationId xmlns:a16="http://schemas.microsoft.com/office/drawing/2014/main" id="{162B569A-2920-4184-94D5-F41367AF465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9A28F91C-1CF0-45CE-90A8-F8E254D455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E695E322-9D84-41F7-8907-1386B0E8DD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8EED65E1-2DBC-4980-B7E5-1C2ED233A56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B2DA32E-6901-4BE6-B278-714152701113}" type="datetimeFigureOut">
              <a:rPr lang="en-AU" altLang="en-US"/>
              <a:pPr>
                <a:defRPr/>
              </a:pPr>
              <a:t>14/06/2019</a:t>
            </a:fld>
            <a:endParaRPr lang="en-AU" alt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E7F424A0-470D-40D5-9EBF-FD9DD92F2B9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8C34C3A1-27DB-4ACA-88A5-2DAC87B2B9A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noProof="0"/>
              <a:t>Click to edit Master text styles</a:t>
            </a:r>
          </a:p>
          <a:p>
            <a:pPr lvl="1"/>
            <a:r>
              <a:rPr lang="en-AU" altLang="en-US" noProof="0"/>
              <a:t>Second level</a:t>
            </a:r>
          </a:p>
          <a:p>
            <a:pPr lvl="2"/>
            <a:r>
              <a:rPr lang="en-AU" altLang="en-US" noProof="0"/>
              <a:t>Third level</a:t>
            </a:r>
          </a:p>
          <a:p>
            <a:pPr lvl="3"/>
            <a:r>
              <a:rPr lang="en-AU" altLang="en-US" noProof="0"/>
              <a:t>Fourth level</a:t>
            </a:r>
          </a:p>
          <a:p>
            <a:pPr lvl="4"/>
            <a:r>
              <a:rPr lang="en-AU" altLang="en-US" noProof="0"/>
              <a:t>Fifth level</a:t>
            </a:r>
          </a:p>
        </p:txBody>
      </p:sp>
      <p:sp>
        <p:nvSpPr>
          <p:cNvPr id="65542" name="Rectangle 6">
            <a:extLst>
              <a:ext uri="{FF2B5EF4-FFF2-40B4-BE49-F238E27FC236}">
                <a16:creationId xmlns:a16="http://schemas.microsoft.com/office/drawing/2014/main" id="{97DC063E-EE89-4504-A81E-318F501DAA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34F7DDA2-A54D-4ED0-BCBA-B1706FC2DC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3B73548F-A2C0-4D63-847C-7498FD635A6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E0F69B3D-85C6-4072-947B-9EA82DE051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DD713D6-196C-4B13-AB13-7C3D50E316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61938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E0F69B3D-85C6-4072-947B-9EA82DE051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DD713D6-196C-4B13-AB13-7C3D50E316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95051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E0F69B3D-85C6-4072-947B-9EA82DE051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DD713D6-196C-4B13-AB13-7C3D50E316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35734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E0F69B3D-85C6-4072-947B-9EA82DE051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DD713D6-196C-4B13-AB13-7C3D50E316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74918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E0F69B3D-85C6-4072-947B-9EA82DE051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DD713D6-196C-4B13-AB13-7C3D50E316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28592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E0F69B3D-85C6-4072-947B-9EA82DE051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DD713D6-196C-4B13-AB13-7C3D50E316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27277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E0F69B3D-85C6-4072-947B-9EA82DE051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DD713D6-196C-4B13-AB13-7C3D50E316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47700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E0F69B3D-85C6-4072-947B-9EA82DE051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DD713D6-196C-4B13-AB13-7C3D50E316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20145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E0F69B3D-85C6-4072-947B-9EA82DE051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DD713D6-196C-4B13-AB13-7C3D50E316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9797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UNE_Spot_2_Colour_RGBmatched">
            <a:extLst>
              <a:ext uri="{FF2B5EF4-FFF2-40B4-BE49-F238E27FC236}">
                <a16:creationId xmlns:a16="http://schemas.microsoft.com/office/drawing/2014/main" id="{472FD6BD-5045-43A5-819A-5723F3298D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0"/>
            <a:ext cx="143986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857628"/>
            <a:ext cx="7786742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835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NE_Graphic_Black">
            <a:extLst>
              <a:ext uri="{FF2B5EF4-FFF2-40B4-BE49-F238E27FC236}">
                <a16:creationId xmlns:a16="http://schemas.microsoft.com/office/drawing/2014/main" id="{923EFC06-4D79-41BE-924A-5E6E75FCEF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6450013"/>
            <a:ext cx="6286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3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UNE_Spot_2_Colour_RGBmatched">
            <a:extLst>
              <a:ext uri="{FF2B5EF4-FFF2-40B4-BE49-F238E27FC236}">
                <a16:creationId xmlns:a16="http://schemas.microsoft.com/office/drawing/2014/main" id="{9E241FE8-EF55-4407-9849-4F6C4EBD5E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0"/>
            <a:ext cx="143986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467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UNE_Graphic_Black">
            <a:extLst>
              <a:ext uri="{FF2B5EF4-FFF2-40B4-BE49-F238E27FC236}">
                <a16:creationId xmlns:a16="http://schemas.microsoft.com/office/drawing/2014/main" id="{052C7232-3E48-451D-BD60-BF51AF32A8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6450013"/>
            <a:ext cx="6286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372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NE_Graphic_Black">
            <a:extLst>
              <a:ext uri="{FF2B5EF4-FFF2-40B4-BE49-F238E27FC236}">
                <a16:creationId xmlns:a16="http://schemas.microsoft.com/office/drawing/2014/main" id="{2B92FBAE-3183-4F14-A8F3-E8E1CFD4B2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6450013"/>
            <a:ext cx="6286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211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NE_Graphic_Black">
            <a:extLst>
              <a:ext uri="{FF2B5EF4-FFF2-40B4-BE49-F238E27FC236}">
                <a16:creationId xmlns:a16="http://schemas.microsoft.com/office/drawing/2014/main" id="{EE7F33B8-3A37-4005-A76A-11F4178BC1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6450013"/>
            <a:ext cx="6286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73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E_Graphic_Black">
            <a:extLst>
              <a:ext uri="{FF2B5EF4-FFF2-40B4-BE49-F238E27FC236}">
                <a16:creationId xmlns:a16="http://schemas.microsoft.com/office/drawing/2014/main" id="{41828AC2-175B-49E6-9824-198072FC3E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6450013"/>
            <a:ext cx="6286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478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E_Graphic_Black">
            <a:extLst>
              <a:ext uri="{FF2B5EF4-FFF2-40B4-BE49-F238E27FC236}">
                <a16:creationId xmlns:a16="http://schemas.microsoft.com/office/drawing/2014/main" id="{802203E2-94F3-4EF6-9DE6-43C9AAF58E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6450013"/>
            <a:ext cx="6286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418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B4D1D-BC06-4EBD-9C13-5D0F50A5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l" eaLnBrk="1" hangingPunct="1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3F015-8EFA-48EC-8154-56E1280C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l" eaLnBrk="1" hangingPunct="1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395D3-6E68-48DA-8AF6-ADD5DBF5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/>
            </a:lvl1pPr>
          </a:lstStyle>
          <a:p>
            <a:pPr>
              <a:defRPr/>
            </a:pPr>
            <a:fld id="{ACFEBB84-0FD4-42A4-A2B3-C57318831A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95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5337A-5F10-4309-A190-41ED803EC3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l" eaLnBrk="1" hangingPunct="1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B3484-D059-4129-876C-E924CFFF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l" eaLnBrk="1" hangingPunct="1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1788-BD22-4AD8-AF6F-D7D90CEC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/>
            </a:lvl1pPr>
          </a:lstStyle>
          <a:p>
            <a:pPr>
              <a:defRPr/>
            </a:pPr>
            <a:fld id="{4D290578-6D19-429A-8EFF-CE4251D81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7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3949ACE-A6A4-4116-9D24-347145D0C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D318AE9-F777-4F3A-8497-49726D2599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7">
            <a:extLst>
              <a:ext uri="{FF2B5EF4-FFF2-40B4-BE49-F238E27FC236}">
                <a16:creationId xmlns:a16="http://schemas.microsoft.com/office/drawing/2014/main" id="{6493B1D8-658E-4537-B95D-89703EE39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AB8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7AB800"/>
          </a:solidFill>
          <a:latin typeface="Lucida Sans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7AB800"/>
          </a:solidFill>
          <a:latin typeface="Lucida San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7AB800"/>
          </a:solidFill>
          <a:latin typeface="Lucida San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7AB800"/>
          </a:solidFill>
          <a:latin typeface="Lucida San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7AB800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Lucida Sans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Lucida Sans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Lucida Sans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Lucida Sans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Lucida Sans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9DD36BAF-2F4F-4F2F-8334-1BBD07A12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1988939"/>
            <a:ext cx="7759700" cy="2016125"/>
          </a:xfrm>
        </p:spPr>
        <p:txBody>
          <a:bodyPr/>
          <a:lstStyle/>
          <a:p>
            <a:pPr algn="ctr" eaLnBrk="1" hangingPunct="1"/>
            <a:r>
              <a:rPr lang="en-AU" altLang="en-US" sz="5400" dirty="0">
                <a:solidFill>
                  <a:srgbClr val="00B050"/>
                </a:solidFill>
                <a:latin typeface="Arial" panose="020B0604020202020204" pitchFamily="34" charset="0"/>
              </a:rPr>
              <a:t>Basics of data cleaning,</a:t>
            </a:r>
            <a:br>
              <a:rPr lang="en-AU" altLang="en-US" sz="5400" dirty="0">
                <a:solidFill>
                  <a:srgbClr val="00B050"/>
                </a:solidFill>
                <a:latin typeface="Arial" panose="020B0604020202020204" pitchFamily="34" charset="0"/>
              </a:rPr>
            </a:br>
            <a:r>
              <a:rPr lang="en-AU" altLang="en-US" sz="5400" dirty="0">
                <a:solidFill>
                  <a:srgbClr val="00B050"/>
                </a:solidFill>
                <a:latin typeface="Arial" panose="020B0604020202020204" pitchFamily="34" charset="0"/>
              </a:rPr>
              <a:t>from Excel to R</a:t>
            </a:r>
          </a:p>
        </p:txBody>
      </p:sp>
      <p:sp>
        <p:nvSpPr>
          <p:cNvPr id="14339" name="Subtitle 2">
            <a:extLst>
              <a:ext uri="{FF2B5EF4-FFF2-40B4-BE49-F238E27FC236}">
                <a16:creationId xmlns:a16="http://schemas.microsoft.com/office/drawing/2014/main" id="{4C176238-9FF5-41B9-897A-4C2AE4C8DC20}"/>
              </a:ext>
            </a:extLst>
          </p:cNvPr>
          <p:cNvSpPr>
            <a:spLocks/>
          </p:cNvSpPr>
          <p:nvPr/>
        </p:nvSpPr>
        <p:spPr bwMode="auto">
          <a:xfrm>
            <a:off x="611188" y="5013176"/>
            <a:ext cx="8048625" cy="122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800" dirty="0"/>
              <a:t>Paul Kristiansen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 dirty="0"/>
              <a:t>School of Environmental &amp; Rural Science, UNE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 dirty="0">
                <a:solidFill>
                  <a:srgbClr val="00B050"/>
                </a:solidFill>
              </a:rPr>
              <a:t>paul.kristiansen@une.edu.au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898D3D8E-5DA2-484C-B314-ABD69FB35B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278"/>
          </a:xfrm>
        </p:spPr>
        <p:txBody>
          <a:bodyPr/>
          <a:lstStyle/>
          <a:p>
            <a:pPr algn="ctr" eaLnBrk="1" hangingPunct="1"/>
            <a:r>
              <a:rPr lang="en-AU" altLang="en-US" dirty="0" smtClean="0">
                <a:solidFill>
                  <a:srgbClr val="00B050"/>
                </a:solidFill>
              </a:rPr>
              <a:t>Plotting (checking) the data</a:t>
            </a:r>
            <a:endParaRPr lang="en-AU" altLang="en-US" dirty="0">
              <a:solidFill>
                <a:srgbClr val="00B050"/>
              </a:solidFill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BB018D4-8511-4523-B1C7-3E49A1A5C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80728"/>
            <a:ext cx="864235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8255000" algn="r"/>
              </a:tabLst>
              <a:defRPr sz="32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357188" indent="-285750">
              <a:spcBef>
                <a:spcPct val="20000"/>
              </a:spcBef>
              <a:buChar char="–"/>
              <a:tabLst>
                <a:tab pos="8255000" algn="r"/>
              </a:tabLst>
              <a:defRPr sz="28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8255000" algn="r"/>
              </a:tabLs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Why do it?</a:t>
            </a:r>
          </a:p>
          <a:p>
            <a:pPr marL="806450" lvl="1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look for odd points</a:t>
            </a:r>
          </a:p>
          <a:p>
            <a:pPr marL="1230312" lvl="2" indent="0" eaLnBrk="1" hangingPunct="1">
              <a:spcBef>
                <a:spcPct val="0"/>
              </a:spcBef>
              <a:buNone/>
            </a:pPr>
            <a:r>
              <a:rPr lang="en-US" altLang="en-US" dirty="0" smtClean="0">
                <a:latin typeface="Arial" panose="020B0604020202020204" pitchFamily="34" charset="0"/>
              </a:rPr>
              <a:t>“outliers” or data entry errors</a:t>
            </a:r>
          </a:p>
          <a:p>
            <a:pPr marL="806450" lvl="1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start getting a visual feel for your results</a:t>
            </a:r>
          </a:p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dirty="0" smtClean="0">
              <a:latin typeface="Arial" panose="020B0604020202020204" pitchFamily="34" charset="0"/>
            </a:endParaRPr>
          </a:p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Options… </a:t>
            </a:r>
            <a:r>
              <a:rPr lang="en-US" altLang="en-US" sz="2400" dirty="0">
                <a:latin typeface="Arial" panose="020B0604020202020204" pitchFamily="34" charset="0"/>
              </a:rPr>
              <a:t>(not only these)</a:t>
            </a:r>
          </a:p>
          <a:p>
            <a:pPr marL="806450" lvl="1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plot: simple to use, not versatile</a:t>
            </a:r>
          </a:p>
          <a:p>
            <a:pPr marL="806450" lvl="1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Arial" panose="020B0604020202020204" pitchFamily="34" charset="0"/>
              </a:rPr>
              <a:t>xyplot</a:t>
            </a:r>
            <a:r>
              <a:rPr lang="en-US" altLang="en-US" dirty="0">
                <a:latin typeface="Arial" panose="020B0604020202020204" pitchFamily="34" charset="0"/>
              </a:rPr>
              <a:t>: less simple, a lot more versatile</a:t>
            </a:r>
          </a:p>
          <a:p>
            <a:pPr marL="806450" lvl="1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Arial" panose="020B0604020202020204" pitchFamily="34" charset="0"/>
              </a:rPr>
              <a:t>ggplot</a:t>
            </a:r>
            <a:r>
              <a:rPr lang="en-US" altLang="en-US" dirty="0">
                <a:latin typeface="Arial" panose="020B0604020202020204" pitchFamily="34" charset="0"/>
              </a:rPr>
              <a:t>: less simple, very powerful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dirty="0" smtClean="0">
              <a:latin typeface="Arial" panose="020B0604020202020204" pitchFamily="34" charset="0"/>
            </a:endParaRPr>
          </a:p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Let’s try…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35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898D3D8E-5DA2-484C-B314-ABD69FB35B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278"/>
          </a:xfrm>
        </p:spPr>
        <p:txBody>
          <a:bodyPr/>
          <a:lstStyle/>
          <a:p>
            <a:pPr algn="ctr" eaLnBrk="1" hangingPunct="1"/>
            <a:r>
              <a:rPr lang="en-AU" altLang="en-US" dirty="0" smtClean="0">
                <a:solidFill>
                  <a:srgbClr val="00B050"/>
                </a:solidFill>
              </a:rPr>
              <a:t>Aims and Content</a:t>
            </a:r>
            <a:endParaRPr lang="en-AU" altLang="en-US" dirty="0">
              <a:solidFill>
                <a:srgbClr val="00B050"/>
              </a:solidFill>
            </a:endParaRP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6F4A8FD0-AEC2-4FF9-B960-3BB0DD208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57" y="974333"/>
            <a:ext cx="8137599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7780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8255000" algn="r"/>
              </a:tabLst>
              <a:defRPr sz="32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357188" indent="-285750">
              <a:spcBef>
                <a:spcPct val="20000"/>
              </a:spcBef>
              <a:buChar char="–"/>
              <a:tabLst>
                <a:tab pos="8255000" algn="r"/>
              </a:tabLst>
              <a:defRPr sz="28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8255000" algn="r"/>
              </a:tabLs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altLang="en-US" sz="2800" dirty="0">
                <a:latin typeface="Arial" panose="020B0604020202020204" pitchFamily="34" charset="0"/>
              </a:rPr>
              <a:t>Designed for novice R users</a:t>
            </a:r>
          </a:p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altLang="en-US" sz="2800" dirty="0" smtClean="0">
                <a:latin typeface="Arial" panose="020B0604020202020204" pitchFamily="34" charset="0"/>
              </a:rPr>
              <a:t>How to get data </a:t>
            </a:r>
            <a:r>
              <a:rPr lang="en-AU" altLang="en-US" sz="2800" dirty="0">
                <a:latin typeface="Arial" panose="020B0604020202020204" pitchFamily="34" charset="0"/>
              </a:rPr>
              <a:t>from Excel to R </a:t>
            </a:r>
            <a:r>
              <a:rPr lang="en-AU" altLang="en-US" sz="2800" dirty="0" smtClean="0">
                <a:latin typeface="Arial" panose="020B0604020202020204" pitchFamily="34" charset="0"/>
              </a:rPr>
              <a:t>smoothly</a:t>
            </a:r>
            <a:endParaRPr lang="en-AU" altLang="en-US" sz="2800" dirty="0">
              <a:latin typeface="Arial" panose="020B0604020202020204" pitchFamily="34" charset="0"/>
            </a:endParaRPr>
          </a:p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altLang="en-US" sz="2800" dirty="0">
                <a:latin typeface="Arial" panose="020B0604020202020204" pitchFamily="34" charset="0"/>
              </a:rPr>
              <a:t>Not intended to be exhaustive list of options</a:t>
            </a:r>
            <a:br>
              <a:rPr lang="en-AU" altLang="en-US" sz="2800" dirty="0">
                <a:latin typeface="Arial" panose="020B0604020202020204" pitchFamily="34" charset="0"/>
              </a:rPr>
            </a:br>
            <a:r>
              <a:rPr lang="en-AU" altLang="en-US" sz="2800" dirty="0">
                <a:latin typeface="Arial" panose="020B0604020202020204" pitchFamily="34" charset="0"/>
              </a:rPr>
              <a:t>(just my preferred approach)</a:t>
            </a:r>
          </a:p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altLang="en-US" sz="2800" dirty="0">
                <a:latin typeface="Arial" panose="020B0604020202020204" pitchFamily="34" charset="0"/>
              </a:rPr>
              <a:t>Keen to hear and discuss </a:t>
            </a:r>
            <a:r>
              <a:rPr lang="en-AU" altLang="en-US" sz="2800" dirty="0" smtClean="0">
                <a:latin typeface="Arial" panose="020B0604020202020204" pitchFamily="34" charset="0"/>
              </a:rPr>
              <a:t>approaches</a:t>
            </a:r>
          </a:p>
          <a:p>
            <a:pPr marL="444500" indent="-444500" eaLnBrk="1" hangingPunct="1">
              <a:spcBef>
                <a:spcPct val="0"/>
              </a:spcBef>
              <a:buNone/>
            </a:pPr>
            <a:endParaRPr lang="en-AU" altLang="en-US" sz="2800" b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444500" indent="-444500" eaLnBrk="1" hangingPunct="1">
              <a:spcBef>
                <a:spcPct val="0"/>
              </a:spcBef>
              <a:buNone/>
            </a:pPr>
            <a:r>
              <a:rPr lang="en-AU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Content</a:t>
            </a:r>
          </a:p>
          <a:p>
            <a:pPr marL="444500" indent="-444500" eaLnBrk="1" hangingPunct="1">
              <a:spcBef>
                <a:spcPct val="0"/>
              </a:spcBef>
              <a:buNone/>
            </a:pPr>
            <a:r>
              <a:rPr lang="en-AU" altLang="en-US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1. formatting and processing data in Excel (so R will be happy)</a:t>
            </a:r>
          </a:p>
          <a:p>
            <a:pPr marL="444500" indent="-444500" eaLnBrk="1" hangingPunct="1">
              <a:spcBef>
                <a:spcPct val="0"/>
              </a:spcBef>
              <a:buNone/>
            </a:pPr>
            <a:r>
              <a:rPr lang="en-AU" altLang="en-US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2</a:t>
            </a:r>
            <a:r>
              <a:rPr lang="en-AU" altLang="en-US" sz="2800" dirty="0">
                <a:solidFill>
                  <a:srgbClr val="0070C0"/>
                </a:solidFill>
                <a:latin typeface="Arial" panose="020B0604020202020204" pitchFamily="34" charset="0"/>
              </a:rPr>
              <a:t>. ways to import data into R</a:t>
            </a:r>
          </a:p>
          <a:p>
            <a:pPr marL="444500" indent="-444500" eaLnBrk="1" hangingPunct="1">
              <a:spcBef>
                <a:spcPct val="0"/>
              </a:spcBef>
              <a:buNone/>
            </a:pPr>
            <a:r>
              <a:rPr lang="en-AU" altLang="en-US" sz="2800" dirty="0">
                <a:solidFill>
                  <a:srgbClr val="0070C0"/>
                </a:solidFill>
                <a:latin typeface="Arial" panose="020B0604020202020204" pitchFamily="34" charset="0"/>
              </a:rPr>
              <a:t>3. formatting and pre-processing data in R</a:t>
            </a:r>
          </a:p>
          <a:p>
            <a:pPr marL="444500" indent="-444500" eaLnBrk="1" hangingPunct="1">
              <a:spcBef>
                <a:spcPct val="0"/>
              </a:spcBef>
              <a:buNone/>
            </a:pPr>
            <a:r>
              <a:rPr lang="en-AU" altLang="en-US" sz="2800" dirty="0">
                <a:solidFill>
                  <a:srgbClr val="0070C0"/>
                </a:solidFill>
                <a:latin typeface="Arial" panose="020B0604020202020204" pitchFamily="34" charset="0"/>
              </a:rPr>
              <a:t>4. checking for basic data entry </a:t>
            </a:r>
            <a:r>
              <a:rPr lang="en-AU" altLang="en-US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errors</a:t>
            </a:r>
            <a:endParaRPr lang="en-AU" altLang="en-US" sz="2000" dirty="0" smtClean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79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898D3D8E-5DA2-484C-B314-ABD69FB35B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278"/>
          </a:xfrm>
        </p:spPr>
        <p:txBody>
          <a:bodyPr/>
          <a:lstStyle/>
          <a:p>
            <a:pPr algn="ctr" eaLnBrk="1" hangingPunct="1"/>
            <a:r>
              <a:rPr lang="en-AU" altLang="en-US" dirty="0">
                <a:solidFill>
                  <a:srgbClr val="00B050"/>
                </a:solidFill>
              </a:rPr>
              <a:t>Tricks in Excel file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8BB018D4-8511-4523-B1C7-3E49A1A5C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052736"/>
            <a:ext cx="8642350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8255000" algn="r"/>
              </a:tabLst>
              <a:defRPr sz="32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357188" indent="-285750">
              <a:spcBef>
                <a:spcPct val="20000"/>
              </a:spcBef>
              <a:buChar char="–"/>
              <a:tabLst>
                <a:tab pos="8255000" algn="r"/>
              </a:tabLst>
              <a:defRPr sz="28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8255000" algn="r"/>
              </a:tabLs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altLang="en-US" dirty="0">
                <a:latin typeface="Arial" panose="020B0604020202020204" pitchFamily="34" charset="0"/>
              </a:rPr>
              <a:t>Freeze rows/columns</a:t>
            </a:r>
          </a:p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Fill down (same, series)</a:t>
            </a:r>
          </a:p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Repeating or incrementing values in rows</a:t>
            </a:r>
          </a:p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Moving </a:t>
            </a:r>
            <a:r>
              <a:rPr lang="en-US" altLang="en-US" dirty="0">
                <a:latin typeface="Arial" panose="020B0604020202020204" pitchFamily="34" charset="0"/>
              </a:rPr>
              <a:t>around: Ctrl + </a:t>
            </a:r>
            <a:r>
              <a:rPr lang="en-US" altLang="en-US" dirty="0" smtClean="0">
                <a:latin typeface="Arial" panose="020B0604020202020204" pitchFamily="34" charset="0"/>
              </a:rPr>
              <a:t>arrow</a:t>
            </a:r>
          </a:p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Arial" panose="020B0604020202020204" pitchFamily="34" charset="0"/>
              </a:rPr>
              <a:t>Randomisation</a:t>
            </a:r>
            <a:r>
              <a:rPr lang="en-US" altLang="en-US" dirty="0">
                <a:latin typeface="Arial" panose="020B0604020202020204" pitchFamily="34" charset="0"/>
              </a:rPr>
              <a:t> using =rand</a:t>
            </a:r>
            <a:r>
              <a:rPr lang="en-US" altLang="en-US" dirty="0" smtClean="0">
                <a:latin typeface="Arial" panose="020B0604020202020204" pitchFamily="34" charset="0"/>
              </a:rPr>
              <a:t>()</a:t>
            </a:r>
            <a:endParaRPr lang="en-US" altLang="en-US" dirty="0">
              <a:latin typeface="Arial" panose="020B0604020202020204" pitchFamily="34" charset="0"/>
            </a:endParaRPr>
          </a:p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Select all: Ctrl + </a:t>
            </a:r>
            <a:r>
              <a:rPr lang="en-US" altLang="en-US" dirty="0" smtClean="0">
                <a:latin typeface="Arial" panose="020B0604020202020204" pitchFamily="34" charset="0"/>
              </a:rPr>
              <a:t>A</a:t>
            </a:r>
          </a:p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altLang="en-US" dirty="0">
                <a:latin typeface="Arial" panose="020B0604020202020204" pitchFamily="34" charset="0"/>
              </a:rPr>
              <a:t>Filtering (but has errors)</a:t>
            </a:r>
          </a:p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Pivot tables, e.g.</a:t>
            </a:r>
          </a:p>
          <a:p>
            <a:pPr marL="636588" lvl="1" indent="-274638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Arial" panose="020B0604020202020204" pitchFamily="34" charset="0"/>
              </a:rPr>
              <a:t>Count treatment combinations</a:t>
            </a:r>
          </a:p>
          <a:p>
            <a:pPr marL="636588" lvl="1" indent="-274638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Arial" panose="020B0604020202020204" pitchFamily="34" charset="0"/>
              </a:rPr>
              <a:t>Generate means, SD (or SE/CI)</a:t>
            </a:r>
          </a:p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Using “end” column for uneven row lengths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93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898D3D8E-5DA2-484C-B314-ABD69FB35B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278"/>
          </a:xfrm>
        </p:spPr>
        <p:txBody>
          <a:bodyPr/>
          <a:lstStyle/>
          <a:p>
            <a:pPr algn="ctr" eaLnBrk="1" hangingPunct="1"/>
            <a:r>
              <a:rPr lang="en-AU" altLang="en-US" dirty="0">
                <a:solidFill>
                  <a:srgbClr val="00B050"/>
                </a:solidFill>
              </a:rPr>
              <a:t>Concepts for columns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8BB018D4-8511-4523-B1C7-3E49A1A5C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08720"/>
            <a:ext cx="8435975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7780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8255000" algn="r"/>
              </a:tabLst>
              <a:defRPr sz="32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357188" indent="-285750">
              <a:spcBef>
                <a:spcPct val="20000"/>
              </a:spcBef>
              <a:buChar char="–"/>
              <a:tabLst>
                <a:tab pos="8255000" algn="r"/>
              </a:tabLst>
              <a:defRPr sz="28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8255000" algn="r"/>
              </a:tabLs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</a:rPr>
              <a:t>Column names</a:t>
            </a:r>
          </a:p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No numbers at the start</a:t>
            </a:r>
          </a:p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No non-alphanumeric characters</a:t>
            </a:r>
          </a:p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No spaces, </a:t>
            </a:r>
            <a:r>
              <a:rPr lang="en-US" altLang="en-US">
                <a:latin typeface="Arial" panose="020B0604020202020204" pitchFamily="34" charset="0"/>
              </a:rPr>
              <a:t>but full-stop is ok</a:t>
            </a:r>
            <a:endParaRPr lang="en-US" altLang="en-US" dirty="0">
              <a:latin typeface="Arial" panose="020B0604020202020204" pitchFamily="34" charset="0"/>
            </a:endParaRPr>
          </a:p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Short (use ‘notes’ sheet for meta-data)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</a:rPr>
              <a:t>“X” columns</a:t>
            </a:r>
          </a:p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altLang="en-US" dirty="0">
                <a:latin typeface="Arial" panose="020B0604020202020204" pitchFamily="34" charset="0"/>
              </a:rPr>
              <a:t>What you did (your design)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</a:rPr>
              <a:t>“Y” columns</a:t>
            </a:r>
          </a:p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What you measured</a:t>
            </a:r>
          </a:p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One column per measurement type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82F3AF-DF89-4582-B19D-7C1F1CC93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741205"/>
              </p:ext>
            </p:extLst>
          </p:nvPr>
        </p:nvGraphicFramePr>
        <p:xfrm>
          <a:off x="5808663" y="3663320"/>
          <a:ext cx="308451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802">
                  <a:extLst>
                    <a:ext uri="{9D8B030D-6E8A-4147-A177-3AD203B41FA5}">
                      <a16:colId xmlns:a16="http://schemas.microsoft.com/office/drawing/2014/main" val="3176779332"/>
                    </a:ext>
                  </a:extLst>
                </a:gridCol>
                <a:gridCol w="792570">
                  <a:extLst>
                    <a:ext uri="{9D8B030D-6E8A-4147-A177-3AD203B41FA5}">
                      <a16:colId xmlns:a16="http://schemas.microsoft.com/office/drawing/2014/main" val="805871563"/>
                    </a:ext>
                  </a:extLst>
                </a:gridCol>
                <a:gridCol w="792570">
                  <a:extLst>
                    <a:ext uri="{9D8B030D-6E8A-4147-A177-3AD203B41FA5}">
                      <a16:colId xmlns:a16="http://schemas.microsoft.com/office/drawing/2014/main" val="4275156063"/>
                    </a:ext>
                  </a:extLst>
                </a:gridCol>
                <a:gridCol w="792570">
                  <a:extLst>
                    <a:ext uri="{9D8B030D-6E8A-4147-A177-3AD203B41FA5}">
                      <a16:colId xmlns:a16="http://schemas.microsoft.com/office/drawing/2014/main" val="2547432775"/>
                    </a:ext>
                  </a:extLst>
                </a:gridCol>
              </a:tblGrid>
              <a:tr h="383985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15563"/>
                  </a:ext>
                </a:extLst>
              </a:tr>
              <a:tr h="172576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2.3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011431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3.4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462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30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898D3D8E-5DA2-484C-B314-ABD69FB35B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278"/>
          </a:xfrm>
        </p:spPr>
        <p:txBody>
          <a:bodyPr/>
          <a:lstStyle/>
          <a:p>
            <a:pPr algn="ctr" eaLnBrk="1" hangingPunct="1"/>
            <a:r>
              <a:rPr lang="en-AU" altLang="en-US" dirty="0">
                <a:solidFill>
                  <a:srgbClr val="00B050"/>
                </a:solidFill>
              </a:rPr>
              <a:t>Getting the fresh Excel file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998DF050-39B1-4063-A345-3B6FD7B6C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752"/>
            <a:ext cx="864235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8255000" algn="r"/>
              </a:tabLst>
              <a:defRPr sz="32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357188" indent="-285750">
              <a:spcBef>
                <a:spcPct val="20000"/>
              </a:spcBef>
              <a:buChar char="–"/>
              <a:tabLst>
                <a:tab pos="8255000" algn="r"/>
              </a:tabLst>
              <a:defRPr sz="28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8255000" algn="r"/>
              </a:tabLs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altLang="en-US" dirty="0">
                <a:latin typeface="Arial" panose="020B0604020202020204" pitchFamily="34" charset="0"/>
              </a:rPr>
              <a:t>Data in separate blocks in the sheet!</a:t>
            </a:r>
          </a:p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altLang="en-US" dirty="0">
                <a:latin typeface="Arial" panose="020B0604020202020204" pitchFamily="34" charset="0"/>
              </a:rPr>
              <a:t>Data is ‘wide’! Should be ‘long’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714531-7A17-48C3-9D4D-9EE800BA4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683778"/>
              </p:ext>
            </p:extLst>
          </p:nvPr>
        </p:nvGraphicFramePr>
        <p:xfrm>
          <a:off x="1659728" y="4144425"/>
          <a:ext cx="5792593" cy="1988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005">
                  <a:extLst>
                    <a:ext uri="{9D8B030D-6E8A-4147-A177-3AD203B41FA5}">
                      <a16:colId xmlns:a16="http://schemas.microsoft.com/office/drawing/2014/main" val="3176779332"/>
                    </a:ext>
                  </a:extLst>
                </a:gridCol>
                <a:gridCol w="1184147">
                  <a:extLst>
                    <a:ext uri="{9D8B030D-6E8A-4147-A177-3AD203B41FA5}">
                      <a16:colId xmlns:a16="http://schemas.microsoft.com/office/drawing/2014/main" val="805871563"/>
                    </a:ext>
                  </a:extLst>
                </a:gridCol>
                <a:gridCol w="1184147">
                  <a:extLst>
                    <a:ext uri="{9D8B030D-6E8A-4147-A177-3AD203B41FA5}">
                      <a16:colId xmlns:a16="http://schemas.microsoft.com/office/drawing/2014/main" val="2790815305"/>
                    </a:ext>
                  </a:extLst>
                </a:gridCol>
                <a:gridCol w="1184147">
                  <a:extLst>
                    <a:ext uri="{9D8B030D-6E8A-4147-A177-3AD203B41FA5}">
                      <a16:colId xmlns:a16="http://schemas.microsoft.com/office/drawing/2014/main" val="4275156063"/>
                    </a:ext>
                  </a:extLst>
                </a:gridCol>
                <a:gridCol w="1184147">
                  <a:extLst>
                    <a:ext uri="{9D8B030D-6E8A-4147-A177-3AD203B41FA5}">
                      <a16:colId xmlns:a16="http://schemas.microsoft.com/office/drawing/2014/main" val="25474327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err="1">
                          <a:solidFill>
                            <a:schemeClr val="tx1"/>
                          </a:solidFill>
                        </a:rPr>
                        <a:t>Flwr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15563"/>
                  </a:ext>
                </a:extLst>
              </a:tr>
              <a:tr h="364151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2.3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011431"/>
                  </a:ext>
                </a:extLst>
              </a:tr>
              <a:tr h="364151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3.4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462000"/>
                  </a:ext>
                </a:extLst>
              </a:tr>
              <a:tr h="364151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4.6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445771"/>
                  </a:ext>
                </a:extLst>
              </a:tr>
              <a:tr h="403719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09639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F90BB87-D10C-4F8F-9EAF-E8B51E3E3DB9}"/>
              </a:ext>
            </a:extLst>
          </p:cNvPr>
          <p:cNvSpPr/>
          <p:nvPr/>
        </p:nvSpPr>
        <p:spPr>
          <a:xfrm>
            <a:off x="416551" y="2348880"/>
            <a:ext cx="96693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altLang="en-US" sz="9600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AU" sz="9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86069-01D2-4477-972D-9C5DC91BBFD9}"/>
              </a:ext>
            </a:extLst>
          </p:cNvPr>
          <p:cNvSpPr/>
          <p:nvPr/>
        </p:nvSpPr>
        <p:spPr>
          <a:xfrm>
            <a:off x="324379" y="4509120"/>
            <a:ext cx="115127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altLang="en-US" sz="9600" dirty="0">
                <a:solidFill>
                  <a:srgbClr val="00BA00"/>
                </a:solidFill>
                <a:sym typeface="Wingdings" panose="05000000000000000000" pitchFamily="2" charset="2"/>
              </a:rPr>
              <a:t></a:t>
            </a:r>
            <a:endParaRPr lang="en-AU" sz="9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2CDDB6F-44F5-425A-9AEC-471DB0CB9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201339"/>
              </p:ext>
            </p:extLst>
          </p:nvPr>
        </p:nvGraphicFramePr>
        <p:xfrm>
          <a:off x="1691680" y="2386950"/>
          <a:ext cx="6912768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323">
                  <a:extLst>
                    <a:ext uri="{9D8B030D-6E8A-4147-A177-3AD203B41FA5}">
                      <a16:colId xmlns:a16="http://schemas.microsoft.com/office/drawing/2014/main" val="3176779332"/>
                    </a:ext>
                  </a:extLst>
                </a:gridCol>
                <a:gridCol w="1173289">
                  <a:extLst>
                    <a:ext uri="{9D8B030D-6E8A-4147-A177-3AD203B41FA5}">
                      <a16:colId xmlns:a16="http://schemas.microsoft.com/office/drawing/2014/main" val="805871563"/>
                    </a:ext>
                  </a:extLst>
                </a:gridCol>
                <a:gridCol w="1173289">
                  <a:extLst>
                    <a:ext uri="{9D8B030D-6E8A-4147-A177-3AD203B41FA5}">
                      <a16:colId xmlns:a16="http://schemas.microsoft.com/office/drawing/2014/main" val="4275156063"/>
                    </a:ext>
                  </a:extLst>
                </a:gridCol>
                <a:gridCol w="1173289">
                  <a:extLst>
                    <a:ext uri="{9D8B030D-6E8A-4147-A177-3AD203B41FA5}">
                      <a16:colId xmlns:a16="http://schemas.microsoft.com/office/drawing/2014/main" val="1321528231"/>
                    </a:ext>
                  </a:extLst>
                </a:gridCol>
                <a:gridCol w="1173289">
                  <a:extLst>
                    <a:ext uri="{9D8B030D-6E8A-4147-A177-3AD203B41FA5}">
                      <a16:colId xmlns:a16="http://schemas.microsoft.com/office/drawing/2014/main" val="3326780866"/>
                    </a:ext>
                  </a:extLst>
                </a:gridCol>
                <a:gridCol w="1173289">
                  <a:extLst>
                    <a:ext uri="{9D8B030D-6E8A-4147-A177-3AD203B41FA5}">
                      <a16:colId xmlns:a16="http://schemas.microsoft.com/office/drawing/2014/main" val="25474327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Size</a:t>
                      </a:r>
                      <a:br>
                        <a:rPr lang="en-AU" sz="2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AU" sz="2000" dirty="0">
                          <a:solidFill>
                            <a:srgbClr val="FF0000"/>
                          </a:solidFill>
                        </a:rPr>
                        <a:t>time1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Size</a:t>
                      </a:r>
                      <a:br>
                        <a:rPr lang="en-AU" sz="2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AU" sz="2000" dirty="0">
                          <a:solidFill>
                            <a:srgbClr val="FF0000"/>
                          </a:solidFill>
                        </a:rPr>
                        <a:t>time2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dirty="0" err="1">
                          <a:solidFill>
                            <a:schemeClr val="tx1"/>
                          </a:solidFill>
                        </a:rPr>
                        <a:t>Flwr</a:t>
                      </a:r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AU" sz="2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AU" sz="2000" dirty="0">
                          <a:solidFill>
                            <a:srgbClr val="FF0000"/>
                          </a:solidFill>
                        </a:rPr>
                        <a:t>time1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err="1">
                          <a:solidFill>
                            <a:schemeClr val="tx1"/>
                          </a:solidFill>
                        </a:rPr>
                        <a:t>Flwr</a:t>
                      </a:r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AU" sz="2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AU" sz="2000" dirty="0">
                          <a:solidFill>
                            <a:srgbClr val="FF0000"/>
                          </a:solidFill>
                        </a:rPr>
                        <a:t>time2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15563"/>
                  </a:ext>
                </a:extLst>
              </a:tr>
              <a:tr h="364151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2.3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4.6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011431"/>
                  </a:ext>
                </a:extLst>
              </a:tr>
              <a:tr h="364151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3.4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462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6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898D3D8E-5DA2-484C-B314-ABD69FB35B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278"/>
          </a:xfrm>
        </p:spPr>
        <p:txBody>
          <a:bodyPr/>
          <a:lstStyle/>
          <a:p>
            <a:pPr algn="ctr" eaLnBrk="1" hangingPunct="1"/>
            <a:r>
              <a:rPr lang="en-AU" altLang="en-US" dirty="0" smtClean="0">
                <a:solidFill>
                  <a:srgbClr val="00B050"/>
                </a:solidFill>
              </a:rPr>
              <a:t>Hello ‘R’ or </a:t>
            </a:r>
            <a:r>
              <a:rPr lang="en-AU" altLang="en-US" dirty="0" err="1" smtClean="0">
                <a:solidFill>
                  <a:srgbClr val="00B050"/>
                </a:solidFill>
              </a:rPr>
              <a:t>RStudio</a:t>
            </a:r>
            <a:endParaRPr lang="en-AU" altLang="en-US" dirty="0">
              <a:solidFill>
                <a:srgbClr val="00B050"/>
              </a:solidFill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BB018D4-8511-4523-B1C7-3E49A1A5C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30" y="840769"/>
            <a:ext cx="8642350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8255000" algn="r"/>
              </a:tabLst>
              <a:defRPr sz="32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357188" indent="-285750">
              <a:spcBef>
                <a:spcPct val="20000"/>
              </a:spcBef>
              <a:buChar char="–"/>
              <a:tabLst>
                <a:tab pos="8255000" algn="r"/>
              </a:tabLst>
              <a:defRPr sz="28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8255000" algn="r"/>
              </a:tabLs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Basic features of R and </a:t>
            </a:r>
            <a:r>
              <a:rPr lang="en-US" altLang="en-US" dirty="0" err="1" smtClean="0">
                <a:latin typeface="Arial" panose="020B0604020202020204" pitchFamily="34" charset="0"/>
              </a:rPr>
              <a:t>Rstudio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Basic </a:t>
            </a:r>
            <a:r>
              <a:rPr lang="en-US" altLang="en-US" dirty="0">
                <a:latin typeface="Arial" panose="020B0604020202020204" pitchFamily="34" charset="0"/>
              </a:rPr>
              <a:t>tricks in command line</a:t>
            </a:r>
          </a:p>
          <a:p>
            <a:pPr marL="806450" lvl="1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arrow </a:t>
            </a:r>
            <a:r>
              <a:rPr lang="en-US" altLang="en-US" dirty="0" smtClean="0">
                <a:latin typeface="Arial" panose="020B0604020202020204" pitchFamily="34" charset="0"/>
              </a:rPr>
              <a:t>up/down to access earlier commands</a:t>
            </a:r>
            <a:endParaRPr lang="en-US" altLang="en-US" dirty="0">
              <a:latin typeface="Arial" panose="020B0604020202020204" pitchFamily="34" charset="0"/>
            </a:endParaRPr>
          </a:p>
          <a:p>
            <a:pPr marL="806450" lvl="1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access help: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?plot</a:t>
            </a:r>
          </a:p>
          <a:p>
            <a:pPr marL="806450" lvl="1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  <a:cs typeface="Courier New" panose="02070309020205020404" pitchFamily="49" charset="0"/>
              </a:rPr>
              <a:t>simple calculator: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23.4/36.7*100</a:t>
            </a:r>
          </a:p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OOP = object oriented programming</a:t>
            </a:r>
          </a:p>
          <a:p>
            <a:pPr marL="722313" lvl="1" indent="0" eaLnBrk="1" hangingPunct="1">
              <a:spcBef>
                <a:spcPct val="0"/>
              </a:spcBef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&lt;- 1:10 ; print(a)</a:t>
            </a:r>
          </a:p>
          <a:p>
            <a:pPr marL="722313" lvl="1" indent="0" eaLnBrk="1" hangingPunct="1">
              <a:spcBef>
                <a:spcPct val="0"/>
              </a:spcBef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&lt;- pi/2 ; b</a:t>
            </a:r>
          </a:p>
          <a:p>
            <a:pPr marL="722313" lvl="1" indent="0" eaLnBrk="1" hangingPunct="1">
              <a:spcBef>
                <a:spcPct val="0"/>
              </a:spcBef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a*b    </a:t>
            </a:r>
            <a:r>
              <a:rPr lang="en-US" altLang="en-US" sz="2400" dirty="0" smtClean="0">
                <a:latin typeface="+mj-lt"/>
                <a:cs typeface="Courier New" panose="02070309020205020404" pitchFamily="49" charset="0"/>
              </a:rPr>
              <a:t>OR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 &lt;- a*b ; d</a:t>
            </a:r>
          </a:p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All output can be assigned to ‘objects’</a:t>
            </a:r>
          </a:p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Objects have set </a:t>
            </a:r>
            <a:r>
              <a:rPr lang="en-US" altLang="en-US" dirty="0" err="1" smtClean="0">
                <a:latin typeface="Arial" panose="020B0604020202020204" pitchFamily="34" charset="0"/>
              </a:rPr>
              <a:t>behaviours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</a:p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Read commands ‘backwards’ (from R to L)</a:t>
            </a:r>
          </a:p>
        </p:txBody>
      </p:sp>
      <p:sp>
        <p:nvSpPr>
          <p:cNvPr id="2" name="Rectangle 1"/>
          <p:cNvSpPr/>
          <p:nvPr/>
        </p:nvSpPr>
        <p:spPr>
          <a:xfrm>
            <a:off x="5580112" y="4365104"/>
            <a:ext cx="2723823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Why use “d” and not “c”?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05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898D3D8E-5DA2-484C-B314-ABD69FB35B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278"/>
          </a:xfrm>
        </p:spPr>
        <p:txBody>
          <a:bodyPr/>
          <a:lstStyle/>
          <a:p>
            <a:pPr algn="ctr" eaLnBrk="1" hangingPunct="1"/>
            <a:r>
              <a:rPr lang="en-AU" altLang="en-US" dirty="0" smtClean="0">
                <a:solidFill>
                  <a:srgbClr val="00B050"/>
                </a:solidFill>
              </a:rPr>
              <a:t>Importing into R</a:t>
            </a:r>
            <a:endParaRPr lang="en-AU" altLang="en-US" dirty="0">
              <a:solidFill>
                <a:srgbClr val="00B050"/>
              </a:solidFill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BB018D4-8511-4523-B1C7-3E49A1A5C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80728"/>
            <a:ext cx="8642350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8255000" algn="r"/>
              </a:tabLst>
              <a:defRPr sz="32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357188" indent="-285750">
              <a:spcBef>
                <a:spcPct val="20000"/>
              </a:spcBef>
              <a:buChar char="–"/>
              <a:tabLst>
                <a:tab pos="8255000" algn="r"/>
              </a:tabLst>
              <a:defRPr sz="28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8255000" algn="r"/>
              </a:tabLs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Why note use </a:t>
            </a:r>
            <a:r>
              <a:rPr lang="en-US" altLang="en-US" dirty="0" smtClean="0">
                <a:latin typeface="Arial" panose="020B0604020202020204" pitchFamily="34" charset="0"/>
              </a:rPr>
              <a:t>MS Notepad</a:t>
            </a:r>
            <a:r>
              <a:rPr lang="en-US" altLang="en-US" dirty="0">
                <a:latin typeface="Arial" panose="020B0604020202020204" pitchFamily="34" charset="0"/>
              </a:rPr>
              <a:t>?</a:t>
            </a:r>
          </a:p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Text editors: Notepad++, TINN, (RStudio)</a:t>
            </a:r>
          </a:p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Saving csv file, or not?</a:t>
            </a:r>
          </a:p>
          <a:p>
            <a:pPr marL="541338" lvl="1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dirty="0" smtClean="0"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(“clipboard”, header=TRUE,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="\t")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541338" lvl="1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dirty="0" smtClean="0">
              <a:latin typeface="Arial" panose="020B0604020202020204" pitchFamily="34" charset="0"/>
            </a:endParaRPr>
          </a:p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Doing it in RStudio</a:t>
            </a:r>
            <a:br>
              <a:rPr lang="en-US" altLang="en-US" dirty="0" smtClean="0">
                <a:latin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</a:rPr>
              <a:t>- must be a csv for best options</a:t>
            </a:r>
          </a:p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- importing from </a:t>
            </a:r>
            <a:r>
              <a:rPr lang="en-US" altLang="en-US" dirty="0" err="1" smtClean="0">
                <a:latin typeface="Arial" panose="020B0604020202020204" pitchFamily="34" charset="0"/>
              </a:rPr>
              <a:t>xls</a:t>
            </a:r>
            <a:r>
              <a:rPr lang="en-US" altLang="en-US" dirty="0" smtClean="0">
                <a:latin typeface="Arial" panose="020B0604020202020204" pitchFamily="34" charset="0"/>
              </a:rPr>
              <a:t>/</a:t>
            </a:r>
            <a:r>
              <a:rPr lang="en-US" altLang="en-US" dirty="0" err="1" smtClean="0">
                <a:latin typeface="Arial" panose="020B0604020202020204" pitchFamily="34" charset="0"/>
              </a:rPr>
              <a:t>xlsx</a:t>
            </a:r>
            <a:r>
              <a:rPr lang="en-US" altLang="en-US" dirty="0" smtClean="0">
                <a:latin typeface="Arial" panose="020B0604020202020204" pitchFamily="34" charset="0"/>
              </a:rPr>
              <a:t> needs some fiddling 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en-US" dirty="0" smtClean="0"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dirty="0" smtClean="0">
                <a:latin typeface="Arial" panose="020B0604020202020204" pitchFamily="34" charset="0"/>
              </a:rPr>
              <a:t>Reproducibility? Code is better, but so what?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46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898D3D8E-5DA2-484C-B314-ABD69FB35B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278"/>
          </a:xfrm>
        </p:spPr>
        <p:txBody>
          <a:bodyPr/>
          <a:lstStyle/>
          <a:p>
            <a:pPr algn="ctr" eaLnBrk="1" hangingPunct="1"/>
            <a:r>
              <a:rPr lang="en-AU" altLang="en-US" dirty="0" smtClean="0">
                <a:solidFill>
                  <a:srgbClr val="00B050"/>
                </a:solidFill>
              </a:rPr>
              <a:t>Checking the data in</a:t>
            </a:r>
            <a:r>
              <a:rPr lang="en-AU" altLang="en-US" dirty="0" smtClean="0">
                <a:solidFill>
                  <a:srgbClr val="00B050"/>
                </a:solidFill>
              </a:rPr>
              <a:t> R</a:t>
            </a:r>
            <a:endParaRPr lang="en-AU" altLang="en-US" dirty="0">
              <a:solidFill>
                <a:srgbClr val="00B050"/>
              </a:solidFill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BB018D4-8511-4523-B1C7-3E49A1A5C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781541"/>
            <a:ext cx="8642350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8255000" algn="r"/>
              </a:tabLst>
              <a:defRPr sz="32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357188" indent="-285750">
              <a:spcBef>
                <a:spcPct val="20000"/>
              </a:spcBef>
              <a:buChar char="–"/>
              <a:tabLst>
                <a:tab pos="8255000" algn="r"/>
              </a:tabLst>
              <a:defRPr sz="28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8255000" algn="r"/>
              </a:tabLs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Data types: numeric 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latin typeface="Arial" panose="020B0604020202020204" pitchFamily="34" charset="0"/>
              </a:rPr>
              <a:t>), categorical (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</a:t>
            </a:r>
            <a:r>
              <a:rPr lang="en-US" altLang="en-US" dirty="0" smtClean="0">
                <a:latin typeface="Arial" panose="020B0604020202020204" pitchFamily="34" charset="0"/>
              </a:rPr>
              <a:t>), others…?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col name, </a:t>
            </a:r>
            <a:r>
              <a:rPr lang="en-US" altLang="en-US" sz="24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en-US" sz="2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structure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dirty="0" smtClean="0">
              <a:latin typeface="Arial" panose="020B0604020202020204" pitchFamily="34" charset="0"/>
            </a:endParaRPr>
          </a:p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Sort out the factors</a:t>
            </a: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levels(df$Factor1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check levels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levels(df$Factor2)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Factor3 &lt;- factor(df$Number3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#convert </a:t>
            </a:r>
            <a:r>
              <a:rPr lang="en-US" altLang="en-US" sz="2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type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levels(df$Factor3)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levels(df$Factor4)     </a:t>
            </a:r>
            <a:r>
              <a:rPr lang="en-US" altLang="en-US" sz="2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“L”, “M”, “S”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df$Soil1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&lt;- factor(df$Factor4, 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levels = c(“S”, “M”, “L”),             </a:t>
            </a:r>
            <a:r>
              <a:rPr lang="en-US" altLang="en-US" sz="2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#reorder</a:t>
            </a:r>
            <a:endParaRPr lang="en-US" altLang="en-US" sz="22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labels = c(“Small”, “Medium”, “Large”) 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2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#rename</a:t>
            </a:r>
            <a:endParaRPr lang="en-US" altLang="en-US" sz="22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898D3D8E-5DA2-484C-B314-ABD69FB35B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278"/>
          </a:xfrm>
        </p:spPr>
        <p:txBody>
          <a:bodyPr/>
          <a:lstStyle/>
          <a:p>
            <a:pPr algn="ctr" eaLnBrk="1" hangingPunct="1"/>
            <a:r>
              <a:rPr lang="en-AU" altLang="en-US" dirty="0" err="1" smtClean="0">
                <a:solidFill>
                  <a:srgbClr val="00B050"/>
                </a:solidFill>
              </a:rPr>
              <a:t>Subsetting</a:t>
            </a:r>
            <a:r>
              <a:rPr lang="en-AU" altLang="en-US" dirty="0" smtClean="0">
                <a:solidFill>
                  <a:srgbClr val="00B050"/>
                </a:solidFill>
              </a:rPr>
              <a:t> the data</a:t>
            </a:r>
            <a:endParaRPr lang="en-AU" altLang="en-US" dirty="0">
              <a:solidFill>
                <a:srgbClr val="00B050"/>
              </a:solidFill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BB018D4-8511-4523-B1C7-3E49A1A5C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80728"/>
            <a:ext cx="864235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8255000" algn="r"/>
              </a:tabLst>
              <a:defRPr sz="32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357188" indent="-285750">
              <a:spcBef>
                <a:spcPct val="20000"/>
              </a:spcBef>
              <a:buChar char="–"/>
              <a:tabLst>
                <a:tab pos="8255000" algn="r"/>
              </a:tabLst>
              <a:defRPr sz="28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8255000" algn="r"/>
              </a:tabLs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55000" algn="r"/>
              </a:tabLst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Extract chunks of the data set</a:t>
            </a:r>
          </a:p>
          <a:p>
            <a:pPr marL="625475" lvl="1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data over time  vs data at harvest</a:t>
            </a:r>
          </a:p>
          <a:p>
            <a:pPr marL="625475" lvl="1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separate locations, species, partial designs, etc.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basic syntax used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[rows, column]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==, != , &lt;=,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-3619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examples (column is left blank)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df.hvst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df$time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48,] </a:t>
            </a:r>
            <a:r>
              <a:rPr lang="en-US" altLang="en-US" sz="2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df.hvst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df$time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“June”,] </a:t>
            </a:r>
            <a:r>
              <a:rPr lang="en-US" altLang="en-US" sz="2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text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df.SiteA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df$site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“A”,] </a:t>
            </a:r>
            <a:r>
              <a:rPr lang="en-US" altLang="en-US" sz="24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text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df.nonCtrl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df$tmt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“Control”,] </a:t>
            </a:r>
            <a:r>
              <a:rPr lang="en-US" altLang="en-US" sz="2400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text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21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E PP DB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 PP DB</Template>
  <TotalTime>2162</TotalTime>
  <Words>611</Words>
  <Application>Microsoft Office PowerPoint</Application>
  <PresentationFormat>On-screen Show (4:3)</PresentationFormat>
  <Paragraphs>161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Lucida Sans</vt:lpstr>
      <vt:lpstr>Wingdings</vt:lpstr>
      <vt:lpstr>UNE PP DB</vt:lpstr>
      <vt:lpstr>Basics of data cleaning, from Excel to R</vt:lpstr>
      <vt:lpstr>Aims and Content</vt:lpstr>
      <vt:lpstr>Tricks in Excel file</vt:lpstr>
      <vt:lpstr>Concepts for columns</vt:lpstr>
      <vt:lpstr>Getting the fresh Excel file</vt:lpstr>
      <vt:lpstr>Hello ‘R’ or RStudio</vt:lpstr>
      <vt:lpstr>Importing into R</vt:lpstr>
      <vt:lpstr>Checking the data in R</vt:lpstr>
      <vt:lpstr>Subsetting the data</vt:lpstr>
      <vt:lpstr>Plotting (checking) the data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AGRO501</dc:title>
  <dc:creator>Paul K</dc:creator>
  <cp:lastModifiedBy>Reviewer 2</cp:lastModifiedBy>
  <cp:revision>356</cp:revision>
  <dcterms:created xsi:type="dcterms:W3CDTF">2012-02-14T04:42:17Z</dcterms:created>
  <dcterms:modified xsi:type="dcterms:W3CDTF">2019-06-13T16:05:14Z</dcterms:modified>
</cp:coreProperties>
</file>