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160cea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160cea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160cea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160cea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160cea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160cea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160cea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160cea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16f6d32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16f6d32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08418b2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08418b2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08418b2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08418b2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08418b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08418b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0e0a1c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0e0a1c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0e0a1c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0e0a1c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160ce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160ce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16f6d3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16f6d3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16f6d32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16f6d32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nc-nd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pixabay.com/illustrations/cloud-memory-storage-medium-3805852/" TargetMode="External"/><Relationship Id="rId5" Type="http://schemas.openxmlformats.org/officeDocument/2006/relationships/hyperlink" Target="https://www.needpix.com/photo/89326/laptop-notebook-computer-free-vector-graphics" TargetMode="External"/><Relationship Id="rId6" Type="http://schemas.openxmlformats.org/officeDocument/2006/relationships/hyperlink" Target="https://commons.wikimedia.org/wiki/File:Social_Network_Analysis_Visualization.png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e.au.libguides.com/az.php?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rossref.org/" TargetMode="External"/><Relationship Id="rId4" Type="http://schemas.openxmlformats.org/officeDocument/2006/relationships/hyperlink" Target="https://github.com/CrossRef/rest-api-doc" TargetMode="External"/><Relationship Id="rId5" Type="http://schemas.openxmlformats.org/officeDocument/2006/relationships/hyperlink" Target="https://github.com/greenelab/crossref" TargetMode="External"/><Relationship Id="rId6" Type="http://schemas.openxmlformats.org/officeDocument/2006/relationships/hyperlink" Target="https://archive.org/download/crossref_doi_dump_20180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arxan.io/downloads/crossref_workshop/splitaa.Rdata" TargetMode="External"/><Relationship Id="rId4" Type="http://schemas.openxmlformats.org/officeDocument/2006/relationships/hyperlink" Target="http://marxan.io/downloads/crossref_workshop/crossref_workshop_11Jul2019.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91150"/>
            <a:ext cx="8520600" cy="17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etadata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Watts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Kristal Spreadborough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UNE, Dixson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affiliation name from JSON data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</a:t>
            </a:r>
            <a:r>
              <a:rPr lang="en">
                <a:solidFill>
                  <a:srgbClr val="000000"/>
                </a:solidFill>
              </a:rPr>
              <a:t>hich publication are affiliated with UNE?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Extract affiliation name using splitaa.Rdata (see </a:t>
            </a:r>
            <a:r>
              <a:rPr lang="en">
                <a:solidFill>
                  <a:srgbClr val="000000"/>
                </a:solidFill>
              </a:rPr>
              <a:t>Sample Source Code file)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affiliation name and extract UNE affiliated JSON records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28475"/>
            <a:ext cx="85206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Which authors are affiliated with UNE?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“grep” function to search for </a:t>
            </a:r>
            <a:r>
              <a:rPr lang="en">
                <a:solidFill>
                  <a:srgbClr val="000000"/>
                </a:solidFill>
              </a:rPr>
              <a:t>keywords</a:t>
            </a:r>
            <a:r>
              <a:rPr lang="en">
                <a:solidFill>
                  <a:srgbClr val="000000"/>
                </a:solidFill>
              </a:rPr>
              <a:t> associated with UNE. For example: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university of new england			une				2351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Armidale							Australia 		nsw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“title” for UNE affiliated JSON records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Extract</a:t>
            </a:r>
            <a:r>
              <a:rPr lang="en">
                <a:solidFill>
                  <a:srgbClr val="000000"/>
                </a:solidFill>
              </a:rPr>
              <a:t> common metadata elements for UNE affiliated records and put them in a table.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 of some metadata elements extracted: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Publisher			issue			DOI  		source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ISSN				subject			author		URL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Activity 1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Extract metadata for this DOI: 10.1177/0040517514545256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Activity 2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Extract metadata for this subject: Ecology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" y="5795625"/>
            <a:ext cx="287555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95793" y="707675"/>
            <a:ext cx="890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Licensing: Attribution-NonCommercial-NoDerivatives 4.0 International (</a:t>
            </a:r>
            <a:r>
              <a:rPr lang="en" sz="1800" u="sng">
                <a:solidFill>
                  <a:srgbClr val="1155CC"/>
                </a:solidFill>
                <a:hlinkClick r:id="rId4"/>
              </a:rPr>
              <a:t>https://creativecommons.org/licenses/by-nc-nd/4.0/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Matt Watts, Kristal Spreadborough, R Support Group presentation, 12 July 2019, The University of New England</a:t>
            </a:r>
            <a:endParaRPr sz="18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1939650"/>
            <a:ext cx="15049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metadata analysis?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is the stuff that describes a thing.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For example, list of authors, title, and abstract.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is valuable.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49" y="2571749"/>
            <a:ext cx="4017823" cy="1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796" y="1776700"/>
            <a:ext cx="3899275" cy="1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160" y="3478676"/>
            <a:ext cx="4016739" cy="15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metadata analysis?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3325" y="866900"/>
            <a:ext cx="3153199" cy="21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4050" y="4385975"/>
            <a:ext cx="8748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Cloud. </a:t>
            </a:r>
            <a:r>
              <a:rPr lang="en" sz="800">
                <a:solidFill>
                  <a:srgbClr val="434343"/>
                </a:solidFill>
              </a:rPr>
              <a:t>Accessed 8/7/19. Public Domain. </a:t>
            </a:r>
            <a:r>
              <a:rPr lang="en" sz="800" u="sng">
                <a:solidFill>
                  <a:srgbClr val="434343"/>
                </a:solidFill>
                <a:hlinkClick r:id="rId4"/>
              </a:rPr>
              <a:t>https://pixabay.com/illustrations/cloud-memory-storage-medium-3805852/</a:t>
            </a:r>
            <a:r>
              <a:rPr lang="en" sz="800">
                <a:solidFill>
                  <a:srgbClr val="434343"/>
                </a:solidFill>
              </a:rPr>
              <a:t> 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Laptop Notebook Computer. Accessed 8/7/19. Public Domain. </a:t>
            </a:r>
            <a:r>
              <a:rPr lang="en" sz="800" u="sng">
                <a:solidFill>
                  <a:srgbClr val="434343"/>
                </a:solidFill>
                <a:hlinkClick r:id="rId5"/>
              </a:rPr>
              <a:t>https://www.needpix.com/photo/89326/laptop-notebook-computer-free-vector-graphics</a:t>
            </a:r>
            <a:endParaRPr sz="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Social Network Analysis Visualization.png. Accessed 8/7/19. Public Domain. </a:t>
            </a:r>
            <a:r>
              <a:rPr lang="en" sz="800" u="sng">
                <a:solidFill>
                  <a:srgbClr val="434343"/>
                </a:solidFill>
                <a:hlinkClick r:id="rId6"/>
              </a:rPr>
              <a:t>https://commons.wikimedia.org/wiki/File:Social_Network_Analysis_Visualization.png</a:t>
            </a:r>
            <a:r>
              <a:rPr lang="en" sz="800">
                <a:solidFill>
                  <a:srgbClr val="434343"/>
                </a:solidFill>
              </a:rPr>
              <a:t> </a:t>
            </a:r>
            <a:endParaRPr sz="800">
              <a:solidFill>
                <a:srgbClr val="43434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225" y="2315579"/>
            <a:ext cx="1949901" cy="177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0074" y="1081050"/>
            <a:ext cx="2680325" cy="19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 rot="915056">
            <a:off x="1347163" y="2596019"/>
            <a:ext cx="1798539" cy="8740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Download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 rot="-1479499">
            <a:off x="5193535" y="3000640"/>
            <a:ext cx="1798392" cy="8741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Analyse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metadata.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76413"/>
            <a:ext cx="8520600" cy="1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Identify the databases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list of databases the UNE holds </a:t>
            </a:r>
            <a:r>
              <a:rPr lang="en" sz="1800">
                <a:solidFill>
                  <a:srgbClr val="000000"/>
                </a:solidFill>
              </a:rPr>
              <a:t>subscriptions</a:t>
            </a:r>
            <a:r>
              <a:rPr lang="en" sz="1800">
                <a:solidFill>
                  <a:srgbClr val="000000"/>
                </a:solidFill>
              </a:rPr>
              <a:t> to is </a:t>
            </a:r>
            <a:r>
              <a:rPr lang="en" sz="1800">
                <a:solidFill>
                  <a:srgbClr val="000000"/>
                </a:solidFill>
              </a:rPr>
              <a:t>available</a:t>
            </a:r>
            <a:r>
              <a:rPr lang="en" sz="1800">
                <a:solidFill>
                  <a:srgbClr val="000000"/>
                </a:solidFill>
              </a:rPr>
              <a:t> here: </a:t>
            </a:r>
            <a:r>
              <a:rPr lang="en" sz="1800" u="sng">
                <a:solidFill>
                  <a:srgbClr val="0000FF"/>
                </a:solidFill>
                <a:hlinkClick r:id="rId3"/>
              </a:rPr>
              <a:t>http://une.au.libguides.com/az.php?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2767100"/>
            <a:ext cx="87996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Extract the metadata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Bulk download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Web scraping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11700" y="1275550"/>
            <a:ext cx="85641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Different types of Databases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access - y</a:t>
            </a:r>
            <a:r>
              <a:rPr lang="en" sz="1800">
                <a:solidFill>
                  <a:schemeClr val="dk1"/>
                </a:solidFill>
              </a:rPr>
              <a:t>ou can freely download and use the metadata.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Proprietary - owned by a company and UNE pays to access the database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be download limits on metadata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APIs for commercial databases are not openly available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Scraping of commercial databases may not be ethical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get in trouble for scraping too much</a:t>
            </a:r>
            <a:endParaRPr sz="18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Getting the metadata.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to today’s </a:t>
            </a:r>
            <a:r>
              <a:rPr lang="en"/>
              <a:t>presentation</a:t>
            </a:r>
            <a:r>
              <a:rPr lang="en"/>
              <a:t>.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large amount of metadata pulled form </a:t>
            </a:r>
            <a:r>
              <a:rPr lang="en">
                <a:solidFill>
                  <a:srgbClr val="000000"/>
                </a:solidFill>
              </a:rPr>
              <a:t>Crossref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https://www.crossref.org/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Crossref is Open Access (REST API: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https://github.com/CrossRef/rest-api-doc</a:t>
            </a:r>
            <a:r>
              <a:rPr lang="en">
                <a:solidFill>
                  <a:srgbClr val="000000"/>
                </a:solidFill>
              </a:rPr>
              <a:t>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Obtained the metadata via bulk download: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https://github.com/greenelab/crossref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Brian Newbold’s September 2018 release: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https://archive.org/download/crossref_doi_dump_201809</a:t>
            </a:r>
            <a:r>
              <a:rPr lang="en">
                <a:solidFill>
                  <a:srgbClr val="000000"/>
                </a:solidFill>
              </a:rPr>
              <a:t> crossref-works.2018-09-05.json.xz 33.2GB XZ archive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for data extraction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Extracted the xz archive in Linux with the “unxz”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unxz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crossref-works</a:t>
            </a:r>
            <a:r>
              <a:rPr lang="en">
                <a:solidFill>
                  <a:srgbClr val="ADE5FC"/>
                </a:solidFill>
                <a:highlight>
                  <a:srgbClr val="333333"/>
                </a:highlight>
              </a:rPr>
              <a:t>.2018-09-05.json.xz</a:t>
            </a:r>
            <a:endParaRPr>
              <a:solidFill>
                <a:srgbClr val="ADE5FC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E5FC"/>
              </a:solidFill>
              <a:highlight>
                <a:srgbClr val="33333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Partitioned the file into chunks with 1 million lines in each chunk to make it more tractable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split -l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</a:rPr>
              <a:t>1000000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crossref-works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</a:rPr>
              <a:t>.2018-09-05.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json.xz split</a:t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</a:t>
            </a:r>
            <a:r>
              <a:rPr lang="en">
                <a:solidFill>
                  <a:schemeClr val="dk1"/>
                </a:solidFill>
              </a:rPr>
              <a:t> the records from ascii and save them as compressed Rdata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inData &lt;- readLines(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"splitaa"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save(</a:t>
            </a:r>
            <a:r>
              <a:rPr b="1" lang="en">
                <a:solidFill>
                  <a:srgbClr val="FFFFFF"/>
                </a:solidFill>
                <a:highlight>
                  <a:srgbClr val="333333"/>
                </a:highlight>
              </a:rPr>
              <a:t>inData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,file=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"splitaa.Rdata"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33333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52400" y="103950"/>
            <a:ext cx="4545000" cy="5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alphabet &lt;- c(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"a"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"b"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"c"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"d"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"e"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"f"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          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"g"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"h"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"i"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"j"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"k"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"l"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          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"m"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"n"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"o"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"p"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"q"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"r"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          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"s"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"t"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"u"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"v"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"w"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"x"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          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"y"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"z"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AA"/>
                </a:solidFill>
                <a:highlight>
                  <a:srgbClr val="333333"/>
                </a:highlight>
              </a:rPr>
              <a:t>length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(alphabet) # 26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inFiles &lt;- c()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for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(i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1:26)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	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for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(j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1:26)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	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		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inFiles &lt;- c(inFiles,paste0(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"split"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,alphabet[i],alphabet[j]))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	}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697400" y="103950"/>
            <a:ext cx="439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for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(i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1: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</a:rPr>
              <a:t>length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(inFiles))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# i &lt;- 2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cat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(i,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 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inFile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&lt;- inFiles[i]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cat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inFile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 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(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file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.exists(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inFile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{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inData &lt;- readLines(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inFile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cat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"read 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save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(inData,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file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=paste0(inFiles[i],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".Rdata"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cat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"saved 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}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</a:rPr>
              <a:t>cat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</a:rPr>
              <a:t>"\n"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53800"/>
            <a:ext cx="8520600" cy="43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</a:t>
            </a:r>
            <a:r>
              <a:rPr lang="en">
                <a:solidFill>
                  <a:srgbClr val="000000"/>
                </a:solidFill>
              </a:rPr>
              <a:t>Rdata File: </a:t>
            </a:r>
            <a:r>
              <a:rPr lang="en" u="sng">
                <a:solidFill>
                  <a:srgbClr val="000000"/>
                </a:solidFill>
                <a:hlinkClick r:id="rId3"/>
              </a:rPr>
              <a:t>http://marxan.io/downloads/crossref_workshop/splitaa.Rdata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(220 megabytes)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http://marxan.io/downloads/crossref_workshop/crossref_workshop_11Jul2019.R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the sample code: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 read and write directory, and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install the packages “rjson”, “sqldf”, and “data.table”.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