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4"/>
  </p:sldMasterIdLst>
  <p:notesMasterIdLst>
    <p:notesMasterId r:id="rId10"/>
  </p:notesMasterIdLst>
  <p:handoutMasterIdLst>
    <p:handoutMasterId r:id="rId11"/>
  </p:handoutMasterIdLst>
  <p:sldIdLst>
    <p:sldId id="590" r:id="rId5"/>
    <p:sldId id="604" r:id="rId6"/>
    <p:sldId id="676" r:id="rId7"/>
    <p:sldId id="698" r:id="rId8"/>
    <p:sldId id="589" r:id="rId9"/>
  </p:sldIdLst>
  <p:sldSz cx="9144000" cy="6858000" type="screen4x3"/>
  <p:notesSz cx="7086600" cy="9372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48879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897758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46637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795516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44395" algn="l" defTabSz="897758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693274" algn="l" defTabSz="897758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142153" algn="l" defTabSz="897758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591032" algn="l" defTabSz="897758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8"/>
    <a:srgbClr val="D0D8E8"/>
    <a:srgbClr val="FCDC8C"/>
    <a:srgbClr val="004080"/>
    <a:srgbClr val="E9EDF4"/>
    <a:srgbClr val="E1EBFB"/>
    <a:srgbClr val="F1F6FD"/>
    <a:srgbClr val="00549E"/>
    <a:srgbClr val="FFFFCC"/>
    <a:srgbClr val="F2C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9" autoAdjust="0"/>
    <p:restoredTop sz="86455" autoAdjust="0"/>
  </p:normalViewPr>
  <p:slideViewPr>
    <p:cSldViewPr snapToGrid="0">
      <p:cViewPr varScale="1">
        <p:scale>
          <a:sx n="75" d="100"/>
          <a:sy n="75" d="100"/>
        </p:scale>
        <p:origin x="-522" y="-96"/>
      </p:cViewPr>
      <p:guideLst>
        <p:guide orient="horz" pos="4068"/>
        <p:guide orient="horz" pos="884"/>
        <p:guide orient="horz" pos="3460"/>
        <p:guide orient="horz" pos="2005"/>
        <p:guide orient="horz" pos="1263"/>
        <p:guide orient="horz" pos="2496"/>
        <p:guide orient="horz" pos="3233"/>
        <p:guide pos="231"/>
        <p:guide pos="5529"/>
        <p:guide pos="27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20676"/>
    </p:cViewPr>
  </p:sorterViewPr>
  <p:notesViewPr>
    <p:cSldViewPr snapToGrid="0">
      <p:cViewPr varScale="1">
        <p:scale>
          <a:sx n="64" d="100"/>
          <a:sy n="64" d="100"/>
        </p:scale>
        <p:origin x="-2850" y="-120"/>
      </p:cViewPr>
      <p:guideLst>
        <p:guide orient="horz" pos="2952"/>
        <p:guide pos="22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1503" cy="46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11" tIns="47657" rIns="95311" bIns="47657" numCol="1" anchor="t" anchorCtr="0" compatLnSpc="1">
            <a:prstTxWarp prst="textNoShape">
              <a:avLst/>
            </a:prstTxWarp>
          </a:bodyPr>
          <a:lstStyle>
            <a:lvl1pPr defTabSz="953211">
              <a:defRPr sz="1200" b="0"/>
            </a:lvl1pPr>
          </a:lstStyle>
          <a:p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3494" y="2"/>
            <a:ext cx="3071503" cy="46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11" tIns="47657" rIns="95311" bIns="47657" numCol="1" anchor="t" anchorCtr="0" compatLnSpc="1">
            <a:prstTxWarp prst="textNoShape">
              <a:avLst/>
            </a:prstTxWarp>
          </a:bodyPr>
          <a:lstStyle>
            <a:lvl1pPr algn="r" defTabSz="953211">
              <a:defRPr sz="1200" b="0"/>
            </a:lvl1pPr>
          </a:lstStyle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02051"/>
            <a:ext cx="3071503" cy="46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11" tIns="47657" rIns="95311" bIns="47657" numCol="1" anchor="b" anchorCtr="0" compatLnSpc="1">
            <a:prstTxWarp prst="textNoShape">
              <a:avLst/>
            </a:prstTxWarp>
          </a:bodyPr>
          <a:lstStyle>
            <a:lvl1pPr defTabSz="953211">
              <a:defRPr sz="1200" b="0"/>
            </a:lvl1pPr>
          </a:lstStyle>
          <a:p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3494" y="8902051"/>
            <a:ext cx="3071503" cy="46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11" tIns="47657" rIns="95311" bIns="47657" numCol="1" anchor="b" anchorCtr="0" compatLnSpc="1">
            <a:prstTxWarp prst="textNoShape">
              <a:avLst/>
            </a:prstTxWarp>
          </a:bodyPr>
          <a:lstStyle>
            <a:lvl1pPr algn="r" defTabSz="953211">
              <a:defRPr sz="1200" b="0"/>
            </a:lvl1pPr>
          </a:lstStyle>
          <a:p>
            <a:fld id="{E3A19662-B30E-4B95-8BAB-B3815C8D840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00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1503" cy="46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5" tIns="46767" rIns="93535" bIns="46767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3494" y="2"/>
            <a:ext cx="3071503" cy="46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5" tIns="46767" rIns="93535" bIns="46767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3263"/>
            <a:ext cx="4686300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303" y="4452628"/>
            <a:ext cx="5667997" cy="421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5" tIns="46767" rIns="93535" bIns="467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2051"/>
            <a:ext cx="3071503" cy="46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5" tIns="46767" rIns="93535" bIns="46767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dirty="0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3494" y="8902051"/>
            <a:ext cx="3071503" cy="46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5" tIns="46767" rIns="93535" bIns="46767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3915E7D-4A8D-441B-A3EE-0D93BE14B8D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10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4887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897758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46637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795516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44395" algn="l" defTabSz="8977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93274" algn="l" defTabSz="8977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42153" algn="l" defTabSz="8977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91032" algn="l" defTabSz="8977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Bio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From Fortune 100 to start-up companies, Robert Grupe is an international professional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with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practitioner,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leader, and consultant experience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in market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strategy, development, and support for global leaders in aerospace, electro-optic, information security, and health care industries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Robert is a registered Certified Information Security Professional (CISSP), Certified Secure Software Lifecycle Professional (CSSLP), and Project Management Professional (PMP).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15E7D-4A8D-441B-A3EE-0D93BE14B8D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72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https://en.wikipedia.org/wiki/Threat_model#Threat_Modeling_Tools</a:t>
            </a:r>
          </a:p>
          <a:p>
            <a:r>
              <a:rPr lang="en-US" dirty="0" smtClean="0"/>
              <a:t>https://www.microsoft.com/en-us/download/details.aspx?id=49168</a:t>
            </a:r>
          </a:p>
          <a:p>
            <a:r>
              <a:rPr lang="en-US" dirty="0" smtClean="0"/>
              <a:t>http://threatmodeler.com/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15E7D-4A8D-441B-A3EE-0D93BE14B8D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71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15E7D-4A8D-441B-A3EE-0D93BE14B8D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0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0" descr="advise_kanji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0" y="62953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 rot="5400000">
            <a:off x="5792193" y="3153901"/>
            <a:ext cx="6258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Red</a:t>
            </a:r>
            <a:r>
              <a:rPr lang="en-US" sz="4000" dirty="0" smtClean="0">
                <a:solidFill>
                  <a:srgbClr val="C00000"/>
                </a:solidFill>
                <a:latin typeface="Book Antiqua" pitchFamily="18" charset="0"/>
                <a:cs typeface="AngsanaUPC" pitchFamily="18" charset="-34"/>
              </a:rPr>
              <a:t>7</a:t>
            </a:r>
            <a:r>
              <a:rPr lang="en-US" sz="2800" dirty="0" smtClean="0"/>
              <a:t> :|: application security</a:t>
            </a:r>
            <a:endParaRPr lang="en-US" sz="2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945220" y="6600190"/>
            <a:ext cx="32429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0" dirty="0" smtClean="0"/>
              <a:t>© Copyright</a:t>
            </a:r>
            <a:r>
              <a:rPr lang="en-US" sz="900" b="0" baseline="0" dirty="0" smtClean="0"/>
              <a:t> 2017 Robert Grupe.  All rights reserved.</a:t>
            </a:r>
            <a:endParaRPr lang="en-US" b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638396" y="-10762"/>
            <a:ext cx="55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AAFA41-490C-4166-A263-BF1924F9CE16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5004"/>
            <a:ext cx="7848600" cy="2873822"/>
          </a:xfrm>
        </p:spPr>
        <p:txBody>
          <a:bodyPr>
            <a:noAutofit/>
          </a:bodyPr>
          <a:lstStyle/>
          <a:p>
            <a:r>
              <a:rPr lang="en-US" sz="4400" dirty="0" smtClean="0"/>
              <a:t>Software</a:t>
            </a:r>
            <a:br>
              <a:rPr lang="en-US" sz="4400" dirty="0" smtClean="0"/>
            </a:br>
            <a:r>
              <a:rPr lang="en-US" sz="4400" dirty="0" smtClean="0"/>
              <a:t>Application</a:t>
            </a:r>
            <a:br>
              <a:rPr lang="en-US" sz="4400" dirty="0" smtClean="0"/>
            </a:br>
            <a:r>
              <a:rPr lang="en-US" sz="4400" dirty="0" smtClean="0"/>
              <a:t>Security</a:t>
            </a:r>
            <a:br>
              <a:rPr lang="en-US" sz="4400" dirty="0" smtClean="0"/>
            </a:br>
            <a:r>
              <a:rPr lang="en-US" sz="4400" dirty="0" smtClean="0"/>
              <a:t>Testing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6400800" cy="2264535"/>
          </a:xfrm>
        </p:spPr>
        <p:txBody>
          <a:bodyPr>
            <a:normAutofit/>
          </a:bodyPr>
          <a:lstStyle/>
          <a:p>
            <a:r>
              <a:rPr lang="en-US" dirty="0" smtClean="0"/>
              <a:t>BDD and TDD Application Security Testing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robertGrupe</a:t>
            </a:r>
            <a:r>
              <a:rPr lang="en-US" dirty="0" smtClean="0"/>
              <a:t>, </a:t>
            </a:r>
            <a:r>
              <a:rPr lang="en-US" sz="1200" dirty="0" smtClean="0"/>
              <a:t>CISSP, CSSLP, PE, PMP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61" y="566670"/>
            <a:ext cx="1506256" cy="17837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1500" y="5562600"/>
            <a:ext cx="544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/>
              <a:t>Tags :: OWASP, Threat Modeling, Application, Software, Security, Development, </a:t>
            </a:r>
            <a:r>
              <a:rPr lang="en-US" sz="1200" b="0" dirty="0" err="1" smtClean="0"/>
              <a:t>AppSec</a:t>
            </a:r>
            <a:r>
              <a:rPr lang="en-US" sz="1200" b="0" dirty="0" smtClean="0"/>
              <a:t>, DevOps, </a:t>
            </a:r>
            <a:r>
              <a:rPr lang="en-US" sz="1200" b="0" dirty="0" err="1" smtClean="0"/>
              <a:t>DevSecOps</a:t>
            </a:r>
            <a:r>
              <a:rPr lang="en-US" sz="1200" b="0" dirty="0" smtClean="0"/>
              <a:t>, STRIDE, DREAD, SSDLC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76655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Contents</a:t>
            </a:r>
            <a:endParaRPr lang="en-GB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TBD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3583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IriusRisk</a:t>
            </a:r>
            <a:endParaRPr lang="en-US" dirty="0" smtClean="0"/>
          </a:p>
          <a:p>
            <a:pPr lvl="1"/>
            <a:r>
              <a:rPr lang="en-US" dirty="0" smtClean="0"/>
              <a:t>Connects </a:t>
            </a:r>
            <a:r>
              <a:rPr lang="en-US" dirty="0"/>
              <a:t>with </a:t>
            </a:r>
            <a:r>
              <a:rPr lang="en-US" dirty="0" smtClean="0"/>
              <a:t>several tools </a:t>
            </a:r>
            <a:r>
              <a:rPr lang="en-US" dirty="0"/>
              <a:t>(OWASP ZAP, BDD-Security, </a:t>
            </a:r>
            <a:r>
              <a:rPr lang="en-US" dirty="0" err="1"/>
              <a:t>Threadfix</a:t>
            </a:r>
            <a:r>
              <a:rPr lang="en-US" dirty="0"/>
              <a:t>...) to empower </a:t>
            </a:r>
            <a:r>
              <a:rPr lang="en-US" dirty="0" smtClean="0"/>
              <a:t>automation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037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OWASP </a:t>
            </a:r>
            <a:r>
              <a:rPr lang="en-US" dirty="0" smtClean="0"/>
              <a:t>Testing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859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Robert Grupe</a:t>
            </a:r>
            <a:r>
              <a:rPr lang="en-US" dirty="0"/>
              <a:t>, </a:t>
            </a:r>
            <a:r>
              <a:rPr lang="en-US" sz="1400" dirty="0" smtClean="0"/>
              <a:t>CISSP</a:t>
            </a:r>
            <a:r>
              <a:rPr lang="en-US" sz="1400" dirty="0"/>
              <a:t>, </a:t>
            </a:r>
            <a:r>
              <a:rPr lang="en-US" sz="1400" dirty="0" smtClean="0"/>
              <a:t>CSSLP, PE, PMP</a:t>
            </a:r>
            <a:br>
              <a:rPr lang="en-US" sz="1400" dirty="0" smtClean="0"/>
            </a:br>
            <a:endParaRPr lang="en-US" dirty="0" smtClean="0"/>
          </a:p>
          <a:p>
            <a:pPr lvl="2"/>
            <a:r>
              <a:rPr lang="en-US" dirty="0" smtClean="0"/>
              <a:t>robert@rgrupe.com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 smtClean="0"/>
              <a:t>+1.314.278.7901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A7AC957B12A348BB630A90F11D61BA" ma:contentTypeVersion="0" ma:contentTypeDescription="Create a new document." ma:contentTypeScope="" ma:versionID="83dad7f7c166d6304122a1f12d3fdea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A03C57-4378-4D01-8121-F7B676C0251A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E382204-4D6D-40DF-A4D1-D321FFF725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97997E-B87C-48F1-B13C-11CA0B2DB6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14884</TotalTime>
  <Words>153</Words>
  <Application>Microsoft Office PowerPoint</Application>
  <PresentationFormat>On-screen Show (4:3)</PresentationFormat>
  <Paragraphs>24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Software Application Security Testing</vt:lpstr>
      <vt:lpstr>Table of Contents</vt:lpstr>
      <vt:lpstr>Tools</vt:lpstr>
      <vt:lpstr>Resources</vt:lpstr>
      <vt:lpstr>Finis</vt:lpstr>
    </vt:vector>
  </TitlesOfParts>
  <Manager>Mktg Strategic Sales Support</Manager>
  <Company>Express Scripts,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Requirements Definition &amp; Development Tools</dc:title>
  <dc:creator>RGrupe</dc:creator>
  <cp:lastModifiedBy>Robert Grupe</cp:lastModifiedBy>
  <cp:revision>1223</cp:revision>
  <cp:lastPrinted>2012-03-31T22:24:18Z</cp:lastPrinted>
  <dcterms:created xsi:type="dcterms:W3CDTF">2010-02-23T16:22:55Z</dcterms:created>
  <dcterms:modified xsi:type="dcterms:W3CDTF">2019-09-22T11:31:37Z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0x0101001DA7AC957B12A348BB630A90F11D61BA</vt:lpwstr>
  </property>
</Properties>
</file>