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7" r:id="rId3"/>
    <p:sldId id="275" r:id="rId4"/>
    <p:sldId id="276" r:id="rId5"/>
    <p:sldId id="277" r:id="rId6"/>
    <p:sldId id="278" r:id="rId7"/>
    <p:sldId id="280" r:id="rId8"/>
    <p:sldId id="286" r:id="rId9"/>
    <p:sldId id="283" r:id="rId10"/>
    <p:sldId id="287" r:id="rId11"/>
    <p:sldId id="284" r:id="rId12"/>
    <p:sldId id="288" r:id="rId13"/>
    <p:sldId id="285"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95274"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28-10-2018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t>8</a:t>
            </a:fld>
            <a:endParaRPr lang="en-IN" dirty="0"/>
          </a:p>
        </p:txBody>
      </p:sp>
    </p:spTree>
    <p:extLst>
      <p:ext uri="{BB962C8B-B14F-4D97-AF65-F5344CB8AC3E}">
        <p14:creationId xmlns:p14="http://schemas.microsoft.com/office/powerpoint/2010/main" val="195818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t>10</a:t>
            </a:fld>
            <a:endParaRPr lang="en-IN" dirty="0"/>
          </a:p>
        </p:txBody>
      </p:sp>
    </p:spTree>
    <p:extLst>
      <p:ext uri="{BB962C8B-B14F-4D97-AF65-F5344CB8AC3E}">
        <p14:creationId xmlns:p14="http://schemas.microsoft.com/office/powerpoint/2010/main" val="313894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t>12</a:t>
            </a:fld>
            <a:endParaRPr lang="en-IN" dirty="0"/>
          </a:p>
        </p:txBody>
      </p:sp>
    </p:spTree>
    <p:extLst>
      <p:ext uri="{BB962C8B-B14F-4D97-AF65-F5344CB8AC3E}">
        <p14:creationId xmlns:p14="http://schemas.microsoft.com/office/powerpoint/2010/main" val="281223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214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02042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55979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239296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94701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82264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33765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76316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2272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7625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28726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28-10-2018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a:extLst>
              <a:ext uri="{FF2B5EF4-FFF2-40B4-BE49-F238E27FC236}">
                <a16:creationId xmlns:a16="http://schemas.microsoft.com/office/drawing/2014/main" id="{FDB1F0B5-C18A-4B2E-959B-D956111041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ADBC272E-0389-4D87-9219-53529287679E}"/>
              </a:ext>
            </a:extLst>
          </p:cNvPr>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28418437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7.jpeg"/><Relationship Id="rId7"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jpe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4155" y="1483567"/>
            <a:ext cx="9144000" cy="1597564"/>
          </a:xfrm>
        </p:spPr>
        <p:txBody>
          <a:bodyPr>
            <a:normAutofit fontScale="90000"/>
          </a:bodyPr>
          <a:lstStyle/>
          <a:p>
            <a:pPr fontAlgn="ctr"/>
            <a:r>
              <a:rPr lang="en-US" sz="4400" b="1" dirty="0">
                <a:latin typeface="Times New Roman" panose="02020603050405020304" pitchFamily="18" charset="0"/>
                <a:cs typeface="Times New Roman" panose="02020603050405020304" pitchFamily="18" charset="0"/>
              </a:rPr>
              <a:t>Demand and Sales Forecasting using Time Series Algorithm</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Case Study </a:t>
            </a:r>
            <a:endParaRPr lang="en-IN"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643D69-966E-469F-9F5D-0E733AB811B8}"/>
              </a:ext>
            </a:extLst>
          </p:cNvPr>
          <p:cNvSpPr txBox="1"/>
          <p:nvPr/>
        </p:nvSpPr>
        <p:spPr>
          <a:xfrm>
            <a:off x="905070" y="4774268"/>
            <a:ext cx="2397967"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Payel Das</a:t>
            </a:r>
          </a:p>
          <a:p>
            <a:r>
              <a:rPr lang="en-IN" b="1" dirty="0">
                <a:latin typeface="Times New Roman" panose="02020603050405020304" pitchFamily="18" charset="0"/>
                <a:cs typeface="Times New Roman" panose="02020603050405020304" pitchFamily="18" charset="0"/>
              </a:rPr>
              <a:t>Shalini</a:t>
            </a:r>
          </a:p>
          <a:p>
            <a:r>
              <a:rPr lang="en-IN" b="1" dirty="0">
                <a:latin typeface="Times New Roman" panose="02020603050405020304" pitchFamily="18" charset="0"/>
                <a:cs typeface="Times New Roman" panose="02020603050405020304" pitchFamily="18" charset="0"/>
              </a:rPr>
              <a:t>Sridar Ganesh</a:t>
            </a:r>
          </a:p>
          <a:p>
            <a:r>
              <a:rPr lang="en-IN" b="1" dirty="0">
                <a:latin typeface="Times New Roman" panose="02020603050405020304" pitchFamily="18" charset="0"/>
                <a:cs typeface="Times New Roman" panose="02020603050405020304" pitchFamily="18" charset="0"/>
              </a:rPr>
              <a:t>Ravishankar DS</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622" y="-138953"/>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EU Consumer Demand Curve</a:t>
            </a:r>
          </a:p>
        </p:txBody>
      </p:sp>
      <p:sp>
        <p:nvSpPr>
          <p:cNvPr id="3" name="Rectangle 2">
            <a:extLst>
              <a:ext uri="{FF2B5EF4-FFF2-40B4-BE49-F238E27FC236}">
                <a16:creationId xmlns:a16="http://schemas.microsoft.com/office/drawing/2014/main" id="{6DE4F600-14C7-4637-81CF-296BDF85B0C7}"/>
              </a:ext>
            </a:extLst>
          </p:cNvPr>
          <p:cNvSpPr/>
          <p:nvPr/>
        </p:nvSpPr>
        <p:spPr>
          <a:xfrm>
            <a:off x="5181656" y="1187099"/>
            <a:ext cx="3446585" cy="155894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C9DEB7-8C3E-49E1-9396-84774562EEAF}"/>
              </a:ext>
            </a:extLst>
          </p:cNvPr>
          <p:cNvSpPr/>
          <p:nvPr/>
        </p:nvSpPr>
        <p:spPr>
          <a:xfrm>
            <a:off x="5175236" y="3018870"/>
            <a:ext cx="3446585" cy="15589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D9C108-2460-4C49-B13B-A161A688FD2A}"/>
              </a:ext>
            </a:extLst>
          </p:cNvPr>
          <p:cNvSpPr/>
          <p:nvPr/>
        </p:nvSpPr>
        <p:spPr>
          <a:xfrm>
            <a:off x="5181656" y="5072795"/>
            <a:ext cx="3446585" cy="1558948"/>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803725A-1CA4-4343-A975-BA4A7C7589DE}"/>
              </a:ext>
            </a:extLst>
          </p:cNvPr>
          <p:cNvSpPr/>
          <p:nvPr/>
        </p:nvSpPr>
        <p:spPr>
          <a:xfrm>
            <a:off x="391515" y="2320832"/>
            <a:ext cx="3882683" cy="29027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103091-14AD-4C51-8EE4-A6257F8907BF}"/>
              </a:ext>
            </a:extLst>
          </p:cNvPr>
          <p:cNvSpPr txBox="1"/>
          <p:nvPr/>
        </p:nvSpPr>
        <p:spPr>
          <a:xfrm>
            <a:off x="1092189" y="2136166"/>
            <a:ext cx="275588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Actual EU Demand Series</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9264F7AB-BB9E-4290-A8A3-7E4781276B93}"/>
              </a:ext>
            </a:extLst>
          </p:cNvPr>
          <p:cNvCxnSpPr>
            <a:cxnSpLocks/>
          </p:cNvCxnSpPr>
          <p:nvPr/>
        </p:nvCxnSpPr>
        <p:spPr>
          <a:xfrm flipV="1">
            <a:off x="4373845" y="1986268"/>
            <a:ext cx="572758" cy="12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A7C1AE-6875-4472-927E-8F3B96775706}"/>
              </a:ext>
            </a:extLst>
          </p:cNvPr>
          <p:cNvCxnSpPr>
            <a:cxnSpLocks/>
          </p:cNvCxnSpPr>
          <p:nvPr/>
        </p:nvCxnSpPr>
        <p:spPr>
          <a:xfrm>
            <a:off x="4373845" y="3589351"/>
            <a:ext cx="7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7EF735-FC95-43B0-B672-A8DEC133DAD5}"/>
              </a:ext>
            </a:extLst>
          </p:cNvPr>
          <p:cNvCxnSpPr>
            <a:cxnSpLocks/>
          </p:cNvCxnSpPr>
          <p:nvPr/>
        </p:nvCxnSpPr>
        <p:spPr>
          <a:xfrm>
            <a:off x="4373845" y="3855354"/>
            <a:ext cx="572758" cy="136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FF0C2B-8966-4DFD-B146-0A130E9491A6}"/>
              </a:ext>
            </a:extLst>
          </p:cNvPr>
          <p:cNvSpPr txBox="1"/>
          <p:nvPr/>
        </p:nvSpPr>
        <p:spPr>
          <a:xfrm>
            <a:off x="5774883" y="924958"/>
            <a:ext cx="22409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Global trend : In red</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BE54261-404B-44ED-9BB0-4F2BC1985C9C}"/>
              </a:ext>
            </a:extLst>
          </p:cNvPr>
          <p:cNvSpPr txBox="1"/>
          <p:nvPr/>
        </p:nvSpPr>
        <p:spPr>
          <a:xfrm>
            <a:off x="6280470" y="2746047"/>
            <a:ext cx="194796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Local Component</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23D8D23-5CB3-4068-A5DC-C3B0F5DA9022}"/>
              </a:ext>
            </a:extLst>
          </p:cNvPr>
          <p:cNvSpPr txBox="1"/>
          <p:nvPr/>
        </p:nvSpPr>
        <p:spPr>
          <a:xfrm>
            <a:off x="6391422" y="4832666"/>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Residuals</a:t>
            </a:r>
            <a:endParaRPr lang="en-IN"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F97B3DE-29ED-4F4B-9E94-B89716377974}"/>
              </a:ext>
            </a:extLst>
          </p:cNvPr>
          <p:cNvSpPr/>
          <p:nvPr/>
        </p:nvSpPr>
        <p:spPr>
          <a:xfrm>
            <a:off x="8863294" y="1689194"/>
            <a:ext cx="3178649" cy="1690432"/>
          </a:xfrm>
          <a:prstGeom prst="rect">
            <a:avLst/>
          </a:prstGeom>
          <a:blipFill dpi="0" rotWithShape="1">
            <a:blip r:embed="rId7">
              <a:extLst>
                <a:ext uri="{28A0092B-C50C-407E-A947-70E740481C1C}">
                  <a14:useLocalDpi xmlns:a14="http://schemas.microsoft.com/office/drawing/2010/main" val="0"/>
                </a:ext>
              </a:extLst>
            </a:blip>
            <a:srcRect/>
            <a:stretch>
              <a:fillRect l="-6752" t="-152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4A33671-F726-418F-BE5C-57E915F54F8F}"/>
              </a:ext>
            </a:extLst>
          </p:cNvPr>
          <p:cNvSpPr/>
          <p:nvPr/>
        </p:nvSpPr>
        <p:spPr>
          <a:xfrm>
            <a:off x="8850454" y="3589351"/>
            <a:ext cx="3191489" cy="1573157"/>
          </a:xfrm>
          <a:prstGeom prst="rect">
            <a:avLst/>
          </a:prstGeom>
          <a:blipFill dpi="0" rotWithShape="1">
            <a:blip r:embed="rId8">
              <a:extLst>
                <a:ext uri="{28A0092B-C50C-407E-A947-70E740481C1C}">
                  <a14:useLocalDpi xmlns:a14="http://schemas.microsoft.com/office/drawing/2010/main" val="0"/>
                </a:ext>
              </a:extLst>
            </a:blip>
            <a:srcRect/>
            <a:stretch>
              <a:fillRect l="-6752" t="-14731"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167AF01-4175-4547-BBC7-8D6F441A3711}"/>
              </a:ext>
            </a:extLst>
          </p:cNvPr>
          <p:cNvSpPr txBox="1"/>
          <p:nvPr/>
        </p:nvSpPr>
        <p:spPr>
          <a:xfrm>
            <a:off x="9091797" y="1399968"/>
            <a:ext cx="272164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ACF of Local Component</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432431-F52B-454A-818D-BB3AA24BE927}"/>
              </a:ext>
            </a:extLst>
          </p:cNvPr>
          <p:cNvSpPr txBox="1"/>
          <p:nvPr/>
        </p:nvSpPr>
        <p:spPr>
          <a:xfrm>
            <a:off x="9023404" y="3293709"/>
            <a:ext cx="284558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PACF of Local Component</a:t>
            </a:r>
            <a:endParaRPr lang="en-IN"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87FEE760-8C1D-4931-AA64-663740B0DB94}"/>
              </a:ext>
            </a:extLst>
          </p:cNvPr>
          <p:cNvSpPr/>
          <p:nvPr/>
        </p:nvSpPr>
        <p:spPr>
          <a:xfrm>
            <a:off x="391515" y="883583"/>
            <a:ext cx="8236726" cy="5748160"/>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046F079-C0CE-4CDA-A2EE-279513EE0806}"/>
              </a:ext>
            </a:extLst>
          </p:cNvPr>
          <p:cNvSpPr txBox="1"/>
          <p:nvPr/>
        </p:nvSpPr>
        <p:spPr>
          <a:xfrm>
            <a:off x="8842970" y="5677636"/>
            <a:ext cx="319897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ACF and PACF plots we see local component is almost stationary (&lt;5% data pts. Cross 95%  CF line)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Residuals are stationary as per DF test and KPSS test</a:t>
            </a:r>
          </a:p>
        </p:txBody>
      </p:sp>
    </p:spTree>
    <p:extLst>
      <p:ext uri="{BB962C8B-B14F-4D97-AF65-F5344CB8AC3E}">
        <p14:creationId xmlns:p14="http://schemas.microsoft.com/office/powerpoint/2010/main" val="325163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28071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Comparing Auto ARIMA and Classical Decomposition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Models for Demand - EU</a:t>
            </a:r>
          </a:p>
        </p:txBody>
      </p:sp>
      <p:sp>
        <p:nvSpPr>
          <p:cNvPr id="4" name="Rectangle 3">
            <a:extLst>
              <a:ext uri="{FF2B5EF4-FFF2-40B4-BE49-F238E27FC236}">
                <a16:creationId xmlns:a16="http://schemas.microsoft.com/office/drawing/2014/main" id="{55209FA0-F24A-4C14-96D3-31E042614CC8}"/>
              </a:ext>
            </a:extLst>
          </p:cNvPr>
          <p:cNvSpPr/>
          <p:nvPr/>
        </p:nvSpPr>
        <p:spPr>
          <a:xfrm>
            <a:off x="472440" y="1434905"/>
            <a:ext cx="5360966" cy="3868615"/>
          </a:xfrm>
          <a:prstGeom prst="rect">
            <a:avLst/>
          </a:prstGeom>
          <a:blipFill dpi="0" rotWithShape="1">
            <a:blip r:embed="rId2">
              <a:extLst>
                <a:ext uri="{28A0092B-C50C-407E-A947-70E740481C1C}">
                  <a14:useLocalDpi xmlns:a14="http://schemas.microsoft.com/office/drawing/2010/main" val="0"/>
                </a:ext>
              </a:extLst>
            </a:blip>
            <a:srcRect/>
            <a:stretch>
              <a:fillRect l="-7414" t="-204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13720A-1621-400E-B247-DA090C7BE95B}"/>
              </a:ext>
            </a:extLst>
          </p:cNvPr>
          <p:cNvSpPr/>
          <p:nvPr/>
        </p:nvSpPr>
        <p:spPr>
          <a:xfrm>
            <a:off x="6564927" y="1434905"/>
            <a:ext cx="5270692" cy="3868615"/>
          </a:xfrm>
          <a:prstGeom prst="rect">
            <a:avLst/>
          </a:prstGeom>
          <a:blipFill dpi="0" rotWithShape="1">
            <a:blip r:embed="rId3">
              <a:extLst>
                <a:ext uri="{28A0092B-C50C-407E-A947-70E740481C1C}">
                  <a14:useLocalDpi xmlns:a14="http://schemas.microsoft.com/office/drawing/2010/main" val="0"/>
                </a:ext>
              </a:extLst>
            </a:blip>
            <a:srcRect/>
            <a:stretch>
              <a:fillRect l="-5534" t="-20438"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B07221-6F21-4698-8501-61DE501C72CE}"/>
              </a:ext>
            </a:extLst>
          </p:cNvPr>
          <p:cNvSpPr txBox="1"/>
          <p:nvPr/>
        </p:nvSpPr>
        <p:spPr>
          <a:xfrm>
            <a:off x="918193" y="5303520"/>
            <a:ext cx="506645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classical decomposition method</a:t>
            </a:r>
          </a:p>
          <a:p>
            <a:r>
              <a:rPr lang="en-US" dirty="0">
                <a:latin typeface="Times New Roman" panose="02020603050405020304" pitchFamily="18" charset="0"/>
                <a:cs typeface="Times New Roman" panose="02020603050405020304" pitchFamily="18" charset="0"/>
              </a:rPr>
              <a:t>MAPE: 22.18186</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CF628E-7758-4553-933D-B255532F135F}"/>
              </a:ext>
            </a:extLst>
          </p:cNvPr>
          <p:cNvSpPr txBox="1"/>
          <p:nvPr/>
        </p:nvSpPr>
        <p:spPr>
          <a:xfrm>
            <a:off x="6925774" y="5300393"/>
            <a:ext cx="396371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Auto Arima Method</a:t>
            </a:r>
          </a:p>
          <a:p>
            <a:r>
              <a:rPr lang="en-US" dirty="0">
                <a:latin typeface="Times New Roman" panose="02020603050405020304" pitchFamily="18" charset="0"/>
                <a:cs typeface="Times New Roman" panose="02020603050405020304" pitchFamily="18" charset="0"/>
              </a:rPr>
              <a:t>MAPE: 30.13319</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3E6650B-0820-4793-83C1-4836C957AA39}"/>
              </a:ext>
            </a:extLst>
          </p:cNvPr>
          <p:cNvSpPr txBox="1"/>
          <p:nvPr/>
        </p:nvSpPr>
        <p:spPr>
          <a:xfrm>
            <a:off x="918193" y="5946724"/>
            <a:ext cx="94510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Classical decomposition is doing a better job at forecasting as compared to Auto Arima.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17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6" y="1550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EU Consumer Sales Curve</a:t>
            </a:r>
          </a:p>
        </p:txBody>
      </p:sp>
      <p:sp>
        <p:nvSpPr>
          <p:cNvPr id="3" name="Rectangle 2">
            <a:extLst>
              <a:ext uri="{FF2B5EF4-FFF2-40B4-BE49-F238E27FC236}">
                <a16:creationId xmlns:a16="http://schemas.microsoft.com/office/drawing/2014/main" id="{6DE4F600-14C7-4637-81CF-296BDF85B0C7}"/>
              </a:ext>
            </a:extLst>
          </p:cNvPr>
          <p:cNvSpPr/>
          <p:nvPr/>
        </p:nvSpPr>
        <p:spPr>
          <a:xfrm>
            <a:off x="5181656" y="1187099"/>
            <a:ext cx="3446585" cy="155894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C9DEB7-8C3E-49E1-9396-84774562EEAF}"/>
              </a:ext>
            </a:extLst>
          </p:cNvPr>
          <p:cNvSpPr/>
          <p:nvPr/>
        </p:nvSpPr>
        <p:spPr>
          <a:xfrm>
            <a:off x="5175236" y="3018870"/>
            <a:ext cx="3446585" cy="15589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D9C108-2460-4C49-B13B-A161A688FD2A}"/>
              </a:ext>
            </a:extLst>
          </p:cNvPr>
          <p:cNvSpPr/>
          <p:nvPr/>
        </p:nvSpPr>
        <p:spPr>
          <a:xfrm>
            <a:off x="5181656" y="5072795"/>
            <a:ext cx="3446585" cy="1558948"/>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803725A-1CA4-4343-A975-BA4A7C7589DE}"/>
              </a:ext>
            </a:extLst>
          </p:cNvPr>
          <p:cNvSpPr/>
          <p:nvPr/>
        </p:nvSpPr>
        <p:spPr>
          <a:xfrm>
            <a:off x="391515" y="2320832"/>
            <a:ext cx="3882683" cy="29027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103091-14AD-4C51-8EE4-A6257F8907BF}"/>
              </a:ext>
            </a:extLst>
          </p:cNvPr>
          <p:cNvSpPr txBox="1"/>
          <p:nvPr/>
        </p:nvSpPr>
        <p:spPr>
          <a:xfrm>
            <a:off x="1049216" y="2337235"/>
            <a:ext cx="242245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Actual EU Sales Series</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9264F7AB-BB9E-4290-A8A3-7E4781276B93}"/>
              </a:ext>
            </a:extLst>
          </p:cNvPr>
          <p:cNvCxnSpPr>
            <a:cxnSpLocks/>
          </p:cNvCxnSpPr>
          <p:nvPr/>
        </p:nvCxnSpPr>
        <p:spPr>
          <a:xfrm flipV="1">
            <a:off x="4373845" y="1986268"/>
            <a:ext cx="572758" cy="12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A7C1AE-6875-4472-927E-8F3B96775706}"/>
              </a:ext>
            </a:extLst>
          </p:cNvPr>
          <p:cNvCxnSpPr>
            <a:cxnSpLocks/>
          </p:cNvCxnSpPr>
          <p:nvPr/>
        </p:nvCxnSpPr>
        <p:spPr>
          <a:xfrm>
            <a:off x="4373845" y="3589351"/>
            <a:ext cx="7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7EF735-FC95-43B0-B672-A8DEC133DAD5}"/>
              </a:ext>
            </a:extLst>
          </p:cNvPr>
          <p:cNvCxnSpPr>
            <a:cxnSpLocks/>
          </p:cNvCxnSpPr>
          <p:nvPr/>
        </p:nvCxnSpPr>
        <p:spPr>
          <a:xfrm>
            <a:off x="4373845" y="3855354"/>
            <a:ext cx="572758" cy="136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FF0C2B-8966-4DFD-B146-0A130E9491A6}"/>
              </a:ext>
            </a:extLst>
          </p:cNvPr>
          <p:cNvSpPr txBox="1"/>
          <p:nvPr/>
        </p:nvSpPr>
        <p:spPr>
          <a:xfrm>
            <a:off x="5898856" y="948418"/>
            <a:ext cx="22409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Global trend : In red</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BE54261-404B-44ED-9BB0-4F2BC1985C9C}"/>
              </a:ext>
            </a:extLst>
          </p:cNvPr>
          <p:cNvSpPr txBox="1"/>
          <p:nvPr/>
        </p:nvSpPr>
        <p:spPr>
          <a:xfrm>
            <a:off x="6404443" y="2772249"/>
            <a:ext cx="194796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Local Component</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23D8D23-5CB3-4068-A5DC-C3B0F5DA9022}"/>
              </a:ext>
            </a:extLst>
          </p:cNvPr>
          <p:cNvSpPr txBox="1"/>
          <p:nvPr/>
        </p:nvSpPr>
        <p:spPr>
          <a:xfrm>
            <a:off x="6500623" y="4854298"/>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Residuals</a:t>
            </a:r>
            <a:endParaRPr lang="en-IN"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F97B3DE-29ED-4F4B-9E94-B89716377974}"/>
              </a:ext>
            </a:extLst>
          </p:cNvPr>
          <p:cNvSpPr/>
          <p:nvPr/>
        </p:nvSpPr>
        <p:spPr>
          <a:xfrm>
            <a:off x="8863294" y="1856199"/>
            <a:ext cx="3178649" cy="1523427"/>
          </a:xfrm>
          <a:prstGeom prst="rect">
            <a:avLst/>
          </a:prstGeom>
          <a:blipFill dpi="0" rotWithShape="1">
            <a:blip r:embed="rId7">
              <a:extLst>
                <a:ext uri="{28A0092B-C50C-407E-A947-70E740481C1C}">
                  <a14:useLocalDpi xmlns:a14="http://schemas.microsoft.com/office/drawing/2010/main" val="0"/>
                </a:ext>
              </a:extLst>
            </a:blip>
            <a:srcRect/>
            <a:stretch>
              <a:fillRect l="-7282" t="-25697"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4A33671-F726-418F-BE5C-57E915F54F8F}"/>
              </a:ext>
            </a:extLst>
          </p:cNvPr>
          <p:cNvSpPr/>
          <p:nvPr/>
        </p:nvSpPr>
        <p:spPr>
          <a:xfrm>
            <a:off x="8842970" y="3727405"/>
            <a:ext cx="3198973" cy="1435104"/>
          </a:xfrm>
          <a:prstGeom prst="rect">
            <a:avLst/>
          </a:prstGeom>
          <a:blipFill dpi="0" rotWithShape="1">
            <a:blip r:embed="rId8">
              <a:extLst>
                <a:ext uri="{28A0092B-C50C-407E-A947-70E740481C1C}">
                  <a14:useLocalDpi xmlns:a14="http://schemas.microsoft.com/office/drawing/2010/main" val="0"/>
                </a:ext>
              </a:extLst>
            </a:blip>
            <a:srcRect/>
            <a:stretch>
              <a:fillRect l="-7184" t="-18678"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167AF01-4175-4547-BBC7-8D6F441A3711}"/>
              </a:ext>
            </a:extLst>
          </p:cNvPr>
          <p:cNvSpPr txBox="1"/>
          <p:nvPr/>
        </p:nvSpPr>
        <p:spPr>
          <a:xfrm>
            <a:off x="9091797" y="1341072"/>
            <a:ext cx="272164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ACF of Local Component</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432431-F52B-454A-818D-BB3AA24BE927}"/>
              </a:ext>
            </a:extLst>
          </p:cNvPr>
          <p:cNvSpPr txBox="1"/>
          <p:nvPr/>
        </p:nvSpPr>
        <p:spPr>
          <a:xfrm>
            <a:off x="9019662" y="3379626"/>
            <a:ext cx="284558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PACF of Local Component</a:t>
            </a:r>
            <a:endParaRPr lang="en-IN"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87FEE760-8C1D-4931-AA64-663740B0DB94}"/>
              </a:ext>
            </a:extLst>
          </p:cNvPr>
          <p:cNvSpPr/>
          <p:nvPr/>
        </p:nvSpPr>
        <p:spPr>
          <a:xfrm>
            <a:off x="391515" y="883583"/>
            <a:ext cx="8236726" cy="5748160"/>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A86D015-E790-4162-A5C7-65816B2C7A57}"/>
              </a:ext>
            </a:extLst>
          </p:cNvPr>
          <p:cNvSpPr txBox="1"/>
          <p:nvPr/>
        </p:nvSpPr>
        <p:spPr>
          <a:xfrm>
            <a:off x="8842970" y="5677636"/>
            <a:ext cx="319897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ACF and PACF plots we see local component is almost stationary (&lt;5% data pts. Cross 95% CF line)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Residuals are stationary as per DF test and KPSS test</a:t>
            </a:r>
          </a:p>
        </p:txBody>
      </p:sp>
    </p:spTree>
    <p:extLst>
      <p:ext uri="{BB962C8B-B14F-4D97-AF65-F5344CB8AC3E}">
        <p14:creationId xmlns:p14="http://schemas.microsoft.com/office/powerpoint/2010/main" val="86134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28071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Comparing Auto ARIMA and Classical Decomposition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Models for Sales - EU</a:t>
            </a:r>
          </a:p>
        </p:txBody>
      </p:sp>
      <p:sp>
        <p:nvSpPr>
          <p:cNvPr id="4" name="Rectangle 3">
            <a:extLst>
              <a:ext uri="{FF2B5EF4-FFF2-40B4-BE49-F238E27FC236}">
                <a16:creationId xmlns:a16="http://schemas.microsoft.com/office/drawing/2014/main" id="{55209FA0-F24A-4C14-96D3-31E042614CC8}"/>
              </a:ext>
            </a:extLst>
          </p:cNvPr>
          <p:cNvSpPr/>
          <p:nvPr/>
        </p:nvSpPr>
        <p:spPr>
          <a:xfrm>
            <a:off x="472440" y="1406769"/>
            <a:ext cx="5360966" cy="3896751"/>
          </a:xfrm>
          <a:prstGeom prst="rect">
            <a:avLst/>
          </a:prstGeom>
          <a:blipFill dpi="0" rotWithShape="1">
            <a:blip r:embed="rId2">
              <a:extLst>
                <a:ext uri="{28A0092B-C50C-407E-A947-70E740481C1C}">
                  <a14:useLocalDpi xmlns:a14="http://schemas.microsoft.com/office/drawing/2010/main" val="0"/>
                </a:ext>
              </a:extLst>
            </a:blip>
            <a:srcRect/>
            <a:stretch>
              <a:fillRect l="-6846" t="-1853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13720A-1621-400E-B247-DA090C7BE95B}"/>
              </a:ext>
            </a:extLst>
          </p:cNvPr>
          <p:cNvSpPr/>
          <p:nvPr/>
        </p:nvSpPr>
        <p:spPr>
          <a:xfrm>
            <a:off x="6564927" y="1406769"/>
            <a:ext cx="5270692" cy="3896751"/>
          </a:xfrm>
          <a:prstGeom prst="rect">
            <a:avLst/>
          </a:prstGeom>
          <a:blipFill dpi="0" rotWithShape="1">
            <a:blip r:embed="rId3">
              <a:extLst>
                <a:ext uri="{28A0092B-C50C-407E-A947-70E740481C1C}">
                  <a14:useLocalDpi xmlns:a14="http://schemas.microsoft.com/office/drawing/2010/main" val="0"/>
                </a:ext>
              </a:extLst>
            </a:blip>
            <a:srcRect/>
            <a:stretch>
              <a:fillRect l="-7350" t="-1853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B07221-6F21-4698-8501-61DE501C72CE}"/>
              </a:ext>
            </a:extLst>
          </p:cNvPr>
          <p:cNvSpPr txBox="1"/>
          <p:nvPr/>
        </p:nvSpPr>
        <p:spPr>
          <a:xfrm>
            <a:off x="1006444" y="5294070"/>
            <a:ext cx="506645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classical decomposition method</a:t>
            </a:r>
          </a:p>
          <a:p>
            <a:r>
              <a:rPr lang="en-US" dirty="0">
                <a:latin typeface="Times New Roman" panose="02020603050405020304" pitchFamily="18" charset="0"/>
                <a:cs typeface="Times New Roman" panose="02020603050405020304" pitchFamily="18" charset="0"/>
              </a:rPr>
              <a:t>MAPE: 30.69751</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CF628E-7758-4553-933D-B255532F135F}"/>
              </a:ext>
            </a:extLst>
          </p:cNvPr>
          <p:cNvSpPr txBox="1"/>
          <p:nvPr/>
        </p:nvSpPr>
        <p:spPr>
          <a:xfrm>
            <a:off x="6925774" y="5300393"/>
            <a:ext cx="396371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Auto Arima Method</a:t>
            </a:r>
          </a:p>
          <a:p>
            <a:r>
              <a:rPr lang="en-US" dirty="0">
                <a:latin typeface="Times New Roman" panose="02020603050405020304" pitchFamily="18" charset="0"/>
                <a:cs typeface="Times New Roman" panose="02020603050405020304" pitchFamily="18" charset="0"/>
              </a:rPr>
              <a:t>MAPE: 28.9226</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920F72-F346-4AD6-8E4D-0E6D9A6CC5EE}"/>
              </a:ext>
            </a:extLst>
          </p:cNvPr>
          <p:cNvSpPr txBox="1"/>
          <p:nvPr/>
        </p:nvSpPr>
        <p:spPr>
          <a:xfrm>
            <a:off x="1006444" y="6060238"/>
            <a:ext cx="94510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Auto Arima is doing a better job in forecasting as compared to Classical Decomposition.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90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554" y="140042"/>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Conclusions</a:t>
            </a:r>
          </a:p>
        </p:txBody>
      </p:sp>
      <p:sp>
        <p:nvSpPr>
          <p:cNvPr id="3" name="Rectangle 2">
            <a:extLst>
              <a:ext uri="{FF2B5EF4-FFF2-40B4-BE49-F238E27FC236}">
                <a16:creationId xmlns:a16="http://schemas.microsoft.com/office/drawing/2014/main" id="{FB9998D7-48CF-4B55-9533-D62FD60EA4F6}"/>
              </a:ext>
            </a:extLst>
          </p:cNvPr>
          <p:cNvSpPr/>
          <p:nvPr/>
        </p:nvSpPr>
        <p:spPr>
          <a:xfrm>
            <a:off x="754966" y="1465605"/>
            <a:ext cx="10317480" cy="3785652"/>
          </a:xfrm>
          <a:prstGeom prst="rect">
            <a:avLst/>
          </a:prstGeom>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two most profitable buckets out of 21 are EU Consumer and APAC Consumer segment.</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MAPE values of all the predictions are in moderately acceptable range.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Classical </a:t>
            </a:r>
            <a:r>
              <a:rPr lang="en-IN" sz="2000" dirty="0">
                <a:latin typeface="Times New Roman" panose="02020603050405020304" pitchFamily="18" charset="0"/>
                <a:cs typeface="Times New Roman" panose="02020603050405020304" pitchFamily="18" charset="0"/>
              </a:rPr>
              <a:t>decomposition Method is doing a better forecast in most of the cases.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both the segments sales and demand follow a seasonal pattern and show an overall increasing trend.</a:t>
            </a:r>
          </a:p>
          <a:p>
            <a:r>
              <a:rPr lang="en-IN"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ACF,PACF plots for all the segments shows that the local component of the series are weakly stationary (&lt;5% of the lines are crossing the confidence interval boundary) and residuals for all the segments are pure white noise.</a:t>
            </a:r>
          </a:p>
        </p:txBody>
      </p:sp>
    </p:spTree>
    <p:extLst>
      <p:ext uri="{BB962C8B-B14F-4D97-AF65-F5344CB8AC3E}">
        <p14:creationId xmlns:p14="http://schemas.microsoft.com/office/powerpoint/2010/main" val="403265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89722" y="165899"/>
            <a:ext cx="7008689" cy="856138"/>
          </a:xfrm>
        </p:spPr>
        <p:txBody>
          <a:bodyPr>
            <a:normAutofit/>
          </a:bodyPr>
          <a:lstStyle/>
          <a:p>
            <a:r>
              <a:rPr lang="en-IN" sz="4000" b="1" dirty="0">
                <a:latin typeface="Times New Roman" panose="02020603050405020304" pitchFamily="18" charset="0"/>
                <a:cs typeface="Times New Roman" panose="02020603050405020304" pitchFamily="18" charset="0"/>
              </a:rPr>
              <a:t>Retail-Giant Sales Forecasting</a:t>
            </a:r>
          </a:p>
        </p:txBody>
      </p:sp>
      <p:sp>
        <p:nvSpPr>
          <p:cNvPr id="3" name="Rectangle 2"/>
          <p:cNvSpPr/>
          <p:nvPr/>
        </p:nvSpPr>
        <p:spPr>
          <a:xfrm>
            <a:off x="256674" y="912271"/>
            <a:ext cx="11935326" cy="5386090"/>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GLOBAL MART </a:t>
            </a:r>
            <a:r>
              <a:rPr lang="en-US" dirty="0">
                <a:latin typeface="Times New Roman" panose="02020603050405020304" pitchFamily="18" charset="0"/>
                <a:cs typeface="Times New Roman" panose="02020603050405020304" pitchFamily="18" charset="0"/>
              </a:rPr>
              <a:t>is an online retail  company who has worldwide operations in 147 countries grouped into 7 Global Market Regions. The Consumer of this company is spread across three major segments Consumer, Corporate and Home Office and it product categories are technology, furniture and office supplies.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Business Problem :</a:t>
            </a:r>
          </a:p>
          <a:p>
            <a:r>
              <a:rPr lang="en-US" dirty="0">
                <a:latin typeface="Times New Roman" panose="02020603050405020304" pitchFamily="18" charset="0"/>
                <a:cs typeface="Times New Roman" panose="02020603050405020304" pitchFamily="18" charset="0"/>
              </a:rPr>
              <a:t>Global Mart needs to plan for Operations and Logistics. They need to finalize the plan for the next 6 months and forecast the sales and the demand for the next 6 months, that would help to manage the revenue and inventory accordingly.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Our Objective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store caters to 7 different market segments and in 3 major categories. We need to forecast at this granular level, so we subset our data into 21 (7*3) buckets before analyzing these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not all of these 21 market buckets are important from the store’s point of view. So we need to find out 2 most profitable (and consistent) segment from these 21 and forecast the sales and demand for these segments.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need to build a Classical decomposition model  and time series auto ARIMA model on sales &amp; demand. Then we need to evaluate the best model to forecast sales and demand for each market buckets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763" y="182073"/>
            <a:ext cx="8387842"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panose="02020603050405020304" pitchFamily="18" charset="0"/>
                <a:cs typeface="Times New Roman" panose="02020603050405020304" pitchFamily="18" charset="0"/>
              </a:rPr>
              <a:t>Data Analysis</a:t>
            </a:r>
            <a:r>
              <a:rPr sz="4000" b="1" spc="-25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Methodology</a:t>
            </a:r>
          </a:p>
        </p:txBody>
      </p:sp>
      <p:sp>
        <p:nvSpPr>
          <p:cNvPr id="5" name="object 5"/>
          <p:cNvSpPr txBox="1"/>
          <p:nvPr/>
        </p:nvSpPr>
        <p:spPr>
          <a:xfrm>
            <a:off x="1130146" y="1986501"/>
            <a:ext cx="810895" cy="291105"/>
          </a:xfrm>
          <a:prstGeom prst="rect">
            <a:avLst/>
          </a:prstGeom>
        </p:spPr>
        <p:txBody>
          <a:bodyPr vert="horz" wrap="square" lIns="0" tIns="34290" rIns="0" bIns="0" rtlCol="0">
            <a:spAutoFit/>
          </a:bodyPr>
          <a:lstStyle/>
          <a:p>
            <a:pPr marL="12700" marR="5080" indent="193040">
              <a:lnSpc>
                <a:spcPts val="1030"/>
              </a:lnSpc>
              <a:spcBef>
                <a:spcPts val="270"/>
              </a:spcBef>
            </a:pPr>
            <a:r>
              <a:rPr lang="en-US" sz="1000" spc="-5" dirty="0">
                <a:latin typeface="Times New Roman" panose="02020603050405020304" pitchFamily="18" charset="0"/>
                <a:cs typeface="Times New Roman" panose="02020603050405020304" pitchFamily="18" charset="0"/>
              </a:rPr>
              <a:t>Business Understanding</a:t>
            </a:r>
            <a:endParaRPr sz="10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1083882" y="2957106"/>
            <a:ext cx="868044" cy="294311"/>
          </a:xfrm>
          <a:prstGeom prst="rect">
            <a:avLst/>
          </a:prstGeom>
        </p:spPr>
        <p:txBody>
          <a:bodyPr vert="horz" wrap="square" lIns="0" tIns="12065" rIns="0" bIns="0" rtlCol="0">
            <a:spAutoFit/>
          </a:bodyPr>
          <a:lstStyle/>
          <a:p>
            <a:pPr algn="ctr">
              <a:lnSpc>
                <a:spcPts val="1115"/>
              </a:lnSpc>
              <a:spcBef>
                <a:spcPts val="95"/>
              </a:spcBef>
            </a:pPr>
            <a:r>
              <a:rPr lang="en-US" sz="1000" spc="-10" dirty="0">
                <a:latin typeface="Times New Roman" panose="02020603050405020304" pitchFamily="18" charset="0"/>
                <a:cs typeface="Times New Roman" panose="02020603050405020304" pitchFamily="18" charset="0"/>
              </a:rPr>
              <a:t>Understanding data</a:t>
            </a:r>
            <a:endParaRPr sz="10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178763" y="3541522"/>
            <a:ext cx="655955" cy="291105"/>
          </a:xfrm>
          <a:prstGeom prst="rect">
            <a:avLst/>
          </a:prstGeom>
        </p:spPr>
        <p:txBody>
          <a:bodyPr vert="horz" wrap="square" lIns="0" tIns="34290" rIns="0" bIns="0" rtlCol="0">
            <a:spAutoFit/>
          </a:bodyPr>
          <a:lstStyle/>
          <a:p>
            <a:pPr marL="12700" marR="5080" indent="89535">
              <a:lnSpc>
                <a:spcPts val="1030"/>
              </a:lnSpc>
              <a:spcBef>
                <a:spcPts val="270"/>
              </a:spcBef>
            </a:pPr>
            <a:r>
              <a:rPr lang="en-US" sz="1000" spc="-5" dirty="0">
                <a:latin typeface="Times New Roman" panose="02020603050405020304" pitchFamily="18" charset="0"/>
                <a:cs typeface="Times New Roman" panose="02020603050405020304" pitchFamily="18" charset="0"/>
              </a:rPr>
              <a:t>Data preparation</a:t>
            </a:r>
            <a:endParaRPr sz="1000" dirty="0">
              <a:latin typeface="Times New Roman" panose="02020603050405020304" pitchFamily="18" charset="0"/>
              <a:cs typeface="Times New Roman" panose="02020603050405020304" pitchFamily="18" charset="0"/>
            </a:endParaRPr>
          </a:p>
        </p:txBody>
      </p:sp>
      <p:sp>
        <p:nvSpPr>
          <p:cNvPr id="30" name="object 30"/>
          <p:cNvSpPr/>
          <p:nvPr/>
        </p:nvSpPr>
        <p:spPr>
          <a:xfrm>
            <a:off x="2053970" y="3541522"/>
            <a:ext cx="424054" cy="236473"/>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txBox="1"/>
          <p:nvPr/>
        </p:nvSpPr>
        <p:spPr>
          <a:xfrm>
            <a:off x="2880486" y="3299586"/>
            <a:ext cx="1292542" cy="539890"/>
          </a:xfrm>
          <a:prstGeom prst="rect">
            <a:avLst/>
          </a:prstGeom>
        </p:spPr>
        <p:txBody>
          <a:bodyPr vert="horz" wrap="square" lIns="0" tIns="52069" rIns="0" bIns="0" rtlCol="0">
            <a:spAutoFit/>
          </a:bodyPr>
          <a:lstStyle/>
          <a:p>
            <a:pPr marL="169545" marR="5080" indent="-157480">
              <a:lnSpc>
                <a:spcPts val="1860"/>
              </a:lnSpc>
              <a:spcBef>
                <a:spcPts val="409"/>
              </a:spcBef>
            </a:pPr>
            <a:r>
              <a:rPr lang="en-US" sz="1800" dirty="0">
                <a:latin typeface="Times New Roman" panose="02020603050405020304" pitchFamily="18" charset="0"/>
                <a:cs typeface="Times New Roman" panose="02020603050405020304" pitchFamily="18" charset="0"/>
              </a:rPr>
              <a:t>Global Mart Dataset</a:t>
            </a:r>
            <a:endParaRPr sz="1800" dirty="0">
              <a:latin typeface="Times New Roman" panose="02020603050405020304" pitchFamily="18" charset="0"/>
              <a:cs typeface="Times New Roman" panose="02020603050405020304" pitchFamily="18" charset="0"/>
            </a:endParaRPr>
          </a:p>
        </p:txBody>
      </p:sp>
      <p:sp>
        <p:nvSpPr>
          <p:cNvPr id="45" name="object 45"/>
          <p:cNvSpPr/>
          <p:nvPr/>
        </p:nvSpPr>
        <p:spPr>
          <a:xfrm>
            <a:off x="8580882" y="1798956"/>
            <a:ext cx="2877311" cy="641603"/>
          </a:xfrm>
          <a:prstGeom prst="rect">
            <a:avLst/>
          </a:prstGeom>
          <a:noFill/>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solidFill>
                <a:schemeClr val="tx1"/>
              </a:solidFill>
              <a:latin typeface="Times New Roman" panose="02020603050405020304" pitchFamily="18" charset="0"/>
              <a:cs typeface="Times New Roman" panose="02020603050405020304" pitchFamily="18" charset="0"/>
            </a:endParaRPr>
          </a:p>
        </p:txBody>
      </p:sp>
      <p:sp>
        <p:nvSpPr>
          <p:cNvPr id="46" name="object 46"/>
          <p:cNvSpPr txBox="1"/>
          <p:nvPr/>
        </p:nvSpPr>
        <p:spPr>
          <a:xfrm>
            <a:off x="8825103" y="1908202"/>
            <a:ext cx="2505837" cy="444352"/>
          </a:xfrm>
          <a:prstGeom prst="rect">
            <a:avLst/>
          </a:prstGeom>
        </p:spPr>
        <p:txBody>
          <a:bodyPr vert="horz" wrap="square" lIns="0" tIns="13335" rIns="0" bIns="0" rtlCol="0">
            <a:spAutoFit/>
          </a:bodyPr>
          <a:lstStyle/>
          <a:p>
            <a:pPr marL="12700" algn="ctr">
              <a:lnSpc>
                <a:spcPct val="100000"/>
              </a:lnSpc>
              <a:spcBef>
                <a:spcPts val="105"/>
              </a:spcBef>
            </a:pPr>
            <a:r>
              <a:rPr lang="en-US" sz="1400" dirty="0">
                <a:latin typeface="Times New Roman" panose="02020603050405020304" pitchFamily="18" charset="0"/>
                <a:cs typeface="Times New Roman" panose="02020603050405020304" pitchFamily="18" charset="0"/>
              </a:rPr>
              <a:t>Model Building Auto ARIMA and Classical Decomposition</a:t>
            </a:r>
            <a:endParaRPr sz="1400" dirty="0">
              <a:latin typeface="Times New Roman" panose="02020603050405020304" pitchFamily="18" charset="0"/>
              <a:cs typeface="Times New Roman" panose="02020603050405020304" pitchFamily="18" charset="0"/>
            </a:endParaRPr>
          </a:p>
        </p:txBody>
      </p:sp>
      <p:sp>
        <p:nvSpPr>
          <p:cNvPr id="48" name="object 48"/>
          <p:cNvSpPr/>
          <p:nvPr/>
        </p:nvSpPr>
        <p:spPr>
          <a:xfrm>
            <a:off x="8580882" y="3648851"/>
            <a:ext cx="2877311" cy="643127"/>
          </a:xfrm>
          <a:prstGeom prst="rect">
            <a:avLst/>
          </a:prstGeom>
          <a:noFill/>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solidFill>
                <a:schemeClr val="tx1"/>
              </a:solidFill>
              <a:latin typeface="Times New Roman" panose="02020603050405020304" pitchFamily="18" charset="0"/>
              <a:cs typeface="Times New Roman" panose="02020603050405020304" pitchFamily="18" charset="0"/>
            </a:endParaRPr>
          </a:p>
        </p:txBody>
      </p:sp>
      <p:sp>
        <p:nvSpPr>
          <p:cNvPr id="49" name="object 49"/>
          <p:cNvSpPr txBox="1"/>
          <p:nvPr/>
        </p:nvSpPr>
        <p:spPr>
          <a:xfrm>
            <a:off x="8636307" y="3639918"/>
            <a:ext cx="2633090" cy="659796"/>
          </a:xfrm>
          <a:prstGeom prst="rect">
            <a:avLst/>
          </a:prstGeom>
        </p:spPr>
        <p:txBody>
          <a:bodyPr vert="horz" wrap="square" lIns="0" tIns="13335" rIns="0" bIns="0" rtlCol="0">
            <a:spAutoFit/>
          </a:bodyPr>
          <a:lstStyle/>
          <a:p>
            <a:pPr marL="12700" algn="ctr">
              <a:lnSpc>
                <a:spcPct val="100000"/>
              </a:lnSpc>
              <a:spcBef>
                <a:spcPts val="105"/>
              </a:spcBef>
            </a:pPr>
            <a:r>
              <a:rPr lang="en-US" sz="1400" dirty="0">
                <a:latin typeface="Times New Roman" panose="02020603050405020304" pitchFamily="18" charset="0"/>
                <a:cs typeface="Times New Roman" panose="02020603050405020304" pitchFamily="18" charset="0"/>
              </a:rPr>
              <a:t>Forecast 6 months test data using ARIMA and Classical decomposition model</a:t>
            </a:r>
            <a:endParaRPr sz="1400" dirty="0">
              <a:latin typeface="Times New Roman" panose="02020603050405020304" pitchFamily="18" charset="0"/>
              <a:cs typeface="Times New Roman" panose="02020603050405020304" pitchFamily="18" charset="0"/>
            </a:endParaRPr>
          </a:p>
        </p:txBody>
      </p:sp>
      <p:sp>
        <p:nvSpPr>
          <p:cNvPr id="52" name="object 52"/>
          <p:cNvSpPr txBox="1"/>
          <p:nvPr/>
        </p:nvSpPr>
        <p:spPr>
          <a:xfrm>
            <a:off x="8580881" y="2794442"/>
            <a:ext cx="2877311" cy="598882"/>
          </a:xfrm>
          <a:prstGeom prst="rect">
            <a:avLst/>
          </a:prstGeom>
          <a:noFill/>
        </p:spPr>
        <p:style>
          <a:lnRef idx="2">
            <a:schemeClr val="accent5"/>
          </a:lnRef>
          <a:fillRef idx="1">
            <a:schemeClr val="lt1"/>
          </a:fillRef>
          <a:effectRef idx="0">
            <a:schemeClr val="accent5"/>
          </a:effectRef>
          <a:fontRef idx="minor">
            <a:schemeClr val="dk1"/>
          </a:fontRef>
        </p:style>
        <p:txBody>
          <a:bodyPr vert="horz" wrap="square" lIns="0" tIns="42545" rIns="0" bIns="0" rtlCol="0">
            <a:spAutoFit/>
          </a:bodyPr>
          <a:lstStyle/>
          <a:p>
            <a:pPr marL="12700" marR="5080" indent="2540" algn="ctr">
              <a:lnSpc>
                <a:spcPct val="86100"/>
              </a:lnSpc>
              <a:spcBef>
                <a:spcPts val="335"/>
              </a:spcBef>
            </a:pPr>
            <a:r>
              <a:rPr lang="en-US" sz="1400" dirty="0">
                <a:solidFill>
                  <a:schemeClr val="tx1"/>
                </a:solidFill>
                <a:latin typeface="Times New Roman" panose="02020603050405020304" pitchFamily="18" charset="0"/>
                <a:cs typeface="Times New Roman" panose="02020603050405020304" pitchFamily="18" charset="0"/>
              </a:rPr>
              <a:t>Understand the variables available in the data file using data dictionary and  statistics.</a:t>
            </a:r>
            <a:endParaRPr sz="1400" dirty="0">
              <a:solidFill>
                <a:schemeClr val="tx1"/>
              </a:solidFill>
              <a:latin typeface="Times New Roman" panose="02020603050405020304" pitchFamily="18" charset="0"/>
              <a:cs typeface="Times New Roman" panose="02020603050405020304" pitchFamily="18" charset="0"/>
            </a:endParaRPr>
          </a:p>
        </p:txBody>
      </p:sp>
      <p:sp>
        <p:nvSpPr>
          <p:cNvPr id="54" name="object 54"/>
          <p:cNvSpPr/>
          <p:nvPr/>
        </p:nvSpPr>
        <p:spPr>
          <a:xfrm>
            <a:off x="8580882" y="4626102"/>
            <a:ext cx="2877311" cy="643128"/>
          </a:xfrm>
          <a:prstGeom prst="rect">
            <a:avLst/>
          </a:prstGeom>
          <a:noFill/>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solidFill>
                <a:schemeClr val="tx1"/>
              </a:solidFill>
              <a:latin typeface="Times New Roman" panose="02020603050405020304" pitchFamily="18" charset="0"/>
              <a:cs typeface="Times New Roman" panose="02020603050405020304" pitchFamily="18" charset="0"/>
            </a:endParaRPr>
          </a:p>
        </p:txBody>
      </p:sp>
      <p:sp>
        <p:nvSpPr>
          <p:cNvPr id="55" name="object 55"/>
          <p:cNvSpPr txBox="1"/>
          <p:nvPr/>
        </p:nvSpPr>
        <p:spPr>
          <a:xfrm>
            <a:off x="8677506" y="4733896"/>
            <a:ext cx="2558352" cy="455253"/>
          </a:xfrm>
          <a:prstGeom prst="rect">
            <a:avLst/>
          </a:prstGeom>
        </p:spPr>
        <p:txBody>
          <a:bodyPr vert="horz" wrap="square" lIns="0" tIns="44450" rIns="0" bIns="0" rtlCol="0">
            <a:spAutoFit/>
          </a:bodyPr>
          <a:lstStyle/>
          <a:p>
            <a:pPr marL="782320" marR="5080" indent="-769620" algn="ctr">
              <a:lnSpc>
                <a:spcPts val="1440"/>
              </a:lnSpc>
              <a:spcBef>
                <a:spcPts val="350"/>
              </a:spcBef>
            </a:pPr>
            <a:r>
              <a:rPr lang="en-US" sz="1400" dirty="0">
                <a:latin typeface="Times New Roman" panose="02020603050405020304" pitchFamily="18" charset="0"/>
                <a:cs typeface="Times New Roman" panose="02020603050405020304" pitchFamily="18" charset="0"/>
              </a:rPr>
              <a:t>Using MAPE Matrix finalize the</a:t>
            </a:r>
          </a:p>
          <a:p>
            <a:pPr marL="782320" marR="5080" indent="-769620" algn="ctr">
              <a:lnSpc>
                <a:spcPts val="1440"/>
              </a:lnSpc>
              <a:spcBef>
                <a:spcPts val="350"/>
              </a:spcBef>
            </a:pPr>
            <a:r>
              <a:rPr lang="en-US" sz="1400" dirty="0">
                <a:latin typeface="Times New Roman" panose="02020603050405020304" pitchFamily="18" charset="0"/>
                <a:cs typeface="Times New Roman" panose="02020603050405020304" pitchFamily="18" charset="0"/>
              </a:rPr>
              <a:t>best model.</a:t>
            </a:r>
            <a:endParaRPr sz="1400" dirty="0">
              <a:latin typeface="Times New Roman" panose="02020603050405020304" pitchFamily="18" charset="0"/>
              <a:cs typeface="Times New Roman" panose="02020603050405020304" pitchFamily="18" charset="0"/>
            </a:endParaRPr>
          </a:p>
        </p:txBody>
      </p:sp>
      <p:sp>
        <p:nvSpPr>
          <p:cNvPr id="57" name="object 57"/>
          <p:cNvSpPr/>
          <p:nvPr/>
        </p:nvSpPr>
        <p:spPr>
          <a:xfrm>
            <a:off x="8554781" y="5665998"/>
            <a:ext cx="2877311" cy="643128"/>
          </a:xfrm>
          <a:prstGeom prst="rect">
            <a:avLst/>
          </a:prstGeom>
          <a:noFill/>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solidFill>
                <a:schemeClr val="tx1"/>
              </a:solidFill>
              <a:latin typeface="Times New Roman" panose="02020603050405020304" pitchFamily="18" charset="0"/>
              <a:cs typeface="Times New Roman" panose="02020603050405020304" pitchFamily="18" charset="0"/>
            </a:endParaRPr>
          </a:p>
        </p:txBody>
      </p:sp>
      <p:sp>
        <p:nvSpPr>
          <p:cNvPr id="58" name="object 58"/>
          <p:cNvSpPr txBox="1"/>
          <p:nvPr/>
        </p:nvSpPr>
        <p:spPr>
          <a:xfrm>
            <a:off x="8799002" y="5668537"/>
            <a:ext cx="2390775" cy="598882"/>
          </a:xfrm>
          <a:prstGeom prst="rect">
            <a:avLst/>
          </a:prstGeom>
        </p:spPr>
        <p:txBody>
          <a:bodyPr vert="horz" wrap="square" lIns="0" tIns="42545" rIns="0" bIns="0" rtlCol="0">
            <a:spAutoFit/>
          </a:bodyPr>
          <a:lstStyle/>
          <a:p>
            <a:pPr marL="12700" marR="5080" indent="-1905" algn="ctr">
              <a:lnSpc>
                <a:spcPct val="86100"/>
              </a:lnSpc>
              <a:spcBef>
                <a:spcPts val="335"/>
              </a:spcBef>
            </a:pPr>
            <a:r>
              <a:rPr lang="en-US" sz="1400">
                <a:latin typeface="Times New Roman" panose="02020603050405020304" pitchFamily="18" charset="0"/>
                <a:cs typeface="Times New Roman" panose="02020603050405020304" pitchFamily="18" charset="0"/>
              </a:rPr>
              <a:t>The best model chosen will be used to Forecast the next six months</a:t>
            </a:r>
            <a:endParaRPr sz="1400" dirty="0">
              <a:latin typeface="Times New Roman" panose="02020603050405020304" pitchFamily="18" charset="0"/>
              <a:cs typeface="Times New Roman" panose="02020603050405020304" pitchFamily="18" charset="0"/>
            </a:endParaRPr>
          </a:p>
        </p:txBody>
      </p:sp>
      <p:sp>
        <p:nvSpPr>
          <p:cNvPr id="65" name="object 65"/>
          <p:cNvSpPr/>
          <p:nvPr/>
        </p:nvSpPr>
        <p:spPr>
          <a:xfrm>
            <a:off x="5003291" y="2380101"/>
            <a:ext cx="2612390" cy="2161552"/>
          </a:xfrm>
          <a:custGeom>
            <a:avLst/>
            <a:gdLst/>
            <a:ahLst/>
            <a:cxnLst/>
            <a:rect l="l" t="t" r="r" b="b"/>
            <a:pathLst>
              <a:path w="2612390" h="706119">
                <a:moveTo>
                  <a:pt x="2494534" y="0"/>
                </a:moveTo>
                <a:lnTo>
                  <a:pt x="117602" y="0"/>
                </a:lnTo>
                <a:lnTo>
                  <a:pt x="71848" y="9249"/>
                </a:lnTo>
                <a:lnTo>
                  <a:pt x="34464" y="34464"/>
                </a:lnTo>
                <a:lnTo>
                  <a:pt x="9249" y="71848"/>
                </a:lnTo>
                <a:lnTo>
                  <a:pt x="0" y="117601"/>
                </a:lnTo>
                <a:lnTo>
                  <a:pt x="0" y="588010"/>
                </a:lnTo>
                <a:lnTo>
                  <a:pt x="9249" y="633763"/>
                </a:lnTo>
                <a:lnTo>
                  <a:pt x="34464" y="671147"/>
                </a:lnTo>
                <a:lnTo>
                  <a:pt x="71848" y="696362"/>
                </a:lnTo>
                <a:lnTo>
                  <a:pt x="117602" y="705612"/>
                </a:lnTo>
                <a:lnTo>
                  <a:pt x="2494534" y="705612"/>
                </a:lnTo>
                <a:lnTo>
                  <a:pt x="2540287" y="696362"/>
                </a:lnTo>
                <a:lnTo>
                  <a:pt x="2577671" y="671147"/>
                </a:lnTo>
                <a:lnTo>
                  <a:pt x="2602886" y="633763"/>
                </a:lnTo>
                <a:lnTo>
                  <a:pt x="2612136" y="588010"/>
                </a:lnTo>
                <a:lnTo>
                  <a:pt x="2612136" y="117601"/>
                </a:lnTo>
                <a:lnTo>
                  <a:pt x="2602886" y="71848"/>
                </a:lnTo>
                <a:lnTo>
                  <a:pt x="2577671" y="34464"/>
                </a:lnTo>
                <a:lnTo>
                  <a:pt x="2540287" y="9249"/>
                </a:lnTo>
                <a:lnTo>
                  <a:pt x="2494534" y="0"/>
                </a:lnTo>
                <a:close/>
              </a:path>
            </a:pathLst>
          </a:custGeom>
          <a:noFill/>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solidFill>
                <a:schemeClr val="tx1"/>
              </a:solidFill>
              <a:latin typeface="Times New Roman" panose="02020603050405020304" pitchFamily="18" charset="0"/>
              <a:cs typeface="Times New Roman" panose="02020603050405020304" pitchFamily="18" charset="0"/>
            </a:endParaRPr>
          </a:p>
        </p:txBody>
      </p:sp>
      <p:sp>
        <p:nvSpPr>
          <p:cNvPr id="67" name="object 67"/>
          <p:cNvSpPr txBox="1"/>
          <p:nvPr/>
        </p:nvSpPr>
        <p:spPr>
          <a:xfrm>
            <a:off x="5148137" y="2499009"/>
            <a:ext cx="2236354" cy="2160207"/>
          </a:xfrm>
          <a:prstGeom prst="rect">
            <a:avLst/>
          </a:prstGeom>
        </p:spPr>
        <p:txBody>
          <a:bodyPr vert="horz" wrap="square" lIns="0" tIns="13335" rIns="0" bIns="0" rtlCol="0">
            <a:spAutoFit/>
          </a:bodyPr>
          <a:lstStyle/>
          <a:p>
            <a:pPr marL="298450" indent="-285750">
              <a:lnSpc>
                <a:spcPct val="100000"/>
              </a:lnSpc>
              <a:spcBef>
                <a:spcPts val="10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Missing value</a:t>
            </a:r>
            <a:r>
              <a:rPr sz="1400" spc="-114"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Treatment</a:t>
            </a:r>
            <a:endParaRPr lang="en-US" sz="1400" spc="-10" dirty="0">
              <a:latin typeface="Times New Roman" panose="02020603050405020304" pitchFamily="18" charset="0"/>
              <a:cs typeface="Times New Roman" panose="02020603050405020304" pitchFamily="18" charset="0"/>
            </a:endParaRPr>
          </a:p>
          <a:p>
            <a:pPr marL="298450" indent="-285750">
              <a:lnSpc>
                <a:spcPct val="100000"/>
              </a:lnSpc>
              <a:spcBef>
                <a:spcPts val="105"/>
              </a:spcBef>
              <a:buFont typeface="Arial" panose="020B0604020202020204" pitchFamily="34" charset="0"/>
              <a:buChar char="•"/>
            </a:pPr>
            <a:r>
              <a:rPr lang="en-US" sz="1400" spc="-10" dirty="0">
                <a:latin typeface="Times New Roman" panose="02020603050405020304" pitchFamily="18" charset="0"/>
                <a:cs typeface="Times New Roman" panose="02020603050405020304" pitchFamily="18" charset="0"/>
              </a:rPr>
              <a:t>Finding the monthly Profit, Sales, Demand for all the 21 Market segment</a:t>
            </a:r>
          </a:p>
          <a:p>
            <a:pPr marL="298450" indent="-285750">
              <a:lnSpc>
                <a:spcPct val="100000"/>
              </a:lnSpc>
              <a:spcBef>
                <a:spcPts val="105"/>
              </a:spcBef>
              <a:buFont typeface="Arial" panose="020B0604020202020204" pitchFamily="34" charset="0"/>
              <a:buChar char="•"/>
            </a:pPr>
            <a:r>
              <a:rPr lang="en-US" sz="1400" spc="-10" dirty="0">
                <a:latin typeface="Times New Roman" panose="02020603050405020304" pitchFamily="18" charset="0"/>
                <a:cs typeface="Times New Roman" panose="02020603050405020304" pitchFamily="18" charset="0"/>
              </a:rPr>
              <a:t>Compute the Monthly avg.profit, Net Profit, for each Market bucket. Identifying the two target Market Buckets</a:t>
            </a:r>
            <a:r>
              <a:rPr lang="en-US" sz="1100" spc="-10" dirty="0">
                <a:latin typeface="Times New Roman" panose="02020603050405020304" pitchFamily="18" charset="0"/>
                <a:cs typeface="Times New Roman" panose="02020603050405020304" pitchFamily="18" charset="0"/>
              </a:rPr>
              <a:t>.</a:t>
            </a:r>
          </a:p>
          <a:p>
            <a:pPr marL="298450" indent="-285750">
              <a:lnSpc>
                <a:spcPct val="100000"/>
              </a:lnSpc>
              <a:spcBef>
                <a:spcPts val="105"/>
              </a:spcBef>
              <a:buFont typeface="Arial" panose="020B0604020202020204" pitchFamily="34" charset="0"/>
              <a:buChar char="•"/>
            </a:pPr>
            <a:endParaRPr lang="en-US" sz="1100" spc="-10" dirty="0">
              <a:latin typeface="Times New Roman" panose="02020603050405020304" pitchFamily="18" charset="0"/>
              <a:cs typeface="Times New Roman" panose="02020603050405020304" pitchFamily="18" charset="0"/>
            </a:endParaRPr>
          </a:p>
        </p:txBody>
      </p:sp>
      <p:sp>
        <p:nvSpPr>
          <p:cNvPr id="51" name="Rectangle 50"/>
          <p:cNvSpPr/>
          <p:nvPr/>
        </p:nvSpPr>
        <p:spPr>
          <a:xfrm>
            <a:off x="1005840" y="1782845"/>
            <a:ext cx="1024128" cy="290726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0" name="Snip Single Corner Rectangle 69"/>
          <p:cNvSpPr/>
          <p:nvPr/>
        </p:nvSpPr>
        <p:spPr>
          <a:xfrm>
            <a:off x="2462605" y="3063747"/>
            <a:ext cx="1920800" cy="972820"/>
          </a:xfrm>
          <a:prstGeom prst="snip1Rect">
            <a:avLst/>
          </a:prstGeom>
          <a:no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1" name="object 30"/>
          <p:cNvSpPr/>
          <p:nvPr/>
        </p:nvSpPr>
        <p:spPr>
          <a:xfrm rot="5400000">
            <a:off x="9746110" y="2457620"/>
            <a:ext cx="245935" cy="250622"/>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2" name="object 30"/>
          <p:cNvSpPr/>
          <p:nvPr/>
        </p:nvSpPr>
        <p:spPr>
          <a:xfrm rot="5400000">
            <a:off x="9746111" y="3404146"/>
            <a:ext cx="245935" cy="250622"/>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3" name="object 30"/>
          <p:cNvSpPr/>
          <p:nvPr/>
        </p:nvSpPr>
        <p:spPr>
          <a:xfrm rot="5400000">
            <a:off x="9695250" y="4376236"/>
            <a:ext cx="309119" cy="206085"/>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4" name="object 30"/>
          <p:cNvSpPr/>
          <p:nvPr/>
        </p:nvSpPr>
        <p:spPr>
          <a:xfrm rot="5400000">
            <a:off x="9695249" y="5318618"/>
            <a:ext cx="309119" cy="206085"/>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5" name="object 30"/>
          <p:cNvSpPr/>
          <p:nvPr/>
        </p:nvSpPr>
        <p:spPr>
          <a:xfrm>
            <a:off x="4482544" y="3460877"/>
            <a:ext cx="424054" cy="236473"/>
          </a:xfrm>
          <a:prstGeom prst="rightArrow">
            <a:avLst/>
          </a:prstGeom>
          <a:solidFill>
            <a:schemeClr val="accent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7" name="U-Turn Arrow 76"/>
          <p:cNvSpPr/>
          <p:nvPr/>
        </p:nvSpPr>
        <p:spPr>
          <a:xfrm>
            <a:off x="6447454" y="1055960"/>
            <a:ext cx="3676260" cy="960375"/>
          </a:xfrm>
          <a:prstGeom prst="utur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65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831" y="230372"/>
            <a:ext cx="10515600" cy="568526"/>
          </a:xfrm>
        </p:spPr>
        <p:txBody>
          <a:bodyPr>
            <a:normAutofit fontScale="90000"/>
          </a:bodyPr>
          <a:lstStyle/>
          <a:p>
            <a:r>
              <a:rPr lang="en-US" b="1" dirty="0">
                <a:latin typeface="Times New Roman" panose="02020603050405020304" pitchFamily="18" charset="0"/>
                <a:cs typeface="Times New Roman" panose="02020603050405020304" pitchFamily="18" charset="0"/>
              </a:rPr>
              <a:t>Assumptions</a:t>
            </a: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330467" y="1192794"/>
            <a:ext cx="11531065" cy="5293757"/>
          </a:xfrm>
          <a:prstGeom prst="rect">
            <a:avLst/>
          </a:prstGeom>
        </p:spPr>
        <p:txBody>
          <a:bodyPr wrap="square">
            <a:spAutoFit/>
          </a:bodyPr>
          <a:lstStyle/>
          <a:p>
            <a:pPr marL="342900" indent="-342900">
              <a:buFont typeface="+mj-lt"/>
              <a:buAutoNum type="arabicPeriod"/>
            </a:pPr>
            <a:r>
              <a:rPr lang="en-US" sz="2000" dirty="0" err="1">
                <a:latin typeface="Times New Roman" panose="02020603050405020304" pitchFamily="18" charset="0"/>
                <a:cs typeface="Times New Roman" panose="02020603050405020304" pitchFamily="18" charset="0"/>
              </a:rPr>
              <a:t>Month.Number</a:t>
            </a:r>
            <a:r>
              <a:rPr lang="en-US" sz="2000" dirty="0">
                <a:latin typeface="Times New Roman" panose="02020603050405020304" pitchFamily="18" charset="0"/>
                <a:cs typeface="Times New Roman" panose="02020603050405020304" pitchFamily="18" charset="0"/>
              </a:rPr>
              <a:t>  : We have 48 months ranging from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Jan 2011 to 31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Dec 2014. Hence we have derived a new metric called </a:t>
            </a:r>
            <a:r>
              <a:rPr lang="en-US" sz="2000" dirty="0" err="1">
                <a:latin typeface="Times New Roman" panose="02020603050405020304" pitchFamily="18" charset="0"/>
                <a:cs typeface="Times New Roman" panose="02020603050405020304" pitchFamily="18" charset="0"/>
              </a:rPr>
              <a:t>Month.Number</a:t>
            </a:r>
            <a:r>
              <a:rPr lang="en-US" sz="2000" dirty="0">
                <a:latin typeface="Times New Roman" panose="02020603050405020304" pitchFamily="18" charset="0"/>
                <a:cs typeface="Times New Roman" panose="02020603050405020304" pitchFamily="18" charset="0"/>
              </a:rPr>
              <a:t> ranging from 1 to 48 to determine number of months passed since Jan 2011.</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US postal codes are missing and hence we will not use postal codes in our model. We are not imputing the column as we are going to ignore this column in our analysis anyway.</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 There are few outliers in our data. However we are not removing them since these are actual demand and sales for products &amp; they reflect the real-life data. While doing classical decomposition we are smoothing out the series which would any way take care of any extreme values present in the series.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Multiplicative model has been trained for the global trend component for both the segments since the amplitude of sales and demand is increasing with time.</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here are peaks and troughs in the series which resembles to a sinusoidal pattern. Hence we are also training multiplicative sinusoidal model to replicate the global trend.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33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57" y="365126"/>
            <a:ext cx="10515600" cy="568526"/>
          </a:xfrm>
        </p:spPr>
        <p:txBody>
          <a:bodyPr>
            <a:noAutofit/>
          </a:bodyPr>
          <a:lstStyle/>
          <a:p>
            <a:r>
              <a:rPr lang="en-US" sz="3600" b="1" dirty="0">
                <a:latin typeface="Times New Roman" panose="02020603050405020304" pitchFamily="18" charset="0"/>
                <a:cs typeface="Times New Roman" panose="02020603050405020304" pitchFamily="18" charset="0"/>
              </a:rPr>
              <a:t>Top 2 Market segments</a:t>
            </a:r>
          </a:p>
        </p:txBody>
      </p:sp>
      <p:sp>
        <p:nvSpPr>
          <p:cNvPr id="4" name="Rectangle 3"/>
          <p:cNvSpPr/>
          <p:nvPr/>
        </p:nvSpPr>
        <p:spPr>
          <a:xfrm>
            <a:off x="232610" y="933652"/>
            <a:ext cx="11726780" cy="646330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have identified most profitable Market-Consumer Segment combination using coefficient of variation. Lower is the coefficient of variation lesser is the fluctuation is series and the more consistent the profit will be.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Based on the above definition we found out our </a:t>
            </a:r>
            <a:r>
              <a:rPr lang="en-US" b="1" dirty="0">
                <a:latin typeface="Times New Roman" panose="02020603050405020304" pitchFamily="18" charset="0"/>
                <a:cs typeface="Times New Roman" panose="02020603050405020304" pitchFamily="18" charset="0"/>
              </a:rPr>
              <a:t>top two segments </a:t>
            </a:r>
            <a:r>
              <a:rPr lang="en-US" dirty="0">
                <a:latin typeface="Times New Roman" panose="02020603050405020304" pitchFamily="18" charset="0"/>
                <a:cs typeface="Times New Roman" panose="02020603050405020304" pitchFamily="18" charset="0"/>
              </a:rPr>
              <a:t>which are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APAC Consumer Segment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EU Consumer Segment</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86A3C6C-F34D-4AA8-9F4F-6815BEA5F66E}"/>
              </a:ext>
            </a:extLst>
          </p:cNvPr>
          <p:cNvPicPr>
            <a:picLocks noChangeAspect="1"/>
          </p:cNvPicPr>
          <p:nvPr/>
        </p:nvPicPr>
        <p:blipFill>
          <a:blip r:embed="rId2"/>
          <a:stretch>
            <a:fillRect/>
          </a:stretch>
        </p:blipFill>
        <p:spPr>
          <a:xfrm>
            <a:off x="478302" y="2786228"/>
            <a:ext cx="11125755" cy="3881858"/>
          </a:xfrm>
          <a:prstGeom prst="rect">
            <a:avLst/>
          </a:prstGeom>
        </p:spPr>
      </p:pic>
    </p:spTree>
    <p:extLst>
      <p:ext uri="{BB962C8B-B14F-4D97-AF65-F5344CB8AC3E}">
        <p14:creationId xmlns:p14="http://schemas.microsoft.com/office/powerpoint/2010/main" val="181633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622" y="-68004"/>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APAC Consumer Demand Curve</a:t>
            </a:r>
          </a:p>
        </p:txBody>
      </p:sp>
      <p:sp>
        <p:nvSpPr>
          <p:cNvPr id="3" name="Rectangle 2">
            <a:extLst>
              <a:ext uri="{FF2B5EF4-FFF2-40B4-BE49-F238E27FC236}">
                <a16:creationId xmlns:a16="http://schemas.microsoft.com/office/drawing/2014/main" id="{6DE4F600-14C7-4637-81CF-296BDF85B0C7}"/>
              </a:ext>
            </a:extLst>
          </p:cNvPr>
          <p:cNvSpPr/>
          <p:nvPr/>
        </p:nvSpPr>
        <p:spPr>
          <a:xfrm>
            <a:off x="5181656" y="1187099"/>
            <a:ext cx="3446585" cy="155894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C9DEB7-8C3E-49E1-9396-84774562EEAF}"/>
              </a:ext>
            </a:extLst>
          </p:cNvPr>
          <p:cNvSpPr/>
          <p:nvPr/>
        </p:nvSpPr>
        <p:spPr>
          <a:xfrm>
            <a:off x="5175236" y="3018870"/>
            <a:ext cx="3446585" cy="155894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D9C108-2460-4C49-B13B-A161A688FD2A}"/>
              </a:ext>
            </a:extLst>
          </p:cNvPr>
          <p:cNvSpPr/>
          <p:nvPr/>
        </p:nvSpPr>
        <p:spPr>
          <a:xfrm>
            <a:off x="5181656" y="5072795"/>
            <a:ext cx="3446585" cy="15589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803725A-1CA4-4343-A975-BA4A7C7589DE}"/>
              </a:ext>
            </a:extLst>
          </p:cNvPr>
          <p:cNvSpPr/>
          <p:nvPr/>
        </p:nvSpPr>
        <p:spPr>
          <a:xfrm>
            <a:off x="391515" y="2320832"/>
            <a:ext cx="3882683" cy="2902798"/>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103091-14AD-4C51-8EE4-A6257F8907BF}"/>
              </a:ext>
            </a:extLst>
          </p:cNvPr>
          <p:cNvSpPr txBox="1"/>
          <p:nvPr/>
        </p:nvSpPr>
        <p:spPr>
          <a:xfrm>
            <a:off x="964215" y="2209146"/>
            <a:ext cx="304660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Actual APAC Demand Series</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9264F7AB-BB9E-4290-A8A3-7E4781276B93}"/>
              </a:ext>
            </a:extLst>
          </p:cNvPr>
          <p:cNvCxnSpPr>
            <a:cxnSpLocks/>
          </p:cNvCxnSpPr>
          <p:nvPr/>
        </p:nvCxnSpPr>
        <p:spPr>
          <a:xfrm flipV="1">
            <a:off x="4373845" y="1986268"/>
            <a:ext cx="572758" cy="12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A7C1AE-6875-4472-927E-8F3B96775706}"/>
              </a:ext>
            </a:extLst>
          </p:cNvPr>
          <p:cNvCxnSpPr>
            <a:cxnSpLocks/>
          </p:cNvCxnSpPr>
          <p:nvPr/>
        </p:nvCxnSpPr>
        <p:spPr>
          <a:xfrm>
            <a:off x="4373845" y="3589351"/>
            <a:ext cx="7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7EF735-FC95-43B0-B672-A8DEC133DAD5}"/>
              </a:ext>
            </a:extLst>
          </p:cNvPr>
          <p:cNvCxnSpPr>
            <a:cxnSpLocks/>
          </p:cNvCxnSpPr>
          <p:nvPr/>
        </p:nvCxnSpPr>
        <p:spPr>
          <a:xfrm>
            <a:off x="4373845" y="3855354"/>
            <a:ext cx="572758" cy="136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FF0C2B-8966-4DFD-B146-0A130E9491A6}"/>
              </a:ext>
            </a:extLst>
          </p:cNvPr>
          <p:cNvSpPr txBox="1"/>
          <p:nvPr/>
        </p:nvSpPr>
        <p:spPr>
          <a:xfrm>
            <a:off x="5784449" y="913126"/>
            <a:ext cx="22409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Global trend : In red</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BE54261-404B-44ED-9BB0-4F2BC1985C9C}"/>
              </a:ext>
            </a:extLst>
          </p:cNvPr>
          <p:cNvSpPr txBox="1"/>
          <p:nvPr/>
        </p:nvSpPr>
        <p:spPr>
          <a:xfrm>
            <a:off x="5866174" y="2795845"/>
            <a:ext cx="194796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Local Component</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23D8D23-5CB3-4068-A5DC-C3B0F5DA9022}"/>
              </a:ext>
            </a:extLst>
          </p:cNvPr>
          <p:cNvSpPr txBox="1"/>
          <p:nvPr/>
        </p:nvSpPr>
        <p:spPr>
          <a:xfrm>
            <a:off x="6246855" y="4854298"/>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Residuals</a:t>
            </a:r>
            <a:endParaRPr lang="en-IN"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F97B3DE-29ED-4F4B-9E94-B89716377974}"/>
              </a:ext>
            </a:extLst>
          </p:cNvPr>
          <p:cNvSpPr/>
          <p:nvPr/>
        </p:nvSpPr>
        <p:spPr>
          <a:xfrm>
            <a:off x="8969414" y="1825974"/>
            <a:ext cx="3072529" cy="1553652"/>
          </a:xfrm>
          <a:prstGeom prst="rect">
            <a:avLst/>
          </a:prstGeom>
          <a:blipFill dpi="0" rotWithShape="1">
            <a:blip r:embed="rId6">
              <a:extLst>
                <a:ext uri="{28A0092B-C50C-407E-A947-70E740481C1C}">
                  <a14:useLocalDpi xmlns:a14="http://schemas.microsoft.com/office/drawing/2010/main" val="0"/>
                </a:ext>
              </a:extLst>
            </a:blip>
            <a:srcRect/>
            <a:stretch>
              <a:fillRect l="-12282" t="-12773" r="-5158"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4A33671-F726-418F-BE5C-57E915F54F8F}"/>
              </a:ext>
            </a:extLst>
          </p:cNvPr>
          <p:cNvSpPr/>
          <p:nvPr/>
        </p:nvSpPr>
        <p:spPr>
          <a:xfrm>
            <a:off x="8850454" y="3668431"/>
            <a:ext cx="3446584" cy="1494078"/>
          </a:xfrm>
          <a:prstGeom prst="rect">
            <a:avLst/>
          </a:prstGeom>
          <a:blipFill dpi="0" rotWithShape="1">
            <a:blip r:embed="rId7">
              <a:extLst>
                <a:ext uri="{28A0092B-C50C-407E-A947-70E740481C1C}">
                  <a14:useLocalDpi xmlns:a14="http://schemas.microsoft.com/office/drawing/2010/main" val="0"/>
                </a:ext>
              </a:extLst>
            </a:blip>
            <a:srcRect/>
            <a:stretch>
              <a:fillRect l="-10342" t="-21881" r="851" b="-69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167AF01-4175-4547-BBC7-8D6F441A3711}"/>
              </a:ext>
            </a:extLst>
          </p:cNvPr>
          <p:cNvSpPr txBox="1"/>
          <p:nvPr/>
        </p:nvSpPr>
        <p:spPr>
          <a:xfrm>
            <a:off x="9208622" y="1429394"/>
            <a:ext cx="265752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ACF of Local component</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432431-F52B-454A-818D-BB3AA24BE927}"/>
              </a:ext>
            </a:extLst>
          </p:cNvPr>
          <p:cNvSpPr txBox="1"/>
          <p:nvPr/>
        </p:nvSpPr>
        <p:spPr>
          <a:xfrm>
            <a:off x="9208622" y="3406874"/>
            <a:ext cx="278146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PACF of Local component</a:t>
            </a:r>
            <a:endParaRPr lang="en-IN"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87FEE760-8C1D-4931-AA64-663740B0DB94}"/>
              </a:ext>
            </a:extLst>
          </p:cNvPr>
          <p:cNvSpPr/>
          <p:nvPr/>
        </p:nvSpPr>
        <p:spPr>
          <a:xfrm>
            <a:off x="391515" y="883583"/>
            <a:ext cx="8236726" cy="5748160"/>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117AA2F-3631-47C7-9E90-6EDC7AD61404}"/>
              </a:ext>
            </a:extLst>
          </p:cNvPr>
          <p:cNvSpPr txBox="1"/>
          <p:nvPr/>
        </p:nvSpPr>
        <p:spPr>
          <a:xfrm>
            <a:off x="8842970" y="5677636"/>
            <a:ext cx="319897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ACF and PACF plots we see local component is almost stationary (&lt;5% data pts. Cross 95% CF line)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Residuals are stationary as per DF test and KPSS test</a:t>
            </a:r>
          </a:p>
        </p:txBody>
      </p:sp>
    </p:spTree>
    <p:extLst>
      <p:ext uri="{BB962C8B-B14F-4D97-AF65-F5344CB8AC3E}">
        <p14:creationId xmlns:p14="http://schemas.microsoft.com/office/powerpoint/2010/main" val="401702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28071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Comparing Auto ARIMA and Classical Decomposition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Models for Demand- APAC</a:t>
            </a:r>
          </a:p>
        </p:txBody>
      </p:sp>
      <p:sp>
        <p:nvSpPr>
          <p:cNvPr id="4" name="Rectangle 3">
            <a:extLst>
              <a:ext uri="{FF2B5EF4-FFF2-40B4-BE49-F238E27FC236}">
                <a16:creationId xmlns:a16="http://schemas.microsoft.com/office/drawing/2014/main" id="{55209FA0-F24A-4C14-96D3-31E042614CC8}"/>
              </a:ext>
            </a:extLst>
          </p:cNvPr>
          <p:cNvSpPr/>
          <p:nvPr/>
        </p:nvSpPr>
        <p:spPr>
          <a:xfrm>
            <a:off x="562708" y="1772529"/>
            <a:ext cx="5270698" cy="3530991"/>
          </a:xfrm>
          <a:prstGeom prst="rect">
            <a:avLst/>
          </a:prstGeom>
          <a:blipFill dpi="0" rotWithShape="1">
            <a:blip r:embed="rId2">
              <a:extLst>
                <a:ext uri="{28A0092B-C50C-407E-A947-70E740481C1C}">
                  <a14:useLocalDpi xmlns:a14="http://schemas.microsoft.com/office/drawing/2010/main" val="0"/>
                </a:ext>
              </a:extLst>
            </a:blip>
            <a:srcRect/>
            <a:stretch>
              <a:fillRect l="-7544" t="-20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13720A-1621-400E-B247-DA090C7BE95B}"/>
              </a:ext>
            </a:extLst>
          </p:cNvPr>
          <p:cNvSpPr/>
          <p:nvPr/>
        </p:nvSpPr>
        <p:spPr>
          <a:xfrm>
            <a:off x="6564921" y="1772530"/>
            <a:ext cx="5270698" cy="3530990"/>
          </a:xfrm>
          <a:prstGeom prst="rect">
            <a:avLst/>
          </a:prstGeom>
          <a:blipFill dpi="0" rotWithShape="1">
            <a:blip r:embed="rId2">
              <a:extLst>
                <a:ext uri="{28A0092B-C50C-407E-A947-70E740481C1C}">
                  <a14:useLocalDpi xmlns:a14="http://schemas.microsoft.com/office/drawing/2010/main" val="0"/>
                </a:ext>
              </a:extLst>
            </a:blip>
            <a:srcRect/>
            <a:stretch>
              <a:fillRect l="-10638" t="-20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B07221-6F21-4698-8501-61DE501C72CE}"/>
              </a:ext>
            </a:extLst>
          </p:cNvPr>
          <p:cNvSpPr txBox="1"/>
          <p:nvPr/>
        </p:nvSpPr>
        <p:spPr>
          <a:xfrm>
            <a:off x="977268" y="5281492"/>
            <a:ext cx="506645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classical decomposition method</a:t>
            </a:r>
          </a:p>
          <a:p>
            <a:r>
              <a:rPr lang="en-US" dirty="0">
                <a:latin typeface="Times New Roman" panose="02020603050405020304" pitchFamily="18" charset="0"/>
                <a:cs typeface="Times New Roman" panose="02020603050405020304" pitchFamily="18" charset="0"/>
              </a:rPr>
              <a:t>MAPE: 18.79196</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CF628E-7758-4553-933D-B255532F135F}"/>
              </a:ext>
            </a:extLst>
          </p:cNvPr>
          <p:cNvSpPr txBox="1"/>
          <p:nvPr/>
        </p:nvSpPr>
        <p:spPr>
          <a:xfrm>
            <a:off x="6959661" y="5281492"/>
            <a:ext cx="44268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Forecasting using Auto Arima Method</a:t>
            </a:r>
          </a:p>
          <a:p>
            <a:r>
              <a:rPr lang="en-US" dirty="0">
                <a:latin typeface="Times New Roman" panose="02020603050405020304" pitchFamily="18" charset="0"/>
                <a:cs typeface="Times New Roman" panose="02020603050405020304" pitchFamily="18" charset="0"/>
              </a:rPr>
              <a:t>MAPE: 26.24458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920F72-F346-4AD6-8E4D-0E6D9A6CC5EE}"/>
              </a:ext>
            </a:extLst>
          </p:cNvPr>
          <p:cNvSpPr txBox="1"/>
          <p:nvPr/>
        </p:nvSpPr>
        <p:spPr>
          <a:xfrm>
            <a:off x="977268" y="5933148"/>
            <a:ext cx="94510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Classical decomposition is doing a better job at forecasting as compared to Auto Arima.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33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087" y="-8207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APAC Consumer Sales Curve</a:t>
            </a:r>
          </a:p>
        </p:txBody>
      </p:sp>
      <p:sp>
        <p:nvSpPr>
          <p:cNvPr id="3" name="Rectangle 2">
            <a:extLst>
              <a:ext uri="{FF2B5EF4-FFF2-40B4-BE49-F238E27FC236}">
                <a16:creationId xmlns:a16="http://schemas.microsoft.com/office/drawing/2014/main" id="{6DE4F600-14C7-4637-81CF-296BDF85B0C7}"/>
              </a:ext>
            </a:extLst>
          </p:cNvPr>
          <p:cNvSpPr/>
          <p:nvPr/>
        </p:nvSpPr>
        <p:spPr>
          <a:xfrm>
            <a:off x="5181656" y="1187099"/>
            <a:ext cx="3446585" cy="155894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C9DEB7-8C3E-49E1-9396-84774562EEAF}"/>
              </a:ext>
            </a:extLst>
          </p:cNvPr>
          <p:cNvSpPr/>
          <p:nvPr/>
        </p:nvSpPr>
        <p:spPr>
          <a:xfrm>
            <a:off x="5175236" y="3018870"/>
            <a:ext cx="3446585" cy="15589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D9C108-2460-4C49-B13B-A161A688FD2A}"/>
              </a:ext>
            </a:extLst>
          </p:cNvPr>
          <p:cNvSpPr/>
          <p:nvPr/>
        </p:nvSpPr>
        <p:spPr>
          <a:xfrm>
            <a:off x="5181656" y="5072795"/>
            <a:ext cx="3446585" cy="1558948"/>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803725A-1CA4-4343-A975-BA4A7C7589DE}"/>
              </a:ext>
            </a:extLst>
          </p:cNvPr>
          <p:cNvSpPr/>
          <p:nvPr/>
        </p:nvSpPr>
        <p:spPr>
          <a:xfrm>
            <a:off x="391515" y="2320832"/>
            <a:ext cx="3882683" cy="29027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103091-14AD-4C51-8EE4-A6257F8907BF}"/>
              </a:ext>
            </a:extLst>
          </p:cNvPr>
          <p:cNvSpPr txBox="1"/>
          <p:nvPr/>
        </p:nvSpPr>
        <p:spPr>
          <a:xfrm>
            <a:off x="1107124" y="2197596"/>
            <a:ext cx="271317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Actual APAC Sales Series</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9264F7AB-BB9E-4290-A8A3-7E4781276B93}"/>
              </a:ext>
            </a:extLst>
          </p:cNvPr>
          <p:cNvCxnSpPr>
            <a:cxnSpLocks/>
          </p:cNvCxnSpPr>
          <p:nvPr/>
        </p:nvCxnSpPr>
        <p:spPr>
          <a:xfrm flipV="1">
            <a:off x="4373845" y="1986268"/>
            <a:ext cx="572758" cy="12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A7C1AE-6875-4472-927E-8F3B96775706}"/>
              </a:ext>
            </a:extLst>
          </p:cNvPr>
          <p:cNvCxnSpPr>
            <a:cxnSpLocks/>
          </p:cNvCxnSpPr>
          <p:nvPr/>
        </p:nvCxnSpPr>
        <p:spPr>
          <a:xfrm>
            <a:off x="4373845" y="3589351"/>
            <a:ext cx="7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7EF735-FC95-43B0-B672-A8DEC133DAD5}"/>
              </a:ext>
            </a:extLst>
          </p:cNvPr>
          <p:cNvCxnSpPr>
            <a:cxnSpLocks/>
          </p:cNvCxnSpPr>
          <p:nvPr/>
        </p:nvCxnSpPr>
        <p:spPr>
          <a:xfrm>
            <a:off x="4373845" y="3855354"/>
            <a:ext cx="572758" cy="136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FF0C2B-8966-4DFD-B146-0A130E9491A6}"/>
              </a:ext>
            </a:extLst>
          </p:cNvPr>
          <p:cNvSpPr txBox="1"/>
          <p:nvPr/>
        </p:nvSpPr>
        <p:spPr>
          <a:xfrm>
            <a:off x="5846156" y="1002433"/>
            <a:ext cx="22409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Global trend : In red</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BE54261-404B-44ED-9BB0-4F2BC1985C9C}"/>
              </a:ext>
            </a:extLst>
          </p:cNvPr>
          <p:cNvSpPr txBox="1"/>
          <p:nvPr/>
        </p:nvSpPr>
        <p:spPr>
          <a:xfrm>
            <a:off x="6345852" y="2834204"/>
            <a:ext cx="194796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Local Component</a:t>
            </a:r>
            <a:endParaRPr lang="en-IN"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23D8D23-5CB3-4068-A5DC-C3B0F5DA9022}"/>
              </a:ext>
            </a:extLst>
          </p:cNvPr>
          <p:cNvSpPr txBox="1"/>
          <p:nvPr/>
        </p:nvSpPr>
        <p:spPr>
          <a:xfrm>
            <a:off x="6381887" y="4893788"/>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Residuals</a:t>
            </a:r>
            <a:endParaRPr lang="en-IN"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F97B3DE-29ED-4F4B-9E94-B89716377974}"/>
              </a:ext>
            </a:extLst>
          </p:cNvPr>
          <p:cNvSpPr/>
          <p:nvPr/>
        </p:nvSpPr>
        <p:spPr>
          <a:xfrm>
            <a:off x="8863294" y="1798726"/>
            <a:ext cx="3178649" cy="1580900"/>
          </a:xfrm>
          <a:prstGeom prst="rect">
            <a:avLst/>
          </a:prstGeom>
          <a:blipFill dpi="0" rotWithShape="1">
            <a:blip r:embed="rId7">
              <a:extLst>
                <a:ext uri="{28A0092B-C50C-407E-A947-70E740481C1C}">
                  <a14:useLocalDpi xmlns:a14="http://schemas.microsoft.com/office/drawing/2010/main" val="0"/>
                </a:ext>
              </a:extLst>
            </a:blip>
            <a:srcRect/>
            <a:stretch>
              <a:fillRect l="-8662" t="-17206"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4A33671-F726-418F-BE5C-57E915F54F8F}"/>
              </a:ext>
            </a:extLst>
          </p:cNvPr>
          <p:cNvSpPr/>
          <p:nvPr/>
        </p:nvSpPr>
        <p:spPr>
          <a:xfrm>
            <a:off x="8863294" y="3589351"/>
            <a:ext cx="3178649" cy="1573157"/>
          </a:xfrm>
          <a:prstGeom prst="rect">
            <a:avLst/>
          </a:prstGeom>
          <a:blipFill dpi="0" rotWithShape="1">
            <a:blip r:embed="rId8">
              <a:extLst>
                <a:ext uri="{28A0092B-C50C-407E-A947-70E740481C1C}">
                  <a14:useLocalDpi xmlns:a14="http://schemas.microsoft.com/office/drawing/2010/main" val="0"/>
                </a:ext>
              </a:extLst>
            </a:blip>
            <a:srcRect/>
            <a:stretch>
              <a:fillRect l="-6616" t="-143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167AF01-4175-4547-BBC7-8D6F441A3711}"/>
              </a:ext>
            </a:extLst>
          </p:cNvPr>
          <p:cNvSpPr txBox="1"/>
          <p:nvPr/>
        </p:nvSpPr>
        <p:spPr>
          <a:xfrm>
            <a:off x="9078843" y="1429394"/>
            <a:ext cx="272164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ACF of Local Component</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432431-F52B-454A-818D-BB3AA24BE927}"/>
              </a:ext>
            </a:extLst>
          </p:cNvPr>
          <p:cNvSpPr txBox="1"/>
          <p:nvPr/>
        </p:nvSpPr>
        <p:spPr>
          <a:xfrm>
            <a:off x="9016870" y="3356837"/>
            <a:ext cx="284558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PACF of Local Component</a:t>
            </a:r>
            <a:endParaRPr lang="en-IN"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87FEE760-8C1D-4931-AA64-663740B0DB94}"/>
              </a:ext>
            </a:extLst>
          </p:cNvPr>
          <p:cNvSpPr/>
          <p:nvPr/>
        </p:nvSpPr>
        <p:spPr>
          <a:xfrm>
            <a:off x="391515" y="883583"/>
            <a:ext cx="8236726" cy="5748160"/>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E5BEFC3-E765-4258-AF27-617859B19E48}"/>
              </a:ext>
            </a:extLst>
          </p:cNvPr>
          <p:cNvSpPr txBox="1"/>
          <p:nvPr/>
        </p:nvSpPr>
        <p:spPr>
          <a:xfrm>
            <a:off x="8842970" y="5677636"/>
            <a:ext cx="319897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ACF and PACF plots we see local component is almost stationary (&lt;5% data pts. 95% Cross CF line)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Residuals are stationary as per DF test and KPSS test</a:t>
            </a:r>
          </a:p>
        </p:txBody>
      </p:sp>
    </p:spTree>
    <p:extLst>
      <p:ext uri="{BB962C8B-B14F-4D97-AF65-F5344CB8AC3E}">
        <p14:creationId xmlns:p14="http://schemas.microsoft.com/office/powerpoint/2010/main" val="370795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28071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Comparing Auto ARIMA and Classical Decomposition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Models for Sales- APAC</a:t>
            </a:r>
          </a:p>
        </p:txBody>
      </p:sp>
      <p:sp>
        <p:nvSpPr>
          <p:cNvPr id="4" name="Rectangle 3">
            <a:extLst>
              <a:ext uri="{FF2B5EF4-FFF2-40B4-BE49-F238E27FC236}">
                <a16:creationId xmlns:a16="http://schemas.microsoft.com/office/drawing/2014/main" id="{55209FA0-F24A-4C14-96D3-31E042614CC8}"/>
              </a:ext>
            </a:extLst>
          </p:cNvPr>
          <p:cNvSpPr/>
          <p:nvPr/>
        </p:nvSpPr>
        <p:spPr>
          <a:xfrm>
            <a:off x="534572" y="1606283"/>
            <a:ext cx="5298834" cy="3697238"/>
          </a:xfrm>
          <a:prstGeom prst="rect">
            <a:avLst/>
          </a:prstGeom>
          <a:blipFill dpi="0" rotWithShape="1">
            <a:blip r:embed="rId2">
              <a:extLst>
                <a:ext uri="{28A0092B-C50C-407E-A947-70E740481C1C}">
                  <a14:useLocalDpi xmlns:a14="http://schemas.microsoft.com/office/drawing/2010/main" val="0"/>
                </a:ext>
              </a:extLst>
            </a:blip>
            <a:srcRect/>
            <a:stretch>
              <a:fillRect l="-9658" t="-23039"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13720A-1621-400E-B247-DA090C7BE95B}"/>
              </a:ext>
            </a:extLst>
          </p:cNvPr>
          <p:cNvSpPr/>
          <p:nvPr/>
        </p:nvSpPr>
        <p:spPr>
          <a:xfrm>
            <a:off x="6654019" y="1606282"/>
            <a:ext cx="5181600" cy="3697238"/>
          </a:xfrm>
          <a:prstGeom prst="rect">
            <a:avLst/>
          </a:prstGeom>
          <a:blipFill dpi="0" rotWithShape="1">
            <a:blip r:embed="rId3">
              <a:extLst>
                <a:ext uri="{28A0092B-C50C-407E-A947-70E740481C1C}">
                  <a14:useLocalDpi xmlns:a14="http://schemas.microsoft.com/office/drawing/2010/main" val="0"/>
                </a:ext>
              </a:extLst>
            </a:blip>
            <a:srcRect/>
            <a:stretch>
              <a:fillRect l="-7350" t="-230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B07221-6F21-4698-8501-61DE501C72CE}"/>
              </a:ext>
            </a:extLst>
          </p:cNvPr>
          <p:cNvSpPr txBox="1"/>
          <p:nvPr/>
        </p:nvSpPr>
        <p:spPr>
          <a:xfrm>
            <a:off x="918193" y="5303520"/>
            <a:ext cx="506645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classical decomposition method</a:t>
            </a:r>
          </a:p>
          <a:p>
            <a:r>
              <a:rPr lang="en-US" dirty="0">
                <a:latin typeface="Times New Roman" panose="02020603050405020304" pitchFamily="18" charset="0"/>
                <a:cs typeface="Times New Roman" panose="02020603050405020304" pitchFamily="18" charset="0"/>
              </a:rPr>
              <a:t>MAPE: 22.53589</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CF628E-7758-4553-933D-B255532F135F}"/>
              </a:ext>
            </a:extLst>
          </p:cNvPr>
          <p:cNvSpPr txBox="1"/>
          <p:nvPr/>
        </p:nvSpPr>
        <p:spPr>
          <a:xfrm>
            <a:off x="6925774" y="5300393"/>
            <a:ext cx="396371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Forecasting using Auto Arima Method</a:t>
            </a:r>
          </a:p>
          <a:p>
            <a:r>
              <a:rPr lang="en-US" dirty="0">
                <a:latin typeface="Times New Roman" panose="02020603050405020304" pitchFamily="18" charset="0"/>
                <a:cs typeface="Times New Roman" panose="02020603050405020304" pitchFamily="18" charset="0"/>
              </a:rPr>
              <a:t>MAPE: 27.68952</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320815-3578-47A9-BDA6-BE23EBC6DE9C}"/>
              </a:ext>
            </a:extLst>
          </p:cNvPr>
          <p:cNvSpPr txBox="1"/>
          <p:nvPr/>
        </p:nvSpPr>
        <p:spPr>
          <a:xfrm>
            <a:off x="918193" y="5970950"/>
            <a:ext cx="94510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Classical decomposition is doing a better job at forecasting as compared to Auto Arima.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278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1087</Words>
  <Application>Microsoft Office PowerPoint</Application>
  <PresentationFormat>Widescreen</PresentationFormat>
  <Paragraphs>136</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Demand and Sales Forecasting using Time Series Algorithm Case Study </vt:lpstr>
      <vt:lpstr>Retail-Giant Sales Forecasting</vt:lpstr>
      <vt:lpstr>Data Analysis Methodology</vt:lpstr>
      <vt:lpstr>Assumptions </vt:lpstr>
      <vt:lpstr>Top 2 Market segments</vt:lpstr>
      <vt:lpstr>APAC Consumer Demand Curve</vt:lpstr>
      <vt:lpstr>Comparing Auto ARIMA and Classical Decomposition  Models for Demand- APAC</vt:lpstr>
      <vt:lpstr>APAC Consumer Sales Curve</vt:lpstr>
      <vt:lpstr>Comparing Auto ARIMA and Classical Decomposition  Models for Sales- APAC</vt:lpstr>
      <vt:lpstr>EU Consumer Demand Curve</vt:lpstr>
      <vt:lpstr>Comparing Auto ARIMA and Classical Decomposition  Models for Demand - EU</vt:lpstr>
      <vt:lpstr>EU Consumer Sales Curve</vt:lpstr>
      <vt:lpstr>Comparing Auto ARIMA and Classical Decomposition  Models for Sales - EU</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Payel Das</cp:lastModifiedBy>
  <cp:revision>193</cp:revision>
  <dcterms:created xsi:type="dcterms:W3CDTF">2016-06-09T08:16:28Z</dcterms:created>
  <dcterms:modified xsi:type="dcterms:W3CDTF">2018-10-28T16:31:24Z</dcterms:modified>
</cp:coreProperties>
</file>