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5"/>
  </p:notesMasterIdLst>
  <p:sldIdLst>
    <p:sldId id="386" r:id="rId2"/>
    <p:sldId id="387" r:id="rId3"/>
    <p:sldId id="388" r:id="rId4"/>
    <p:sldId id="389" r:id="rId5"/>
    <p:sldId id="390" r:id="rId6"/>
    <p:sldId id="391" r:id="rId7"/>
    <p:sldId id="394" r:id="rId8"/>
    <p:sldId id="395" r:id="rId9"/>
    <p:sldId id="392" r:id="rId10"/>
    <p:sldId id="398" r:id="rId11"/>
    <p:sldId id="399" r:id="rId12"/>
    <p:sldId id="401" r:id="rId13"/>
    <p:sldId id="4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BD6E0-DE17-41AF-A960-7C1390D64FC4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E1E6A-6B42-43AD-890E-8F628EEB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3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090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348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4427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792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265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300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342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4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571499" y="533400"/>
            <a:ext cx="7239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571500" y="3657600"/>
            <a:ext cx="7239001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tx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 smtClean="0"/>
              <a:t>Ganesh Sridar</a:t>
            </a:r>
            <a:endParaRPr lang="en-US" sz="917" dirty="0"/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116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7 June, 2018</a:t>
            </a:fld>
            <a:endParaRPr lang="en-US" sz="1167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7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2857500"/>
          </a:xfrm>
        </p:spPr>
        <p:txBody>
          <a:bodyPr anchor="b" anchorCtr="0">
            <a:noAutofit/>
          </a:bodyPr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tx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116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7 June, 2018</a:t>
            </a:fld>
            <a:endParaRPr lang="en-US" sz="1167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0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499"/>
            <a:ext cx="11049000" cy="4267730"/>
          </a:xfrm>
        </p:spPr>
        <p:txBody>
          <a:bodyPr numCol="2" spcCol="457200">
            <a:normAutofit/>
          </a:bodyPr>
          <a:lstStyle>
            <a:lvl1pPr marL="380985" indent="-380985">
              <a:spcBef>
                <a:spcPts val="750"/>
              </a:spcBef>
              <a:buFont typeface="+mj-lt"/>
              <a:buAutoNum type="arabicPeriod"/>
              <a:tabLst>
                <a:tab pos="5280872" algn="r"/>
              </a:tabLst>
              <a:defRPr sz="1667"/>
            </a:lvl1pPr>
            <a:lvl2pPr marL="57147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2pPr>
            <a:lvl3pPr marL="761970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3pPr>
            <a:lvl4pPr marL="952462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4pPr>
            <a:lvl5pPr marL="114295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5pPr>
            <a:lvl6pPr marL="133344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6pPr>
            <a:lvl7pPr marL="1523939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7pPr>
            <a:lvl8pPr marL="1714431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8pPr>
            <a:lvl9pPr marL="190492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6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5334000" cy="4267730"/>
          </a:xfrm>
          <a:noFill/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 marL="380985" indent="-190492">
              <a:buFont typeface="Arial" pitchFamily="34" charset="0"/>
              <a:buChar char="–"/>
              <a:defRPr sz="1667"/>
            </a:lvl4pPr>
            <a:lvl5pPr marL="571477" indent="-190492">
              <a:buFont typeface="Arial" pitchFamily="34" charset="0"/>
              <a:buChar char="–"/>
              <a:defRPr sz="1667"/>
            </a:lvl5pPr>
            <a:lvl6pPr marL="761970" indent="-190492">
              <a:buFont typeface="Arial" pitchFamily="34" charset="0"/>
              <a:buChar char="–"/>
              <a:defRPr sz="1667" baseline="0"/>
            </a:lvl6pPr>
            <a:lvl7pPr marL="952462" indent="-190492">
              <a:buFont typeface="Arial" pitchFamily="34" charset="0"/>
              <a:buChar char="–"/>
              <a:defRPr sz="1667" baseline="0"/>
            </a:lvl7pPr>
            <a:lvl8pPr marL="1142954" indent="-190492">
              <a:buFont typeface="Arial" pitchFamily="34" charset="0"/>
              <a:buChar char="–"/>
              <a:defRPr sz="1667" baseline="0"/>
            </a:lvl8pPr>
            <a:lvl9pPr marL="1333447" indent="-190492">
              <a:buFont typeface="Arial" pitchFamily="34" charset="0"/>
              <a:buChar char="–"/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714499"/>
            <a:ext cx="5334000" cy="4267728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1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9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51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33136"/>
            <a:ext cx="5334000" cy="118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73592" y="0"/>
            <a:ext cx="468702" cy="410632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7 June, 2018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476500" y="6317033"/>
            <a:ext cx="3429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0" y="1714499"/>
            <a:ext cx="5334000" cy="42677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6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000"/>
            </a:lvl1pPr>
            <a:lvl2pPr marL="0" indent="0">
              <a:spcBef>
                <a:spcPts val="750"/>
              </a:spcBef>
              <a:buFontTx/>
              <a:buNone/>
              <a:defRPr/>
            </a:lvl2pPr>
            <a:lvl3pPr marL="0" indent="0">
              <a:spcBef>
                <a:spcPts val="750"/>
              </a:spcBef>
              <a:buFontTx/>
              <a:buNone/>
              <a:defRPr/>
            </a:lvl3pPr>
            <a:lvl4pPr marL="0" indent="0">
              <a:spcBef>
                <a:spcPts val="750"/>
              </a:spcBef>
              <a:buFontTx/>
              <a:buNone/>
              <a:defRPr/>
            </a:lvl4pPr>
            <a:lvl5pPr marL="0" indent="0">
              <a:spcBef>
                <a:spcPts val="750"/>
              </a:spcBef>
              <a:buFontTx/>
              <a:buNone/>
              <a:defRPr/>
            </a:lvl5pPr>
            <a:lvl6pPr marL="0" indent="0">
              <a:spcBef>
                <a:spcPts val="750"/>
              </a:spcBef>
              <a:buFontTx/>
              <a:buNone/>
              <a:defRPr baseline="0"/>
            </a:lvl6pPr>
            <a:lvl7pPr marL="0" indent="0">
              <a:spcBef>
                <a:spcPts val="750"/>
              </a:spcBef>
              <a:buFontTx/>
              <a:buNone/>
              <a:defRPr baseline="0"/>
            </a:lvl7pPr>
            <a:lvl8pPr marL="0" indent="0">
              <a:spcBef>
                <a:spcPts val="750"/>
              </a:spcBef>
              <a:buFontTx/>
              <a:buNone/>
              <a:defRPr baseline="0"/>
            </a:lvl8pPr>
            <a:lvl9pPr marL="0" indent="0">
              <a:spcBef>
                <a:spcPts val="75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02366" y="-1"/>
            <a:ext cx="608530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</p:spTree>
    <p:extLst>
      <p:ext uri="{BB962C8B-B14F-4D97-AF65-F5344CB8AC3E}">
        <p14:creationId xmlns:p14="http://schemas.microsoft.com/office/powerpoint/2010/main" val="25998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19206" y="6095767"/>
            <a:ext cx="2255520" cy="640631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000">
                <a:solidFill>
                  <a:schemeClr val="bg1"/>
                </a:solidFill>
              </a:defRPr>
            </a:lvl1pPr>
            <a:lvl2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75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75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17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252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909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873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38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496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798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Freeform 9"/>
          <p:cNvSpPr>
            <a:spLocks noChangeAspect="1"/>
          </p:cNvSpPr>
          <p:nvPr userDrawn="1"/>
        </p:nvSpPr>
        <p:spPr bwMode="black">
          <a:xfrm>
            <a:off x="373592" y="0"/>
            <a:ext cx="468702" cy="410632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840"/>
          </a:p>
        </p:txBody>
      </p:sp>
      <p:sp>
        <p:nvSpPr>
          <p:cNvPr id="66" name="Title Placeholder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Text Placeholder 2"/>
          <p:cNvSpPr>
            <a:spLocks noGrp="1"/>
          </p:cNvSpPr>
          <p:nvPr>
            <p:ph type="body" idx="1"/>
          </p:nvPr>
        </p:nvSpPr>
        <p:spPr>
          <a:xfrm>
            <a:off x="571500" y="1714500"/>
            <a:ext cx="9334500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69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7 June, 2018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70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71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4610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62" r:id="rId18"/>
    <p:sldLayoutId id="2147483667" r:id="rId19"/>
    <p:sldLayoutId id="2147483671" r:id="rId20"/>
    <p:sldLayoutId id="2147483672" r:id="rId21"/>
    <p:sldLayoutId id="2147483673" r:id="rId22"/>
    <p:sldLayoutId id="2147483674" r:id="rId23"/>
    <p:sldLayoutId id="2147483679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6" y="185928"/>
            <a:ext cx="10145269" cy="2857500"/>
          </a:xfrm>
        </p:spPr>
        <p:txBody>
          <a:bodyPr/>
          <a:lstStyle/>
          <a:p>
            <a:r>
              <a:rPr lang="en-US" sz="7200" dirty="0" smtClean="0"/>
              <a:t>Uber Case Study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2400" dirty="0" smtClean="0"/>
              <a:t>R.GANESH SRIDAR</a:t>
            </a:r>
            <a:endParaRPr lang="en-GB" sz="2400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32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73152"/>
            <a:ext cx="11548872" cy="713232"/>
          </a:xfrm>
        </p:spPr>
        <p:txBody>
          <a:bodyPr/>
          <a:lstStyle/>
          <a:p>
            <a:r>
              <a:rPr lang="en-US" sz="3200" b="1" dirty="0" smtClean="0"/>
              <a:t>Uber Business problem: Identification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67344" y="1444752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High Cancelled trips during </a:t>
            </a:r>
          </a:p>
          <a:p>
            <a:r>
              <a:rPr lang="en-US" dirty="0" smtClean="0"/>
              <a:t>morning (5AM-10AM)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Cabs are not available </a:t>
            </a:r>
          </a:p>
          <a:p>
            <a:r>
              <a:rPr lang="en-US" dirty="0" smtClean="0"/>
              <a:t>During Evening (5PM-10M)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09" y="3678875"/>
            <a:ext cx="4493141" cy="2780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90" y="986718"/>
            <a:ext cx="7224319" cy="46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73152"/>
            <a:ext cx="11548872" cy="713232"/>
          </a:xfrm>
        </p:spPr>
        <p:txBody>
          <a:bodyPr/>
          <a:lstStyle/>
          <a:p>
            <a:r>
              <a:rPr lang="en-US" sz="3200" b="1" dirty="0" smtClean="0"/>
              <a:t>Problem statistics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51976" y="1234440"/>
            <a:ext cx="28167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Supply from Airport :373</a:t>
            </a:r>
          </a:p>
          <a:p>
            <a:r>
              <a:rPr lang="en-US" dirty="0" smtClean="0"/>
              <a:t>Demand is for 1800</a:t>
            </a:r>
          </a:p>
          <a:p>
            <a:endParaRPr lang="en-US" dirty="0" smtClean="0"/>
          </a:p>
          <a:p>
            <a:r>
              <a:rPr lang="en-US" dirty="0" smtClean="0"/>
              <a:t>Supply from city is 472</a:t>
            </a:r>
          </a:p>
          <a:p>
            <a:r>
              <a:rPr lang="en-US" dirty="0" smtClean="0"/>
              <a:t>Demand City is 1677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70848" y="865108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Analysis in 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865108"/>
            <a:ext cx="4603987" cy="2781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" y="3725275"/>
            <a:ext cx="4603987" cy="2781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007" y="3574470"/>
            <a:ext cx="4100313" cy="2781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900" y="786384"/>
            <a:ext cx="3780273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" y="256455"/>
            <a:ext cx="11640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GillSansMT"/>
              </a:rPr>
              <a:t>Trip Cancellations at </a:t>
            </a:r>
            <a:r>
              <a:rPr lang="en-US" sz="2800" dirty="0" smtClean="0">
                <a:solidFill>
                  <a:srgbClr val="000000"/>
                </a:solidFill>
                <a:latin typeface="GillSansMT"/>
              </a:rPr>
              <a:t>City :</a:t>
            </a:r>
          </a:p>
          <a:p>
            <a:endParaRPr lang="en-US" sz="2800" dirty="0">
              <a:solidFill>
                <a:srgbClr val="000000"/>
              </a:solidFill>
              <a:latin typeface="GillSansM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visualized,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sharp increase in cancelled trips from 4:00am to 10:00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 ,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less demand of cabs from the Airport during 4:00am 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10:00am.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drivers are asked to accept the trip to airport there are ample chances, that they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have to wait at the airport for a long period of time before they get a new trip.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 and Demand gap in this duration in the above time frame is very high and is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forcing cab drivers to cancel the trips in favor of better business opportunities in city.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7744" y="3756160"/>
            <a:ext cx="115854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GillSansMT"/>
              </a:rPr>
              <a:t>No Cars Available at Airport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visualized,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rapid increase “no cars available” cases from 5:00 pm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22:00 pm and there is sharp increase demand of cabs From the Airport during 5:00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to 22:00 pm.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 in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gap in Demand and Supply of Cabs at the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Sharp increase in demand in this timeframe cause Lesser numbers of cars availability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airport.</a:t>
            </a:r>
          </a:p>
        </p:txBody>
      </p:sp>
    </p:spTree>
    <p:extLst>
      <p:ext uri="{BB962C8B-B14F-4D97-AF65-F5344CB8AC3E}">
        <p14:creationId xmlns:p14="http://schemas.microsoft.com/office/powerpoint/2010/main" val="197010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592" y="270580"/>
            <a:ext cx="11503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Recommendations to Uber :</a:t>
            </a:r>
          </a:p>
          <a:p>
            <a:endParaRPr lang="en-US" b="1" dirty="0" smtClean="0"/>
          </a:p>
          <a:p>
            <a:r>
              <a:rPr lang="en-US" b="1" dirty="0" smtClean="0"/>
              <a:t>For Morning trips :</a:t>
            </a:r>
            <a:endParaRPr lang="en-US" b="1" dirty="0"/>
          </a:p>
          <a:p>
            <a:r>
              <a:rPr lang="en-US" dirty="0" smtClean="0"/>
              <a:t>• Providing an incentive for trips from city to airport between 4am and 10am . This will help to increase the cabs in Airport during morning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Uber can provide fuel mileage refund or offers to compensate fuel in case they return from airport without any raid.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For Evening trips :</a:t>
            </a:r>
          </a:p>
          <a:p>
            <a:r>
              <a:rPr lang="en-US" dirty="0" smtClean="0"/>
              <a:t>•  </a:t>
            </a:r>
            <a:r>
              <a:rPr lang="en-US" dirty="0"/>
              <a:t>Drivers can be </a:t>
            </a:r>
            <a:r>
              <a:rPr lang="en-US" dirty="0" smtClean="0"/>
              <a:t>incentivized </a:t>
            </a:r>
            <a:r>
              <a:rPr lang="en-US" dirty="0"/>
              <a:t>to carry out trips between 4:00am to 10:00 am in city.</a:t>
            </a:r>
          </a:p>
          <a:p>
            <a:r>
              <a:rPr lang="en-US" dirty="0"/>
              <a:t>• Drivers can also be compensated for their waiting time for above period.</a:t>
            </a:r>
          </a:p>
          <a:p>
            <a:r>
              <a:rPr lang="en-US" dirty="0"/>
              <a:t>• For arresting ”No cars available</a:t>
            </a:r>
            <a:r>
              <a:rPr lang="en-US" dirty="0" smtClean="0"/>
              <a:t>”: </a:t>
            </a:r>
            <a:r>
              <a:rPr lang="en-US" dirty="0"/>
              <a:t>Strict monitoring of cabs is required and within certain kilometer drivers can be informed to </a:t>
            </a:r>
            <a:r>
              <a:rPr lang="en-US" dirty="0" smtClean="0"/>
              <a:t>take these </a:t>
            </a:r>
            <a:r>
              <a:rPr lang="en-US" dirty="0"/>
              <a:t>trips</a:t>
            </a:r>
          </a:p>
          <a:p>
            <a:r>
              <a:rPr lang="en-US" dirty="0"/>
              <a:t>• Also cabs which are away can also be informed beforehand and </a:t>
            </a:r>
            <a:r>
              <a:rPr lang="en-US" dirty="0" smtClean="0"/>
              <a:t>incentivized </a:t>
            </a:r>
            <a:r>
              <a:rPr lang="en-US" dirty="0"/>
              <a:t>suitably for reaching</a:t>
            </a:r>
          </a:p>
          <a:p>
            <a:r>
              <a:rPr lang="en-US" dirty="0"/>
              <a:t>airport for taking trips.</a:t>
            </a:r>
          </a:p>
        </p:txBody>
      </p:sp>
    </p:spTree>
    <p:extLst>
      <p:ext uri="{BB962C8B-B14F-4D97-AF65-F5344CB8AC3E}">
        <p14:creationId xmlns:p14="http://schemas.microsoft.com/office/powerpoint/2010/main" val="972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84" y="240792"/>
            <a:ext cx="11754612" cy="545592"/>
          </a:xfrm>
        </p:spPr>
        <p:txBody>
          <a:bodyPr/>
          <a:lstStyle/>
          <a:p>
            <a:r>
              <a:rPr lang="en-US" sz="3200" b="1" dirty="0"/>
              <a:t>UBER – </a:t>
            </a:r>
            <a:r>
              <a:rPr lang="en-US" sz="3200" b="1" dirty="0" smtClean="0"/>
              <a:t>Digital Technology and Cab aggregator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780288" y="1221939"/>
            <a:ext cx="103936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Uber Technologies Inc. is a technology company headquartered in San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Francisco</a:t>
            </a:r>
            <a:r>
              <a:rPr lang="en-US" sz="2400" dirty="0" smtClean="0"/>
              <a:t>, California, United </a:t>
            </a:r>
            <a:r>
              <a:rPr lang="en-US" sz="2400" dirty="0"/>
              <a:t>States.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It </a:t>
            </a:r>
            <a:r>
              <a:rPr lang="en-US" sz="2400" dirty="0"/>
              <a:t>operates in 570 cities worldwide.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It </a:t>
            </a:r>
            <a:r>
              <a:rPr lang="en-US" sz="2400" dirty="0"/>
              <a:t>develops, markets and operates the Uber car transportation and food delivery mobile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apps.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Uber </a:t>
            </a:r>
            <a:r>
              <a:rPr lang="en-US" sz="2400" dirty="0"/>
              <a:t>drivers use their own cars, although drivers can rent a car to drive with Uber too.</a:t>
            </a:r>
          </a:p>
        </p:txBody>
      </p:sp>
    </p:spTree>
    <p:extLst>
      <p:ext uri="{BB962C8B-B14F-4D97-AF65-F5344CB8AC3E}">
        <p14:creationId xmlns:p14="http://schemas.microsoft.com/office/powerpoint/2010/main" val="30327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84" y="240792"/>
            <a:ext cx="11754612" cy="545592"/>
          </a:xfrm>
        </p:spPr>
        <p:txBody>
          <a:bodyPr/>
          <a:lstStyle/>
          <a:p>
            <a:r>
              <a:rPr lang="en-US" sz="3200" b="1" dirty="0" smtClean="0"/>
              <a:t>Business Problem and analysis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13944" y="1126486"/>
            <a:ext cx="112806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Uber found that there were lot of cancellations as well as non-availability of cabs in a city. Uber wants to find a solution for the supply demand and gap.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The </a:t>
            </a:r>
            <a:r>
              <a:rPr lang="en-US" sz="2400" dirty="0"/>
              <a:t>aim </a:t>
            </a:r>
            <a:r>
              <a:rPr lang="en-US" sz="2400" dirty="0" smtClean="0"/>
              <a:t>of this </a:t>
            </a:r>
            <a:r>
              <a:rPr lang="en-US" sz="2400" dirty="0"/>
              <a:t>analysis is to identify the root cause of the problem (i.e. cancellation and </a:t>
            </a:r>
            <a:r>
              <a:rPr lang="en-US" sz="2400" dirty="0" smtClean="0"/>
              <a:t>non availability of </a:t>
            </a:r>
            <a:r>
              <a:rPr lang="en-US" sz="2400" dirty="0"/>
              <a:t>cars) </a:t>
            </a:r>
            <a:r>
              <a:rPr lang="en-US" sz="2400" dirty="0" smtClean="0"/>
              <a:t>and recommend </a:t>
            </a:r>
            <a:r>
              <a:rPr lang="en-US" sz="2400" dirty="0"/>
              <a:t>ways to improve the situation.</a:t>
            </a:r>
          </a:p>
          <a:p>
            <a:endParaRPr lang="en-US" sz="2400" dirty="0"/>
          </a:p>
          <a:p>
            <a:r>
              <a:rPr lang="en-US" sz="2400" i="1" dirty="0" smtClean="0"/>
              <a:t>Limitations</a:t>
            </a:r>
            <a:r>
              <a:rPr lang="en-US" sz="2400" i="1" dirty="0"/>
              <a:t> </a:t>
            </a:r>
            <a:r>
              <a:rPr lang="en-US" sz="2400" i="1" dirty="0" smtClean="0"/>
              <a:t>of this analysis</a:t>
            </a:r>
          </a:p>
          <a:p>
            <a:endParaRPr lang="en-US" sz="2400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Only </a:t>
            </a:r>
            <a:r>
              <a:rPr lang="en-US" sz="2400" dirty="0"/>
              <a:t>to and fro traffic from Airport and City is considered</a:t>
            </a:r>
          </a:p>
        </p:txBody>
      </p:sp>
    </p:spTree>
    <p:extLst>
      <p:ext uri="{BB962C8B-B14F-4D97-AF65-F5344CB8AC3E}">
        <p14:creationId xmlns:p14="http://schemas.microsoft.com/office/powerpoint/2010/main" val="2815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73152"/>
            <a:ext cx="11041381" cy="740664"/>
          </a:xfrm>
        </p:spPr>
        <p:txBody>
          <a:bodyPr/>
          <a:lstStyle/>
          <a:p>
            <a:r>
              <a:rPr lang="en-US" sz="3200" b="1" dirty="0"/>
              <a:t>Understanding of Data : Data exploration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280" y="1061133"/>
            <a:ext cx="96347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There are six attributes associated with each request made by a customer: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Request </a:t>
            </a:r>
            <a:r>
              <a:rPr lang="en-US" dirty="0"/>
              <a:t>id: A unique identifier of the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Pick-up </a:t>
            </a:r>
            <a:r>
              <a:rPr lang="en-US" dirty="0"/>
              <a:t>point: The point from which the request was made (i.e. either City or Airport)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Driver </a:t>
            </a:r>
            <a:r>
              <a:rPr lang="en-US" dirty="0"/>
              <a:t>id: The unique identification number of the driver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Status</a:t>
            </a:r>
            <a:r>
              <a:rPr lang="en-US" dirty="0"/>
              <a:t>: Whether the trip was completed, cancelled or there were no cars available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dirty="0"/>
              <a:t>of request: The date and time at which the customer made the trip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Drop-off </a:t>
            </a:r>
            <a:r>
              <a:rPr lang="en-US" dirty="0"/>
              <a:t>time: The drop-off date and time, in case the trip was completed</a:t>
            </a:r>
          </a:p>
        </p:txBody>
      </p:sp>
    </p:spTree>
    <p:extLst>
      <p:ext uri="{BB962C8B-B14F-4D97-AF65-F5344CB8AC3E}">
        <p14:creationId xmlns:p14="http://schemas.microsoft.com/office/powerpoint/2010/main" val="29509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73152"/>
            <a:ext cx="11041381" cy="740664"/>
          </a:xfrm>
        </p:spPr>
        <p:txBody>
          <a:bodyPr/>
          <a:lstStyle/>
          <a:p>
            <a:r>
              <a:rPr lang="en-US" sz="3200" b="1" dirty="0" smtClean="0"/>
              <a:t>Our methodology for this analysis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65176" y="1166843"/>
            <a:ext cx="8878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Gather data for the analysis (download and import in 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Clean and Format the data for readability (Data formats </a:t>
            </a:r>
            <a:r>
              <a:rPr lang="en-US" dirty="0" smtClean="0"/>
              <a:t>fixing “/”and “-”)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Understand the data by visual Inspection (Data Structure)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Correcting Data formats and Separating relevant Information (like hour of the day, Trip Duration)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Extrapolate the Derived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Data Set on Trip Status, Pickup </a:t>
            </a:r>
            <a:r>
              <a:rPr lang="en-US" dirty="0" smtClean="0"/>
              <a:t>Point, Hour </a:t>
            </a:r>
            <a:r>
              <a:rPr lang="en-US" dirty="0"/>
              <a:t>of </a:t>
            </a:r>
            <a:r>
              <a:rPr lang="en-US" dirty="0" smtClean="0"/>
              <a:t>trip and driver id.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Univariate and Segmented Univariate analysis on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Plot the results of Analysis and Understand the root cause of the issue.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Final Recommendations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76" y="4382192"/>
            <a:ext cx="9893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Key Assumptions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Cabs </a:t>
            </a:r>
            <a:r>
              <a:rPr lang="en-US" dirty="0"/>
              <a:t>at the airport only take new trips originating from the airport, i.e. do not leave </a:t>
            </a:r>
            <a:r>
              <a:rPr lang="en-US" dirty="0" smtClean="0"/>
              <a:t>the airport </a:t>
            </a:r>
            <a:r>
              <a:rPr lang="en-US" dirty="0"/>
              <a:t>until they get a trip.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City </a:t>
            </a:r>
            <a:r>
              <a:rPr lang="en-US" dirty="0"/>
              <a:t>Cabs may have different trips but we will take them now to Airport only.</a:t>
            </a:r>
          </a:p>
        </p:txBody>
      </p:sp>
    </p:spTree>
    <p:extLst>
      <p:ext uri="{BB962C8B-B14F-4D97-AF65-F5344CB8AC3E}">
        <p14:creationId xmlns:p14="http://schemas.microsoft.com/office/powerpoint/2010/main" val="33590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73152"/>
            <a:ext cx="11548872" cy="713232"/>
          </a:xfrm>
        </p:spPr>
        <p:txBody>
          <a:bodyPr/>
          <a:lstStyle/>
          <a:p>
            <a:r>
              <a:rPr lang="en-US" sz="3200" b="1" dirty="0" smtClean="0"/>
              <a:t>Requests(Demand) and Drops(Supply) with status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070708" y="4581144"/>
            <a:ext cx="6027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GillSansM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GillSansMT"/>
              </a:rPr>
              <a:t>This graph shows the almost same trend for all the days.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9" y="1143000"/>
            <a:ext cx="5813458" cy="3081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94" y="1293042"/>
            <a:ext cx="5603900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73152"/>
            <a:ext cx="11548872" cy="713232"/>
          </a:xfrm>
        </p:spPr>
        <p:txBody>
          <a:bodyPr/>
          <a:lstStyle/>
          <a:p>
            <a:r>
              <a:rPr lang="en-US" sz="3200" b="1" dirty="0" smtClean="0"/>
              <a:t>Combining the data for all the days</a:t>
            </a:r>
            <a:endParaRPr lang="en-US" sz="3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786384"/>
            <a:ext cx="8260573" cy="53421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80832" y="1738020"/>
            <a:ext cx="4011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GillSansMT"/>
              </a:rPr>
              <a:t>There is high demand (</a:t>
            </a:r>
            <a:r>
              <a:rPr lang="en-US" b="1" dirty="0">
                <a:solidFill>
                  <a:srgbClr val="000000"/>
                </a:solidFill>
                <a:latin typeface="GillSansMT-Bold"/>
              </a:rPr>
              <a:t>Peak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GillSansMT-Bold"/>
              </a:rPr>
              <a:t>Time</a:t>
            </a:r>
            <a:r>
              <a:rPr lang="en-US" dirty="0">
                <a:solidFill>
                  <a:srgbClr val="000000"/>
                </a:solidFill>
                <a:latin typeface="GillSansMT"/>
              </a:rPr>
              <a:t>) at Airport between </a:t>
            </a:r>
            <a:r>
              <a:rPr lang="en-US" b="1" dirty="0">
                <a:solidFill>
                  <a:srgbClr val="000000"/>
                </a:solidFill>
                <a:latin typeface="GillSansMT-Bold"/>
              </a:rPr>
              <a:t>5:00 PM to 22:00 PM</a:t>
            </a:r>
            <a:r>
              <a:rPr lang="en-US" dirty="0">
                <a:solidFill>
                  <a:srgbClr val="000000"/>
                </a:solidFill>
                <a:latin typeface="GillSansM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B81E42"/>
              </a:solidFill>
              <a:latin typeface="ArialM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GillSansMT"/>
              </a:rPr>
              <a:t>There is high demand (</a:t>
            </a:r>
            <a:r>
              <a:rPr lang="en-US" b="1" dirty="0">
                <a:solidFill>
                  <a:srgbClr val="000000"/>
                </a:solidFill>
                <a:latin typeface="GillSansMT-Bold"/>
              </a:rPr>
              <a:t>Peak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GillSansMT-Bold"/>
              </a:rPr>
              <a:t>Time</a:t>
            </a:r>
            <a:r>
              <a:rPr lang="en-US" dirty="0">
                <a:solidFill>
                  <a:srgbClr val="000000"/>
                </a:solidFill>
                <a:latin typeface="GillSansMT"/>
              </a:rPr>
              <a:t>) at City between </a:t>
            </a:r>
            <a:r>
              <a:rPr lang="en-US" b="1" dirty="0">
                <a:solidFill>
                  <a:srgbClr val="000000"/>
                </a:solidFill>
                <a:latin typeface="GillSansMT-Bold"/>
              </a:rPr>
              <a:t>4:00 AM 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GillSansMT-Bold"/>
              </a:rPr>
              <a:t>10:00 AM</a:t>
            </a:r>
            <a:r>
              <a:rPr lang="en-US" dirty="0">
                <a:solidFill>
                  <a:srgbClr val="000000"/>
                </a:solidFill>
                <a:latin typeface="GillSans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0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73152"/>
            <a:ext cx="11548872" cy="713232"/>
          </a:xfrm>
        </p:spPr>
        <p:txBody>
          <a:bodyPr/>
          <a:lstStyle/>
          <a:p>
            <a:r>
              <a:rPr lang="en-US" sz="3200" b="1" dirty="0" smtClean="0"/>
              <a:t>Dividing the request time in to Category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2416" y="1115568"/>
            <a:ext cx="8302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12AM to 5AM  - </a:t>
            </a:r>
            <a:r>
              <a:rPr lang="en-US" b="1" dirty="0" smtClean="0"/>
              <a:t>Early_morning_Status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5AM to 10AM  - </a:t>
            </a:r>
            <a:r>
              <a:rPr lang="en-US" b="1" dirty="0" smtClean="0"/>
              <a:t>Mid_Morning</a:t>
            </a:r>
            <a:r>
              <a:rPr lang="en-US" b="1" dirty="0" smtClean="0"/>
              <a:t>_Status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10AMto 5PM  - </a:t>
            </a:r>
            <a:r>
              <a:rPr lang="en-US" b="1" dirty="0" smtClean="0"/>
              <a:t>Day_time_Status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5PMto 10Pm – </a:t>
            </a:r>
            <a:r>
              <a:rPr lang="en-US" b="1" dirty="0" smtClean="0"/>
              <a:t>Evening_Status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10PM-12AM </a:t>
            </a:r>
            <a:r>
              <a:rPr lang="en-US" b="1" dirty="0" smtClean="0"/>
              <a:t>– </a:t>
            </a:r>
            <a:r>
              <a:rPr lang="en-US" b="1" dirty="0" smtClean="0"/>
              <a:t>Late_night_rush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90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73152"/>
            <a:ext cx="11548872" cy="713232"/>
          </a:xfrm>
        </p:spPr>
        <p:txBody>
          <a:bodyPr/>
          <a:lstStyle/>
          <a:p>
            <a:r>
              <a:rPr lang="en-US" sz="3200" b="1" dirty="0" smtClean="0"/>
              <a:t>Request Analysis : Requests(Demand) and Drops(Supply)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5" y="1194212"/>
            <a:ext cx="6300216" cy="50237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48279" y="1111986"/>
            <a:ext cx="35880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illSansMT"/>
              </a:rPr>
              <a:t>There is a huge demand deficiency between peak hours at Airport and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illSan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illSansMT"/>
              </a:rPr>
              <a:t>This may be because of cars not available or cancellations</a:t>
            </a:r>
            <a:endParaRPr lang="en-US" dirty="0">
              <a:solidFill>
                <a:srgbClr val="000000"/>
              </a:solidFill>
              <a:latin typeface="GillSansMT"/>
            </a:endParaRPr>
          </a:p>
        </p:txBody>
      </p:sp>
    </p:spTree>
    <p:extLst>
      <p:ext uri="{BB962C8B-B14F-4D97-AF65-F5344CB8AC3E}">
        <p14:creationId xmlns:p14="http://schemas.microsoft.com/office/powerpoint/2010/main" val="4697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1874</TotalTime>
  <Words>901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ArialMT</vt:lpstr>
      <vt:lpstr>Calibri</vt:lpstr>
      <vt:lpstr>Century Gothic</vt:lpstr>
      <vt:lpstr>GillSansMT</vt:lpstr>
      <vt:lpstr>GillSansMT-Bold</vt:lpstr>
      <vt:lpstr>Wingdings</vt:lpstr>
      <vt:lpstr>Wingdings 3</vt:lpstr>
      <vt:lpstr>Wisp</vt:lpstr>
      <vt:lpstr>Uber Case Study</vt:lpstr>
      <vt:lpstr>UBER – Digital Technology and Cab aggregator</vt:lpstr>
      <vt:lpstr>Business Problem and analysis</vt:lpstr>
      <vt:lpstr>Understanding of Data : Data exploration</vt:lpstr>
      <vt:lpstr>Our methodology for this analysis</vt:lpstr>
      <vt:lpstr>Requests(Demand) and Drops(Supply) with status</vt:lpstr>
      <vt:lpstr>Combining the data for all the days</vt:lpstr>
      <vt:lpstr>Dividing the request time in to Category</vt:lpstr>
      <vt:lpstr>Request Analysis : Requests(Demand) and Drops(Supply)</vt:lpstr>
      <vt:lpstr>Uber Business problem: Identification</vt:lpstr>
      <vt:lpstr>Problem statistics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 Overview</dc:title>
  <dc:creator>Sanjay Kumar Chatterjee</dc:creator>
  <cp:lastModifiedBy>R, Ganesh Sridar</cp:lastModifiedBy>
  <cp:revision>201</cp:revision>
  <dcterms:created xsi:type="dcterms:W3CDTF">2017-05-05T06:40:24Z</dcterms:created>
  <dcterms:modified xsi:type="dcterms:W3CDTF">2018-06-07T12:24:30Z</dcterms:modified>
</cp:coreProperties>
</file>