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89A4E-A678-423A-918E-CBF0DC4DA9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192E73-04DC-49C5-8564-F90E877D6546}">
      <dgm:prSet/>
      <dgm:spPr/>
      <dgm:t>
        <a:bodyPr/>
        <a:lstStyle/>
        <a:p>
          <a:r>
            <a:rPr lang="en-US" b="0" i="0" baseline="0"/>
            <a:t>3x + y – z = 5</a:t>
          </a:r>
          <a:endParaRPr lang="en-US"/>
        </a:p>
      </dgm:t>
    </dgm:pt>
    <dgm:pt modelId="{948757BF-56BB-4D58-AB9D-B2E676F94101}" type="parTrans" cxnId="{C740F3D8-37F9-4864-AB1E-16D58CB9C671}">
      <dgm:prSet/>
      <dgm:spPr/>
      <dgm:t>
        <a:bodyPr/>
        <a:lstStyle/>
        <a:p>
          <a:endParaRPr lang="en-US"/>
        </a:p>
      </dgm:t>
    </dgm:pt>
    <dgm:pt modelId="{080E0C63-D7C0-4BF5-82EA-BE148588065A}" type="sibTrans" cxnId="{C740F3D8-37F9-4864-AB1E-16D58CB9C671}">
      <dgm:prSet/>
      <dgm:spPr/>
      <dgm:t>
        <a:bodyPr/>
        <a:lstStyle/>
        <a:p>
          <a:endParaRPr lang="en-US"/>
        </a:p>
      </dgm:t>
    </dgm:pt>
    <dgm:pt modelId="{FFD28890-7786-4C97-8D66-25E016D25E33}">
      <dgm:prSet/>
      <dgm:spPr/>
      <dgm:t>
        <a:bodyPr/>
        <a:lstStyle/>
        <a:p>
          <a:r>
            <a:rPr lang="en-US" b="0" i="0" baseline="0"/>
            <a:t>4x + 7y – 3z = 20</a:t>
          </a:r>
          <a:endParaRPr lang="en-US"/>
        </a:p>
      </dgm:t>
    </dgm:pt>
    <dgm:pt modelId="{6217F7FB-3738-4BC4-9389-E2B0782350CA}" type="parTrans" cxnId="{C3EFFB56-60B8-4DB9-98A4-4A0864D31DBF}">
      <dgm:prSet/>
      <dgm:spPr/>
      <dgm:t>
        <a:bodyPr/>
        <a:lstStyle/>
        <a:p>
          <a:endParaRPr lang="en-US"/>
        </a:p>
      </dgm:t>
    </dgm:pt>
    <dgm:pt modelId="{D267910B-A502-43E9-8B11-8FEBACDC6A6F}" type="sibTrans" cxnId="{C3EFFB56-60B8-4DB9-98A4-4A0864D31DBF}">
      <dgm:prSet/>
      <dgm:spPr/>
      <dgm:t>
        <a:bodyPr/>
        <a:lstStyle/>
        <a:p>
          <a:endParaRPr lang="en-US"/>
        </a:p>
      </dgm:t>
    </dgm:pt>
    <dgm:pt modelId="{C0F7AA46-9CCB-4BB7-B080-3BEF7B7C55F9}">
      <dgm:prSet/>
      <dgm:spPr/>
      <dgm:t>
        <a:bodyPr/>
        <a:lstStyle/>
        <a:p>
          <a:r>
            <a:rPr lang="en-US" b="0" i="0" baseline="0"/>
            <a:t>2x – 2y + 5z = 10</a:t>
          </a:r>
          <a:endParaRPr lang="en-US"/>
        </a:p>
      </dgm:t>
    </dgm:pt>
    <dgm:pt modelId="{1938B996-9A17-4A2F-872A-02E53E462F0D}" type="parTrans" cxnId="{88E5A386-0C85-4403-B76F-7956E249C745}">
      <dgm:prSet/>
      <dgm:spPr/>
      <dgm:t>
        <a:bodyPr/>
        <a:lstStyle/>
        <a:p>
          <a:endParaRPr lang="en-US"/>
        </a:p>
      </dgm:t>
    </dgm:pt>
    <dgm:pt modelId="{EA4C0F32-EFF0-4EA3-8EE0-4A19B7128B4E}" type="sibTrans" cxnId="{88E5A386-0C85-4403-B76F-7956E249C745}">
      <dgm:prSet/>
      <dgm:spPr/>
      <dgm:t>
        <a:bodyPr/>
        <a:lstStyle/>
        <a:p>
          <a:endParaRPr lang="en-US"/>
        </a:p>
      </dgm:t>
    </dgm:pt>
    <dgm:pt modelId="{BFF7E3B0-67E5-473A-9D18-B0CBFE121CBD}">
      <dgm:prSet/>
      <dgm:spPr/>
      <dgm:t>
        <a:bodyPr/>
        <a:lstStyle/>
        <a:p>
          <a:r>
            <a:rPr lang="en-US" b="0" i="0" baseline="0"/>
            <a:t>Cek dengan e = 0,0001</a:t>
          </a:r>
          <a:endParaRPr lang="en-US"/>
        </a:p>
      </dgm:t>
    </dgm:pt>
    <dgm:pt modelId="{D555BF0B-AD2B-476F-920C-CEF05FA6F0D2}" type="parTrans" cxnId="{6D41A2ED-4D9C-40E7-8253-79C0A103DA7E}">
      <dgm:prSet/>
      <dgm:spPr/>
      <dgm:t>
        <a:bodyPr/>
        <a:lstStyle/>
        <a:p>
          <a:endParaRPr lang="en-US"/>
        </a:p>
      </dgm:t>
    </dgm:pt>
    <dgm:pt modelId="{483721FA-4C34-4A2E-9F5C-8FA3E8BEEA9F}" type="sibTrans" cxnId="{6D41A2ED-4D9C-40E7-8253-79C0A103DA7E}">
      <dgm:prSet/>
      <dgm:spPr/>
      <dgm:t>
        <a:bodyPr/>
        <a:lstStyle/>
        <a:p>
          <a:endParaRPr lang="en-US"/>
        </a:p>
      </dgm:t>
    </dgm:pt>
    <dgm:pt modelId="{D0EDA65F-E193-4653-82F1-82D13691903B}" type="pres">
      <dgm:prSet presAssocID="{46489A4E-A678-423A-918E-CBF0DC4DA9F9}" presName="vert0" presStyleCnt="0">
        <dgm:presLayoutVars>
          <dgm:dir/>
          <dgm:animOne val="branch"/>
          <dgm:animLvl val="lvl"/>
        </dgm:presLayoutVars>
      </dgm:prSet>
      <dgm:spPr/>
    </dgm:pt>
    <dgm:pt modelId="{39553BDC-79E1-42D9-97E2-BEC0777B500D}" type="pres">
      <dgm:prSet presAssocID="{38192E73-04DC-49C5-8564-F90E877D6546}" presName="thickLine" presStyleLbl="alignNode1" presStyleIdx="0" presStyleCnt="4"/>
      <dgm:spPr/>
    </dgm:pt>
    <dgm:pt modelId="{0CC8C46A-7317-4E5C-99BE-7CC70F41CCEE}" type="pres">
      <dgm:prSet presAssocID="{38192E73-04DC-49C5-8564-F90E877D6546}" presName="horz1" presStyleCnt="0"/>
      <dgm:spPr/>
    </dgm:pt>
    <dgm:pt modelId="{734AE17F-9295-4192-BE49-341FEF817868}" type="pres">
      <dgm:prSet presAssocID="{38192E73-04DC-49C5-8564-F90E877D6546}" presName="tx1" presStyleLbl="revTx" presStyleIdx="0" presStyleCnt="4"/>
      <dgm:spPr/>
    </dgm:pt>
    <dgm:pt modelId="{1EFCF896-CAB0-4CEC-AE26-CE99A46D65C1}" type="pres">
      <dgm:prSet presAssocID="{38192E73-04DC-49C5-8564-F90E877D6546}" presName="vert1" presStyleCnt="0"/>
      <dgm:spPr/>
    </dgm:pt>
    <dgm:pt modelId="{FAB526D0-85A3-441F-BFFD-C4EA86AD63F2}" type="pres">
      <dgm:prSet presAssocID="{FFD28890-7786-4C97-8D66-25E016D25E33}" presName="thickLine" presStyleLbl="alignNode1" presStyleIdx="1" presStyleCnt="4"/>
      <dgm:spPr/>
    </dgm:pt>
    <dgm:pt modelId="{DC89C572-42BD-4E5C-844A-C71A6D267E9F}" type="pres">
      <dgm:prSet presAssocID="{FFD28890-7786-4C97-8D66-25E016D25E33}" presName="horz1" presStyleCnt="0"/>
      <dgm:spPr/>
    </dgm:pt>
    <dgm:pt modelId="{81E53B38-098C-4940-A30A-273B2DF67BAF}" type="pres">
      <dgm:prSet presAssocID="{FFD28890-7786-4C97-8D66-25E016D25E33}" presName="tx1" presStyleLbl="revTx" presStyleIdx="1" presStyleCnt="4"/>
      <dgm:spPr/>
    </dgm:pt>
    <dgm:pt modelId="{D4A95358-9431-4F45-BDD2-7E828E6F697E}" type="pres">
      <dgm:prSet presAssocID="{FFD28890-7786-4C97-8D66-25E016D25E33}" presName="vert1" presStyleCnt="0"/>
      <dgm:spPr/>
    </dgm:pt>
    <dgm:pt modelId="{1C986835-9E8E-49D3-A05D-50E488937E5B}" type="pres">
      <dgm:prSet presAssocID="{C0F7AA46-9CCB-4BB7-B080-3BEF7B7C55F9}" presName="thickLine" presStyleLbl="alignNode1" presStyleIdx="2" presStyleCnt="4"/>
      <dgm:spPr/>
    </dgm:pt>
    <dgm:pt modelId="{CD36678F-8893-4D2E-BB7E-0E59DB618817}" type="pres">
      <dgm:prSet presAssocID="{C0F7AA46-9CCB-4BB7-B080-3BEF7B7C55F9}" presName="horz1" presStyleCnt="0"/>
      <dgm:spPr/>
    </dgm:pt>
    <dgm:pt modelId="{F6CA5BD4-C338-492E-A756-A1B498EDF70B}" type="pres">
      <dgm:prSet presAssocID="{C0F7AA46-9CCB-4BB7-B080-3BEF7B7C55F9}" presName="tx1" presStyleLbl="revTx" presStyleIdx="2" presStyleCnt="4"/>
      <dgm:spPr/>
    </dgm:pt>
    <dgm:pt modelId="{D1F62007-7E18-4110-BD2E-BC80102249DA}" type="pres">
      <dgm:prSet presAssocID="{C0F7AA46-9CCB-4BB7-B080-3BEF7B7C55F9}" presName="vert1" presStyleCnt="0"/>
      <dgm:spPr/>
    </dgm:pt>
    <dgm:pt modelId="{7ECF8264-1636-4CF2-ACB4-0C109798D4C3}" type="pres">
      <dgm:prSet presAssocID="{BFF7E3B0-67E5-473A-9D18-B0CBFE121CBD}" presName="thickLine" presStyleLbl="alignNode1" presStyleIdx="3" presStyleCnt="4"/>
      <dgm:spPr/>
    </dgm:pt>
    <dgm:pt modelId="{996B5ECE-DC40-4F05-911F-184F414CAD60}" type="pres">
      <dgm:prSet presAssocID="{BFF7E3B0-67E5-473A-9D18-B0CBFE121CBD}" presName="horz1" presStyleCnt="0"/>
      <dgm:spPr/>
    </dgm:pt>
    <dgm:pt modelId="{E05E0918-A7B7-41E3-BC99-F7088A2A10E9}" type="pres">
      <dgm:prSet presAssocID="{BFF7E3B0-67E5-473A-9D18-B0CBFE121CBD}" presName="tx1" presStyleLbl="revTx" presStyleIdx="3" presStyleCnt="4"/>
      <dgm:spPr/>
    </dgm:pt>
    <dgm:pt modelId="{B9DDAF10-B63A-4565-9D5F-8530ECEDEE61}" type="pres">
      <dgm:prSet presAssocID="{BFF7E3B0-67E5-473A-9D18-B0CBFE121CBD}" presName="vert1" presStyleCnt="0"/>
      <dgm:spPr/>
    </dgm:pt>
  </dgm:ptLst>
  <dgm:cxnLst>
    <dgm:cxn modelId="{B4BBB904-7A3C-4BBC-9543-7F90D6BC3E10}" type="presOf" srcId="{38192E73-04DC-49C5-8564-F90E877D6546}" destId="{734AE17F-9295-4192-BE49-341FEF817868}" srcOrd="0" destOrd="0" presId="urn:microsoft.com/office/officeart/2008/layout/LinedList"/>
    <dgm:cxn modelId="{7688DA18-992E-48BD-A06C-5F5AAABA28D4}" type="presOf" srcId="{46489A4E-A678-423A-918E-CBF0DC4DA9F9}" destId="{D0EDA65F-E193-4653-82F1-82D13691903B}" srcOrd="0" destOrd="0" presId="urn:microsoft.com/office/officeart/2008/layout/LinedList"/>
    <dgm:cxn modelId="{76912449-09F6-4CC2-8E35-676458729F70}" type="presOf" srcId="{C0F7AA46-9CCB-4BB7-B080-3BEF7B7C55F9}" destId="{F6CA5BD4-C338-492E-A756-A1B498EDF70B}" srcOrd="0" destOrd="0" presId="urn:microsoft.com/office/officeart/2008/layout/LinedList"/>
    <dgm:cxn modelId="{C3EFFB56-60B8-4DB9-98A4-4A0864D31DBF}" srcId="{46489A4E-A678-423A-918E-CBF0DC4DA9F9}" destId="{FFD28890-7786-4C97-8D66-25E016D25E33}" srcOrd="1" destOrd="0" parTransId="{6217F7FB-3738-4BC4-9389-E2B0782350CA}" sibTransId="{D267910B-A502-43E9-8B11-8FEBACDC6A6F}"/>
    <dgm:cxn modelId="{88E5A386-0C85-4403-B76F-7956E249C745}" srcId="{46489A4E-A678-423A-918E-CBF0DC4DA9F9}" destId="{C0F7AA46-9CCB-4BB7-B080-3BEF7B7C55F9}" srcOrd="2" destOrd="0" parTransId="{1938B996-9A17-4A2F-872A-02E53E462F0D}" sibTransId="{EA4C0F32-EFF0-4EA3-8EE0-4A19B7128B4E}"/>
    <dgm:cxn modelId="{C740F3D8-37F9-4864-AB1E-16D58CB9C671}" srcId="{46489A4E-A678-423A-918E-CBF0DC4DA9F9}" destId="{38192E73-04DC-49C5-8564-F90E877D6546}" srcOrd="0" destOrd="0" parTransId="{948757BF-56BB-4D58-AB9D-B2E676F94101}" sibTransId="{080E0C63-D7C0-4BF5-82EA-BE148588065A}"/>
    <dgm:cxn modelId="{6D41A2ED-4D9C-40E7-8253-79C0A103DA7E}" srcId="{46489A4E-A678-423A-918E-CBF0DC4DA9F9}" destId="{BFF7E3B0-67E5-473A-9D18-B0CBFE121CBD}" srcOrd="3" destOrd="0" parTransId="{D555BF0B-AD2B-476F-920C-CEF05FA6F0D2}" sibTransId="{483721FA-4C34-4A2E-9F5C-8FA3E8BEEA9F}"/>
    <dgm:cxn modelId="{601983EE-689C-460B-A42B-7EF36B4BFA93}" type="presOf" srcId="{FFD28890-7786-4C97-8D66-25E016D25E33}" destId="{81E53B38-098C-4940-A30A-273B2DF67BAF}" srcOrd="0" destOrd="0" presId="urn:microsoft.com/office/officeart/2008/layout/LinedList"/>
    <dgm:cxn modelId="{0BEDECF8-195A-4AA8-A236-3D5E898C5A5D}" type="presOf" srcId="{BFF7E3B0-67E5-473A-9D18-B0CBFE121CBD}" destId="{E05E0918-A7B7-41E3-BC99-F7088A2A10E9}" srcOrd="0" destOrd="0" presId="urn:microsoft.com/office/officeart/2008/layout/LinedList"/>
    <dgm:cxn modelId="{715EA3CE-7A4A-4284-9D5B-52476E915495}" type="presParOf" srcId="{D0EDA65F-E193-4653-82F1-82D13691903B}" destId="{39553BDC-79E1-42D9-97E2-BEC0777B500D}" srcOrd="0" destOrd="0" presId="urn:microsoft.com/office/officeart/2008/layout/LinedList"/>
    <dgm:cxn modelId="{139D4D33-8716-4DAC-9FC2-7502C4045CE7}" type="presParOf" srcId="{D0EDA65F-E193-4653-82F1-82D13691903B}" destId="{0CC8C46A-7317-4E5C-99BE-7CC70F41CCEE}" srcOrd="1" destOrd="0" presId="urn:microsoft.com/office/officeart/2008/layout/LinedList"/>
    <dgm:cxn modelId="{418FD963-5E1A-4AC2-B683-09AD3EE32D8D}" type="presParOf" srcId="{0CC8C46A-7317-4E5C-99BE-7CC70F41CCEE}" destId="{734AE17F-9295-4192-BE49-341FEF817868}" srcOrd="0" destOrd="0" presId="urn:microsoft.com/office/officeart/2008/layout/LinedList"/>
    <dgm:cxn modelId="{20B57694-40E0-43F4-97BC-699317ED231A}" type="presParOf" srcId="{0CC8C46A-7317-4E5C-99BE-7CC70F41CCEE}" destId="{1EFCF896-CAB0-4CEC-AE26-CE99A46D65C1}" srcOrd="1" destOrd="0" presId="urn:microsoft.com/office/officeart/2008/layout/LinedList"/>
    <dgm:cxn modelId="{61210BAD-88B3-46C8-9C71-04071038287F}" type="presParOf" srcId="{D0EDA65F-E193-4653-82F1-82D13691903B}" destId="{FAB526D0-85A3-441F-BFFD-C4EA86AD63F2}" srcOrd="2" destOrd="0" presId="urn:microsoft.com/office/officeart/2008/layout/LinedList"/>
    <dgm:cxn modelId="{49D9355A-235E-49E4-8D13-3E38736F5ACF}" type="presParOf" srcId="{D0EDA65F-E193-4653-82F1-82D13691903B}" destId="{DC89C572-42BD-4E5C-844A-C71A6D267E9F}" srcOrd="3" destOrd="0" presId="urn:microsoft.com/office/officeart/2008/layout/LinedList"/>
    <dgm:cxn modelId="{0A327CBF-3183-4CDF-8009-E5C9CB4E4D9B}" type="presParOf" srcId="{DC89C572-42BD-4E5C-844A-C71A6D267E9F}" destId="{81E53B38-098C-4940-A30A-273B2DF67BAF}" srcOrd="0" destOrd="0" presId="urn:microsoft.com/office/officeart/2008/layout/LinedList"/>
    <dgm:cxn modelId="{272862A5-5D22-4EF0-84F1-57E6C82F06C1}" type="presParOf" srcId="{DC89C572-42BD-4E5C-844A-C71A6D267E9F}" destId="{D4A95358-9431-4F45-BDD2-7E828E6F697E}" srcOrd="1" destOrd="0" presId="urn:microsoft.com/office/officeart/2008/layout/LinedList"/>
    <dgm:cxn modelId="{78832C5A-87B1-4C75-AEA7-96BB45CE0D40}" type="presParOf" srcId="{D0EDA65F-E193-4653-82F1-82D13691903B}" destId="{1C986835-9E8E-49D3-A05D-50E488937E5B}" srcOrd="4" destOrd="0" presId="urn:microsoft.com/office/officeart/2008/layout/LinedList"/>
    <dgm:cxn modelId="{1D7C4F82-911B-471B-8FC1-79C7301673EB}" type="presParOf" srcId="{D0EDA65F-E193-4653-82F1-82D13691903B}" destId="{CD36678F-8893-4D2E-BB7E-0E59DB618817}" srcOrd="5" destOrd="0" presId="urn:microsoft.com/office/officeart/2008/layout/LinedList"/>
    <dgm:cxn modelId="{F92DE8F2-0DBB-49A7-BBE3-8DE7EDE903E4}" type="presParOf" srcId="{CD36678F-8893-4D2E-BB7E-0E59DB618817}" destId="{F6CA5BD4-C338-492E-A756-A1B498EDF70B}" srcOrd="0" destOrd="0" presId="urn:microsoft.com/office/officeart/2008/layout/LinedList"/>
    <dgm:cxn modelId="{2777F916-67C7-403C-84C6-4E3948052C83}" type="presParOf" srcId="{CD36678F-8893-4D2E-BB7E-0E59DB618817}" destId="{D1F62007-7E18-4110-BD2E-BC80102249DA}" srcOrd="1" destOrd="0" presId="urn:microsoft.com/office/officeart/2008/layout/LinedList"/>
    <dgm:cxn modelId="{BE9BF8AA-5192-4B21-85FB-E3ECC8AC5DAD}" type="presParOf" srcId="{D0EDA65F-E193-4653-82F1-82D13691903B}" destId="{7ECF8264-1636-4CF2-ACB4-0C109798D4C3}" srcOrd="6" destOrd="0" presId="urn:microsoft.com/office/officeart/2008/layout/LinedList"/>
    <dgm:cxn modelId="{88FD9A37-9FAC-4EAA-8CE4-5C408F94F794}" type="presParOf" srcId="{D0EDA65F-E193-4653-82F1-82D13691903B}" destId="{996B5ECE-DC40-4F05-911F-184F414CAD60}" srcOrd="7" destOrd="0" presId="urn:microsoft.com/office/officeart/2008/layout/LinedList"/>
    <dgm:cxn modelId="{E76956ED-152F-4E86-9F84-92B46A2CBC13}" type="presParOf" srcId="{996B5ECE-DC40-4F05-911F-184F414CAD60}" destId="{E05E0918-A7B7-41E3-BC99-F7088A2A10E9}" srcOrd="0" destOrd="0" presId="urn:microsoft.com/office/officeart/2008/layout/LinedList"/>
    <dgm:cxn modelId="{6CECB4A9-22A2-4B26-BAE1-1C0824CB4A0A}" type="presParOf" srcId="{996B5ECE-DC40-4F05-911F-184F414CAD60}" destId="{B9DDAF10-B63A-4565-9D5F-8530ECEDEE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9DE4B-67BB-43AF-8203-51E4654F9D7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C262C3-FCB6-49F8-98CC-54E8590C0E67}">
      <dgm:prSet/>
      <dgm:spPr/>
      <dgm:t>
        <a:bodyPr/>
        <a:lstStyle/>
        <a:p>
          <a:r>
            <a:rPr lang="en-US" b="0" i="0" baseline="0"/>
            <a:t>3x + y – z = 5</a:t>
          </a:r>
          <a:endParaRPr lang="en-US"/>
        </a:p>
      </dgm:t>
    </dgm:pt>
    <dgm:pt modelId="{3F37B1C8-1B2A-47BC-BC7F-1E5981FDE619}" type="parTrans" cxnId="{636BE4DC-662D-478A-8013-69721CE741E0}">
      <dgm:prSet/>
      <dgm:spPr/>
      <dgm:t>
        <a:bodyPr/>
        <a:lstStyle/>
        <a:p>
          <a:endParaRPr lang="en-US"/>
        </a:p>
      </dgm:t>
    </dgm:pt>
    <dgm:pt modelId="{7B4E605A-885F-43B5-BF19-1CEAB72B8121}" type="sibTrans" cxnId="{636BE4DC-662D-478A-8013-69721CE741E0}">
      <dgm:prSet/>
      <dgm:spPr/>
      <dgm:t>
        <a:bodyPr/>
        <a:lstStyle/>
        <a:p>
          <a:endParaRPr lang="en-US"/>
        </a:p>
      </dgm:t>
    </dgm:pt>
    <dgm:pt modelId="{6D388580-7F43-4395-90D3-D03CA5BA961C}">
      <dgm:prSet/>
      <dgm:spPr/>
      <dgm:t>
        <a:bodyPr/>
        <a:lstStyle/>
        <a:p>
          <a:r>
            <a:rPr lang="en-US" b="0" i="0" baseline="0"/>
            <a:t>4x + 7y – 3z = 20</a:t>
          </a:r>
          <a:endParaRPr lang="en-US"/>
        </a:p>
      </dgm:t>
    </dgm:pt>
    <dgm:pt modelId="{ACC44C58-3029-492E-9EF4-F4F07DCF4549}" type="parTrans" cxnId="{AB704DC0-8EFD-414B-A045-2AA7AEBFE813}">
      <dgm:prSet/>
      <dgm:spPr/>
      <dgm:t>
        <a:bodyPr/>
        <a:lstStyle/>
        <a:p>
          <a:endParaRPr lang="en-US"/>
        </a:p>
      </dgm:t>
    </dgm:pt>
    <dgm:pt modelId="{F534825D-0370-40A1-AEE0-90ABBF726409}" type="sibTrans" cxnId="{AB704DC0-8EFD-414B-A045-2AA7AEBFE813}">
      <dgm:prSet/>
      <dgm:spPr/>
      <dgm:t>
        <a:bodyPr/>
        <a:lstStyle/>
        <a:p>
          <a:endParaRPr lang="en-US"/>
        </a:p>
      </dgm:t>
    </dgm:pt>
    <dgm:pt modelId="{9EFEB1CD-C4AB-40B7-A62D-AA8B10A98893}">
      <dgm:prSet/>
      <dgm:spPr/>
      <dgm:t>
        <a:bodyPr/>
        <a:lstStyle/>
        <a:p>
          <a:r>
            <a:rPr lang="en-US" b="0" i="0" baseline="0"/>
            <a:t>2x – 2y + 5z = 10</a:t>
          </a:r>
          <a:endParaRPr lang="en-US"/>
        </a:p>
      </dgm:t>
    </dgm:pt>
    <dgm:pt modelId="{D95ED2E5-C3A2-49B8-A3E8-ED12DD99DDE1}" type="parTrans" cxnId="{48F043E2-BE7A-4D1B-862C-6FAC40DE6CB0}">
      <dgm:prSet/>
      <dgm:spPr/>
      <dgm:t>
        <a:bodyPr/>
        <a:lstStyle/>
        <a:p>
          <a:endParaRPr lang="en-US"/>
        </a:p>
      </dgm:t>
    </dgm:pt>
    <dgm:pt modelId="{AF738FA9-76C6-431E-AEB0-5F9887405976}" type="sibTrans" cxnId="{48F043E2-BE7A-4D1B-862C-6FAC40DE6CB0}">
      <dgm:prSet/>
      <dgm:spPr/>
      <dgm:t>
        <a:bodyPr/>
        <a:lstStyle/>
        <a:p>
          <a:endParaRPr lang="en-US"/>
        </a:p>
      </dgm:t>
    </dgm:pt>
    <dgm:pt modelId="{47E23935-15DA-442D-9F3E-8F644C5E7C53}">
      <dgm:prSet/>
      <dgm:spPr/>
      <dgm:t>
        <a:bodyPr/>
        <a:lstStyle/>
        <a:p>
          <a:r>
            <a:rPr lang="en-US" b="0" i="0" baseline="0" dirty="0"/>
            <a:t>Cek </a:t>
          </a:r>
          <a:r>
            <a:rPr lang="en-US" b="0" i="0" baseline="0" dirty="0" err="1"/>
            <a:t>dengan</a:t>
          </a:r>
          <a:r>
            <a:rPr lang="en-US" b="0" i="0" baseline="0" dirty="0"/>
            <a:t> e = 0,0001</a:t>
          </a:r>
          <a:endParaRPr lang="en-US" dirty="0"/>
        </a:p>
      </dgm:t>
    </dgm:pt>
    <dgm:pt modelId="{238554AF-3FD3-476B-A0A7-52AF875829A4}" type="parTrans" cxnId="{F3B7D11D-9A15-4F80-8A14-7F225D0E1C0D}">
      <dgm:prSet/>
      <dgm:spPr/>
      <dgm:t>
        <a:bodyPr/>
        <a:lstStyle/>
        <a:p>
          <a:endParaRPr lang="en-US"/>
        </a:p>
      </dgm:t>
    </dgm:pt>
    <dgm:pt modelId="{0537801E-82F2-47E8-9C07-B0CBE7EF6902}" type="sibTrans" cxnId="{F3B7D11D-9A15-4F80-8A14-7F225D0E1C0D}">
      <dgm:prSet/>
      <dgm:spPr/>
      <dgm:t>
        <a:bodyPr/>
        <a:lstStyle/>
        <a:p>
          <a:endParaRPr lang="en-US"/>
        </a:p>
      </dgm:t>
    </dgm:pt>
    <dgm:pt modelId="{6F2FD8F4-126E-44EA-93AD-C279601B1FEA}" type="pres">
      <dgm:prSet presAssocID="{A8D9DE4B-67BB-43AF-8203-51E4654F9D78}" presName="vert0" presStyleCnt="0">
        <dgm:presLayoutVars>
          <dgm:dir/>
          <dgm:animOne val="branch"/>
          <dgm:animLvl val="lvl"/>
        </dgm:presLayoutVars>
      </dgm:prSet>
      <dgm:spPr/>
    </dgm:pt>
    <dgm:pt modelId="{E24B91C5-2729-4616-912D-060417847FF2}" type="pres">
      <dgm:prSet presAssocID="{2BC262C3-FCB6-49F8-98CC-54E8590C0E67}" presName="thickLine" presStyleLbl="alignNode1" presStyleIdx="0" presStyleCnt="4"/>
      <dgm:spPr/>
    </dgm:pt>
    <dgm:pt modelId="{7699DEF5-9920-417B-AEF3-9BB8218BB279}" type="pres">
      <dgm:prSet presAssocID="{2BC262C3-FCB6-49F8-98CC-54E8590C0E67}" presName="horz1" presStyleCnt="0"/>
      <dgm:spPr/>
    </dgm:pt>
    <dgm:pt modelId="{042C0B47-1461-4CBD-AD72-EF744C671256}" type="pres">
      <dgm:prSet presAssocID="{2BC262C3-FCB6-49F8-98CC-54E8590C0E67}" presName="tx1" presStyleLbl="revTx" presStyleIdx="0" presStyleCnt="4"/>
      <dgm:spPr/>
    </dgm:pt>
    <dgm:pt modelId="{D20830E3-ECF4-49F0-95E3-DC18380E68D9}" type="pres">
      <dgm:prSet presAssocID="{2BC262C3-FCB6-49F8-98CC-54E8590C0E67}" presName="vert1" presStyleCnt="0"/>
      <dgm:spPr/>
    </dgm:pt>
    <dgm:pt modelId="{A4EBF765-616E-45ED-AAFB-C36F5625DBA8}" type="pres">
      <dgm:prSet presAssocID="{6D388580-7F43-4395-90D3-D03CA5BA961C}" presName="thickLine" presStyleLbl="alignNode1" presStyleIdx="1" presStyleCnt="4"/>
      <dgm:spPr/>
    </dgm:pt>
    <dgm:pt modelId="{0D3EFB61-6521-47EE-8BB7-5BAFE7770CA4}" type="pres">
      <dgm:prSet presAssocID="{6D388580-7F43-4395-90D3-D03CA5BA961C}" presName="horz1" presStyleCnt="0"/>
      <dgm:spPr/>
    </dgm:pt>
    <dgm:pt modelId="{2D511604-4F0B-475C-AE8D-AA4CCF8CF2EE}" type="pres">
      <dgm:prSet presAssocID="{6D388580-7F43-4395-90D3-D03CA5BA961C}" presName="tx1" presStyleLbl="revTx" presStyleIdx="1" presStyleCnt="4"/>
      <dgm:spPr/>
    </dgm:pt>
    <dgm:pt modelId="{26767F78-92FB-440E-BACC-ACB6EBFA4D87}" type="pres">
      <dgm:prSet presAssocID="{6D388580-7F43-4395-90D3-D03CA5BA961C}" presName="vert1" presStyleCnt="0"/>
      <dgm:spPr/>
    </dgm:pt>
    <dgm:pt modelId="{0E55C606-E2E6-4CB1-83F9-E9647A553677}" type="pres">
      <dgm:prSet presAssocID="{9EFEB1CD-C4AB-40B7-A62D-AA8B10A98893}" presName="thickLine" presStyleLbl="alignNode1" presStyleIdx="2" presStyleCnt="4"/>
      <dgm:spPr/>
    </dgm:pt>
    <dgm:pt modelId="{1DE3BA53-E784-4B62-B6E5-20BD6633228F}" type="pres">
      <dgm:prSet presAssocID="{9EFEB1CD-C4AB-40B7-A62D-AA8B10A98893}" presName="horz1" presStyleCnt="0"/>
      <dgm:spPr/>
    </dgm:pt>
    <dgm:pt modelId="{020A05AE-136B-474D-97E1-CA1CA93AB0EA}" type="pres">
      <dgm:prSet presAssocID="{9EFEB1CD-C4AB-40B7-A62D-AA8B10A98893}" presName="tx1" presStyleLbl="revTx" presStyleIdx="2" presStyleCnt="4"/>
      <dgm:spPr/>
    </dgm:pt>
    <dgm:pt modelId="{739CE8F4-E4DF-4DCA-804D-23BE92974200}" type="pres">
      <dgm:prSet presAssocID="{9EFEB1CD-C4AB-40B7-A62D-AA8B10A98893}" presName="vert1" presStyleCnt="0"/>
      <dgm:spPr/>
    </dgm:pt>
    <dgm:pt modelId="{C331D0CB-E874-4B2D-A98A-8D7706FC2F09}" type="pres">
      <dgm:prSet presAssocID="{47E23935-15DA-442D-9F3E-8F644C5E7C53}" presName="thickLine" presStyleLbl="alignNode1" presStyleIdx="3" presStyleCnt="4"/>
      <dgm:spPr/>
    </dgm:pt>
    <dgm:pt modelId="{A6557980-CD2B-4515-B0FA-ECD09CEE8786}" type="pres">
      <dgm:prSet presAssocID="{47E23935-15DA-442D-9F3E-8F644C5E7C53}" presName="horz1" presStyleCnt="0"/>
      <dgm:spPr/>
    </dgm:pt>
    <dgm:pt modelId="{26FF0C73-B15F-43AB-B708-D6F5DBA1201C}" type="pres">
      <dgm:prSet presAssocID="{47E23935-15DA-442D-9F3E-8F644C5E7C53}" presName="tx1" presStyleLbl="revTx" presStyleIdx="3" presStyleCnt="4"/>
      <dgm:spPr/>
    </dgm:pt>
    <dgm:pt modelId="{94098495-B42E-422F-BB1A-46494AD81CF1}" type="pres">
      <dgm:prSet presAssocID="{47E23935-15DA-442D-9F3E-8F644C5E7C53}" presName="vert1" presStyleCnt="0"/>
      <dgm:spPr/>
    </dgm:pt>
  </dgm:ptLst>
  <dgm:cxnLst>
    <dgm:cxn modelId="{F3B7D11D-9A15-4F80-8A14-7F225D0E1C0D}" srcId="{A8D9DE4B-67BB-43AF-8203-51E4654F9D78}" destId="{47E23935-15DA-442D-9F3E-8F644C5E7C53}" srcOrd="3" destOrd="0" parTransId="{238554AF-3FD3-476B-A0A7-52AF875829A4}" sibTransId="{0537801E-82F2-47E8-9C07-B0CBE7EF6902}"/>
    <dgm:cxn modelId="{8541D221-6E0A-4076-B73F-DA134897F8D6}" type="presOf" srcId="{9EFEB1CD-C4AB-40B7-A62D-AA8B10A98893}" destId="{020A05AE-136B-474D-97E1-CA1CA93AB0EA}" srcOrd="0" destOrd="0" presId="urn:microsoft.com/office/officeart/2008/layout/LinedList"/>
    <dgm:cxn modelId="{D1444864-3930-4617-BC9A-445C7044E887}" type="presOf" srcId="{6D388580-7F43-4395-90D3-D03CA5BA961C}" destId="{2D511604-4F0B-475C-AE8D-AA4CCF8CF2EE}" srcOrd="0" destOrd="0" presId="urn:microsoft.com/office/officeart/2008/layout/LinedList"/>
    <dgm:cxn modelId="{7C19BAA3-D4A0-4884-97DE-C64C225BBF7D}" type="presOf" srcId="{A8D9DE4B-67BB-43AF-8203-51E4654F9D78}" destId="{6F2FD8F4-126E-44EA-93AD-C279601B1FEA}" srcOrd="0" destOrd="0" presId="urn:microsoft.com/office/officeart/2008/layout/LinedList"/>
    <dgm:cxn modelId="{AB704DC0-8EFD-414B-A045-2AA7AEBFE813}" srcId="{A8D9DE4B-67BB-43AF-8203-51E4654F9D78}" destId="{6D388580-7F43-4395-90D3-D03CA5BA961C}" srcOrd="1" destOrd="0" parTransId="{ACC44C58-3029-492E-9EF4-F4F07DCF4549}" sibTransId="{F534825D-0370-40A1-AEE0-90ABBF726409}"/>
    <dgm:cxn modelId="{F053F0C2-4960-402E-8728-2497F9F86915}" type="presOf" srcId="{47E23935-15DA-442D-9F3E-8F644C5E7C53}" destId="{26FF0C73-B15F-43AB-B708-D6F5DBA1201C}" srcOrd="0" destOrd="0" presId="urn:microsoft.com/office/officeart/2008/layout/LinedList"/>
    <dgm:cxn modelId="{D5044AC3-B574-4D95-9624-14F63A47B71B}" type="presOf" srcId="{2BC262C3-FCB6-49F8-98CC-54E8590C0E67}" destId="{042C0B47-1461-4CBD-AD72-EF744C671256}" srcOrd="0" destOrd="0" presId="urn:microsoft.com/office/officeart/2008/layout/LinedList"/>
    <dgm:cxn modelId="{636BE4DC-662D-478A-8013-69721CE741E0}" srcId="{A8D9DE4B-67BB-43AF-8203-51E4654F9D78}" destId="{2BC262C3-FCB6-49F8-98CC-54E8590C0E67}" srcOrd="0" destOrd="0" parTransId="{3F37B1C8-1B2A-47BC-BC7F-1E5981FDE619}" sibTransId="{7B4E605A-885F-43B5-BF19-1CEAB72B8121}"/>
    <dgm:cxn modelId="{48F043E2-BE7A-4D1B-862C-6FAC40DE6CB0}" srcId="{A8D9DE4B-67BB-43AF-8203-51E4654F9D78}" destId="{9EFEB1CD-C4AB-40B7-A62D-AA8B10A98893}" srcOrd="2" destOrd="0" parTransId="{D95ED2E5-C3A2-49B8-A3E8-ED12DD99DDE1}" sibTransId="{AF738FA9-76C6-431E-AEB0-5F9887405976}"/>
    <dgm:cxn modelId="{0D485F7B-3976-4268-95DB-B3F766EE3BC5}" type="presParOf" srcId="{6F2FD8F4-126E-44EA-93AD-C279601B1FEA}" destId="{E24B91C5-2729-4616-912D-060417847FF2}" srcOrd="0" destOrd="0" presId="urn:microsoft.com/office/officeart/2008/layout/LinedList"/>
    <dgm:cxn modelId="{68AC7903-DB74-4FCA-A31C-03338215F8B5}" type="presParOf" srcId="{6F2FD8F4-126E-44EA-93AD-C279601B1FEA}" destId="{7699DEF5-9920-417B-AEF3-9BB8218BB279}" srcOrd="1" destOrd="0" presId="urn:microsoft.com/office/officeart/2008/layout/LinedList"/>
    <dgm:cxn modelId="{729C0FA0-339F-479E-9837-1A11EAB3E61A}" type="presParOf" srcId="{7699DEF5-9920-417B-AEF3-9BB8218BB279}" destId="{042C0B47-1461-4CBD-AD72-EF744C671256}" srcOrd="0" destOrd="0" presId="urn:microsoft.com/office/officeart/2008/layout/LinedList"/>
    <dgm:cxn modelId="{C9238438-12CF-4DC9-B37B-C2C2D7BCA379}" type="presParOf" srcId="{7699DEF5-9920-417B-AEF3-9BB8218BB279}" destId="{D20830E3-ECF4-49F0-95E3-DC18380E68D9}" srcOrd="1" destOrd="0" presId="urn:microsoft.com/office/officeart/2008/layout/LinedList"/>
    <dgm:cxn modelId="{A762FC90-185B-4BCA-942D-EDA3174A4988}" type="presParOf" srcId="{6F2FD8F4-126E-44EA-93AD-C279601B1FEA}" destId="{A4EBF765-616E-45ED-AAFB-C36F5625DBA8}" srcOrd="2" destOrd="0" presId="urn:microsoft.com/office/officeart/2008/layout/LinedList"/>
    <dgm:cxn modelId="{0DBC351A-FF71-44B5-B65F-0D6680234925}" type="presParOf" srcId="{6F2FD8F4-126E-44EA-93AD-C279601B1FEA}" destId="{0D3EFB61-6521-47EE-8BB7-5BAFE7770CA4}" srcOrd="3" destOrd="0" presId="urn:microsoft.com/office/officeart/2008/layout/LinedList"/>
    <dgm:cxn modelId="{88759198-39C2-4219-9CDC-CBA6A480A899}" type="presParOf" srcId="{0D3EFB61-6521-47EE-8BB7-5BAFE7770CA4}" destId="{2D511604-4F0B-475C-AE8D-AA4CCF8CF2EE}" srcOrd="0" destOrd="0" presId="urn:microsoft.com/office/officeart/2008/layout/LinedList"/>
    <dgm:cxn modelId="{A14E35F9-179B-419D-AD51-4522CB66F353}" type="presParOf" srcId="{0D3EFB61-6521-47EE-8BB7-5BAFE7770CA4}" destId="{26767F78-92FB-440E-BACC-ACB6EBFA4D87}" srcOrd="1" destOrd="0" presId="urn:microsoft.com/office/officeart/2008/layout/LinedList"/>
    <dgm:cxn modelId="{8707D20A-EB60-4B46-B5AA-755098F342F7}" type="presParOf" srcId="{6F2FD8F4-126E-44EA-93AD-C279601B1FEA}" destId="{0E55C606-E2E6-4CB1-83F9-E9647A553677}" srcOrd="4" destOrd="0" presId="urn:microsoft.com/office/officeart/2008/layout/LinedList"/>
    <dgm:cxn modelId="{500DABA7-BEDC-499E-9047-1C7DEC316C7B}" type="presParOf" srcId="{6F2FD8F4-126E-44EA-93AD-C279601B1FEA}" destId="{1DE3BA53-E784-4B62-B6E5-20BD6633228F}" srcOrd="5" destOrd="0" presId="urn:microsoft.com/office/officeart/2008/layout/LinedList"/>
    <dgm:cxn modelId="{18CE3DBF-FC49-4CB8-B952-E3E89B033451}" type="presParOf" srcId="{1DE3BA53-E784-4B62-B6E5-20BD6633228F}" destId="{020A05AE-136B-474D-97E1-CA1CA93AB0EA}" srcOrd="0" destOrd="0" presId="urn:microsoft.com/office/officeart/2008/layout/LinedList"/>
    <dgm:cxn modelId="{4396FCF1-149D-4385-A3A0-D01ECC14D9EF}" type="presParOf" srcId="{1DE3BA53-E784-4B62-B6E5-20BD6633228F}" destId="{739CE8F4-E4DF-4DCA-804D-23BE92974200}" srcOrd="1" destOrd="0" presId="urn:microsoft.com/office/officeart/2008/layout/LinedList"/>
    <dgm:cxn modelId="{BAC6503F-EC10-47F8-A12A-874CF6949A67}" type="presParOf" srcId="{6F2FD8F4-126E-44EA-93AD-C279601B1FEA}" destId="{C331D0CB-E874-4B2D-A98A-8D7706FC2F09}" srcOrd="6" destOrd="0" presId="urn:microsoft.com/office/officeart/2008/layout/LinedList"/>
    <dgm:cxn modelId="{D46005F1-2B9D-42E1-BD73-120E71FBCCAC}" type="presParOf" srcId="{6F2FD8F4-126E-44EA-93AD-C279601B1FEA}" destId="{A6557980-CD2B-4515-B0FA-ECD09CEE8786}" srcOrd="7" destOrd="0" presId="urn:microsoft.com/office/officeart/2008/layout/LinedList"/>
    <dgm:cxn modelId="{1B4E7002-485C-490B-8C7E-6680CBD8DF85}" type="presParOf" srcId="{A6557980-CD2B-4515-B0FA-ECD09CEE8786}" destId="{26FF0C73-B15F-43AB-B708-D6F5DBA1201C}" srcOrd="0" destOrd="0" presId="urn:microsoft.com/office/officeart/2008/layout/LinedList"/>
    <dgm:cxn modelId="{F8160998-79C6-4636-8C6E-F4E848E558F0}" type="presParOf" srcId="{A6557980-CD2B-4515-B0FA-ECD09CEE8786}" destId="{94098495-B42E-422F-BB1A-46494AD81C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53BDC-79E1-42D9-97E2-BEC0777B500D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AE17F-9295-4192-BE49-341FEF817868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3x + y – z = 5</a:t>
          </a:r>
          <a:endParaRPr lang="en-US" sz="5000" kern="1200"/>
        </a:p>
      </dsp:txBody>
      <dsp:txXfrm>
        <a:off x="0" y="0"/>
        <a:ext cx="6373813" cy="1439862"/>
      </dsp:txXfrm>
    </dsp:sp>
    <dsp:sp modelId="{FAB526D0-85A3-441F-BFFD-C4EA86AD63F2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3B38-098C-4940-A30A-273B2DF67BAF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4x + 7y – 3z = 20</a:t>
          </a:r>
          <a:endParaRPr lang="en-US" sz="5000" kern="1200"/>
        </a:p>
      </dsp:txBody>
      <dsp:txXfrm>
        <a:off x="0" y="1439862"/>
        <a:ext cx="6373813" cy="1439862"/>
      </dsp:txXfrm>
    </dsp:sp>
    <dsp:sp modelId="{1C986835-9E8E-49D3-A05D-50E488937E5B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A5BD4-C338-492E-A756-A1B498EDF70B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2x – 2y + 5z = 10</a:t>
          </a:r>
          <a:endParaRPr lang="en-US" sz="5000" kern="1200"/>
        </a:p>
      </dsp:txBody>
      <dsp:txXfrm>
        <a:off x="0" y="2879724"/>
        <a:ext cx="6373813" cy="1439862"/>
      </dsp:txXfrm>
    </dsp:sp>
    <dsp:sp modelId="{7ECF8264-1636-4CF2-ACB4-0C109798D4C3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E0918-A7B7-41E3-BC99-F7088A2A10E9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Cek dengan e = 0,0001</a:t>
          </a:r>
          <a:endParaRPr lang="en-US" sz="5000" kern="1200"/>
        </a:p>
      </dsp:txBody>
      <dsp:txXfrm>
        <a:off x="0" y="4319587"/>
        <a:ext cx="6373813" cy="143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91C5-2729-4616-912D-060417847FF2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C0B47-1461-4CBD-AD72-EF744C671256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3x + y – z = 5</a:t>
          </a:r>
          <a:endParaRPr lang="en-US" sz="5000" kern="1200"/>
        </a:p>
      </dsp:txBody>
      <dsp:txXfrm>
        <a:off x="0" y="0"/>
        <a:ext cx="6373813" cy="1439862"/>
      </dsp:txXfrm>
    </dsp:sp>
    <dsp:sp modelId="{A4EBF765-616E-45ED-AAFB-C36F5625DBA8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1604-4F0B-475C-AE8D-AA4CCF8CF2EE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4x + 7y – 3z = 20</a:t>
          </a:r>
          <a:endParaRPr lang="en-US" sz="5000" kern="1200"/>
        </a:p>
      </dsp:txBody>
      <dsp:txXfrm>
        <a:off x="0" y="1439862"/>
        <a:ext cx="6373813" cy="1439862"/>
      </dsp:txXfrm>
    </dsp:sp>
    <dsp:sp modelId="{0E55C606-E2E6-4CB1-83F9-E9647A553677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A05AE-136B-474D-97E1-CA1CA93AB0EA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2x – 2y + 5z = 10</a:t>
          </a:r>
          <a:endParaRPr lang="en-US" sz="5000" kern="1200"/>
        </a:p>
      </dsp:txBody>
      <dsp:txXfrm>
        <a:off x="0" y="2879724"/>
        <a:ext cx="6373813" cy="1439862"/>
      </dsp:txXfrm>
    </dsp:sp>
    <dsp:sp modelId="{C331D0CB-E874-4B2D-A98A-8D7706FC2F09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F0C73-B15F-43AB-B708-D6F5DBA1201C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 dirty="0"/>
            <a:t>Cek </a:t>
          </a:r>
          <a:r>
            <a:rPr lang="en-US" sz="5000" b="0" i="0" kern="1200" baseline="0" dirty="0" err="1"/>
            <a:t>dengan</a:t>
          </a:r>
          <a:r>
            <a:rPr lang="en-US" sz="5000" b="0" i="0" kern="1200" baseline="0" dirty="0"/>
            <a:t> e = 0,0001</a:t>
          </a:r>
          <a:endParaRPr lang="en-US" sz="5000" kern="1200" dirty="0"/>
        </a:p>
      </dsp:txBody>
      <dsp:txXfrm>
        <a:off x="0" y="4319587"/>
        <a:ext cx="6373813" cy="14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9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85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0F6A1-23DD-4774-9389-6313FA456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err="1"/>
              <a:t>Sistim</a:t>
            </a:r>
            <a:r>
              <a:rPr lang="en-US"/>
              <a:t> </a:t>
            </a:r>
            <a:r>
              <a:rPr lang="en-US" err="1"/>
              <a:t>Persamaan</a:t>
            </a:r>
            <a:r>
              <a:rPr lang="en-US"/>
              <a:t> Linier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BDCCA-65FB-4B96-AA82-AE9183645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Metode Numerik – Pertemuan 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" descr="Abstrct graphic of red blue smoke">
            <a:extLst>
              <a:ext uri="{FF2B5EF4-FFF2-40B4-BE49-F238E27FC236}">
                <a16:creationId xmlns:a16="http://schemas.microsoft.com/office/drawing/2014/main" id="{16691A35-0713-4477-9D40-935190870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365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E88D5-33D5-4727-AA79-8BC5BF1E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Langkah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44F5-69C3-4646-8047-EC1C9DCA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Buat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2 pada baris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tiga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0</a:t>
            </a:r>
          </a:p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operasi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1" i="0" u="none" strike="noStrike" baseline="0" dirty="0">
                <a:latin typeface="Arial,Bold"/>
              </a:rPr>
              <a:t>b</a:t>
            </a:r>
            <a:r>
              <a:rPr lang="en-US" b="1" i="0" u="none" strike="noStrike" baseline="-25000" dirty="0">
                <a:latin typeface="Arial,Bold"/>
              </a:rPr>
              <a:t>3</a:t>
            </a:r>
            <a:r>
              <a:rPr lang="en-US" b="1" i="0" u="none" strike="noStrike" baseline="0" dirty="0">
                <a:latin typeface="Arial,Bold"/>
              </a:rPr>
              <a:t> - 2b</a:t>
            </a:r>
            <a:r>
              <a:rPr lang="en-US" b="1" i="0" u="none" strike="noStrike" baseline="-25000" dirty="0">
                <a:latin typeface="Arial,Bold"/>
              </a:rPr>
              <a:t>1</a:t>
            </a:r>
            <a:r>
              <a:rPr lang="en-US" b="1" i="0" u="none" strike="noStrike" baseline="0" dirty="0">
                <a:latin typeface="Arial,Bold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berlaku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untuk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semua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baris 3,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sehingga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( ** )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menjadi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BE6F5-9B55-4B36-B41A-5853BA69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561817"/>
            <a:ext cx="4713922" cy="1734366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327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A659A-4C7A-4A89-B593-DC1AF5E6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Langkah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110A-AC3E-4271-9182-2A029FD3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Buat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6 pada baris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tiga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0</a:t>
            </a:r>
          </a:p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operasi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1" i="0" u="none" strike="noStrike" baseline="0" dirty="0">
                <a:latin typeface="Arial,Bold"/>
              </a:rPr>
              <a:t>b</a:t>
            </a:r>
            <a:r>
              <a:rPr lang="en-US" b="1" i="0" u="none" strike="noStrike" baseline="-25000" dirty="0">
                <a:latin typeface="Arial,Bold"/>
              </a:rPr>
              <a:t>3</a:t>
            </a:r>
            <a:r>
              <a:rPr lang="en-US" b="1" i="0" u="none" strike="noStrike" baseline="0" dirty="0">
                <a:latin typeface="Arial,Bold"/>
              </a:rPr>
              <a:t> + 3b</a:t>
            </a:r>
            <a:r>
              <a:rPr lang="en-US" b="1" i="0" u="none" strike="noStrike" baseline="-25000" dirty="0">
                <a:latin typeface="Arial,Bold"/>
              </a:rPr>
              <a:t>2</a:t>
            </a:r>
            <a:r>
              <a:rPr lang="en-US" b="1" i="0" u="none" strike="noStrike" baseline="0" dirty="0">
                <a:latin typeface="Arial,Bold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berlaku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untuk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semua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baris 3,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( ** )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menjadi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934BA-1904-4E5E-8B1A-DD3DBA96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572934"/>
            <a:ext cx="4713922" cy="171213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393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F64A-5BBC-4B6B-A749-6C6F764A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19101"/>
            <a:ext cx="11090274" cy="5673724"/>
          </a:xfrm>
        </p:spPr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terakhir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sudah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terbentuk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matrik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segitiga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bawah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dapat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dilakukan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back solving: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-7x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-14 ;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-14/-7 = 2 ;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2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-2x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– 3x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-6 ; -2x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-6 + 3x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-6 + 6 = 0 ;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0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3 ;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3 - 2x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-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3 – 2(0) – (2) = 1 ;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1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</a:t>
            </a: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penyelesaian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persamaan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diatas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en-US" sz="20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= 1</a:t>
            </a: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	x</a:t>
            </a:r>
            <a:r>
              <a:rPr lang="en-US" baseline="-25000" dirty="0">
                <a:latin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</a:rPr>
              <a:t> = 0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	</a:t>
            </a:r>
            <a:r>
              <a:rPr lang="en-US" dirty="0">
                <a:latin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</a:rPr>
              <a:t> = 2</a:t>
            </a:r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AD6F3-08D7-4556-AC9D-125E082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3992159"/>
            <a:ext cx="4713922" cy="171213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849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5A94D-0031-4012-852B-CE2C01F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Metode Gauss Jordan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69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E250A-4770-43FC-8C10-500E83EC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err="1"/>
              <a:t>Konsep</a:t>
            </a:r>
            <a:r>
              <a:rPr lang="en-US" sz="3700"/>
              <a:t> : </a:t>
            </a:r>
            <a:r>
              <a:rPr lang="en-US" sz="3700" err="1"/>
              <a:t>Mengubah</a:t>
            </a:r>
            <a:r>
              <a:rPr lang="en-US" sz="3700"/>
              <a:t> </a:t>
            </a:r>
            <a:r>
              <a:rPr lang="en-US" sz="3700" err="1"/>
              <a:t>matrik</a:t>
            </a:r>
            <a:r>
              <a:rPr lang="en-US" sz="3700"/>
              <a:t> [A] </a:t>
            </a:r>
            <a:r>
              <a:rPr lang="en-US" sz="3700" err="1"/>
              <a:t>menjadi</a:t>
            </a:r>
            <a:r>
              <a:rPr lang="en-US" sz="3700"/>
              <a:t> </a:t>
            </a:r>
            <a:r>
              <a:rPr lang="en-US" sz="3700" err="1"/>
              <a:t>matrik</a:t>
            </a:r>
            <a:r>
              <a:rPr lang="en-US" sz="3700"/>
              <a:t> diagonal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32C03-149D-43F7-B3C8-A8FD8B2F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8" y="727440"/>
            <a:ext cx="5437188" cy="2836793"/>
          </a:xfrm>
          <a:custGeom>
            <a:avLst/>
            <a:gdLst/>
            <a:ahLst/>
            <a:cxnLst/>
            <a:rect l="l" t="t" r="r" b="b"/>
            <a:pathLst>
              <a:path w="6098400" h="3777175">
                <a:moveTo>
                  <a:pt x="0" y="0"/>
                </a:moveTo>
                <a:lnTo>
                  <a:pt x="6098400" y="0"/>
                </a:lnTo>
                <a:lnTo>
                  <a:pt x="60984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12B62-48CE-4BB0-942E-4546B555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14" y="786541"/>
            <a:ext cx="5437188" cy="2718593"/>
          </a:xfrm>
          <a:custGeom>
            <a:avLst/>
            <a:gdLst/>
            <a:ahLst/>
            <a:cxnLst/>
            <a:rect l="l" t="t" r="r" b="b"/>
            <a:pathLst>
              <a:path w="6098400" h="3777175">
                <a:moveTo>
                  <a:pt x="0" y="0"/>
                </a:moveTo>
                <a:lnTo>
                  <a:pt x="6098400" y="0"/>
                </a:lnTo>
                <a:lnTo>
                  <a:pt x="60984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D7DD-1D1F-461F-9ED8-8CA3EB6B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7F219D-B22B-4E28-A191-EB5D6272B0EF}"/>
              </a:ext>
            </a:extLst>
          </p:cNvPr>
          <p:cNvSpPr/>
          <p:nvPr/>
        </p:nvSpPr>
        <p:spPr>
          <a:xfrm>
            <a:off x="5845215" y="1875099"/>
            <a:ext cx="590309" cy="47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B146-3FD0-4EE6-ACCF-1677D5D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5983-773E-42B4-9FB0-ECF47063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hasilnya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dapat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ditulis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dalam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bentuk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x1 = b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*/ a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11’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x2 = b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*/a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22’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x3 = b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*/a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33’</a:t>
            </a:r>
          </a:p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xn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 b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*/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</a:t>
            </a:r>
            <a:r>
              <a:rPr lang="en-US" sz="1800" b="0" i="0" u="none" strike="noStrike" baseline="-25000" dirty="0" err="1">
                <a:latin typeface="Arial" panose="020B0604020202020204" pitchFamily="34" charset="0"/>
              </a:rPr>
              <a:t>nn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’</a:t>
            </a:r>
            <a:endParaRPr lang="en-US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B944-FA15-47AD-BEBB-82E58405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27" y="2815158"/>
            <a:ext cx="5456784" cy="27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9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C4B9-82EE-4EF5-A14B-7212E2D1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8924-0343-43A9-BCDA-C1823969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tahap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pertama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gauss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terbentuk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segitiga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bawah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setelah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itu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dilanjutkan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membuat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segitiga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atas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matrik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diagonal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6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40D6-B731-40D7-8494-4EA29018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Jakobi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B743-A169-40D7-B01C-755346D7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sv-SE" b="0" i="0" u="none" strike="noStrike" baseline="0">
                <a:latin typeface="Arial" panose="020B0604020202020204" pitchFamily="34" charset="0"/>
              </a:rPr>
              <a:t>Metode Jacobi dapat digunakan untuk menyelesaikan persamaan linier </a:t>
            </a:r>
            <a:r>
              <a:rPr lang="en-US" b="0" i="0" u="none" strike="noStrike" baseline="0">
                <a:latin typeface="Arial" panose="020B0604020202020204" pitchFamily="34" charset="0"/>
              </a:rPr>
              <a:t>maupun persamaan non linier. Penyelesaian dengan metode Jacobi menggunakan cara iterasi</a:t>
            </a:r>
            <a:endParaRPr lang="en-US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2367176-35A0-4E2C-9A5B-ACBE9937D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405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FECC-7E72-4EE1-8F08-BF6358F7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03A8D-A4D3-424E-828C-6D49341DA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+……+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</a:t>
            </a:r>
          </a:p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+……+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</a:t>
            </a:r>
          </a:p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+……+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. . . . .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n2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n3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+……+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a</a:t>
            </a:r>
            <a:r>
              <a:rPr lang="en-US" sz="800" b="0" i="0" u="none" strike="noStrike" baseline="0" dirty="0" err="1">
                <a:latin typeface="Arial" panose="020B0604020202020204" pitchFamily="34" charset="0"/>
              </a:rPr>
              <a:t>nn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 err="1">
                <a:latin typeface="Arial" panose="020B0604020202020204" pitchFamily="34" charset="0"/>
              </a:rPr>
              <a:t>n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097A53-7BF8-463F-ABD5-5415394C9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 err="1">
                <a:latin typeface="Arial,Bold"/>
              </a:rPr>
              <a:t>Ubah</a:t>
            </a:r>
            <a:r>
              <a:rPr lang="en-US" sz="2000" b="1" i="0" u="none" strike="noStrike" baseline="0" dirty="0">
                <a:latin typeface="Arial,Bold"/>
              </a:rPr>
              <a:t> </a:t>
            </a:r>
            <a:r>
              <a:rPr lang="en-US" sz="2000" b="1" i="0" u="none" strike="noStrike" baseline="0" dirty="0" err="1">
                <a:latin typeface="Arial,Bold"/>
              </a:rPr>
              <a:t>persamaan</a:t>
            </a:r>
            <a:r>
              <a:rPr lang="en-US" sz="2000" b="1" i="0" u="none" strike="noStrike" baseline="0" dirty="0">
                <a:latin typeface="Arial,Bold"/>
              </a:rPr>
              <a:t> </a:t>
            </a:r>
            <a:r>
              <a:rPr lang="en-US" sz="2000" b="1" i="0" u="none" strike="noStrike" baseline="0" dirty="0" err="1">
                <a:latin typeface="Arial,Bold"/>
              </a:rPr>
              <a:t>disamping</a:t>
            </a:r>
            <a:r>
              <a:rPr lang="en-US" sz="2000" b="1" i="0" u="none" strike="noStrike" baseline="0" dirty="0">
                <a:latin typeface="Arial,Bold"/>
              </a:rPr>
              <a:t> </a:t>
            </a:r>
            <a:r>
              <a:rPr lang="en-US" sz="2000" b="1" i="0" u="none" strike="noStrike" baseline="0" dirty="0" err="1">
                <a:latin typeface="Arial,Bold"/>
              </a:rPr>
              <a:t>sehingga</a:t>
            </a:r>
            <a:r>
              <a:rPr lang="en-US" sz="2000" b="1" i="0" u="none" strike="noStrike" baseline="0" dirty="0">
                <a:latin typeface="Arial,Bold"/>
              </a:rPr>
              <a:t> x</a:t>
            </a:r>
            <a:r>
              <a:rPr lang="en-US" sz="800" b="1" i="0" u="none" strike="noStrike" baseline="0" dirty="0">
                <a:latin typeface="Arial,Bold"/>
              </a:rPr>
              <a:t>1</a:t>
            </a:r>
            <a:r>
              <a:rPr lang="en-US" sz="2000" b="1" i="0" u="none" strike="noStrike" baseline="0" dirty="0">
                <a:latin typeface="Arial,Bold"/>
              </a:rPr>
              <a:t>, x</a:t>
            </a:r>
            <a:r>
              <a:rPr lang="en-US" sz="800" b="1" i="0" u="none" strike="noStrike" baseline="0" dirty="0">
                <a:latin typeface="Arial,Bold"/>
              </a:rPr>
              <a:t>2</a:t>
            </a:r>
            <a:r>
              <a:rPr lang="en-US" sz="2000" b="1" i="0" u="none" strike="noStrike" baseline="0" dirty="0">
                <a:latin typeface="Arial,Bold"/>
              </a:rPr>
              <a:t>, x</a:t>
            </a:r>
            <a:r>
              <a:rPr lang="en-US" sz="800" b="1" i="0" u="none" strike="noStrike" baseline="0" dirty="0">
                <a:latin typeface="Arial,Bold"/>
              </a:rPr>
              <a:t>3 </a:t>
            </a:r>
            <a:r>
              <a:rPr lang="en-US" sz="2000" b="1" i="0" u="none" strike="noStrike" baseline="0" dirty="0" err="1">
                <a:latin typeface="Arial,Bold"/>
              </a:rPr>
              <a:t>berada</a:t>
            </a:r>
            <a:r>
              <a:rPr lang="en-US" sz="2000" b="1" i="0" u="none" strike="noStrike" baseline="0" dirty="0">
                <a:latin typeface="Arial,Bold"/>
              </a:rPr>
              <a:t> </a:t>
            </a:r>
            <a:r>
              <a:rPr lang="fi-FI" sz="2000" b="1" i="0" u="none" strike="noStrike" baseline="0" dirty="0">
                <a:latin typeface="Arial,Bold"/>
              </a:rPr>
              <a:t>disisi kiri persamaan </a:t>
            </a:r>
            <a:r>
              <a:rPr lang="fi-FI" sz="2000" b="0" i="0" u="none" strike="noStrike" baseline="0" dirty="0">
                <a:latin typeface="Arial" panose="020B0604020202020204" pitchFamily="34" charset="0"/>
              </a:rPr>
              <a:t>“ sehingga menjadi bentuk: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-……-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11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-……-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22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-……-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33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.</a:t>
            </a:r>
          </a:p>
          <a:p>
            <a:pPr marL="0" indent="0" algn="l">
              <a:buNone/>
            </a:pPr>
            <a:r>
              <a:rPr lang="de-DE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n1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n2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+ ……+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nn-1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n-1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0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E41A8F-9524-4135-BF4E-687227B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CA82-2248-4850-9103-DFFC99F3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1.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Tetapkan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awal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untuk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masing-masing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 err="1">
                <a:latin typeface="Arial" panose="020B0604020202020204" pitchFamily="34" charset="0"/>
              </a:rPr>
              <a:t>n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yang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terletak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disebelah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kanan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 </a:t>
            </a: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notasi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10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20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30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n0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selanjutnya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dilakukan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   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n1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20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30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-……-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n0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11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20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30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-……-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n0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22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10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20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-……-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n0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33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.</a:t>
            </a:r>
          </a:p>
          <a:p>
            <a:pPr marL="0" indent="0" algn="l">
              <a:buNone/>
            </a:pPr>
            <a:r>
              <a:rPr lang="de-DE" sz="20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n1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= (b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-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n1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10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n2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20 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+ ……+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nn-1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n-10</a:t>
            </a:r>
            <a:r>
              <a:rPr lang="de-DE" sz="2000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de-DE" sz="800" b="0" i="0" u="none" strike="noStrike" baseline="0" dirty="0">
                <a:latin typeface="Arial" panose="020B0604020202020204" pitchFamily="34" charset="0"/>
              </a:rPr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E508-43C6-4333-8DC8-8C2698F0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Dasar-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Matrik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9C3B-E28A-4C06-8FFC-2A6F83AF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Simetri</a:t>
            </a:r>
            <a:endParaRPr lang="en-US" dirty="0"/>
          </a:p>
          <a:p>
            <a:pPr lvl="1"/>
            <a:r>
              <a:rPr lang="en-US" dirty="0"/>
              <a:t>Jika </a:t>
            </a:r>
            <a:r>
              <a:rPr lang="en-US" dirty="0" err="1"/>
              <a:t>elemen</a:t>
            </a:r>
            <a:r>
              <a:rPr lang="en-US" dirty="0"/>
              <a:t> baris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Matrik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Jika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diagonal </a:t>
            </a:r>
            <a:r>
              <a:rPr lang="en-US" dirty="0" err="1"/>
              <a:t>utama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F6B88-E67D-402D-A4AC-4634B9AF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24" y="3015574"/>
            <a:ext cx="1284051" cy="826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B3A91-55F6-41DE-83B5-A8814829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892" y="4852686"/>
            <a:ext cx="1400783" cy="10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1B1C-FEEC-47E6-A4AC-213BC98A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90526"/>
            <a:ext cx="11090274" cy="5730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2.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Hitung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error 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n1</a:t>
            </a: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3.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Kalau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 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berhenti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merupakan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Sedangkan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kalau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&gt;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menghitung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(b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12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13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-……-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1n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11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(b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23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-……-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2n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22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(b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32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-……-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pt-BR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pt-BR" b="0" i="0" u="none" strike="noStrike" baseline="-25000" dirty="0">
                <a:latin typeface="Arial" panose="020B0604020202020204" pitchFamily="34" charset="0"/>
              </a:rPr>
              <a:t>33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	.</a:t>
            </a:r>
          </a:p>
          <a:p>
            <a:pPr marL="0" indent="0" algn="l">
              <a:buNone/>
            </a:pPr>
            <a:r>
              <a:rPr lang="de-DE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de-DE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 = (b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 - a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n1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de-DE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 + a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n2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de-DE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 + ……+ a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nn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-1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x</a:t>
            </a:r>
            <a:r>
              <a:rPr lang="de-DE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-1</a:t>
            </a:r>
            <a:r>
              <a:rPr lang="de-DE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) / a</a:t>
            </a:r>
            <a:r>
              <a:rPr lang="de-DE" b="0" i="0" u="none" strike="noStrike" baseline="-25000" dirty="0">
                <a:latin typeface="Arial" panose="020B0604020202020204" pitchFamily="34" charset="0"/>
              </a:rPr>
              <a:t>nn</a:t>
            </a:r>
            <a:endParaRPr lang="en-US" b="0" i="0" u="none" strike="noStrike" baseline="-25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7B17B-F576-4424-AF01-416701AF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4" y="932439"/>
            <a:ext cx="2293887" cy="8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1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549A-281E-46CA-880A-A4ACF41E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76225"/>
            <a:ext cx="11090274" cy="58165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4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Hitung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error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</a:p>
          <a:p>
            <a:pPr marL="0" indent="0">
              <a:buNone/>
            </a:pPr>
            <a:endParaRPr lang="en-US" sz="1800" baseline="30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aseline="30000" dirty="0"/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5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Kalau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 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berhenti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merupakan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Sedangkan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kalau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&gt;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menghitung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2</a:t>
            </a:r>
          </a:p>
          <a:p>
            <a:pPr marL="0" indent="0" algn="l">
              <a:buNone/>
            </a:pPr>
            <a:endParaRPr lang="en-US" baseline="300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6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terus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kondisi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 err="1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 err="1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Symbol" panose="05050102010706020507" pitchFamily="18" charset="2"/>
              </a:rPr>
              <a:t> 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,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b="0" i="0" u="none" strike="noStrike" baseline="-25000" dirty="0" err="1">
                <a:latin typeface="Arial" panose="020B0604020202020204" pitchFamily="34" charset="0"/>
              </a:rPr>
              <a:t>n</a:t>
            </a:r>
            <a:r>
              <a:rPr lang="en-US" b="0" i="0" u="none" strike="noStrike" baseline="30000" dirty="0" err="1"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merupakan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persamaan</a:t>
            </a:r>
            <a:endParaRPr lang="en-US" b="0" i="0" u="none" strike="noStrike" baseline="30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5A0AE-D2DB-437F-A3C8-38CBD27B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64" y="276225"/>
            <a:ext cx="2782404" cy="9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B5F2E-3838-45C3-AFA2-212EF651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85953F-7316-42A3-8357-0F3E3EDF1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64255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8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37B7-BCCE-4265-BA33-D00F2833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4C22-58D2-476F-ADE2-5D910A4D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5901"/>
            <a:ext cx="11090274" cy="4606924"/>
          </a:xfrm>
        </p:spPr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x = (5 – y + z)/3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y = (20 – 4x + 3z)/7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latin typeface="Arial" panose="020B0604020202020204" pitchFamily="34" charset="0"/>
              </a:rPr>
              <a:t>	z = (10 – 2x + 2y)/5</a:t>
            </a:r>
          </a:p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Selanjutnya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dilakukan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pertama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memasukkan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awal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 0,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= (5 – y</a:t>
            </a:r>
            <a:r>
              <a:rPr lang="en-US" baseline="30000" dirty="0"/>
              <a:t>0</a:t>
            </a:r>
            <a:r>
              <a:rPr lang="en-US" dirty="0"/>
              <a:t> + z</a:t>
            </a:r>
            <a:r>
              <a:rPr lang="en-US" baseline="30000" dirty="0"/>
              <a:t>0</a:t>
            </a:r>
            <a:r>
              <a:rPr lang="en-US" dirty="0"/>
              <a:t>)/3 = 5/3 = 1,6666667</a:t>
            </a:r>
          </a:p>
          <a:p>
            <a:pPr marL="0" indent="0" algn="l">
              <a:buNone/>
            </a:pPr>
            <a:r>
              <a:rPr lang="en-US" dirty="0"/>
              <a:t>	y</a:t>
            </a:r>
            <a:r>
              <a:rPr lang="en-US" baseline="-25000" dirty="0"/>
              <a:t>1</a:t>
            </a:r>
            <a:r>
              <a:rPr lang="en-US" dirty="0"/>
              <a:t> = (20 – 4x</a:t>
            </a:r>
            <a:r>
              <a:rPr lang="en-US" baseline="30000" dirty="0"/>
              <a:t>0</a:t>
            </a:r>
            <a:r>
              <a:rPr lang="en-US" dirty="0"/>
              <a:t> + 3z</a:t>
            </a:r>
            <a:r>
              <a:rPr lang="en-US" baseline="30000" dirty="0"/>
              <a:t>0</a:t>
            </a:r>
            <a:r>
              <a:rPr lang="en-US" dirty="0"/>
              <a:t>)/7= 20/7 = 2,857</a:t>
            </a:r>
          </a:p>
          <a:p>
            <a:pPr marL="0" indent="0" algn="l">
              <a:buNone/>
            </a:pPr>
            <a:r>
              <a:rPr lang="en-US" dirty="0"/>
              <a:t>	z</a:t>
            </a:r>
            <a:r>
              <a:rPr lang="en-US" baseline="-25000" dirty="0"/>
              <a:t>1</a:t>
            </a:r>
            <a:r>
              <a:rPr lang="en-US" dirty="0"/>
              <a:t> = (10 – 2x</a:t>
            </a:r>
            <a:r>
              <a:rPr lang="en-US" baseline="30000" dirty="0"/>
              <a:t>0</a:t>
            </a:r>
            <a:r>
              <a:rPr lang="en-US" dirty="0"/>
              <a:t> + 2y</a:t>
            </a:r>
            <a:r>
              <a:rPr lang="en-US" baseline="30000" dirty="0"/>
              <a:t>0</a:t>
            </a:r>
            <a:r>
              <a:rPr lang="en-US" dirty="0"/>
              <a:t>)/5= 10/5 = 2</a:t>
            </a:r>
          </a:p>
        </p:txBody>
      </p:sp>
    </p:spTree>
    <p:extLst>
      <p:ext uri="{BB962C8B-B14F-4D97-AF65-F5344CB8AC3E}">
        <p14:creationId xmlns:p14="http://schemas.microsoft.com/office/powerpoint/2010/main" val="32862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94C5-83CE-43E4-BB87-5E2420B1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6701"/>
            <a:ext cx="11090274" cy="5826124"/>
          </a:xfrm>
        </p:spPr>
        <p:txBody>
          <a:bodyPr/>
          <a:lstStyle/>
          <a:p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Hitung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error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</a:p>
          <a:p>
            <a:endParaRPr lang="en-US" sz="1800" baseline="30000" dirty="0">
              <a:latin typeface="Arial" panose="020B0604020202020204" pitchFamily="34" charset="0"/>
            </a:endParaRPr>
          </a:p>
          <a:p>
            <a:endParaRPr lang="en-US" sz="1800" b="0" i="0" u="none" strike="noStrike" baseline="30000" dirty="0">
              <a:latin typeface="Arial" panose="020B0604020202020204" pitchFamily="34" charset="0"/>
            </a:endParaRPr>
          </a:p>
          <a:p>
            <a:endParaRPr lang="en-US" sz="1800" baseline="30000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 100%,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=100%,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=100% . Karena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&gt;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memasukkan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	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(5 – 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)/3 = 1,38095,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20,69%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	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(20 – 4x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+ 3z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)/7= 2,76190,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3,45%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	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(10 – 2x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+ 2y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)/5= 2,47619,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19,23%</a:t>
            </a:r>
          </a:p>
          <a:p>
            <a:pPr marL="0" indent="0" algn="l">
              <a:buNone/>
            </a:pPr>
            <a:endParaRPr lang="es-ES" sz="1800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Ternyata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pada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&gt;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selanjutnya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kondisi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 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552E5-5715-4A51-9FD5-94E45826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60" y="765175"/>
            <a:ext cx="2240259" cy="8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9E43-3EDC-44FD-871F-38C2AE4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66725"/>
            <a:ext cx="11090274" cy="58864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A6BB-EDDE-4545-A9BC-5E389DBD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179535"/>
            <a:ext cx="10759642" cy="39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A1D3B-BB2B-4BF6-9B48-B13C4C9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Metode</a:t>
            </a:r>
            <a:r>
              <a:rPr lang="en-US" dirty="0"/>
              <a:t> Gauss Seidel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0BDC-CA37-4613-B1EA-11C1BB6ED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b="0" i="0" u="none" strike="noStrike" baseline="0"/>
              <a:t>Metode Gauss Seidel merupakan perbaikan dari metode Jacobi. Bentuk persamaan yang dapat diselesaikan </a:t>
            </a:r>
            <a:r>
              <a:rPr lang="en-US" b="0" i="0" u="none" strike="noStrike" baseline="0">
                <a:sym typeface="Wingdings" panose="05000000000000000000" pitchFamily="2" charset="2"/>
              </a:rPr>
              <a:t>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B4607-9E38-4C62-B831-7026FFBE6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4675" y="2297659"/>
            <a:ext cx="4713922" cy="226268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140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4DCB-3A79-4F43-85DF-30442BE4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Gauss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972F-19B2-4771-9EF5-07BD0ED2F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 err="1">
                <a:latin typeface="Arial,Bold"/>
              </a:rPr>
              <a:t>Ubah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persamaan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dibawah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sehingga</a:t>
            </a:r>
            <a:r>
              <a:rPr lang="en-US" sz="1800" b="1" i="0" u="none" strike="noStrike" baseline="0" dirty="0">
                <a:latin typeface="Arial,Bold"/>
              </a:rPr>
              <a:t> x</a:t>
            </a:r>
            <a:r>
              <a:rPr lang="en-US" sz="1800" b="1" i="0" u="none" strike="noStrike" baseline="-25000" dirty="0">
                <a:latin typeface="Arial,Bold"/>
              </a:rPr>
              <a:t>1</a:t>
            </a:r>
            <a:r>
              <a:rPr lang="en-US" sz="1800" b="1" i="0" u="none" strike="noStrike" baseline="0" dirty="0">
                <a:latin typeface="Arial,Bold"/>
              </a:rPr>
              <a:t>, x</a:t>
            </a:r>
            <a:r>
              <a:rPr lang="en-US" sz="1800" b="1" i="0" u="none" strike="noStrike" baseline="-25000" dirty="0">
                <a:latin typeface="Arial,Bold"/>
              </a:rPr>
              <a:t>2</a:t>
            </a:r>
            <a:r>
              <a:rPr lang="en-US" sz="1800" b="1" i="0" u="none" strike="noStrike" baseline="0" dirty="0">
                <a:latin typeface="Arial,Bold"/>
              </a:rPr>
              <a:t>, x</a:t>
            </a:r>
            <a:r>
              <a:rPr lang="en-US" sz="1800" b="1" i="0" u="none" strike="noStrike" baseline="-25000" dirty="0">
                <a:latin typeface="Arial,Bold"/>
              </a:rPr>
              <a:t>3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berada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disisi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kiri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1800" b="1" i="0" u="none" strike="noStrike" baseline="0" dirty="0" err="1">
                <a:latin typeface="Arial,Bold"/>
              </a:rPr>
              <a:t>persamaan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464F-74F2-4867-A047-3CE7DF62C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D5ADF-B4AA-4EBB-A7CC-6B9B0E1A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3199582"/>
            <a:ext cx="6041883" cy="2150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749D2-E4B6-4AFF-A0A5-BFDD1AC2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0" y="3199582"/>
            <a:ext cx="4350048" cy="214677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4EC4650-AA79-4B24-950B-6AAE6E279AA8}"/>
              </a:ext>
            </a:extLst>
          </p:cNvPr>
          <p:cNvSpPr/>
          <p:nvPr/>
        </p:nvSpPr>
        <p:spPr>
          <a:xfrm>
            <a:off x="5092861" y="4095000"/>
            <a:ext cx="694481" cy="44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7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684BA-3BEB-4A11-B8E4-874DA717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F4853-E884-4BA2-9E31-87571114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1.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Tentukan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awal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,..,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selanjutnya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dilakukan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seperti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(1)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latin typeface="Arial" panose="020B0604020202020204" pitchFamily="34" charset="0"/>
              </a:rPr>
              <a:t>   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dirty="0">
                <a:latin typeface="Arial" panose="020B0604020202020204" pitchFamily="34" charset="0"/>
              </a:rPr>
              <a:t>   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Masukkan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,..,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(2)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    Masukkan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..,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(3)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2.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Demikian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seterusnya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didapatkan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3.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Hitung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error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,…,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endParaRPr lang="en-US" sz="1800" baseline="300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0B4E3-67E5-4357-B374-E73C6C7A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21" y="4878514"/>
            <a:ext cx="2279855" cy="8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2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99FB-E284-40B2-9FB4-99799179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51413"/>
            <a:ext cx="11090274" cy="5641411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4.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Kalau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 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berhenti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fi-FI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fi-FI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fi-FI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fi-FI" sz="1800" b="0" i="0" u="none" strike="noStrike" baseline="0" dirty="0">
                <a:latin typeface="Arial" panose="020B0604020202020204" pitchFamily="34" charset="0"/>
              </a:rPr>
              <a:t> ,x</a:t>
            </a:r>
            <a:r>
              <a:rPr lang="fi-FI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fi-FI" sz="1800" b="0" i="0" u="none" strike="noStrike" baseline="30000" dirty="0">
                <a:latin typeface="Arial" panose="020B0604020202020204" pitchFamily="34" charset="0"/>
              </a:rPr>
              <a:t>11</a:t>
            </a:r>
            <a:r>
              <a:rPr lang="fi-FI" sz="1800" b="0" i="0" u="none" strike="noStrike" baseline="0" dirty="0">
                <a:latin typeface="Arial" panose="020B0604020202020204" pitchFamily="34" charset="0"/>
              </a:rPr>
              <a:t> merupakan </a:t>
            </a:r>
          </a:p>
          <a:p>
            <a:pPr marL="0" indent="0" algn="l">
              <a:buNone/>
            </a:pPr>
            <a:r>
              <a:rPr lang="fi-FI" sz="1800" dirty="0">
                <a:latin typeface="Arial" panose="020B0604020202020204" pitchFamily="34" charset="0"/>
              </a:rPr>
              <a:t>    </a:t>
            </a:r>
            <a:r>
              <a:rPr lang="fi-FI" sz="1800" b="0" i="0" u="none" strike="noStrike" baseline="0" dirty="0">
                <a:latin typeface="Arial" panose="020B0604020202020204" pitchFamily="34" charset="0"/>
              </a:rPr>
              <a:t>penyelesaian persamaan. Sedangkan kalau </a:t>
            </a:r>
            <a:r>
              <a:rPr lang="fi-FI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fi-FI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fi-FI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fi-FI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fi-FI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,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&gt;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latin typeface="Arial" panose="020B0604020202020204" pitchFamily="34" charset="0"/>
              </a:rPr>
              <a:t>   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menghitung x</a:t>
            </a:r>
            <a:r>
              <a:rPr lang="de-DE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de-DE" sz="1800" b="0" i="0" u="none" strike="noStrike" baseline="30000" dirty="0">
                <a:latin typeface="Arial" panose="020B0604020202020204" pitchFamily="34" charset="0"/>
              </a:rPr>
              <a:t>3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de-DE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de-DE" sz="1800" b="0" i="0" u="none" strike="noStrike" baseline="30000" dirty="0">
                <a:latin typeface="Arial" panose="020B0604020202020204" pitchFamily="34" charset="0"/>
              </a:rPr>
              <a:t>3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de-DE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de-DE" sz="1800" b="0" i="0" u="none" strike="noStrike" baseline="30000" dirty="0">
                <a:latin typeface="Arial" panose="020B0604020202020204" pitchFamily="34" charset="0"/>
              </a:rPr>
              <a:t>3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de-DE" sz="1800" b="0" i="0" u="none" strike="noStrike" baseline="-25000" dirty="0">
                <a:latin typeface="Arial" panose="020B0604020202020204" pitchFamily="34" charset="0"/>
              </a:rPr>
              <a:t>n</a:t>
            </a:r>
            <a:r>
              <a:rPr lang="de-DE" sz="1800" b="0" i="0" u="none" strike="noStrike" baseline="30000" dirty="0">
                <a:latin typeface="Arial" panose="020B0604020202020204" pitchFamily="34" charset="0"/>
              </a:rPr>
              <a:t>2</a:t>
            </a:r>
          </a:p>
          <a:p>
            <a:pPr marL="0" indent="0" algn="l">
              <a:buNone/>
            </a:pPr>
            <a:endParaRPr lang="de-DE" sz="1800" baseline="300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5.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terus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kondisi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 err="1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 err="1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 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,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 err="1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30000" dirty="0" err="1">
                <a:latin typeface="Arial" panose="020B0604020202020204" pitchFamily="34" charset="0"/>
              </a:rPr>
              <a:t>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merupakan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9821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7D7E-6539-4DA5-AA50-F83CC448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93539"/>
            <a:ext cx="11090274" cy="5699285"/>
          </a:xfrm>
        </p:spPr>
        <p:txBody>
          <a:bodyPr/>
          <a:lstStyle/>
          <a:p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Identitas</a:t>
            </a:r>
            <a:endParaRPr lang="en-US" dirty="0"/>
          </a:p>
          <a:p>
            <a:pPr lvl="1"/>
            <a:r>
              <a:rPr lang="en-US" dirty="0"/>
              <a:t>Jika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diagonal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Atas</a:t>
            </a:r>
          </a:p>
          <a:p>
            <a:pPr lvl="1"/>
            <a:r>
              <a:rPr lang="en-US" dirty="0"/>
              <a:t>Jika </a:t>
            </a:r>
            <a:r>
              <a:rPr lang="en-US" dirty="0" err="1"/>
              <a:t>diatas</a:t>
            </a:r>
            <a:r>
              <a:rPr lang="en-US" dirty="0"/>
              <a:t> diagonal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Bawah</a:t>
            </a:r>
          </a:p>
          <a:p>
            <a:pPr lvl="1"/>
            <a:r>
              <a:rPr lang="en-US" dirty="0"/>
              <a:t>Jika </a:t>
            </a:r>
            <a:r>
              <a:rPr lang="en-US" dirty="0" err="1"/>
              <a:t>dibawah</a:t>
            </a:r>
            <a:r>
              <a:rPr lang="en-US" dirty="0"/>
              <a:t> diagonal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1A56D-B8BE-4F2F-986A-8252790B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13" y="393539"/>
            <a:ext cx="1400783" cy="1099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9E3E0-50EC-481E-9294-07052C78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75" y="2139592"/>
            <a:ext cx="1206230" cy="86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0EA3E-E350-4CBB-83C0-F8A75AD8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675" y="3855541"/>
            <a:ext cx="1128409" cy="8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8D7A0-0F9A-4A96-9520-263DD780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E771933-47B9-4C95-9FC2-084F7C542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469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84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A94C-6D9D-4640-8BBB-5C0F4CDB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9EB-8E9A-49AC-BC03-03D2B83B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diatas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diubah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bentuknya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x = (5 – y + z)/3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y = (20 – 4x + 3z)/7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z = (10 – 2x + 2y)/5</a:t>
            </a:r>
          </a:p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Selanjutnya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dilakukan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pertama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memasukkan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awal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y0, z0 = 0,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l-PL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 = (5 – y</a:t>
            </a:r>
            <a:r>
              <a:rPr lang="pl-PL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 + z</a:t>
            </a:r>
            <a:r>
              <a:rPr lang="pl-PL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)/3 = (5 – 0 – 0 )/3 = 1,6666667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pl-PL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 = (20 – 4x</a:t>
            </a:r>
            <a:r>
              <a:rPr lang="pl-PL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 + 3z</a:t>
            </a:r>
            <a:r>
              <a:rPr lang="pl-PL" sz="18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)/7= (20 – 4(1,66667) + 3(0))/7 = 1,90476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(10 – 2x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+ 2y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)/5= (10 – 2(1,66667) + 2(1,90476))/5 = 2,09524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9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6159-C79A-4123-94AF-25B38E64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61951"/>
            <a:ext cx="11090274" cy="5730874"/>
          </a:xfrm>
        </p:spPr>
        <p:txBody>
          <a:bodyPr/>
          <a:lstStyle/>
          <a:p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Hitung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error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-25000" dirty="0">
                <a:latin typeface="Arial" panose="020B0604020202020204" pitchFamily="34" charset="0"/>
              </a:rPr>
              <a:t>1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 100%,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=100%,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=100% . Karena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&gt;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maka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memasukkan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(5 – 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)/3 = 1,73016,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3,67%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(20 – 4x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+ 3z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)/7= 2,76644,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31,15%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	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(10 – 2x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+ 2y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)/5= 2,41451,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s-E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= 13,22%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BB4C-D311-45F5-A44E-682EB281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194" y="765175"/>
            <a:ext cx="2097359" cy="8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ED41-5224-4756-A44F-DC9EC38F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2425"/>
            <a:ext cx="11090274" cy="5740399"/>
          </a:xfrm>
        </p:spPr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Ternyata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pada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kedua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&gt;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berlanjut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iterasi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selanjutnya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sampai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diperoleh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kondisi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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z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  </a:t>
            </a:r>
          </a:p>
          <a:p>
            <a:pPr algn="l"/>
            <a:r>
              <a:rPr lang="sv-SE" sz="1800" b="0" i="0" u="none" strike="noStrike" baseline="0" dirty="0">
                <a:latin typeface="Arial" panose="020B0604020202020204" pitchFamily="34" charset="0"/>
              </a:rPr>
              <a:t>Proses iterasi diatas dapat ditampilkan dalam bentuk tabel sebagai berikut: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2A646-2A8E-4852-A210-7F03BFB4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17" y="2244662"/>
            <a:ext cx="9703122" cy="3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0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7263-9172-4DB4-AE1F-72378084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7AD0-6F91-4A59-A5B0-FC0A26F4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l-PL" sz="2000" b="0" i="0" u="none" strike="noStrike" baseline="0" dirty="0">
                <a:latin typeface="Arial" panose="020B0604020202020204" pitchFamily="34" charset="0"/>
              </a:rPr>
              <a:t>1. 4x – 3y + z = 11</a:t>
            </a: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   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2x + y - 4z = -1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x + 2y - 2z = 1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2.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–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–2x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4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8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–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–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4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5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-x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–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4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4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+ 4x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4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5</a:t>
            </a:r>
          </a:p>
          <a:p>
            <a:pPr marL="0" indent="0" algn="l">
              <a:buNone/>
            </a:pPr>
            <a:r>
              <a:rPr lang="pl-PL" sz="2000" b="0" i="0" u="none" strike="noStrike" baseline="0" dirty="0">
                <a:latin typeface="Arial" panose="020B0604020202020204" pitchFamily="34" charset="0"/>
              </a:rPr>
              <a:t>3. x + 3y + 6 z = 17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2x + 8y + 16z = 42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    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5x + 21y _ 45 z = 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06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65A9-AE59-48EE-BF86-92F72249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E452-CB48-4E0F-9D57-2E827738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Gauss Seidel</a:t>
            </a:r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l-PL" sz="20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 = (5 – y</a:t>
            </a:r>
            <a:r>
              <a:rPr lang="pl-PL" sz="20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 + z</a:t>
            </a:r>
            <a:r>
              <a:rPr lang="pl-PL" sz="20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)/3 = (5 – 0 – 0 )/3 = 1,6666667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y</a:t>
            </a:r>
            <a:r>
              <a:rPr lang="pl-PL" sz="20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 = (20 – 4x</a:t>
            </a:r>
            <a:r>
              <a:rPr lang="pl-PL" sz="20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 + 3z</a:t>
            </a:r>
            <a:r>
              <a:rPr lang="pl-PL" sz="2000" b="0" i="0" u="none" strike="noStrike" baseline="30000" dirty="0">
                <a:latin typeface="Arial" panose="020B0604020202020204" pitchFamily="34" charset="0"/>
              </a:rPr>
              <a:t>0</a:t>
            </a:r>
            <a:r>
              <a:rPr lang="pl-PL" sz="2000" b="0" i="0" u="none" strike="noStrike" baseline="0" dirty="0">
                <a:latin typeface="Arial" panose="020B0604020202020204" pitchFamily="34" charset="0"/>
              </a:rPr>
              <a:t>)/7= (20 – 4(1,66667) + 3(0))/7 = 1,90476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latin typeface="Arial" panose="020B0604020202020204" pitchFamily="34" charset="0"/>
              </a:rPr>
              <a:t>	z</a:t>
            </a:r>
            <a:r>
              <a:rPr lang="es-ES" sz="20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2000" b="0" i="0" u="none" strike="noStrike" baseline="0" dirty="0">
                <a:latin typeface="Arial" panose="020B0604020202020204" pitchFamily="34" charset="0"/>
              </a:rPr>
              <a:t> = (10 – 2x</a:t>
            </a:r>
            <a:r>
              <a:rPr lang="es-ES" sz="20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2000" b="0" i="0" u="none" strike="noStrike" baseline="0" dirty="0">
                <a:latin typeface="Arial" panose="020B0604020202020204" pitchFamily="34" charset="0"/>
              </a:rPr>
              <a:t> + 2y</a:t>
            </a:r>
            <a:r>
              <a:rPr lang="es-ES" sz="2000" b="0" i="0" u="none" strike="noStrike" baseline="30000" dirty="0">
                <a:latin typeface="Arial" panose="020B0604020202020204" pitchFamily="34" charset="0"/>
              </a:rPr>
              <a:t>1</a:t>
            </a:r>
            <a:r>
              <a:rPr lang="es-ES" sz="2000" b="0" i="0" u="none" strike="noStrike" baseline="0" dirty="0">
                <a:latin typeface="Arial" panose="020B0604020202020204" pitchFamily="34" charset="0"/>
              </a:rPr>
              <a:t>)/5= (10 – 2(1,66667) + 2(1,90476))/5 = 2,09524</a:t>
            </a:r>
          </a:p>
          <a:p>
            <a:pPr marL="0" indent="0" algn="l">
              <a:buNone/>
            </a:pPr>
            <a:r>
              <a:rPr lang="es-ES" dirty="0" err="1">
                <a:latin typeface="Arial" panose="020B0604020202020204" pitchFamily="34" charset="0"/>
              </a:rPr>
              <a:t>Jakobi</a:t>
            </a:r>
            <a:endParaRPr lang="es-E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/>
              <a:t>	x1 = (5 – y</a:t>
            </a:r>
            <a:r>
              <a:rPr lang="en-US" baseline="30000" dirty="0"/>
              <a:t>0</a:t>
            </a:r>
            <a:r>
              <a:rPr lang="en-US" dirty="0"/>
              <a:t> + z</a:t>
            </a:r>
            <a:r>
              <a:rPr lang="en-US" baseline="30000" dirty="0"/>
              <a:t>0</a:t>
            </a:r>
            <a:r>
              <a:rPr lang="en-US" dirty="0"/>
              <a:t>)/3 = 5/3 = 1,6666667</a:t>
            </a:r>
          </a:p>
          <a:p>
            <a:pPr marL="0" indent="0" algn="l">
              <a:buNone/>
            </a:pPr>
            <a:r>
              <a:rPr lang="en-US" dirty="0"/>
              <a:t>	y1 = (20 – 4x</a:t>
            </a:r>
            <a:r>
              <a:rPr lang="en-US" baseline="30000" dirty="0"/>
              <a:t>0</a:t>
            </a:r>
            <a:r>
              <a:rPr lang="en-US" dirty="0"/>
              <a:t> + 3z</a:t>
            </a:r>
            <a:r>
              <a:rPr lang="en-US" baseline="30000" dirty="0"/>
              <a:t>0</a:t>
            </a:r>
            <a:r>
              <a:rPr lang="en-US" dirty="0"/>
              <a:t>)/7= 20/7 = 2,857</a:t>
            </a:r>
          </a:p>
          <a:p>
            <a:pPr marL="0" indent="0" algn="l">
              <a:buNone/>
            </a:pPr>
            <a:r>
              <a:rPr lang="en-US" dirty="0"/>
              <a:t>	z1 = (10 – 2x</a:t>
            </a:r>
            <a:r>
              <a:rPr lang="en-US" baseline="30000" dirty="0"/>
              <a:t>0</a:t>
            </a:r>
            <a:r>
              <a:rPr lang="en-US" dirty="0"/>
              <a:t> + 2y</a:t>
            </a:r>
            <a:r>
              <a:rPr lang="en-US" baseline="30000" dirty="0"/>
              <a:t>0</a:t>
            </a:r>
            <a:r>
              <a:rPr lang="en-US" dirty="0"/>
              <a:t>)/5= 10/5 = 2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6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AEF-1E57-4308-A6F2-B6B2699F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linier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DB2B-00ED-4E5B-8F50-B64A92197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+……+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</a:t>
            </a:r>
          </a:p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+……+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</a:t>
            </a:r>
          </a:p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32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33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+……+ a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31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pt-BR" sz="800" b="0" i="0" u="none" strike="noStrike" baseline="0" dirty="0">
                <a:latin typeface="Arial" panose="020B0604020202020204" pitchFamily="34" charset="0"/>
              </a:rPr>
              <a:t>3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. . . . .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a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n1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n2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a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n3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+……+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a</a:t>
            </a:r>
            <a:r>
              <a:rPr lang="en-US" sz="800" b="0" i="0" u="none" strike="noStrike" baseline="0" dirty="0" err="1">
                <a:latin typeface="Arial" panose="020B0604020202020204" pitchFamily="34" charset="0"/>
              </a:rPr>
              <a:t>nn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 err="1">
                <a:latin typeface="Arial" panose="020B0604020202020204" pitchFamily="34" charset="0"/>
              </a:rPr>
              <a:t>n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b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EF398-1D5D-49EC-9E79-457BDCF5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5263" y="5550783"/>
            <a:ext cx="5435600" cy="942091"/>
          </a:xfrm>
        </p:spPr>
        <p:txBody>
          <a:bodyPr/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[A] {X} = {B}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678A6-5128-4422-BF59-C45C592D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88" y="2076146"/>
            <a:ext cx="5332987" cy="27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3147B-030E-4485-87BB-C80BBE61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Metode</a:t>
            </a:r>
            <a:r>
              <a:rPr lang="en-US" dirty="0"/>
              <a:t> </a:t>
            </a:r>
            <a:r>
              <a:rPr lang="en-US"/>
              <a:t>Eliminasi</a:t>
            </a:r>
            <a:r>
              <a:rPr lang="en-US" dirty="0"/>
              <a:t> Gauss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05CE-7E0C-4B51-966C-91C19C7AD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u="none" strike="noStrike" baseline="0"/>
              <a:t>Dalam metode Eliminasi Gauss, persamaan [A]{X}={B} dicari penyelesaiannya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B45FA-2696-4D2A-8071-6D92132C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593453"/>
            <a:ext cx="7345363" cy="367268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219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D599D-CC31-4036-B88F-E7187539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400" dirty="0" err="1"/>
              <a:t>Dirubah</a:t>
            </a:r>
            <a:r>
              <a:rPr lang="en-US" sz="6400" dirty="0"/>
              <a:t> </a:t>
            </a:r>
            <a:r>
              <a:rPr lang="en-US" sz="6400" dirty="0" err="1"/>
              <a:t>bentuknya</a:t>
            </a:r>
            <a:r>
              <a:rPr lang="en-US" sz="6400" dirty="0"/>
              <a:t> </a:t>
            </a:r>
            <a:r>
              <a:rPr lang="en-US" sz="6400" dirty="0" err="1"/>
              <a:t>menjadi</a:t>
            </a:r>
            <a:endParaRPr lang="en-US" sz="6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239BBA-4688-48EE-9F96-29D64FA7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95" y="3949619"/>
            <a:ext cx="5083992" cy="2525048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62836-063E-4AEC-BC05-F9FCFBB8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3409936"/>
            <a:ext cx="5437187" cy="268288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 err="1"/>
              <a:t>Penyelesaian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back solving,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baris paling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dilanjutkan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baris </a:t>
            </a:r>
            <a:r>
              <a:rPr lang="en-US" sz="1600" dirty="0" err="1"/>
              <a:t>diatasnya</a:t>
            </a:r>
            <a:r>
              <a:rPr lang="en-US" sz="1600" dirty="0"/>
              <a:t>..</a:t>
            </a:r>
          </a:p>
          <a:p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/>
              <a:t> = b</a:t>
            </a:r>
            <a:r>
              <a:rPr lang="en-US" sz="1600" baseline="-25000" dirty="0"/>
              <a:t>n</a:t>
            </a:r>
            <a:r>
              <a:rPr lang="en-US" sz="1600" dirty="0"/>
              <a:t>* / </a:t>
            </a:r>
            <a:r>
              <a:rPr lang="en-US" sz="1600" dirty="0" err="1"/>
              <a:t>a</a:t>
            </a:r>
            <a:r>
              <a:rPr lang="en-US" sz="1600" baseline="-25000" dirty="0" err="1"/>
              <a:t>nn</a:t>
            </a:r>
            <a:r>
              <a:rPr lang="en-US" sz="1600" dirty="0"/>
              <a:t> </a:t>
            </a:r>
            <a:r>
              <a:rPr lang="en-US" sz="1600" dirty="0" err="1"/>
              <a:t>dilanjutkan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atasnya</a:t>
            </a:r>
            <a:r>
              <a:rPr lang="en-US" sz="1600" dirty="0"/>
              <a:t>,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ketemu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x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82B777-0AFB-495F-9053-637F3188D3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85647" y="549275"/>
            <a:ext cx="5083992" cy="254199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3AD2549-289E-4184-A166-2EF64B493CD7}"/>
              </a:ext>
            </a:extLst>
          </p:cNvPr>
          <p:cNvSpPr/>
          <p:nvPr/>
        </p:nvSpPr>
        <p:spPr>
          <a:xfrm>
            <a:off x="8877782" y="3288548"/>
            <a:ext cx="532436" cy="581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314-DB4A-4038-B5FC-40C3C96E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002AA-EB3E-4D22-A57D-B8B00462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Tentukan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penyelesaian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dibawah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ini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3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3x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+ 4x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3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2x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+ 10x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+ 4x</a:t>
            </a:r>
            <a:r>
              <a:rPr lang="en-US" sz="800" b="0" i="0" u="none" strike="noStrike" baseline="0" dirty="0">
                <a:latin typeface="Arial" panose="020B0604020202020204" pitchFamily="34" charset="0"/>
              </a:rPr>
              <a:t>3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1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27176-36BB-4B55-916D-69DAE6E4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 err="1"/>
              <a:t>Jawaban</a:t>
            </a:r>
            <a:endParaRPr lang="en-US" sz="6400" dirty="0"/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E66C-A3F3-4747-937C-EE96FA9F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u="none" strike="noStrike" baseline="0"/>
              <a:t>Persamaan diatas diubah ke dalam bentuk matrik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C34C6-7932-4B85-953E-F293064B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2" y="2116836"/>
            <a:ext cx="5437187" cy="2625914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374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2543D-AEA4-4704-AE6F-7F9DB124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Langkah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CC57-3EBF-45CA-B564-CE7D0162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Buat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3 pada baris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dua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nilai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0</a:t>
            </a:r>
          </a:p>
          <a:p>
            <a:r>
              <a:rPr lang="en-US" b="0" i="0" u="none" strike="noStrike" baseline="0" dirty="0" err="1">
                <a:latin typeface="Arial" panose="020B0604020202020204" pitchFamily="34" charset="0"/>
              </a:rPr>
              <a:t>Dengan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operasi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1" i="0" u="none" strike="noStrike" baseline="0" dirty="0">
                <a:latin typeface="Arial,Bold"/>
              </a:rPr>
              <a:t>baris 2 – 3 baris 1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atau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1" i="0" u="none" strike="noStrike" baseline="0" dirty="0">
                <a:latin typeface="Arial,Bold"/>
              </a:rPr>
              <a:t>b</a:t>
            </a:r>
            <a:r>
              <a:rPr lang="en-US" b="1" i="0" u="none" strike="noStrike" baseline="-25000" dirty="0">
                <a:latin typeface="Arial,Bold"/>
              </a:rPr>
              <a:t>2</a:t>
            </a:r>
            <a:r>
              <a:rPr lang="en-US" b="1" i="0" u="none" strike="noStrike" baseline="0" dirty="0">
                <a:latin typeface="Arial,Bold"/>
              </a:rPr>
              <a:t>-3b</a:t>
            </a:r>
            <a:r>
              <a:rPr lang="en-US" b="1" i="0" u="none" strike="noStrike" baseline="-25000" dirty="0">
                <a:latin typeface="Arial,Bold"/>
              </a:rPr>
              <a:t>1</a:t>
            </a:r>
            <a:r>
              <a:rPr lang="en-US" b="1" i="0" u="none" strike="noStrike" baseline="0" dirty="0">
                <a:latin typeface="Arial,Bold"/>
              </a:rPr>
              <a:t>,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hanya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berlaku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untuk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semua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elemen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baris 2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sehingga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persamaan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( * )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menjadi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EE0E4-E086-448B-97B5-F04C1CF4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64" y="4160118"/>
            <a:ext cx="4713922" cy="1932707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29391-6DBD-4C21-A73C-13886EAA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2" y="449961"/>
            <a:ext cx="5437187" cy="2625914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BB60D99-9393-4ED1-BA4C-838EC2ED4499}"/>
              </a:ext>
            </a:extLst>
          </p:cNvPr>
          <p:cNvSpPr/>
          <p:nvPr/>
        </p:nvSpPr>
        <p:spPr>
          <a:xfrm>
            <a:off x="8848725" y="3394943"/>
            <a:ext cx="466725" cy="529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332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2017</Words>
  <Application>Microsoft Office PowerPoint</Application>
  <PresentationFormat>Widescreen</PresentationFormat>
  <Paragraphs>195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Arial,Bold</vt:lpstr>
      <vt:lpstr>Sitka Heading</vt:lpstr>
      <vt:lpstr>Source Sans Pro</vt:lpstr>
      <vt:lpstr>Symbol</vt:lpstr>
      <vt:lpstr>3DFloatVTI</vt:lpstr>
      <vt:lpstr>Sistim Persamaan Linier</vt:lpstr>
      <vt:lpstr>Dasar-dasar Matrik</vt:lpstr>
      <vt:lpstr>PowerPoint Presentation</vt:lpstr>
      <vt:lpstr>Persamaan linier</vt:lpstr>
      <vt:lpstr>Metode Eliminasi Gauss</vt:lpstr>
      <vt:lpstr>Dirubah bentuknya menjadi</vt:lpstr>
      <vt:lpstr>Contoh Soal</vt:lpstr>
      <vt:lpstr>Jawaban</vt:lpstr>
      <vt:lpstr>Langkah 1</vt:lpstr>
      <vt:lpstr>Langkah 2</vt:lpstr>
      <vt:lpstr>Langkah 3</vt:lpstr>
      <vt:lpstr>PowerPoint Presentation</vt:lpstr>
      <vt:lpstr>Metode Gauss Jordan</vt:lpstr>
      <vt:lpstr>Konsep : Mengubah matrik [A] menjadi matrik diagonal</vt:lpstr>
      <vt:lpstr>PowerPoint Presentation</vt:lpstr>
      <vt:lpstr>Jawaban </vt:lpstr>
      <vt:lpstr>Metode Jakobi</vt:lpstr>
      <vt:lpstr>konsep</vt:lpstr>
      <vt:lpstr>Langkah penyelesaian</vt:lpstr>
      <vt:lpstr>PowerPoint Presentation</vt:lpstr>
      <vt:lpstr>PowerPoint Presentation</vt:lpstr>
      <vt:lpstr>Contoh</vt:lpstr>
      <vt:lpstr>Jawaban</vt:lpstr>
      <vt:lpstr>PowerPoint Presentation</vt:lpstr>
      <vt:lpstr>PowerPoint Presentation</vt:lpstr>
      <vt:lpstr>Metode Gauss Seidel</vt:lpstr>
      <vt:lpstr>Konsep Metode Gauss</vt:lpstr>
      <vt:lpstr>Langkah Penyelesaian</vt:lpstr>
      <vt:lpstr>PowerPoint Presentation</vt:lpstr>
      <vt:lpstr>Contoh</vt:lpstr>
      <vt:lpstr>Jawaban</vt:lpstr>
      <vt:lpstr>PowerPoint Presentation</vt:lpstr>
      <vt:lpstr>PowerPoint Presentation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Sistim Persamaan Linier</dc:title>
  <dc:creator>rangga winantyo</dc:creator>
  <cp:lastModifiedBy>rangga winantyo</cp:lastModifiedBy>
  <cp:revision>44</cp:revision>
  <dcterms:created xsi:type="dcterms:W3CDTF">2021-02-14T19:52:34Z</dcterms:created>
  <dcterms:modified xsi:type="dcterms:W3CDTF">2021-02-15T08:31:44Z</dcterms:modified>
</cp:coreProperties>
</file>