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69" r:id="rId4"/>
    <p:sldId id="274" r:id="rId5"/>
    <p:sldId id="27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1AB9-7F21-4EED-BE02-26CA57F358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1931F-90F5-4A42-95D1-4CCC05E96E1B}">
      <dgm:prSet phldrT="[Text]" custT="1"/>
      <dgm:spPr/>
      <dgm:t>
        <a:bodyPr/>
        <a:lstStyle/>
        <a:p>
          <a:r>
            <a:rPr lang="en-ID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</a:t>
          </a:r>
        </a:p>
        <a:p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faktor</a:t>
          </a:r>
          <a:r>
            <a:rPr lang="en-US" sz="1200" dirty="0" smtClean="0">
              <a:solidFill>
                <a:schemeClr val="bg1"/>
              </a:solidFill>
              <a:latin typeface="Arial Black" panose="020B0A04020102020204" pitchFamily="34" charset="0"/>
            </a:rPr>
            <a:t> yang </a:t>
          </a:r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menentukan</a:t>
          </a:r>
          <a:r>
            <a:rPr lang="en-US" sz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tingkat</a:t>
          </a:r>
          <a:r>
            <a:rPr lang="en-US" sz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integrasi</a:t>
          </a:r>
          <a:r>
            <a:rPr lang="en-US" sz="1200" dirty="0" smtClean="0">
              <a:solidFill>
                <a:schemeClr val="bg1"/>
              </a:solidFill>
              <a:latin typeface="Arial Black" panose="020B0A04020102020204" pitchFamily="34" charset="0"/>
            </a:rPr>
            <a:t>  </a:t>
          </a:r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suatu</a:t>
          </a:r>
          <a:r>
            <a:rPr lang="en-US" sz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negara</a:t>
          </a:r>
          <a:endParaRPr lang="en-US" sz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D23F82-B823-4422-9456-48A1FD81A7C0}" type="parTrans" cxnId="{018C1191-4E17-47BF-BA44-36EA240A2BB5}">
      <dgm:prSet/>
      <dgm:spPr/>
      <dgm:t>
        <a:bodyPr/>
        <a:lstStyle/>
        <a:p>
          <a:endParaRPr lang="en-US"/>
        </a:p>
      </dgm:t>
    </dgm:pt>
    <dgm:pt modelId="{0FE901B3-9640-4248-9E8C-773CBC53E997}" type="sibTrans" cxnId="{018C1191-4E17-47BF-BA44-36EA240A2BB5}">
      <dgm:prSet/>
      <dgm:spPr/>
      <dgm:t>
        <a:bodyPr/>
        <a:lstStyle/>
        <a:p>
          <a:endParaRPr lang="en-US"/>
        </a:p>
      </dgm:t>
    </dgm:pt>
    <dgm:pt modelId="{6235D51B-C71C-4E59-8372-6F5FCC80EF75}">
      <dgm:prSet custT="1"/>
      <dgm:spPr/>
      <dgm:t>
        <a:bodyPr/>
        <a:lstStyle/>
        <a:p>
          <a:r>
            <a:rPr lang="en-US" sz="1800" dirty="0" smtClean="0"/>
            <a:t> 1</a:t>
          </a:r>
        </a:p>
        <a:p>
          <a:r>
            <a:rPr lang="en-US" sz="1800" b="1" dirty="0" err="1" smtClean="0">
              <a:solidFill>
                <a:schemeClr val="tx1"/>
              </a:solidFill>
            </a:rPr>
            <a:t>Konsep</a:t>
          </a:r>
          <a:endParaRPr lang="en-US" sz="1800" b="1" dirty="0">
            <a:solidFill>
              <a:schemeClr val="tx1"/>
            </a:solidFill>
          </a:endParaRPr>
        </a:p>
      </dgm:t>
    </dgm:pt>
    <dgm:pt modelId="{5A6985CC-96B4-49B2-B269-C88CB75D4D64}" type="parTrans" cxnId="{7E7A92CE-EB16-4113-8F87-96FFEA1B5E13}">
      <dgm:prSet/>
      <dgm:spPr/>
      <dgm:t>
        <a:bodyPr/>
        <a:lstStyle/>
        <a:p>
          <a:endParaRPr lang="en-US"/>
        </a:p>
      </dgm:t>
    </dgm:pt>
    <dgm:pt modelId="{A836BF5C-BDC4-48B0-A4A0-5E521203D83A}" type="sibTrans" cxnId="{7E7A92CE-EB16-4113-8F87-96FFEA1B5E13}">
      <dgm:prSet/>
      <dgm:spPr/>
      <dgm:t>
        <a:bodyPr/>
        <a:lstStyle/>
        <a:p>
          <a:endParaRPr lang="en-US"/>
        </a:p>
      </dgm:t>
    </dgm:pt>
    <dgm:pt modelId="{B947DCC7-48DA-4B87-969C-F78D966B6B0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2.</a:t>
          </a:r>
        </a:p>
        <a:p>
          <a:r>
            <a:rPr lang="en-US" sz="1600" b="1" dirty="0" err="1" smtClean="0">
              <a:solidFill>
                <a:schemeClr val="bg1"/>
              </a:solidFill>
            </a:rPr>
            <a:t>Jenis</a:t>
          </a:r>
          <a:r>
            <a:rPr lang="en-US" sz="1600" b="1" dirty="0" smtClean="0">
              <a:solidFill>
                <a:schemeClr val="bg1"/>
              </a:solidFill>
            </a:rPr>
            <a:t>- </a:t>
          </a:r>
          <a:r>
            <a:rPr lang="en-US" sz="1600" b="1" dirty="0" err="1" smtClean="0">
              <a:solidFill>
                <a:schemeClr val="bg1"/>
              </a:solidFill>
            </a:rPr>
            <a:t>Jenis</a:t>
          </a:r>
          <a:r>
            <a:rPr lang="en-US" sz="1600" b="1" dirty="0" smtClean="0">
              <a:solidFill>
                <a:schemeClr val="bg1"/>
              </a:solidFill>
            </a:rPr>
            <a:t> </a:t>
          </a:r>
          <a:r>
            <a:rPr lang="en-US" sz="1600" b="1" dirty="0" err="1" smtClean="0">
              <a:solidFill>
                <a:schemeClr val="bg1"/>
              </a:solidFill>
            </a:rPr>
            <a:t>Intergrasi</a:t>
          </a:r>
          <a:endParaRPr lang="en-US" sz="1600" b="1" dirty="0" smtClean="0">
            <a:solidFill>
              <a:schemeClr val="bg1"/>
            </a:solidFill>
          </a:endParaRPr>
        </a:p>
        <a:p>
          <a:r>
            <a:rPr lang="en-ID" sz="1600" b="1" dirty="0" err="1" smtClean="0">
              <a:solidFill>
                <a:schemeClr val="bg1"/>
              </a:solidFill>
            </a:rPr>
            <a:t>Intergrasi</a:t>
          </a:r>
          <a:r>
            <a:rPr lang="en-ID" sz="1600" b="1" dirty="0" smtClean="0">
              <a:solidFill>
                <a:schemeClr val="bg1"/>
              </a:solidFill>
            </a:rPr>
            <a:t> </a:t>
          </a:r>
          <a:r>
            <a:rPr lang="en-ID" sz="1600" b="1" dirty="0" err="1" smtClean="0">
              <a:solidFill>
                <a:schemeClr val="bg1"/>
              </a:solidFill>
            </a:rPr>
            <a:t>wilayah</a:t>
          </a:r>
          <a:endParaRPr lang="en-ID" sz="1600" b="1" dirty="0" smtClean="0">
            <a:solidFill>
              <a:schemeClr val="bg1"/>
            </a:solidFill>
          </a:endParaRPr>
        </a:p>
        <a:p>
          <a:r>
            <a:rPr lang="en-ID" sz="1600" b="1" dirty="0" smtClean="0">
              <a:solidFill>
                <a:schemeClr val="bg1"/>
              </a:solidFill>
            </a:rPr>
            <a:t> </a:t>
          </a:r>
          <a:r>
            <a:rPr lang="en-ID" sz="1600" b="1" dirty="0" err="1" smtClean="0">
              <a:solidFill>
                <a:schemeClr val="bg1"/>
              </a:solidFill>
            </a:rPr>
            <a:t>bangsa</a:t>
          </a:r>
          <a:r>
            <a:rPr lang="en-ID" sz="1600" b="1" dirty="0" smtClean="0">
              <a:solidFill>
                <a:schemeClr val="bg1"/>
              </a:solidFill>
            </a:rPr>
            <a:t> </a:t>
          </a:r>
          <a:r>
            <a:rPr lang="en-ID" sz="1600" b="1" dirty="0" err="1" smtClean="0">
              <a:solidFill>
                <a:schemeClr val="bg1"/>
              </a:solidFill>
            </a:rPr>
            <a:t>dan</a:t>
          </a:r>
          <a:r>
            <a:rPr lang="en-ID" sz="1600" b="1" dirty="0" smtClean="0">
              <a:solidFill>
                <a:schemeClr val="bg1"/>
              </a:solidFill>
            </a:rPr>
            <a:t> </a:t>
          </a:r>
          <a:r>
            <a:rPr lang="en-ID" sz="1600" b="1" dirty="0" err="1" smtClean="0">
              <a:solidFill>
                <a:schemeClr val="bg1"/>
              </a:solidFill>
            </a:rPr>
            <a:t>nilai</a:t>
          </a:r>
          <a:endParaRPr lang="en-US" sz="1600" b="1" dirty="0">
            <a:solidFill>
              <a:schemeClr val="bg1"/>
            </a:solidFill>
          </a:endParaRPr>
        </a:p>
      </dgm:t>
    </dgm:pt>
    <dgm:pt modelId="{F9C93EC8-F34B-4A8A-A94D-973290BFD95A}" type="parTrans" cxnId="{169258D3-152E-461A-B490-6AAEA083BA2F}">
      <dgm:prSet/>
      <dgm:spPr/>
      <dgm:t>
        <a:bodyPr/>
        <a:lstStyle/>
        <a:p>
          <a:endParaRPr lang="en-US"/>
        </a:p>
      </dgm:t>
    </dgm:pt>
    <dgm:pt modelId="{BCFF7B20-CF30-4E98-BC29-A271B4270FFB}" type="sibTrans" cxnId="{169258D3-152E-461A-B490-6AAEA083BA2F}">
      <dgm:prSet/>
      <dgm:spPr/>
      <dgm:t>
        <a:bodyPr/>
        <a:lstStyle/>
        <a:p>
          <a:endParaRPr lang="en-US"/>
        </a:p>
      </dgm:t>
    </dgm:pt>
    <dgm:pt modelId="{1EE90653-782E-451D-B8B4-11D38C2A3DA3}" type="pres">
      <dgm:prSet presAssocID="{75841AB9-7F21-4EED-BE02-26CA57F358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245378-F487-461D-9A28-E3675B02014B}" type="pres">
      <dgm:prSet presAssocID="{6235D51B-C71C-4E59-8372-6F5FCC80EF7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6B9BB-ECE1-44EE-B44A-793A9124B1E2}" type="pres">
      <dgm:prSet presAssocID="{A836BF5C-BDC4-48B0-A4A0-5E521203D83A}" presName="sibTrans" presStyleCnt="0"/>
      <dgm:spPr/>
    </dgm:pt>
    <dgm:pt modelId="{CF4E2880-527C-4E0C-8265-CCF204F2DDC0}" type="pres">
      <dgm:prSet presAssocID="{B947DCC7-48DA-4B87-969C-F78D966B6B0D}" presName="node" presStyleLbl="node1" presStyleIdx="1" presStyleCnt="3" custLinFactNeighborX="-3071" custLinFactNeighborY="-1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80620-9F73-404B-B3B4-460F76EEF074}" type="pres">
      <dgm:prSet presAssocID="{BCFF7B20-CF30-4E98-BC29-A271B4270FFB}" presName="sibTrans" presStyleCnt="0"/>
      <dgm:spPr/>
    </dgm:pt>
    <dgm:pt modelId="{A95F3BE7-01DA-4F7B-83B6-B17FD800C168}" type="pres">
      <dgm:prSet presAssocID="{84A1931F-90F5-4A42-95D1-4CCC05E96E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A92CE-EB16-4113-8F87-96FFEA1B5E13}" srcId="{75841AB9-7F21-4EED-BE02-26CA57F3584A}" destId="{6235D51B-C71C-4E59-8372-6F5FCC80EF75}" srcOrd="0" destOrd="0" parTransId="{5A6985CC-96B4-49B2-B269-C88CB75D4D64}" sibTransId="{A836BF5C-BDC4-48B0-A4A0-5E521203D83A}"/>
    <dgm:cxn modelId="{09363920-62E2-4153-B0F6-E600C82DF955}" type="presOf" srcId="{84A1931F-90F5-4A42-95D1-4CCC05E96E1B}" destId="{A95F3BE7-01DA-4F7B-83B6-B17FD800C168}" srcOrd="0" destOrd="0" presId="urn:microsoft.com/office/officeart/2005/8/layout/default"/>
    <dgm:cxn modelId="{169258D3-152E-461A-B490-6AAEA083BA2F}" srcId="{75841AB9-7F21-4EED-BE02-26CA57F3584A}" destId="{B947DCC7-48DA-4B87-969C-F78D966B6B0D}" srcOrd="1" destOrd="0" parTransId="{F9C93EC8-F34B-4A8A-A94D-973290BFD95A}" sibTransId="{BCFF7B20-CF30-4E98-BC29-A271B4270FFB}"/>
    <dgm:cxn modelId="{3ACE389B-D944-43FF-975E-A9A0709A6F2F}" type="presOf" srcId="{B947DCC7-48DA-4B87-969C-F78D966B6B0D}" destId="{CF4E2880-527C-4E0C-8265-CCF204F2DDC0}" srcOrd="0" destOrd="0" presId="urn:microsoft.com/office/officeart/2005/8/layout/default"/>
    <dgm:cxn modelId="{018C1191-4E17-47BF-BA44-36EA240A2BB5}" srcId="{75841AB9-7F21-4EED-BE02-26CA57F3584A}" destId="{84A1931F-90F5-4A42-95D1-4CCC05E96E1B}" srcOrd="2" destOrd="0" parTransId="{84D23F82-B823-4422-9456-48A1FD81A7C0}" sibTransId="{0FE901B3-9640-4248-9E8C-773CBC53E997}"/>
    <dgm:cxn modelId="{47801365-D994-4910-B1FE-5F05B1BEA72D}" type="presOf" srcId="{6235D51B-C71C-4E59-8372-6F5FCC80EF75}" destId="{4D245378-F487-461D-9A28-E3675B02014B}" srcOrd="0" destOrd="0" presId="urn:microsoft.com/office/officeart/2005/8/layout/default"/>
    <dgm:cxn modelId="{74D669D5-9B65-4111-88B5-92E1EE290D5C}" type="presOf" srcId="{75841AB9-7F21-4EED-BE02-26CA57F3584A}" destId="{1EE90653-782E-451D-B8B4-11D38C2A3DA3}" srcOrd="0" destOrd="0" presId="urn:microsoft.com/office/officeart/2005/8/layout/default"/>
    <dgm:cxn modelId="{142DB0E9-AE75-4411-A529-FED3D4904C63}" type="presParOf" srcId="{1EE90653-782E-451D-B8B4-11D38C2A3DA3}" destId="{4D245378-F487-461D-9A28-E3675B02014B}" srcOrd="0" destOrd="0" presId="urn:microsoft.com/office/officeart/2005/8/layout/default"/>
    <dgm:cxn modelId="{862922DF-9C8F-4DB3-85DB-7FB170F94E41}" type="presParOf" srcId="{1EE90653-782E-451D-B8B4-11D38C2A3DA3}" destId="{20C6B9BB-ECE1-44EE-B44A-793A9124B1E2}" srcOrd="1" destOrd="0" presId="urn:microsoft.com/office/officeart/2005/8/layout/default"/>
    <dgm:cxn modelId="{46E79010-F7FF-43A8-A0CA-1EFB2BD79BBF}" type="presParOf" srcId="{1EE90653-782E-451D-B8B4-11D38C2A3DA3}" destId="{CF4E2880-527C-4E0C-8265-CCF204F2DDC0}" srcOrd="2" destOrd="0" presId="urn:microsoft.com/office/officeart/2005/8/layout/default"/>
    <dgm:cxn modelId="{31F51FEF-1C8D-4A9C-9D43-7EF2E5E7814C}" type="presParOf" srcId="{1EE90653-782E-451D-B8B4-11D38C2A3DA3}" destId="{CCC80620-9F73-404B-B3B4-460F76EEF074}" srcOrd="3" destOrd="0" presId="urn:microsoft.com/office/officeart/2005/8/layout/default"/>
    <dgm:cxn modelId="{6E84B71A-2AAA-472F-854D-77D93DEEDC12}" type="presParOf" srcId="{1EE90653-782E-451D-B8B4-11D38C2A3DA3}" destId="{A95F3BE7-01DA-4F7B-83B6-B17FD800C16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45378-F487-461D-9A28-E3675B02014B}">
      <dsp:nvSpPr>
        <dsp:cNvPr id="0" name=""/>
        <dsp:cNvSpPr/>
      </dsp:nvSpPr>
      <dsp:spPr>
        <a:xfrm>
          <a:off x="734" y="308778"/>
          <a:ext cx="2865107" cy="1719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Konsep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734" y="308778"/>
        <a:ext cx="2865107" cy="1719064"/>
      </dsp:txXfrm>
    </dsp:sp>
    <dsp:sp modelId="{CF4E2880-527C-4E0C-8265-CCF204F2DDC0}">
      <dsp:nvSpPr>
        <dsp:cNvPr id="0" name=""/>
        <dsp:cNvSpPr/>
      </dsp:nvSpPr>
      <dsp:spPr>
        <a:xfrm>
          <a:off x="3064365" y="286774"/>
          <a:ext cx="2865107" cy="1719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bg1"/>
              </a:solidFill>
            </a:rPr>
            <a:t>Jenis</a:t>
          </a:r>
          <a:r>
            <a:rPr lang="en-US" sz="1600" b="1" kern="1200" dirty="0" smtClean="0">
              <a:solidFill>
                <a:schemeClr val="bg1"/>
              </a:solidFill>
            </a:rPr>
            <a:t>- </a:t>
          </a:r>
          <a:r>
            <a:rPr lang="en-US" sz="1600" b="1" kern="1200" dirty="0" err="1" smtClean="0">
              <a:solidFill>
                <a:schemeClr val="bg1"/>
              </a:solidFill>
            </a:rPr>
            <a:t>Jenis</a:t>
          </a:r>
          <a:r>
            <a:rPr lang="en-US" sz="1600" b="1" kern="1200" dirty="0" smtClean="0">
              <a:solidFill>
                <a:schemeClr val="bg1"/>
              </a:solidFill>
            </a:rPr>
            <a:t> </a:t>
          </a:r>
          <a:r>
            <a:rPr lang="en-US" sz="1600" b="1" kern="1200" dirty="0" err="1" smtClean="0">
              <a:solidFill>
                <a:schemeClr val="bg1"/>
              </a:solidFill>
            </a:rPr>
            <a:t>Intergrasi</a:t>
          </a:r>
          <a:endParaRPr lang="en-US" sz="16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err="1" smtClean="0">
              <a:solidFill>
                <a:schemeClr val="bg1"/>
              </a:solidFill>
            </a:rPr>
            <a:t>Intergrasi</a:t>
          </a:r>
          <a:r>
            <a:rPr lang="en-ID" sz="1600" b="1" kern="1200" dirty="0" smtClean="0">
              <a:solidFill>
                <a:schemeClr val="bg1"/>
              </a:solidFill>
            </a:rPr>
            <a:t> </a:t>
          </a:r>
          <a:r>
            <a:rPr lang="en-ID" sz="1600" b="1" kern="1200" dirty="0" err="1" smtClean="0">
              <a:solidFill>
                <a:schemeClr val="bg1"/>
              </a:solidFill>
            </a:rPr>
            <a:t>wilayah</a:t>
          </a:r>
          <a:endParaRPr lang="en-ID" sz="16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smtClean="0">
              <a:solidFill>
                <a:schemeClr val="bg1"/>
              </a:solidFill>
            </a:rPr>
            <a:t> </a:t>
          </a:r>
          <a:r>
            <a:rPr lang="en-ID" sz="1600" b="1" kern="1200" dirty="0" err="1" smtClean="0">
              <a:solidFill>
                <a:schemeClr val="bg1"/>
              </a:solidFill>
            </a:rPr>
            <a:t>bangsa</a:t>
          </a:r>
          <a:r>
            <a:rPr lang="en-ID" sz="1600" b="1" kern="1200" dirty="0" smtClean="0">
              <a:solidFill>
                <a:schemeClr val="bg1"/>
              </a:solidFill>
            </a:rPr>
            <a:t> </a:t>
          </a:r>
          <a:r>
            <a:rPr lang="en-ID" sz="1600" b="1" kern="1200" dirty="0" err="1" smtClean="0">
              <a:solidFill>
                <a:schemeClr val="bg1"/>
              </a:solidFill>
            </a:rPr>
            <a:t>dan</a:t>
          </a:r>
          <a:r>
            <a:rPr lang="en-ID" sz="1600" b="1" kern="1200" dirty="0" smtClean="0">
              <a:solidFill>
                <a:schemeClr val="bg1"/>
              </a:solidFill>
            </a:rPr>
            <a:t> </a:t>
          </a:r>
          <a:r>
            <a:rPr lang="en-ID" sz="1600" b="1" kern="1200" dirty="0" err="1" smtClean="0">
              <a:solidFill>
                <a:schemeClr val="bg1"/>
              </a:solidFill>
            </a:rPr>
            <a:t>nilai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064365" y="286774"/>
        <a:ext cx="2865107" cy="1719064"/>
      </dsp:txXfrm>
    </dsp:sp>
    <dsp:sp modelId="{A95F3BE7-01DA-4F7B-83B6-B17FD800C168}">
      <dsp:nvSpPr>
        <dsp:cNvPr id="0" name=""/>
        <dsp:cNvSpPr/>
      </dsp:nvSpPr>
      <dsp:spPr>
        <a:xfrm>
          <a:off x="1576544" y="2314353"/>
          <a:ext cx="2865107" cy="1719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faktor</a:t>
          </a:r>
          <a:r>
            <a:rPr lang="en-US" sz="12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yang </a:t>
          </a: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menentukan</a:t>
          </a:r>
          <a:r>
            <a:rPr lang="en-US" sz="12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tingkat</a:t>
          </a:r>
          <a:r>
            <a:rPr lang="en-US" sz="12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integrasi</a:t>
          </a:r>
          <a:r>
            <a:rPr lang="en-US" sz="12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 </a:t>
          </a: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suatu</a:t>
          </a:r>
          <a:r>
            <a:rPr lang="en-US" sz="12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12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negara</a:t>
          </a:r>
          <a:endParaRPr lang="en-US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76544" y="2314353"/>
        <a:ext cx="2865107" cy="1719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FB2A2-7A6F-41AB-9C6D-F1EB15A7B44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EB65-1B6B-4151-8F80-85F8DE7A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C476-A4C6-4345-BBF4-8C9151CD8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EB65-1B6B-4151-8F80-85F8DE7A4A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9119" y="1"/>
            <a:ext cx="7024882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293826DE-F104-4E28-8692-7EBEBE3E72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7150AAFA-427D-4376-9777-F10A3DEE9C6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03349DA-09EE-462C-94DB-80E15A5F4FAE}"/>
              </a:ext>
            </a:extLst>
          </p:cNvPr>
          <p:cNvGrpSpPr/>
          <p:nvPr/>
        </p:nvGrpSpPr>
        <p:grpSpPr>
          <a:xfrm>
            <a:off x="1" y="3663950"/>
            <a:ext cx="3403210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55" y="4119869"/>
            <a:ext cx="2334414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237" y="377698"/>
            <a:ext cx="78915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012" y="1567637"/>
            <a:ext cx="7935975" cy="413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37" y="377698"/>
            <a:ext cx="7891525" cy="61555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it-IT" sz="2000" b="1" spc="-80" dirty="0">
                <a:solidFill>
                  <a:srgbClr val="000000"/>
                </a:solidFill>
                <a:latin typeface="Trebuchet MS"/>
                <a:cs typeface="Trebuchet MS"/>
              </a:rPr>
              <a:t>INTEGRASI</a:t>
            </a:r>
            <a:r>
              <a:rPr lang="it-IT" sz="2000" b="1" spc="-1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2000" b="1" spc="5" dirty="0">
                <a:solidFill>
                  <a:srgbClr val="000000"/>
                </a:solidFill>
                <a:latin typeface="Trebuchet MS"/>
                <a:cs typeface="Trebuchet MS"/>
              </a:rPr>
              <a:t>NASIONAL</a:t>
            </a:r>
            <a:r>
              <a:rPr lang="it-IT" sz="2000" dirty="0">
                <a:latin typeface="Trebuchet MS"/>
                <a:cs typeface="Trebuchet MS"/>
              </a:rPr>
              <a:t/>
            </a:r>
            <a:br>
              <a:rPr lang="it-IT" sz="2000" dirty="0">
                <a:latin typeface="Trebuchet MS"/>
                <a:cs typeface="Trebuchet MS"/>
              </a:rPr>
            </a:br>
            <a:r>
              <a:rPr lang="it-IT" sz="2000" b="1" spc="-55" dirty="0">
                <a:solidFill>
                  <a:srgbClr val="000000"/>
                </a:solidFill>
                <a:latin typeface="Trebuchet MS"/>
                <a:cs typeface="Trebuchet MS"/>
              </a:rPr>
              <a:t>SEBAGAI </a:t>
            </a:r>
            <a:r>
              <a:rPr lang="it-IT" sz="2000" b="1" spc="-65" dirty="0">
                <a:solidFill>
                  <a:srgbClr val="000000"/>
                </a:solidFill>
                <a:latin typeface="Trebuchet MS"/>
                <a:cs typeface="Trebuchet MS"/>
              </a:rPr>
              <a:t>SALAH </a:t>
            </a:r>
            <a:r>
              <a:rPr lang="it-IT" sz="2000" b="1" spc="-175" dirty="0">
                <a:solidFill>
                  <a:srgbClr val="000000"/>
                </a:solidFill>
                <a:latin typeface="Trebuchet MS"/>
                <a:cs typeface="Trebuchet MS"/>
              </a:rPr>
              <a:t>SATU </a:t>
            </a:r>
            <a:r>
              <a:rPr lang="it-IT" sz="2000" b="1" spc="-120" dirty="0">
                <a:solidFill>
                  <a:srgbClr val="000000"/>
                </a:solidFill>
                <a:latin typeface="Trebuchet MS"/>
                <a:cs typeface="Trebuchet MS"/>
              </a:rPr>
              <a:t>PARAMETER</a:t>
            </a:r>
            <a:r>
              <a:rPr lang="it-IT" sz="2000" b="1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2000" b="1" spc="-120" dirty="0">
                <a:solidFill>
                  <a:srgbClr val="000000"/>
                </a:solidFill>
                <a:latin typeface="Trebuchet MS"/>
                <a:cs typeface="Trebuchet MS"/>
              </a:rPr>
              <a:t>PERSATUAN  </a:t>
            </a:r>
            <a:r>
              <a:rPr lang="it-IT" sz="2000" b="1" spc="-5" dirty="0">
                <a:solidFill>
                  <a:srgbClr val="000000"/>
                </a:solidFill>
                <a:latin typeface="Trebuchet MS"/>
                <a:cs typeface="Trebuchet MS"/>
              </a:rPr>
              <a:t>DAN </a:t>
            </a:r>
            <a:r>
              <a:rPr lang="it-IT" sz="2000" b="1" spc="-95" dirty="0">
                <a:solidFill>
                  <a:srgbClr val="000000"/>
                </a:solidFill>
                <a:latin typeface="Trebuchet MS"/>
                <a:cs typeface="Trebuchet MS"/>
              </a:rPr>
              <a:t>KESATUAN</a:t>
            </a:r>
            <a:r>
              <a:rPr lang="it-IT" sz="2000" b="1" spc="-2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2000" b="1" spc="10" dirty="0">
                <a:solidFill>
                  <a:srgbClr val="000000"/>
                </a:solidFill>
                <a:latin typeface="Trebuchet MS"/>
                <a:cs typeface="Trebuchet MS"/>
              </a:rPr>
              <a:t>BANGSA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2514600" cy="1600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012" y="5029200"/>
            <a:ext cx="7935975" cy="761999"/>
          </a:xfrm>
        </p:spPr>
        <p:txBody>
          <a:bodyPr/>
          <a:lstStyle/>
          <a:p>
            <a:pPr marL="12065" marR="5080" algn="ctr">
              <a:lnSpc>
                <a:spcPct val="103200"/>
              </a:lnSpc>
            </a:pPr>
            <a:r>
              <a:rPr lang="en-US" sz="3200" spc="-155" dirty="0" err="1" smtClean="0"/>
              <a:t>Dosen</a:t>
            </a:r>
            <a:r>
              <a:rPr lang="en-US" sz="3200" spc="-155" dirty="0" smtClean="0"/>
              <a:t> </a:t>
            </a:r>
            <a:r>
              <a:rPr lang="en-US" sz="3200" spc="-155" dirty="0" err="1" smtClean="0"/>
              <a:t>Pengampu</a:t>
            </a:r>
            <a:r>
              <a:rPr lang="en-US" sz="3200" spc="-155" dirty="0" smtClean="0"/>
              <a:t> </a:t>
            </a:r>
            <a:r>
              <a:rPr lang="en-US" sz="3200" spc="-155" dirty="0" err="1" smtClean="0"/>
              <a:t>Dewi</a:t>
            </a:r>
            <a:r>
              <a:rPr lang="en-US" sz="3200" spc="-155" dirty="0" smtClean="0"/>
              <a:t> Nopita,S.Par.,</a:t>
            </a:r>
            <a:r>
              <a:rPr lang="en-US" sz="3200" spc="-155" dirty="0" err="1" smtClean="0"/>
              <a:t>M.Par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29" y="1683944"/>
            <a:ext cx="6172200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47074"/>
            <a:ext cx="2692882" cy="508985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050" dirty="0">
                <a:latin typeface="Arial Black" panose="020B0A04020102020204" pitchFamily="34" charset="0"/>
              </a:rPr>
              <a:t>	</a:t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 smtClean="0">
                <a:latin typeface="Arial Black" panose="020B0A04020102020204" pitchFamily="34" charset="0"/>
              </a:rPr>
              <a:t/>
            </a:r>
            <a:br>
              <a:rPr lang="en-US" sz="1050" dirty="0" smtClean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 smtClean="0">
                <a:latin typeface="Arial Black" panose="020B0A04020102020204" pitchFamily="34" charset="0"/>
              </a:rPr>
              <a:t/>
            </a:r>
            <a:br>
              <a:rPr lang="en-US" sz="1050" dirty="0" smtClean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 smtClean="0">
                <a:latin typeface="Arial Black" panose="020B0A04020102020204" pitchFamily="34" charset="0"/>
              </a:rPr>
              <a:t/>
            </a:r>
            <a:br>
              <a:rPr lang="en-US" sz="1050" dirty="0" smtClean="0">
                <a:latin typeface="Arial Black" panose="020B0A04020102020204" pitchFamily="34" charset="0"/>
              </a:rPr>
            </a:br>
            <a:r>
              <a:rPr lang="en-US" sz="1050" dirty="0">
                <a:latin typeface="Arial Black" panose="020B0A04020102020204" pitchFamily="34" charset="0"/>
              </a:rPr>
              <a:t/>
            </a:r>
            <a:br>
              <a:rPr lang="en-US" sz="1050" dirty="0">
                <a:latin typeface="Arial Black" panose="020B0A04020102020204" pitchFamily="34" charset="0"/>
              </a:rPr>
            </a:br>
            <a:r>
              <a:rPr lang="en-US" sz="1050" dirty="0" smtClean="0">
                <a:latin typeface="Arial Black" panose="020B0A04020102020204" pitchFamily="34" charset="0"/>
              </a:rPr>
              <a:t>1</a:t>
            </a:r>
            <a:r>
              <a:rPr lang="en-US" sz="1050" dirty="0">
                <a:latin typeface="Arial Black" panose="020B0A04020102020204" pitchFamily="34" charset="0"/>
              </a:rPr>
              <a:t>. </a:t>
            </a:r>
            <a:r>
              <a:rPr lang="it-IT" sz="1400" dirty="0">
                <a:solidFill>
                  <a:schemeClr val="bg1"/>
                </a:solidFill>
                <a:latin typeface="Arial Black" panose="020B0A04020102020204" pitchFamily="34" charset="0"/>
              </a:rPr>
              <a:t>Konsep dan Urgensi Integrasi Nasional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b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2. </a:t>
            </a: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Jenis-Jenis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Integrasi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3.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faktor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menentukan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tingkat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integrasi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suatu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negara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" name="Picture Placeholder 14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791262553"/>
              </p:ext>
            </p:extLst>
          </p:nvPr>
        </p:nvGraphicFramePr>
        <p:xfrm>
          <a:off x="3125805" y="1658553"/>
          <a:ext cx="6018196" cy="434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/>
          <p:nvPr/>
        </p:nvPicPr>
        <p:blipFill>
          <a:blip r:embed="rId8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2" y="1716305"/>
            <a:ext cx="649706" cy="8229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41659" y="676776"/>
            <a:ext cx="801010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ID" sz="2100" dirty="0"/>
          </a:p>
          <a:p>
            <a:pPr lvl="0" algn="ctr"/>
            <a:r>
              <a:rPr lang="it-IT" sz="1400" b="1" spc="-80" dirty="0">
                <a:solidFill>
                  <a:srgbClr val="000000"/>
                </a:solidFill>
                <a:latin typeface="Trebuchet MS"/>
                <a:cs typeface="Trebuchet MS"/>
              </a:rPr>
              <a:t>INTEGRASI</a:t>
            </a:r>
            <a:r>
              <a:rPr lang="it-IT" sz="1400" b="1" spc="-1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1400" b="1" spc="5" dirty="0">
                <a:solidFill>
                  <a:srgbClr val="000000"/>
                </a:solidFill>
                <a:latin typeface="Trebuchet MS"/>
                <a:cs typeface="Trebuchet MS"/>
              </a:rPr>
              <a:t>NASIONAL</a:t>
            </a:r>
            <a:r>
              <a:rPr lang="it-IT" sz="1400" dirty="0">
                <a:latin typeface="Trebuchet MS"/>
                <a:cs typeface="Trebuchet MS"/>
              </a:rPr>
              <a:t/>
            </a:r>
            <a:br>
              <a:rPr lang="it-IT" sz="1400" dirty="0">
                <a:latin typeface="Trebuchet MS"/>
                <a:cs typeface="Trebuchet MS"/>
              </a:rPr>
            </a:br>
            <a:r>
              <a:rPr lang="it-IT" sz="1400" b="1" spc="-55" dirty="0">
                <a:solidFill>
                  <a:srgbClr val="000000"/>
                </a:solidFill>
                <a:latin typeface="Trebuchet MS"/>
                <a:cs typeface="Trebuchet MS"/>
              </a:rPr>
              <a:t>SEBAGAI </a:t>
            </a:r>
            <a:r>
              <a:rPr lang="it-IT" sz="1400" b="1" spc="-65" dirty="0">
                <a:solidFill>
                  <a:srgbClr val="000000"/>
                </a:solidFill>
                <a:latin typeface="Trebuchet MS"/>
                <a:cs typeface="Trebuchet MS"/>
              </a:rPr>
              <a:t>SALAH </a:t>
            </a:r>
            <a:r>
              <a:rPr lang="it-IT" sz="1400" b="1" spc="-175" dirty="0">
                <a:solidFill>
                  <a:srgbClr val="000000"/>
                </a:solidFill>
                <a:latin typeface="Trebuchet MS"/>
                <a:cs typeface="Trebuchet MS"/>
              </a:rPr>
              <a:t>SATU </a:t>
            </a:r>
            <a:r>
              <a:rPr lang="it-IT" sz="1400" b="1" spc="-120" dirty="0">
                <a:solidFill>
                  <a:srgbClr val="000000"/>
                </a:solidFill>
                <a:latin typeface="Trebuchet MS"/>
                <a:cs typeface="Trebuchet MS"/>
              </a:rPr>
              <a:t>PARAMETER</a:t>
            </a:r>
            <a:r>
              <a:rPr lang="it-IT" sz="1400" b="1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1400" b="1" spc="-120" dirty="0">
                <a:solidFill>
                  <a:srgbClr val="000000"/>
                </a:solidFill>
                <a:latin typeface="Trebuchet MS"/>
                <a:cs typeface="Trebuchet MS"/>
              </a:rPr>
              <a:t>PERSATUAN  </a:t>
            </a:r>
            <a:r>
              <a:rPr lang="it-IT" sz="1400" b="1" spc="-5" dirty="0">
                <a:solidFill>
                  <a:srgbClr val="000000"/>
                </a:solidFill>
                <a:latin typeface="Trebuchet MS"/>
                <a:cs typeface="Trebuchet MS"/>
              </a:rPr>
              <a:t>DAN </a:t>
            </a:r>
            <a:r>
              <a:rPr lang="it-IT" sz="1400" b="1" spc="-95" dirty="0">
                <a:solidFill>
                  <a:srgbClr val="000000"/>
                </a:solidFill>
                <a:latin typeface="Trebuchet MS"/>
                <a:cs typeface="Trebuchet MS"/>
              </a:rPr>
              <a:t>KESATUAN</a:t>
            </a:r>
            <a:r>
              <a:rPr lang="it-IT" sz="1400" b="1" spc="-2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it-IT" sz="1400" b="1" spc="10" dirty="0">
                <a:solidFill>
                  <a:srgbClr val="000000"/>
                </a:solidFill>
                <a:latin typeface="Trebuchet MS"/>
                <a:cs typeface="Trebuchet MS"/>
              </a:rPr>
              <a:t>BANGSA</a:t>
            </a:r>
            <a:endParaRPr lang="en-US" sz="135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9473" y="1867903"/>
            <a:ext cx="898174" cy="6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72339"/>
            <a:ext cx="70751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Perkembangan </a:t>
            </a:r>
            <a:r>
              <a:rPr spc="-210" dirty="0"/>
              <a:t>sejarah </a:t>
            </a:r>
            <a:r>
              <a:rPr spc="-170" dirty="0"/>
              <a:t>integrasi </a:t>
            </a:r>
            <a:r>
              <a:rPr spc="-20" dirty="0"/>
              <a:t>di  </a:t>
            </a:r>
            <a:r>
              <a:rPr spc="-265" dirty="0"/>
              <a:t>Indonesia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611833"/>
            <a:ext cx="9144000" cy="5322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90" dirty="0">
                <a:latin typeface="Arial"/>
                <a:cs typeface="Arial"/>
              </a:rPr>
              <a:t>Menurut </a:t>
            </a:r>
            <a:r>
              <a:rPr sz="2900" spc="-225" dirty="0">
                <a:latin typeface="Arial"/>
                <a:cs typeface="Arial"/>
              </a:rPr>
              <a:t>Suroyo </a:t>
            </a:r>
            <a:r>
              <a:rPr sz="2900" spc="-114" dirty="0">
                <a:latin typeface="Arial"/>
                <a:cs typeface="Arial"/>
              </a:rPr>
              <a:t>(2002)sejarah </a:t>
            </a:r>
            <a:r>
              <a:rPr sz="2900" spc="-204" dirty="0">
                <a:latin typeface="Arial"/>
                <a:cs typeface="Arial"/>
              </a:rPr>
              <a:t>menjelaskan </a:t>
            </a:r>
            <a:r>
              <a:rPr sz="2900" spc="-145" dirty="0">
                <a:latin typeface="Arial"/>
                <a:cs typeface="Arial"/>
              </a:rPr>
              <a:t>bangsa  </a:t>
            </a:r>
            <a:r>
              <a:rPr sz="2900" spc="-55" dirty="0">
                <a:latin typeface="Arial"/>
                <a:cs typeface="Arial"/>
              </a:rPr>
              <a:t>kita </a:t>
            </a:r>
            <a:r>
              <a:rPr sz="2900" spc="-240" dirty="0">
                <a:latin typeface="Arial"/>
                <a:cs typeface="Arial"/>
              </a:rPr>
              <a:t>sudah </a:t>
            </a:r>
            <a:r>
              <a:rPr sz="2900" spc="-175" dirty="0">
                <a:latin typeface="Arial"/>
                <a:cs typeface="Arial"/>
              </a:rPr>
              <a:t>mengalami </a:t>
            </a:r>
            <a:r>
              <a:rPr sz="2900" spc="-190" dirty="0">
                <a:latin typeface="Arial"/>
                <a:cs typeface="Arial"/>
              </a:rPr>
              <a:t>pembangunan </a:t>
            </a:r>
            <a:r>
              <a:rPr sz="2900" spc="-120" dirty="0">
                <a:latin typeface="Arial"/>
                <a:cs typeface="Arial"/>
              </a:rPr>
              <a:t>integrasi  </a:t>
            </a:r>
            <a:r>
              <a:rPr sz="2900" spc="-245" dirty="0">
                <a:latin typeface="Arial"/>
                <a:cs typeface="Arial"/>
              </a:rPr>
              <a:t>sebelum </a:t>
            </a:r>
            <a:r>
              <a:rPr sz="2900" spc="-85" dirty="0">
                <a:latin typeface="Arial"/>
                <a:cs typeface="Arial"/>
              </a:rPr>
              <a:t>bernegara </a:t>
            </a:r>
            <a:r>
              <a:rPr sz="2900" spc="-195" dirty="0">
                <a:latin typeface="Arial"/>
                <a:cs typeface="Arial"/>
              </a:rPr>
              <a:t>Indonesia </a:t>
            </a:r>
            <a:r>
              <a:rPr sz="2900" spc="-120" dirty="0">
                <a:latin typeface="Arial"/>
                <a:cs typeface="Arial"/>
              </a:rPr>
              <a:t>yang </a:t>
            </a:r>
            <a:r>
              <a:rPr sz="2900" spc="-145" dirty="0">
                <a:latin typeface="Arial"/>
                <a:cs typeface="Arial"/>
              </a:rPr>
              <a:t>merdeka.  </a:t>
            </a:r>
            <a:r>
              <a:rPr sz="2900" spc="-185" dirty="0">
                <a:latin typeface="Arial"/>
                <a:cs typeface="Arial"/>
              </a:rPr>
              <a:t>Menurutnya, </a:t>
            </a:r>
            <a:r>
              <a:rPr sz="2900" spc="-10" dirty="0">
                <a:latin typeface="Arial"/>
                <a:cs typeface="Arial"/>
              </a:rPr>
              <a:t>ada </a:t>
            </a:r>
            <a:r>
              <a:rPr sz="2900" spc="-25" dirty="0">
                <a:latin typeface="Arial"/>
                <a:cs typeface="Arial"/>
              </a:rPr>
              <a:t>tiga </a:t>
            </a:r>
            <a:r>
              <a:rPr sz="2900" spc="-165" dirty="0">
                <a:latin typeface="Arial"/>
                <a:cs typeface="Arial"/>
              </a:rPr>
              <a:t>model </a:t>
            </a:r>
            <a:r>
              <a:rPr sz="2900" spc="-120" dirty="0">
                <a:latin typeface="Arial"/>
                <a:cs typeface="Arial"/>
              </a:rPr>
              <a:t>integrasi </a:t>
            </a:r>
            <a:r>
              <a:rPr sz="2900" spc="-105" dirty="0">
                <a:latin typeface="Arial"/>
                <a:cs typeface="Arial"/>
              </a:rPr>
              <a:t>dalam  </a:t>
            </a:r>
            <a:r>
              <a:rPr sz="2900" spc="-150" dirty="0">
                <a:latin typeface="Arial"/>
                <a:cs typeface="Arial"/>
              </a:rPr>
              <a:t>sejarah perkembangan </a:t>
            </a:r>
            <a:r>
              <a:rPr sz="2900" spc="-120" dirty="0">
                <a:latin typeface="Arial"/>
                <a:cs typeface="Arial"/>
              </a:rPr>
              <a:t>integrasi </a:t>
            </a:r>
            <a:r>
              <a:rPr sz="2900" spc="-10" dirty="0">
                <a:latin typeface="Arial"/>
                <a:cs typeface="Arial"/>
              </a:rPr>
              <a:t>di </a:t>
            </a:r>
            <a:r>
              <a:rPr sz="2900" spc="-190" dirty="0">
                <a:latin typeface="Arial"/>
                <a:cs typeface="Arial"/>
              </a:rPr>
              <a:t>Indonesia,</a:t>
            </a:r>
            <a:r>
              <a:rPr sz="2900" spc="27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yakni</a:t>
            </a:r>
            <a:endParaRPr sz="2900" dirty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8505" algn="l"/>
              </a:tabLst>
            </a:pPr>
            <a:r>
              <a:rPr lang="en-ID" sz="2900" spc="-165" dirty="0">
                <a:latin typeface="Arial"/>
                <a:cs typeface="Arial"/>
              </a:rPr>
              <a:t> </a:t>
            </a:r>
            <a:r>
              <a:rPr lang="en-ID" sz="2900" spc="-165" dirty="0" smtClean="0">
                <a:latin typeface="Arial"/>
                <a:cs typeface="Arial"/>
              </a:rPr>
              <a:t>M</a:t>
            </a:r>
            <a:r>
              <a:rPr sz="2900" spc="-165" dirty="0" err="1" smtClean="0">
                <a:latin typeface="Arial"/>
                <a:cs typeface="Arial"/>
              </a:rPr>
              <a:t>odel</a:t>
            </a:r>
            <a:r>
              <a:rPr sz="2900" spc="-165" dirty="0" smtClean="0">
                <a:latin typeface="Arial"/>
                <a:cs typeface="Arial"/>
              </a:rPr>
              <a:t> </a:t>
            </a:r>
            <a:r>
              <a:rPr sz="2900" spc="-120" dirty="0">
                <a:latin typeface="Arial"/>
                <a:cs typeface="Arial"/>
              </a:rPr>
              <a:t>integrasi </a:t>
            </a:r>
            <a:r>
              <a:rPr sz="2900" spc="-190" dirty="0">
                <a:latin typeface="Arial"/>
                <a:cs typeface="Arial"/>
              </a:rPr>
              <a:t>imperium </a:t>
            </a:r>
            <a:r>
              <a:rPr sz="2900" spc="-75" dirty="0" err="1" smtClean="0">
                <a:latin typeface="Arial"/>
                <a:cs typeface="Arial"/>
              </a:rPr>
              <a:t>Majapahit</a:t>
            </a:r>
            <a:r>
              <a:rPr lang="en-ID" sz="2900" spc="-75" dirty="0" smtClean="0">
                <a:latin typeface="Arial"/>
                <a:cs typeface="Arial"/>
              </a:rPr>
              <a:t>,</a:t>
            </a:r>
            <a:r>
              <a:rPr lang="en-US" sz="3200" dirty="0"/>
              <a:t> </a:t>
            </a:r>
            <a:r>
              <a:rPr lang="en-US" sz="1000" dirty="0" err="1" smtClean="0"/>
              <a:t>negara</a:t>
            </a:r>
            <a:r>
              <a:rPr lang="en-US" sz="1000" dirty="0" smtClean="0"/>
              <a:t> </a:t>
            </a:r>
            <a:r>
              <a:rPr lang="en-US" sz="1000" dirty="0" err="1"/>
              <a:t>sahabat</a:t>
            </a:r>
            <a:r>
              <a:rPr lang="en-US" sz="1000" dirty="0"/>
              <a:t> di </a:t>
            </a:r>
            <a:r>
              <a:rPr lang="en-US" sz="1000" dirty="0" err="1"/>
              <a:t>mana</a:t>
            </a:r>
            <a:r>
              <a:rPr lang="en-US" sz="1000" dirty="0"/>
              <a:t> </a:t>
            </a:r>
            <a:r>
              <a:rPr lang="en-US" sz="1000" dirty="0" err="1"/>
              <a:t>Majapahit</a:t>
            </a:r>
            <a:r>
              <a:rPr lang="en-US" sz="1000" dirty="0"/>
              <a:t> </a:t>
            </a:r>
            <a:r>
              <a:rPr lang="en-US" sz="1000" dirty="0" err="1"/>
              <a:t>menjalin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/>
              <a:t>diplomatik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 smtClean="0"/>
              <a:t>dagang</a:t>
            </a:r>
            <a:endParaRPr lang="en-ID" sz="2900" spc="-75" dirty="0" smtClean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8505" algn="l"/>
              </a:tabLst>
            </a:pPr>
            <a:r>
              <a:rPr lang="en-ID" sz="2900" spc="-95" dirty="0">
                <a:latin typeface="Arial"/>
                <a:cs typeface="Arial"/>
              </a:rPr>
              <a:t> </a:t>
            </a:r>
            <a:r>
              <a:rPr lang="en-ID" sz="2900" spc="-165" dirty="0">
                <a:latin typeface="Arial"/>
                <a:cs typeface="Arial"/>
              </a:rPr>
              <a:t>M</a:t>
            </a:r>
            <a:r>
              <a:rPr sz="2900" spc="-165" dirty="0" err="1" smtClean="0">
                <a:latin typeface="Arial"/>
                <a:cs typeface="Arial"/>
              </a:rPr>
              <a:t>odel</a:t>
            </a:r>
            <a:r>
              <a:rPr sz="2900" spc="-165" dirty="0" smtClean="0">
                <a:latin typeface="Arial"/>
                <a:cs typeface="Arial"/>
              </a:rPr>
              <a:t>  </a:t>
            </a:r>
            <a:r>
              <a:rPr sz="2900" spc="-120" dirty="0" err="1">
                <a:latin typeface="Arial"/>
                <a:cs typeface="Arial"/>
              </a:rPr>
              <a:t>integrasi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lang="en-US" sz="2900" spc="-120" dirty="0" smtClean="0">
                <a:latin typeface="Arial"/>
                <a:cs typeface="Arial"/>
              </a:rPr>
              <a:t>c</a:t>
            </a:r>
            <a:r>
              <a:rPr sz="2900" spc="-120" dirty="0" smtClean="0">
                <a:latin typeface="Arial"/>
                <a:cs typeface="Arial"/>
              </a:rPr>
              <a:t>olonial</a:t>
            </a:r>
            <a:r>
              <a:rPr lang="en-ID" sz="2900" spc="-120" dirty="0" smtClean="0">
                <a:latin typeface="Arial"/>
                <a:cs typeface="Arial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Verdana" panose="020B0604030504040204" pitchFamily="34" charset="0"/>
              </a:rPr>
              <a:t>ilayah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Hindia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Belanda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pada</a:t>
            </a: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awal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abad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20</a:t>
            </a:r>
            <a:endParaRPr lang="en-ID" sz="1000" spc="-120" dirty="0" smtClean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8505" algn="l"/>
              </a:tabLst>
            </a:pPr>
            <a:r>
              <a:rPr lang="en-ID" sz="2900" spc="-95" dirty="0">
                <a:latin typeface="Arial"/>
                <a:cs typeface="Arial"/>
              </a:rPr>
              <a:t> </a:t>
            </a:r>
            <a:r>
              <a:rPr lang="en-ID" sz="2900" spc="-95" dirty="0" smtClean="0">
                <a:latin typeface="Arial"/>
                <a:cs typeface="Arial"/>
              </a:rPr>
              <a:t>M</a:t>
            </a:r>
            <a:r>
              <a:rPr sz="2900" spc="-165" dirty="0" err="1" smtClean="0">
                <a:latin typeface="Arial"/>
                <a:cs typeface="Arial"/>
              </a:rPr>
              <a:t>odel</a:t>
            </a:r>
            <a:r>
              <a:rPr sz="2900" spc="-165" dirty="0" smtClean="0">
                <a:latin typeface="Arial"/>
                <a:cs typeface="Arial"/>
              </a:rPr>
              <a:t> </a:t>
            </a:r>
            <a:r>
              <a:rPr sz="2900" spc="-120" dirty="0">
                <a:latin typeface="Arial"/>
                <a:cs typeface="Arial"/>
              </a:rPr>
              <a:t>integrasi </a:t>
            </a:r>
            <a:r>
              <a:rPr sz="2900" spc="-170" dirty="0" err="1">
                <a:latin typeface="Arial"/>
                <a:cs typeface="Arial"/>
              </a:rPr>
              <a:t>nasional</a:t>
            </a:r>
            <a:r>
              <a:rPr sz="2900" spc="-170" dirty="0">
                <a:latin typeface="Arial"/>
                <a:cs typeface="Arial"/>
              </a:rPr>
              <a:t>  </a:t>
            </a:r>
            <a:r>
              <a:rPr sz="2900" spc="-190" dirty="0" smtClean="0">
                <a:latin typeface="Arial"/>
                <a:cs typeface="Arial"/>
              </a:rPr>
              <a:t>Indonesia</a:t>
            </a:r>
            <a:r>
              <a:rPr lang="en-ID" sz="2900" spc="-190" dirty="0" smtClean="0">
                <a:latin typeface="Arial"/>
                <a:cs typeface="Arial"/>
              </a:rPr>
              <a:t>, </a:t>
            </a:r>
            <a:r>
              <a:rPr lang="en-ID" sz="1000" spc="-190" dirty="0" smtClean="0">
                <a:latin typeface="Arial"/>
                <a:cs typeface="Arial"/>
              </a:rPr>
              <a:t>m</a:t>
            </a:r>
            <a:r>
              <a:rPr lang="en-US" sz="1000" dirty="0" err="1" smtClean="0"/>
              <a:t>embentuk</a:t>
            </a:r>
            <a:r>
              <a:rPr lang="en-US" sz="1000" dirty="0" smtClean="0"/>
              <a:t> </a:t>
            </a:r>
            <a:r>
              <a:rPr lang="en-US" sz="1000" dirty="0" err="1"/>
              <a:t>kesatuan</a:t>
            </a:r>
            <a:r>
              <a:rPr lang="en-US" sz="1000" dirty="0"/>
              <a:t> yang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yakni</a:t>
            </a:r>
            <a:r>
              <a:rPr lang="en-US" sz="1000" dirty="0"/>
              <a:t> </a:t>
            </a:r>
            <a:r>
              <a:rPr lang="en-US" sz="1000" dirty="0" err="1"/>
              <a:t>bangsa</a:t>
            </a:r>
            <a:r>
              <a:rPr lang="en-US" sz="1000" dirty="0"/>
              <a:t> Indonesia yang </a:t>
            </a:r>
            <a:r>
              <a:rPr lang="en-US" sz="1000" dirty="0" err="1"/>
              <a:t>merdeka</a:t>
            </a:r>
            <a:endParaRPr lang="en-ID" sz="1000" spc="-190" dirty="0" smtClean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8505" algn="l"/>
              </a:tabLst>
            </a:pPr>
            <a:endParaRPr lang="en-ID" sz="2900" spc="-190" dirty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8505" algn="l"/>
              </a:tabLst>
            </a:pPr>
            <a:endParaRPr lang="en-ID" sz="2900" spc="-190" dirty="0" smtClean="0">
              <a:latin typeface="Arial"/>
              <a:cs typeface="Arial"/>
            </a:endParaRPr>
          </a:p>
          <a:p>
            <a:pPr marL="332740" marR="290195" lvl="1" algn="just">
              <a:lnSpc>
                <a:spcPct val="100000"/>
              </a:lnSpc>
              <a:spcBef>
                <a:spcPts val="5"/>
              </a:spcBef>
              <a:tabLst>
                <a:tab pos="738505" algn="l"/>
              </a:tabLst>
            </a:pPr>
            <a:endParaRPr lang="en-ID" sz="2900" spc="-19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37" y="377698"/>
            <a:ext cx="7891525" cy="1231106"/>
          </a:xfrm>
        </p:spPr>
        <p:txBody>
          <a:bodyPr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Jenis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b="1" dirty="0" err="1">
                <a:solidFill>
                  <a:schemeClr val="tx1"/>
                </a:solidFill>
              </a:rPr>
              <a:t>Jenis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Intergrasi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610600" cy="4047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asimilasi</a:t>
            </a:r>
            <a:r>
              <a:rPr lang="en-US" dirty="0"/>
              <a:t>, </a:t>
            </a:r>
            <a:r>
              <a:rPr lang="en-US" sz="1000" dirty="0" err="1"/>
              <a:t>penggabungan</a:t>
            </a:r>
            <a:r>
              <a:rPr lang="en-US" sz="1000" dirty="0"/>
              <a:t> </a:t>
            </a:r>
            <a:r>
              <a:rPr lang="en-US" sz="1000" dirty="0" err="1"/>
              <a:t>dua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kebudayaan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menghilangkan</a:t>
            </a:r>
            <a:r>
              <a:rPr lang="en-US" sz="1000" dirty="0"/>
              <a:t> </a:t>
            </a:r>
            <a:r>
              <a:rPr lang="en-US" sz="1000" dirty="0" err="1"/>
              <a:t>ciri</a:t>
            </a:r>
            <a:r>
              <a:rPr lang="en-US" sz="1000" dirty="0"/>
              <a:t> </a:t>
            </a:r>
            <a:r>
              <a:rPr lang="en-US" sz="1000" dirty="0" err="1"/>
              <a:t>khas</a:t>
            </a:r>
            <a:r>
              <a:rPr lang="en-US" sz="1000" dirty="0"/>
              <a:t> </a:t>
            </a:r>
            <a:r>
              <a:rPr lang="en-US" sz="1000" dirty="0" err="1"/>
              <a:t>kebudayaan</a:t>
            </a:r>
            <a:r>
              <a:rPr lang="en-US" sz="1000" dirty="0"/>
              <a:t> </a:t>
            </a:r>
            <a:r>
              <a:rPr lang="en-US" sz="1000" dirty="0" err="1"/>
              <a:t>asli</a:t>
            </a:r>
            <a:r>
              <a:rPr lang="en-US" sz="1000" dirty="0"/>
              <a:t> </a:t>
            </a:r>
            <a:r>
              <a:rPr lang="en-US" sz="1000" dirty="0" err="1"/>
              <a:t>masing-masing</a:t>
            </a:r>
            <a:r>
              <a:rPr lang="en-US" sz="1000" dirty="0"/>
              <a:t>.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akulturasi</a:t>
            </a:r>
            <a:r>
              <a:rPr lang="en-US" dirty="0"/>
              <a:t>, </a:t>
            </a:r>
            <a:r>
              <a:rPr lang="en-US" sz="1000" dirty="0" smtClean="0"/>
              <a:t>Budaya </a:t>
            </a:r>
            <a:r>
              <a:rPr lang="en-US" sz="1000" dirty="0" err="1"/>
              <a:t>dominan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minoritas</a:t>
            </a:r>
            <a:r>
              <a:rPr lang="en-US" sz="1000" dirty="0"/>
              <a:t> </a:t>
            </a:r>
            <a:r>
              <a:rPr lang="en-US" sz="1000" dirty="0" err="1"/>
              <a:t>sambil</a:t>
            </a:r>
            <a:r>
              <a:rPr lang="en-US" sz="1000" dirty="0"/>
              <a:t> </a:t>
            </a:r>
            <a:r>
              <a:rPr lang="en-US" sz="1000" dirty="0" err="1"/>
              <a:t>mempertahankan</a:t>
            </a:r>
            <a:r>
              <a:rPr lang="en-US" sz="1000" dirty="0"/>
              <a:t> </a:t>
            </a:r>
            <a:r>
              <a:rPr lang="en-US" sz="1000" dirty="0" err="1"/>
              <a:t>budaya</a:t>
            </a:r>
            <a:r>
              <a:rPr lang="en-US" sz="1000" dirty="0"/>
              <a:t> </a:t>
            </a:r>
            <a:r>
              <a:rPr lang="en-US" sz="1000" dirty="0" err="1"/>
              <a:t>warisan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sama</a:t>
            </a:r>
            <a:r>
              <a:rPr lang="en-US" sz="1000" dirty="0"/>
              <a:t> lain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normatif</a:t>
            </a:r>
            <a:r>
              <a:rPr lang="en-US" dirty="0" smtClean="0"/>
              <a:t>, </a:t>
            </a:r>
            <a:r>
              <a:rPr lang="nn-NO" dirty="0"/>
              <a:t> </a:t>
            </a:r>
            <a:r>
              <a:rPr lang="nn-NO" sz="1000" dirty="0"/>
              <a:t>bentuk integrasi sosial yang terjadi karena adanya norma-norma yang berlaku di masyarakat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smtClean="0"/>
              <a:t>instrumental,</a:t>
            </a:r>
            <a:r>
              <a:rPr lang="en-US" dirty="0" smtClean="0"/>
              <a:t> </a:t>
            </a:r>
            <a:r>
              <a:rPr lang="en-US" sz="1000" dirty="0" err="1"/>
              <a:t>K</a:t>
            </a:r>
            <a:r>
              <a:rPr lang="en-US" sz="1000" dirty="0" err="1" smtClean="0"/>
              <a:t>eseragaman</a:t>
            </a:r>
            <a:r>
              <a:rPr lang="en-US" sz="1000" dirty="0" smtClean="0"/>
              <a:t> </a:t>
            </a:r>
            <a:r>
              <a:rPr lang="en-US" sz="1000" dirty="0" err="1"/>
              <a:t>antar</a:t>
            </a:r>
            <a:r>
              <a:rPr lang="en-US" sz="1000" dirty="0"/>
              <a:t> </a:t>
            </a:r>
            <a:r>
              <a:rPr lang="en-US" sz="1000" dirty="0" err="1"/>
              <a:t>individu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lingkungan</a:t>
            </a:r>
            <a:r>
              <a:rPr lang="en-US" sz="1000" dirty="0"/>
              <a:t> </a:t>
            </a:r>
            <a:r>
              <a:rPr lang="en-US" sz="1000" dirty="0" err="1"/>
              <a:t>masyarakat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ideologis</a:t>
            </a:r>
            <a:r>
              <a:rPr lang="en-US" dirty="0" smtClean="0"/>
              <a:t>, </a:t>
            </a:r>
            <a:r>
              <a:rPr lang="sv-SE" dirty="0"/>
              <a:t> </a:t>
            </a:r>
            <a:r>
              <a:rPr lang="sv-SE" sz="1000" dirty="0"/>
              <a:t>T</a:t>
            </a:r>
            <a:r>
              <a:rPr lang="sv-SE" sz="1000" dirty="0" smtClean="0"/>
              <a:t>erbentuk </a:t>
            </a:r>
            <a:r>
              <a:rPr lang="sv-SE" sz="1000" dirty="0"/>
              <a:t>dari ikatan spiritual atau ideologis yang kuat dan mendasar melalui proses alamiah tanpa adanya suatu paksaan dan ikatan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fungsional</a:t>
            </a:r>
            <a:r>
              <a:rPr lang="en-US" dirty="0" smtClean="0"/>
              <a:t>, </a:t>
            </a:r>
            <a:r>
              <a:rPr lang="en-US" sz="1000" dirty="0" err="1" smtClean="0"/>
              <a:t>I</a:t>
            </a:r>
            <a:r>
              <a:rPr lang="en-US" sz="1000" dirty="0" err="1" smtClean="0"/>
              <a:t>ntegrasi</a:t>
            </a:r>
            <a:r>
              <a:rPr lang="en-US" sz="1000" dirty="0" smtClean="0"/>
              <a:t> </a:t>
            </a:r>
            <a:r>
              <a:rPr lang="en-US" sz="1000" dirty="0"/>
              <a:t>yang </a:t>
            </a:r>
            <a:r>
              <a:rPr lang="en-US" sz="1000" dirty="0" err="1"/>
              <a:t>terjadi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adanya</a:t>
            </a:r>
            <a:r>
              <a:rPr lang="en-US" sz="1000" dirty="0"/>
              <a:t> </a:t>
            </a:r>
            <a:r>
              <a:rPr lang="en-US" sz="1000" dirty="0" err="1"/>
              <a:t>fungsi-fungsi</a:t>
            </a:r>
            <a:r>
              <a:rPr lang="en-US" sz="1000" dirty="0"/>
              <a:t> di </a:t>
            </a:r>
            <a:r>
              <a:rPr lang="en-US" sz="1000" dirty="0" err="1"/>
              <a:t>masyarakat</a:t>
            </a:r>
            <a:r>
              <a:rPr lang="en-US" sz="1000" dirty="0"/>
              <a:t> yang </a:t>
            </a:r>
            <a:r>
              <a:rPr lang="en-US" sz="1000" dirty="0" err="1"/>
              <a:t>harus</a:t>
            </a:r>
            <a:r>
              <a:rPr lang="en-US" sz="1000" dirty="0"/>
              <a:t> </a:t>
            </a:r>
            <a:r>
              <a:rPr lang="en-US" sz="1000" dirty="0" err="1"/>
              <a:t>dijalankan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benar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 err="1" smtClean="0"/>
              <a:t>ntegrasi</a:t>
            </a:r>
            <a:r>
              <a:rPr lang="en-US" dirty="0"/>
              <a:t> </a:t>
            </a:r>
            <a:r>
              <a:rPr lang="en-US" dirty="0" err="1" smtClean="0"/>
              <a:t>koersif</a:t>
            </a:r>
            <a:r>
              <a:rPr lang="en-US" dirty="0" smtClean="0"/>
              <a:t>, </a:t>
            </a:r>
            <a:r>
              <a:rPr lang="en-US" sz="1000" dirty="0" err="1"/>
              <a:t>B</a:t>
            </a:r>
            <a:r>
              <a:rPr lang="en-US" sz="1000" dirty="0" err="1" smtClean="0"/>
              <a:t>entuk</a:t>
            </a:r>
            <a:r>
              <a:rPr lang="en-US" sz="1000" dirty="0" smtClean="0"/>
              <a:t> </a:t>
            </a:r>
            <a:r>
              <a:rPr lang="en-US" sz="1000" dirty="0" err="1"/>
              <a:t>integrasi</a:t>
            </a:r>
            <a:r>
              <a:rPr lang="en-US" sz="1000" dirty="0"/>
              <a:t> </a:t>
            </a:r>
            <a:r>
              <a:rPr lang="en-US" sz="1000" dirty="0" err="1"/>
              <a:t>sosial</a:t>
            </a:r>
            <a:r>
              <a:rPr lang="en-US" sz="1000" dirty="0"/>
              <a:t> yang </a:t>
            </a:r>
            <a:r>
              <a:rPr lang="en-US" sz="1000" dirty="0" err="1"/>
              <a:t>terjadi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kekuasaan</a:t>
            </a:r>
            <a:r>
              <a:rPr lang="en-US" sz="1000" dirty="0"/>
              <a:t> </a:t>
            </a:r>
            <a:r>
              <a:rPr lang="en-US" sz="1000" dirty="0" err="1"/>
              <a:t>dimiliki</a:t>
            </a:r>
            <a:r>
              <a:rPr lang="en-US" sz="1000" dirty="0"/>
              <a:t> </a:t>
            </a:r>
            <a:r>
              <a:rPr lang="en-US" sz="1000" dirty="0" err="1"/>
              <a:t>penguasa</a:t>
            </a:r>
            <a:r>
              <a:rPr lang="en-US" sz="1000" dirty="0"/>
              <a:t>. 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0"/>
            <a:ext cx="7501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faktor </a:t>
            </a:r>
            <a:r>
              <a:rPr sz="3600" spc="-155" dirty="0"/>
              <a:t>yang </a:t>
            </a:r>
            <a:r>
              <a:rPr sz="3600" spc="-300" dirty="0"/>
              <a:t>menentukan </a:t>
            </a:r>
            <a:r>
              <a:rPr sz="3600" spc="-110" dirty="0"/>
              <a:t>tingkat </a:t>
            </a:r>
            <a:r>
              <a:rPr sz="3600" spc="-155" dirty="0"/>
              <a:t>integrasi  </a:t>
            </a:r>
            <a:r>
              <a:rPr sz="3600" spc="-300" dirty="0"/>
              <a:t>suatu</a:t>
            </a:r>
            <a:r>
              <a:rPr sz="3600" spc="-20" dirty="0"/>
              <a:t> </a:t>
            </a:r>
            <a:r>
              <a:rPr sz="3600" spc="-130" dirty="0"/>
              <a:t>negara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3658"/>
            <a:ext cx="5730875" cy="26803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30" dirty="0">
                <a:latin typeface="Arial"/>
                <a:cs typeface="Arial"/>
              </a:rPr>
              <a:t>Adanya </a:t>
            </a:r>
            <a:r>
              <a:rPr sz="2900" spc="-220" dirty="0">
                <a:latin typeface="Arial"/>
                <a:cs typeface="Arial"/>
              </a:rPr>
              <a:t>ancaman </a:t>
            </a:r>
            <a:r>
              <a:rPr sz="2900" spc="-10" dirty="0">
                <a:latin typeface="Arial"/>
                <a:cs typeface="Arial"/>
              </a:rPr>
              <a:t>dari</a:t>
            </a:r>
            <a:r>
              <a:rPr sz="2900" spc="270" dirty="0">
                <a:latin typeface="Arial"/>
                <a:cs typeface="Arial"/>
              </a:rPr>
              <a:t> </a:t>
            </a:r>
            <a:r>
              <a:rPr sz="2900" spc="-95" dirty="0">
                <a:latin typeface="Arial"/>
                <a:cs typeface="Arial"/>
              </a:rPr>
              <a:t>luar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5" dirty="0">
                <a:latin typeface="Arial"/>
                <a:cs typeface="Arial"/>
              </a:rPr>
              <a:t>Gaya </a:t>
            </a:r>
            <a:r>
              <a:rPr sz="2900" spc="-60" dirty="0">
                <a:latin typeface="Arial"/>
                <a:cs typeface="Arial"/>
              </a:rPr>
              <a:t>politik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kepemimpinan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80" dirty="0">
                <a:latin typeface="Arial"/>
                <a:cs typeface="Arial"/>
              </a:rPr>
              <a:t>Kekuatan </a:t>
            </a:r>
            <a:r>
              <a:rPr sz="2900" spc="-114" dirty="0">
                <a:latin typeface="Arial"/>
                <a:cs typeface="Arial"/>
              </a:rPr>
              <a:t>lembaga–lembaga</a:t>
            </a:r>
            <a:r>
              <a:rPr sz="2900" spc="105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politik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90" dirty="0">
                <a:latin typeface="Arial"/>
                <a:cs typeface="Arial"/>
              </a:rPr>
              <a:t>Ideologi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Nasional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4" dirty="0">
                <a:latin typeface="Arial"/>
                <a:cs typeface="Arial"/>
              </a:rPr>
              <a:t>Kesempatan </a:t>
            </a:r>
            <a:r>
              <a:rPr sz="2900" spc="-190" dirty="0">
                <a:latin typeface="Arial"/>
                <a:cs typeface="Arial"/>
              </a:rPr>
              <a:t>pembangunan</a:t>
            </a:r>
            <a:r>
              <a:rPr sz="2900" spc="145" dirty="0">
                <a:latin typeface="Arial"/>
                <a:cs typeface="Arial"/>
              </a:rPr>
              <a:t> </a:t>
            </a:r>
            <a:r>
              <a:rPr sz="2900" spc="-215" dirty="0">
                <a:latin typeface="Arial"/>
                <a:cs typeface="Arial"/>
              </a:rPr>
              <a:t>ekonomi.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147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Trebuchet MS</vt:lpstr>
      <vt:lpstr>Verdana</vt:lpstr>
      <vt:lpstr>Wingdings</vt:lpstr>
      <vt:lpstr>Office Theme</vt:lpstr>
      <vt:lpstr>INTEGRASI NASIONAL SEBAGAI SALAH SATU PARAMETER PERSATUAN  DAN KESATUAN BANGSA</vt:lpstr>
      <vt:lpstr>              1. Konsep dan Urgensi Integrasi Nasional  2. Jenis-Jenis Integrasi 3. faktor yang menentukan tingkat integrasi  suatu negara</vt:lpstr>
      <vt:lpstr>Perkembangan sejarah integrasi di  Indonesia</vt:lpstr>
      <vt:lpstr>Jenis- Jenis Intergrasi </vt:lpstr>
      <vt:lpstr>faktor yang menentukan tingkat integrasi  suatu negara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URGENSI INTEGRASI NASIONAL SEBAGAI SALAH SATU PARAMETER PERSATUAN DAN KESATUAN BANGSA</dc:title>
  <dc:creator>hp</dc:creator>
  <cp:lastModifiedBy>Windows User</cp:lastModifiedBy>
  <cp:revision>13</cp:revision>
  <dcterms:created xsi:type="dcterms:W3CDTF">2022-10-10T08:29:40Z</dcterms:created>
  <dcterms:modified xsi:type="dcterms:W3CDTF">2023-07-21T04:41:29Z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2022-10-10T00:00:00Z</vt:filetime>
  </property>
</Properties>
</file>