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9" r:id="rId4"/>
    <p:sldId id="268" r:id="rId5"/>
    <p:sldId id="270" r:id="rId6"/>
    <p:sldId id="264" r:id="rId7"/>
    <p:sldId id="266" r:id="rId8"/>
    <p:sldId id="267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607" y="373506"/>
            <a:ext cx="8050784" cy="83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848" y="1514581"/>
            <a:ext cx="8274303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403" y="294513"/>
            <a:ext cx="5230495" cy="2330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745"/>
              </a:spcBef>
            </a:pPr>
            <a:r>
              <a:rPr sz="5400" dirty="0"/>
              <a:t>NILAI</a:t>
            </a:r>
            <a:r>
              <a:rPr sz="5400" spc="-70" dirty="0"/>
              <a:t> </a:t>
            </a:r>
            <a:r>
              <a:rPr sz="5400" spc="-20" dirty="0"/>
              <a:t>DAN</a:t>
            </a:r>
            <a:r>
              <a:rPr sz="5400" spc="-60" dirty="0"/>
              <a:t> </a:t>
            </a:r>
            <a:r>
              <a:rPr sz="5400" spc="-5" dirty="0"/>
              <a:t>NORMA </a:t>
            </a:r>
            <a:r>
              <a:rPr sz="5400" spc="-1205" dirty="0"/>
              <a:t> </a:t>
            </a:r>
            <a:r>
              <a:rPr sz="5400" spc="-25" dirty="0"/>
              <a:t>KONSTITUSIONAL </a:t>
            </a:r>
            <a:r>
              <a:rPr sz="5400" spc="-20" dirty="0"/>
              <a:t> </a:t>
            </a:r>
            <a:r>
              <a:rPr sz="5400" dirty="0"/>
              <a:t>UUD</a:t>
            </a:r>
            <a:r>
              <a:rPr sz="5400" spc="-10" dirty="0"/>
              <a:t> </a:t>
            </a:r>
            <a:r>
              <a:rPr sz="5400" spc="-5" dirty="0"/>
              <a:t>NRI </a:t>
            </a:r>
            <a:r>
              <a:rPr sz="5400" dirty="0"/>
              <a:t>1945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03" y="3048000"/>
            <a:ext cx="4495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765501"/>
            <a:ext cx="11963400" cy="353776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en-US" sz="2800" b="1" dirty="0"/>
              <a:t>E</a:t>
            </a:r>
            <a:r>
              <a:rPr lang="en-US" sz="2800" b="1" dirty="0" smtClean="0"/>
              <a:t>SENSI KONSTITUSI</a:t>
            </a:r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en-US" dirty="0" smtClean="0"/>
              <a:t> </a:t>
            </a:r>
            <a:r>
              <a:rPr lang="en-US" sz="7200" dirty="0" err="1" smtClean="0"/>
              <a:t>K</a:t>
            </a:r>
            <a:r>
              <a:rPr lang="en-US" sz="2000" dirty="0" err="1"/>
              <a:t>O</a:t>
            </a:r>
            <a:r>
              <a:rPr lang="en-US" sz="2400" dirty="0" err="1" smtClean="0"/>
              <a:t>nstitusi</a:t>
            </a:r>
            <a:r>
              <a:rPr lang="en-US" sz="2400" dirty="0" smtClean="0"/>
              <a:t> </a:t>
            </a:r>
            <a:r>
              <a:rPr lang="en-US" sz="2400" dirty="0" err="1"/>
              <a:t>atau</a:t>
            </a:r>
            <a:r>
              <a:rPr lang="en-US" sz="2400" dirty="0"/>
              <a:t> UUD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pemberi</a:t>
            </a:r>
            <a:r>
              <a:rPr lang="en-US" sz="2400" dirty="0"/>
              <a:t> </a:t>
            </a:r>
            <a:r>
              <a:rPr lang="en-US" sz="2400" dirty="0" err="1"/>
              <a:t>pegangan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pemberi</a:t>
            </a:r>
            <a:r>
              <a:rPr lang="en-US" sz="2400" dirty="0"/>
              <a:t> </a:t>
            </a:r>
            <a:r>
              <a:rPr lang="en-US" sz="2400" dirty="0" err="1"/>
              <a:t>batas</a:t>
            </a:r>
            <a:r>
              <a:rPr lang="en-US" sz="2400" dirty="0"/>
              <a:t>,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kekuasaan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en-US" sz="2400" dirty="0" smtClean="0"/>
              <a:t>		UUD </a:t>
            </a:r>
            <a:r>
              <a:rPr lang="en-US" sz="2400" dirty="0"/>
              <a:t>1945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konstitusi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Indonesia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kedudukan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-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, UUD 1945 </a:t>
            </a:r>
            <a:r>
              <a:rPr lang="en-US" sz="2400" dirty="0" err="1"/>
              <a:t>menduduki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paling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jenjang</a:t>
            </a:r>
            <a:r>
              <a:rPr lang="en-US" sz="2400" dirty="0"/>
              <a:t> </a:t>
            </a:r>
            <a:r>
              <a:rPr lang="en-US" sz="2400" dirty="0" err="1"/>
              <a:t>norma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di Indonesia -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, UUD 1945 </a:t>
            </a:r>
            <a:r>
              <a:rPr lang="en-US" sz="2400" dirty="0" err="1"/>
              <a:t>merpakan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pembentukan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perundang-undangan</a:t>
            </a:r>
            <a:r>
              <a:rPr lang="en-US" sz="2400" dirty="0"/>
              <a:t> di </a:t>
            </a:r>
            <a:r>
              <a:rPr lang="en-US" sz="2400" dirty="0" err="1"/>
              <a:t>bawahnya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2232660" cy="1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765501"/>
            <a:ext cx="11963400" cy="37809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Dalam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 </a:t>
            </a:r>
            <a:r>
              <a:rPr sz="2800" spc="-10" dirty="0">
                <a:latin typeface="Calibri"/>
                <a:cs typeface="Calibri"/>
              </a:rPr>
              <a:t>sempit,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konstitusi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merupakan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suatu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seperangkat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berisi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aturan-aturan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dasar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menyelenggarakan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negara.</a:t>
            </a:r>
            <a:endParaRPr sz="2800" dirty="0">
              <a:latin typeface="Calibri"/>
              <a:cs typeface="Calibri"/>
            </a:endParaRPr>
          </a:p>
          <a:p>
            <a:pPr marL="241300" marR="35560" indent="-228600" algn="just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Dalam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luas,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konstitusi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merupakan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peraturan,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baik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tertulis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maupun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tidak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tertulis,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menentukan </a:t>
            </a:r>
            <a:r>
              <a:rPr sz="2800" spc="-10" dirty="0">
                <a:latin typeface="Calibri"/>
                <a:cs typeface="Calibri"/>
              </a:rPr>
              <a:t> bagaimana </a:t>
            </a:r>
            <a:r>
              <a:rPr sz="2800" spc="-15" dirty="0">
                <a:latin typeface="Calibri"/>
                <a:cs typeface="Calibri"/>
              </a:rPr>
              <a:t>lembaga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negara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dibentuk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dijalankan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lang="en-ID" sz="2800" spc="-10" dirty="0" smtClean="0">
              <a:latin typeface="Calibri"/>
              <a:cs typeface="Calibri"/>
            </a:endParaRPr>
          </a:p>
          <a:p>
            <a:pPr marL="241300" marR="35560" indent="-228600" algn="just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b="1" spc="-15" dirty="0" err="1">
                <a:solidFill>
                  <a:srgbClr val="538235"/>
                </a:solidFill>
                <a:cs typeface="Calibri"/>
              </a:rPr>
              <a:t>Konstitusi</a:t>
            </a:r>
            <a:r>
              <a:rPr lang="en-US" sz="2800" b="1" spc="-10" dirty="0">
                <a:solidFill>
                  <a:srgbClr val="538235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adalah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seperangkat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aturan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atau</a:t>
            </a:r>
            <a:r>
              <a:rPr lang="en-US" sz="2800" spc="59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hukum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yang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berisi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ketentuan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tentang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bagaimana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pemerintah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diatur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dan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dijalankan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.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Oleh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karena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aturan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atau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hukum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6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yang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terdapat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dalam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konstitusi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itu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mengatur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hal-hal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yang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amat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mendasar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dari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suatu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negara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,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maka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konstitusi</a:t>
            </a:r>
            <a:r>
              <a:rPr lang="en-US" sz="28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5" dirty="0" err="1">
                <a:solidFill>
                  <a:prstClr val="black"/>
                </a:solidFill>
                <a:cs typeface="Calibri"/>
              </a:rPr>
              <a:t>dikatakan</a:t>
            </a:r>
            <a:r>
              <a:rPr lang="en-US" sz="2800" spc="-2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pula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sebagai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b="1" spc="-15" dirty="0" err="1">
                <a:solidFill>
                  <a:srgbClr val="006FC0"/>
                </a:solidFill>
                <a:cs typeface="Calibri"/>
              </a:rPr>
              <a:t>hukum</a:t>
            </a:r>
            <a:r>
              <a:rPr lang="en-US" sz="2800"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800" b="1" spc="-5" dirty="0" err="1">
                <a:solidFill>
                  <a:srgbClr val="006FC0"/>
                </a:solidFill>
                <a:cs typeface="Calibri"/>
              </a:rPr>
              <a:t>dasar</a:t>
            </a:r>
            <a:r>
              <a:rPr lang="en-US" sz="28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yang 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dijadikan</a:t>
            </a:r>
            <a:r>
              <a:rPr lang="en-US" sz="2800" spc="60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pegangan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dalam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penyelenggaraan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suatu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6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negara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2232660" cy="1831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54" y="588340"/>
            <a:ext cx="1723389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900" spc="-10" dirty="0">
                <a:latin typeface="Calibri"/>
                <a:cs typeface="Calibri"/>
              </a:rPr>
              <a:t>Konstitusi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2878" y="588340"/>
            <a:ext cx="14312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Calibri"/>
                <a:cs typeface="Calibri"/>
              </a:rPr>
              <a:t>b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r</a:t>
            </a:r>
            <a:r>
              <a:rPr sz="2900" spc="-20" dirty="0">
                <a:latin typeface="Calibri"/>
                <a:cs typeface="Calibri"/>
              </a:rPr>
              <a:t>f</a:t>
            </a:r>
            <a:r>
              <a:rPr sz="2900" spc="-5" dirty="0">
                <a:latin typeface="Calibri"/>
                <a:cs typeface="Calibri"/>
              </a:rPr>
              <a:t>ungsi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0093" y="588340"/>
            <a:ext cx="343027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6450" algn="l"/>
              </a:tabLst>
            </a:pPr>
            <a:r>
              <a:rPr sz="2900" spc="-15" dirty="0">
                <a:latin typeface="Calibri"/>
                <a:cs typeface="Calibri"/>
              </a:rPr>
              <a:t>sebagai	</a:t>
            </a:r>
            <a:r>
              <a:rPr sz="2900" spc="-5" dirty="0">
                <a:latin typeface="Calibri"/>
                <a:cs typeface="Calibri"/>
              </a:rPr>
              <a:t>landasan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3054" y="898397"/>
            <a:ext cx="27647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kontitusionalisme.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3186" y="898397"/>
            <a:ext cx="483616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2000" algn="l"/>
              </a:tabLst>
            </a:pPr>
            <a:r>
              <a:rPr sz="2900" spc="-5" dirty="0">
                <a:latin typeface="Calibri"/>
                <a:cs typeface="Calibri"/>
              </a:rPr>
              <a:t>Landasan	</a:t>
            </a:r>
            <a:r>
              <a:rPr sz="2900" spc="-10" dirty="0">
                <a:latin typeface="Calibri"/>
                <a:cs typeface="Calibri"/>
              </a:rPr>
              <a:t>konstitusionalisme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3054" y="1207770"/>
            <a:ext cx="58997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Calibri"/>
                <a:cs typeface="Calibri"/>
              </a:rPr>
              <a:t>adalah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landasan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berdasarkan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konstitusi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4454" y="1645157"/>
            <a:ext cx="17227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900" spc="-50" dirty="0">
                <a:latin typeface="Calibri"/>
                <a:cs typeface="Calibri"/>
              </a:rPr>
              <a:t>K</a:t>
            </a:r>
            <a:r>
              <a:rPr sz="2900" spc="-5" dirty="0">
                <a:latin typeface="Calibri"/>
                <a:cs typeface="Calibri"/>
              </a:rPr>
              <a:t>on</a:t>
            </a:r>
            <a:r>
              <a:rPr sz="2900" spc="-30" dirty="0">
                <a:latin typeface="Calibri"/>
                <a:cs typeface="Calibri"/>
              </a:rPr>
              <a:t>s</a:t>
            </a:r>
            <a:r>
              <a:rPr sz="2900" spc="-15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itusi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51275" y="1645157"/>
            <a:ext cx="14306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berfungsi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630" y="1645157"/>
            <a:ext cx="8947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Calibri"/>
                <a:cs typeface="Calibri"/>
              </a:rPr>
              <a:t>u</a:t>
            </a:r>
            <a:r>
              <a:rPr sz="2900" spc="-30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tuk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4268" y="1645157"/>
            <a:ext cx="168528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" dirty="0">
                <a:latin typeface="Calibri"/>
                <a:cs typeface="Calibri"/>
              </a:rPr>
              <a:t>membatasi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2990" y="1645157"/>
            <a:ext cx="15855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0" dirty="0">
                <a:latin typeface="Calibri"/>
                <a:cs typeface="Calibri"/>
              </a:rPr>
              <a:t>k</a:t>
            </a:r>
            <a:r>
              <a:rPr sz="2900" spc="-20" dirty="0">
                <a:latin typeface="Calibri"/>
                <a:cs typeface="Calibri"/>
              </a:rPr>
              <a:t>e</a:t>
            </a:r>
            <a:r>
              <a:rPr sz="2900" spc="-40" dirty="0">
                <a:latin typeface="Calibri"/>
                <a:cs typeface="Calibri"/>
              </a:rPr>
              <a:t>k</a:t>
            </a:r>
            <a:r>
              <a:rPr sz="2900" spc="-15" dirty="0">
                <a:latin typeface="Calibri"/>
                <a:cs typeface="Calibri"/>
              </a:rPr>
              <a:t>u</a:t>
            </a:r>
            <a:r>
              <a:rPr sz="2900" dirty="0">
                <a:latin typeface="Calibri"/>
                <a:cs typeface="Calibri"/>
              </a:rPr>
              <a:t>asaan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3054" y="1954225"/>
            <a:ext cx="177101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Calibri"/>
                <a:cs typeface="Calibri"/>
              </a:rPr>
              <a:t>p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spc="5" dirty="0">
                <a:latin typeface="Calibri"/>
                <a:cs typeface="Calibri"/>
              </a:rPr>
              <a:t>m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ri</a:t>
            </a:r>
            <a:r>
              <a:rPr sz="2900" spc="-30" dirty="0">
                <a:latin typeface="Calibri"/>
                <a:cs typeface="Calibri"/>
              </a:rPr>
              <a:t>n</a:t>
            </a:r>
            <a:r>
              <a:rPr sz="2900" spc="-40" dirty="0">
                <a:latin typeface="Calibri"/>
                <a:cs typeface="Calibri"/>
              </a:rPr>
              <a:t>t</a:t>
            </a:r>
            <a:r>
              <a:rPr sz="2900" spc="-1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h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8619" y="1954225"/>
            <a:ext cx="17278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Calibri"/>
                <a:cs typeface="Calibri"/>
              </a:rPr>
              <a:t>s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5" dirty="0">
                <a:latin typeface="Calibri"/>
                <a:cs typeface="Calibri"/>
              </a:rPr>
              <a:t>d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spc="5" dirty="0">
                <a:latin typeface="Calibri"/>
                <a:cs typeface="Calibri"/>
              </a:rPr>
              <a:t>m</a:t>
            </a:r>
            <a:r>
              <a:rPr sz="2900" spc="-15" dirty="0">
                <a:latin typeface="Calibri"/>
                <a:cs typeface="Calibri"/>
              </a:rPr>
              <a:t>ik</a:t>
            </a:r>
            <a:r>
              <a:rPr sz="2900" dirty="0">
                <a:latin typeface="Calibri"/>
                <a:cs typeface="Calibri"/>
              </a:rPr>
              <a:t>ian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9860" y="1954225"/>
            <a:ext cx="8096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Calibri"/>
                <a:cs typeface="Calibri"/>
              </a:rPr>
              <a:t>ru</a:t>
            </a:r>
            <a:r>
              <a:rPr sz="2900" spc="-10" dirty="0">
                <a:latin typeface="Calibri"/>
                <a:cs typeface="Calibri"/>
              </a:rPr>
              <a:t>pa</a:t>
            </a:r>
            <a:r>
              <a:rPr sz="2900" dirty="0">
                <a:latin typeface="Calibri"/>
                <a:cs typeface="Calibri"/>
              </a:rPr>
              <a:t>,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3781" y="1954225"/>
            <a:ext cx="13430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sehingga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3054" y="2263597"/>
            <a:ext cx="818515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05735" algn="l"/>
                <a:tab pos="4404995" algn="l"/>
                <a:tab pos="5287645" algn="l"/>
                <a:tab pos="6554470" algn="l"/>
              </a:tabLst>
            </a:pPr>
            <a:r>
              <a:rPr sz="2900" spc="-15" dirty="0">
                <a:latin typeface="Calibri"/>
                <a:cs typeface="Calibri"/>
              </a:rPr>
              <a:t>penyelenggaraan	</a:t>
            </a:r>
            <a:r>
              <a:rPr sz="2900" spc="-20" dirty="0">
                <a:latin typeface="Calibri"/>
                <a:cs typeface="Calibri"/>
              </a:rPr>
              <a:t>kekuasaan	</a:t>
            </a:r>
            <a:r>
              <a:rPr sz="2900" spc="-5" dirty="0">
                <a:latin typeface="Calibri"/>
                <a:cs typeface="Calibri"/>
              </a:rPr>
              <a:t>tidak	</a:t>
            </a:r>
            <a:r>
              <a:rPr sz="2900" spc="-20" dirty="0">
                <a:latin typeface="Calibri"/>
                <a:cs typeface="Calibri"/>
              </a:rPr>
              <a:t>bersifat	</a:t>
            </a:r>
            <a:r>
              <a:rPr sz="2900" spc="-10" dirty="0">
                <a:latin typeface="Calibri"/>
                <a:cs typeface="Calibri"/>
              </a:rPr>
              <a:t>sewenang-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3054" y="2573527"/>
            <a:ext cx="1299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5" dirty="0">
                <a:latin typeface="Calibri"/>
                <a:cs typeface="Calibri"/>
              </a:rPr>
              <a:t>w</a:t>
            </a:r>
            <a:r>
              <a:rPr sz="2900" dirty="0">
                <a:latin typeface="Calibri"/>
                <a:cs typeface="Calibri"/>
              </a:rPr>
              <a:t>enan</a:t>
            </a:r>
            <a:r>
              <a:rPr sz="2900" spc="-15" dirty="0">
                <a:latin typeface="Calibri"/>
                <a:cs typeface="Calibri"/>
              </a:rPr>
              <a:t>g</a:t>
            </a:r>
            <a:r>
              <a:rPr sz="2900" dirty="0">
                <a:latin typeface="Calibri"/>
                <a:cs typeface="Calibri"/>
              </a:rPr>
              <a:t>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2590" y="2573527"/>
            <a:ext cx="116586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" dirty="0">
                <a:latin typeface="Calibri"/>
                <a:cs typeface="Calibri"/>
              </a:rPr>
              <a:t>Dengan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7634" y="2573527"/>
            <a:ext cx="14909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demikian,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9068" y="2573527"/>
            <a:ext cx="16954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" dirty="0">
                <a:latin typeface="Calibri"/>
                <a:cs typeface="Calibri"/>
              </a:rPr>
              <a:t>diharapkan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54845" y="2573527"/>
            <a:ext cx="12109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" dirty="0">
                <a:latin typeface="Calibri"/>
                <a:cs typeface="Calibri"/>
              </a:rPr>
              <a:t>h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" dirty="0">
                <a:latin typeface="Calibri"/>
                <a:cs typeface="Calibri"/>
              </a:rPr>
              <a:t>k-h</a:t>
            </a:r>
            <a:r>
              <a:rPr sz="2900" spc="-1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k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3054" y="2882900"/>
            <a:ext cx="5363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5" dirty="0">
                <a:latin typeface="Calibri"/>
                <a:cs typeface="Calibri"/>
              </a:rPr>
              <a:t>warganegara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akan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lebih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terlindungi.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4454" y="3318764"/>
            <a:ext cx="17227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900" spc="-50" dirty="0">
                <a:latin typeface="Calibri"/>
                <a:cs typeface="Calibri"/>
              </a:rPr>
              <a:t>K</a:t>
            </a:r>
            <a:r>
              <a:rPr sz="2900" spc="-5" dirty="0">
                <a:latin typeface="Calibri"/>
                <a:cs typeface="Calibri"/>
              </a:rPr>
              <a:t>on</a:t>
            </a:r>
            <a:r>
              <a:rPr sz="2900" spc="-30" dirty="0">
                <a:latin typeface="Calibri"/>
                <a:cs typeface="Calibri"/>
              </a:rPr>
              <a:t>s</a:t>
            </a:r>
            <a:r>
              <a:rPr sz="2900" spc="-15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itusi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8266" y="3318764"/>
            <a:ext cx="609790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32330" algn="l"/>
                <a:tab pos="3145790" algn="l"/>
                <a:tab pos="5421630" algn="l"/>
              </a:tabLst>
            </a:pPr>
            <a:r>
              <a:rPr sz="2900" spc="-5" dirty="0">
                <a:latin typeface="Calibri"/>
                <a:cs typeface="Calibri"/>
              </a:rPr>
              <a:t>be</a:t>
            </a:r>
            <a:r>
              <a:rPr sz="2900" spc="-15" dirty="0">
                <a:latin typeface="Calibri"/>
                <a:cs typeface="Calibri"/>
              </a:rPr>
              <a:t>r</a:t>
            </a:r>
            <a:r>
              <a:rPr sz="2900" spc="-5" dirty="0">
                <a:latin typeface="Calibri"/>
                <a:cs typeface="Calibri"/>
              </a:rPr>
              <a:t>f</a:t>
            </a:r>
            <a:r>
              <a:rPr sz="2900" spc="-15" dirty="0">
                <a:latin typeface="Calibri"/>
                <a:cs typeface="Calibri"/>
              </a:rPr>
              <a:t>u</a:t>
            </a:r>
            <a:r>
              <a:rPr sz="2900" spc="-5" dirty="0">
                <a:latin typeface="Calibri"/>
                <a:cs typeface="Calibri"/>
              </a:rPr>
              <a:t>ngs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dirty="0">
                <a:latin typeface="Calibri"/>
                <a:cs typeface="Calibri"/>
              </a:rPr>
              <a:t>:	</a:t>
            </a:r>
            <a:r>
              <a:rPr sz="2900" spc="-20" dirty="0">
                <a:latin typeface="Calibri"/>
                <a:cs typeface="Calibri"/>
              </a:rPr>
              <a:t>(</a:t>
            </a:r>
            <a:r>
              <a:rPr sz="2900" dirty="0">
                <a:latin typeface="Calibri"/>
                <a:cs typeface="Calibri"/>
              </a:rPr>
              <a:t>a)	m</a:t>
            </a:r>
            <a:r>
              <a:rPr sz="2900" spc="-2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mb</a:t>
            </a:r>
            <a:r>
              <a:rPr sz="2900" spc="-30" dirty="0">
                <a:latin typeface="Calibri"/>
                <a:cs typeface="Calibri"/>
              </a:rPr>
              <a:t>a</a:t>
            </a:r>
            <a:r>
              <a:rPr sz="2900" spc="-40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asi	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spc="-40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au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3054" y="3627831"/>
            <a:ext cx="231140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mengendalikan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5571" y="3627831"/>
            <a:ext cx="557276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9285" algn="l"/>
                <a:tab pos="3660775" algn="l"/>
                <a:tab pos="4636770" algn="l"/>
              </a:tabLst>
            </a:pPr>
            <a:r>
              <a:rPr sz="2900" spc="-100" dirty="0">
                <a:latin typeface="Calibri"/>
                <a:cs typeface="Calibri"/>
              </a:rPr>
              <a:t>k</a:t>
            </a:r>
            <a:r>
              <a:rPr sz="2900" spc="-20" dirty="0">
                <a:latin typeface="Calibri"/>
                <a:cs typeface="Calibri"/>
              </a:rPr>
              <a:t>e</a:t>
            </a:r>
            <a:r>
              <a:rPr sz="2900" spc="-40" dirty="0">
                <a:latin typeface="Calibri"/>
                <a:cs typeface="Calibri"/>
              </a:rPr>
              <a:t>k</a:t>
            </a:r>
            <a:r>
              <a:rPr sz="2900" spc="-5" dirty="0">
                <a:latin typeface="Calibri"/>
                <a:cs typeface="Calibri"/>
              </a:rPr>
              <a:t>ua</a:t>
            </a:r>
            <a:r>
              <a:rPr sz="2900" spc="-15" dirty="0">
                <a:latin typeface="Calibri"/>
                <a:cs typeface="Calibri"/>
              </a:rPr>
              <a:t>s</a:t>
            </a:r>
            <a:r>
              <a:rPr sz="2900" dirty="0">
                <a:latin typeface="Calibri"/>
                <a:cs typeface="Calibri"/>
              </a:rPr>
              <a:t>aan	</a:t>
            </a:r>
            <a:r>
              <a:rPr sz="2900" spc="-5" dirty="0">
                <a:latin typeface="Calibri"/>
                <a:cs typeface="Calibri"/>
              </a:rPr>
              <a:t>p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spc="-5" dirty="0">
                <a:latin typeface="Calibri"/>
                <a:cs typeface="Calibri"/>
              </a:rPr>
              <a:t>nguas</a:t>
            </a:r>
            <a:r>
              <a:rPr sz="2900" dirty="0">
                <a:latin typeface="Calibri"/>
                <a:cs typeface="Calibri"/>
              </a:rPr>
              <a:t>a	</a:t>
            </a:r>
            <a:r>
              <a:rPr sz="2900" spc="-10" dirty="0">
                <a:latin typeface="Calibri"/>
                <a:cs typeface="Calibri"/>
              </a:rPr>
              <a:t>a</a:t>
            </a:r>
            <a:r>
              <a:rPr sz="2900" spc="-50" dirty="0">
                <a:latin typeface="Calibri"/>
                <a:cs typeface="Calibri"/>
              </a:rPr>
              <a:t>g</a:t>
            </a:r>
            <a:r>
              <a:rPr sz="2900" dirty="0">
                <a:latin typeface="Calibri"/>
                <a:cs typeface="Calibri"/>
              </a:rPr>
              <a:t>ar	</a:t>
            </a:r>
            <a:r>
              <a:rPr sz="2900" spc="-20" dirty="0">
                <a:latin typeface="Calibri"/>
                <a:cs typeface="Calibri"/>
              </a:rPr>
              <a:t>d</a:t>
            </a:r>
            <a:r>
              <a:rPr sz="2900" dirty="0">
                <a:latin typeface="Calibri"/>
                <a:cs typeface="Calibri"/>
              </a:rPr>
              <a:t>al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spc="5" dirty="0">
                <a:latin typeface="Calibri"/>
                <a:cs typeface="Calibri"/>
              </a:rPr>
              <a:t>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3054" y="3937761"/>
            <a:ext cx="81845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7410" algn="l"/>
                <a:tab pos="4426585" algn="l"/>
                <a:tab pos="5374640" algn="l"/>
              </a:tabLst>
            </a:pPr>
            <a:r>
              <a:rPr sz="2900" spc="-10" dirty="0">
                <a:latin typeface="Calibri"/>
                <a:cs typeface="Calibri"/>
              </a:rPr>
              <a:t>menjalankan	</a:t>
            </a:r>
            <a:r>
              <a:rPr sz="2900" spc="-25" dirty="0">
                <a:latin typeface="Calibri"/>
                <a:cs typeface="Calibri"/>
              </a:rPr>
              <a:t>kekuasaannya	</a:t>
            </a:r>
            <a:r>
              <a:rPr sz="2900" spc="-5" dirty="0">
                <a:latin typeface="Calibri"/>
                <a:cs typeface="Calibri"/>
              </a:rPr>
              <a:t>tidak	</a:t>
            </a:r>
            <a:r>
              <a:rPr sz="2900" spc="-10" dirty="0">
                <a:latin typeface="Calibri"/>
                <a:cs typeface="Calibri"/>
              </a:rPr>
              <a:t>sewenang-wenang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3054" y="4247134"/>
            <a:ext cx="8187690" cy="77787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45"/>
              </a:spcBef>
              <a:tabLst>
                <a:tab pos="1515110" algn="l"/>
                <a:tab pos="3197860" algn="l"/>
                <a:tab pos="3750945" algn="l"/>
                <a:tab pos="5247640" algn="l"/>
                <a:tab pos="6214110" algn="l"/>
                <a:tab pos="7352665" algn="l"/>
              </a:tabLst>
            </a:pPr>
            <a:r>
              <a:rPr sz="2900" spc="-40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15" dirty="0">
                <a:latin typeface="Calibri"/>
                <a:cs typeface="Calibri"/>
              </a:rPr>
              <a:t>r</a:t>
            </a:r>
            <a:r>
              <a:rPr sz="2900" spc="-5" dirty="0">
                <a:latin typeface="Calibri"/>
                <a:cs typeface="Calibri"/>
              </a:rPr>
              <a:t>hada</a:t>
            </a:r>
            <a:r>
              <a:rPr sz="2900" dirty="0">
                <a:latin typeface="Calibri"/>
                <a:cs typeface="Calibri"/>
              </a:rPr>
              <a:t>p	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ak</a:t>
            </a:r>
            <a:r>
              <a:rPr sz="2900" spc="-60" dirty="0">
                <a:latin typeface="Calibri"/>
                <a:cs typeface="Calibri"/>
              </a:rPr>
              <a:t>y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t</a:t>
            </a:r>
            <a:r>
              <a:rPr sz="2900" spc="-50" dirty="0">
                <a:latin typeface="Calibri"/>
                <a:cs typeface="Calibri"/>
              </a:rPr>
              <a:t>n</a:t>
            </a:r>
            <a:r>
              <a:rPr sz="2900" spc="-45" dirty="0">
                <a:latin typeface="Calibri"/>
                <a:cs typeface="Calibri"/>
              </a:rPr>
              <a:t>y</a:t>
            </a:r>
            <a:r>
              <a:rPr sz="2900" spc="-10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;	</a:t>
            </a:r>
            <a:r>
              <a:rPr sz="2900" spc="-5" dirty="0">
                <a:latin typeface="Calibri"/>
                <a:cs typeface="Calibri"/>
              </a:rPr>
              <a:t>(b</a:t>
            </a:r>
            <a:r>
              <a:rPr sz="2900" dirty="0">
                <a:latin typeface="Calibri"/>
                <a:cs typeface="Calibri"/>
              </a:rPr>
              <a:t>)	me</a:t>
            </a:r>
            <a:r>
              <a:rPr sz="2900" spc="-20" dirty="0">
                <a:latin typeface="Calibri"/>
                <a:cs typeface="Calibri"/>
              </a:rPr>
              <a:t>m</a:t>
            </a:r>
            <a:r>
              <a:rPr sz="2900" spc="-5" dirty="0">
                <a:latin typeface="Calibri"/>
                <a:cs typeface="Calibri"/>
              </a:rPr>
              <a:t>ber</a:t>
            </a:r>
            <a:r>
              <a:rPr sz="2900" dirty="0">
                <a:latin typeface="Calibri"/>
                <a:cs typeface="Calibri"/>
              </a:rPr>
              <a:t>i	</a:t>
            </a:r>
            <a:r>
              <a:rPr sz="2900" spc="-5" dirty="0">
                <a:latin typeface="Calibri"/>
                <a:cs typeface="Calibri"/>
              </a:rPr>
              <a:t>su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tu	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an</a:t>
            </a:r>
            <a:r>
              <a:rPr sz="2900" spc="-15" dirty="0">
                <a:latin typeface="Calibri"/>
                <a:cs typeface="Calibri"/>
              </a:rPr>
              <a:t>g</a:t>
            </a:r>
            <a:r>
              <a:rPr sz="2900" spc="-50" dirty="0">
                <a:latin typeface="Calibri"/>
                <a:cs typeface="Calibri"/>
              </a:rPr>
              <a:t>k</a:t>
            </a:r>
            <a:r>
              <a:rPr sz="2900" dirty="0">
                <a:latin typeface="Calibri"/>
                <a:cs typeface="Calibri"/>
              </a:rPr>
              <a:t>a	</a:t>
            </a:r>
            <a:r>
              <a:rPr sz="2900" spc="-15" dirty="0">
                <a:latin typeface="Calibri"/>
                <a:cs typeface="Calibri"/>
              </a:rPr>
              <a:t>d</a:t>
            </a:r>
            <a:r>
              <a:rPr sz="2900" dirty="0">
                <a:latin typeface="Calibri"/>
                <a:cs typeface="Calibri"/>
              </a:rPr>
              <a:t>asar  </a:t>
            </a:r>
            <a:r>
              <a:rPr sz="2900" spc="-10" dirty="0">
                <a:latin typeface="Calibri"/>
                <a:cs typeface="Calibri"/>
              </a:rPr>
              <a:t>hukum</a:t>
            </a:r>
            <a:r>
              <a:rPr sz="2900" spc="23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bagi</a:t>
            </a:r>
            <a:r>
              <a:rPr sz="2900" spc="24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perubahan</a:t>
            </a:r>
            <a:r>
              <a:rPr sz="2900" spc="24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masyarakat</a:t>
            </a:r>
            <a:r>
              <a:rPr sz="2900" spc="23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yang</a:t>
            </a:r>
            <a:r>
              <a:rPr sz="2900" spc="25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dicitacitakan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3054" y="4865573"/>
            <a:ext cx="8858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0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ahap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76954" y="4865573"/>
            <a:ext cx="1717039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Calibri"/>
                <a:cs typeface="Calibri"/>
              </a:rPr>
              <a:t>b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ri</a:t>
            </a:r>
            <a:r>
              <a:rPr sz="2900" spc="-40" dirty="0">
                <a:latin typeface="Calibri"/>
                <a:cs typeface="Calibri"/>
              </a:rPr>
              <a:t>k</a:t>
            </a:r>
            <a:r>
              <a:rPr sz="2900" spc="-5" dirty="0">
                <a:latin typeface="Calibri"/>
                <a:cs typeface="Calibri"/>
              </a:rPr>
              <a:t>ut</a:t>
            </a:r>
            <a:r>
              <a:rPr sz="2900" spc="-70" dirty="0">
                <a:latin typeface="Calibri"/>
                <a:cs typeface="Calibri"/>
              </a:rPr>
              <a:t>n</a:t>
            </a:r>
            <a:r>
              <a:rPr sz="2900" spc="-55" dirty="0">
                <a:latin typeface="Calibri"/>
                <a:cs typeface="Calibri"/>
              </a:rPr>
              <a:t>y</a:t>
            </a:r>
            <a:r>
              <a:rPr sz="2900" dirty="0">
                <a:latin typeface="Calibri"/>
                <a:cs typeface="Calibri"/>
              </a:rPr>
              <a:t>a;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4357" y="4865573"/>
            <a:ext cx="238950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4255" algn="l"/>
              </a:tabLst>
            </a:pPr>
            <a:r>
              <a:rPr sz="2900" spc="-5" dirty="0">
                <a:latin typeface="Calibri"/>
                <a:cs typeface="Calibri"/>
              </a:rPr>
              <a:t>(c)	</a:t>
            </a:r>
            <a:r>
              <a:rPr sz="2900" spc="-10" dirty="0">
                <a:latin typeface="Calibri"/>
                <a:cs typeface="Calibri"/>
              </a:rPr>
              <a:t>dijadikan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02445" y="4865573"/>
            <a:ext cx="13639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Calibri"/>
                <a:cs typeface="Calibri"/>
              </a:rPr>
              <a:t>l</a:t>
            </a:r>
            <a:r>
              <a:rPr sz="2900" spc="-20" dirty="0">
                <a:latin typeface="Calibri"/>
                <a:cs typeface="Calibri"/>
              </a:rPr>
              <a:t>a</a:t>
            </a:r>
            <a:r>
              <a:rPr sz="2900" spc="-5" dirty="0">
                <a:latin typeface="Calibri"/>
                <a:cs typeface="Calibri"/>
              </a:rPr>
              <a:t>ndasan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83054" y="5175630"/>
            <a:ext cx="25812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Calibri"/>
                <a:cs typeface="Calibri"/>
              </a:rPr>
              <a:t>pe</a:t>
            </a:r>
            <a:r>
              <a:rPr sz="2900" spc="-60" dirty="0">
                <a:latin typeface="Calibri"/>
                <a:cs typeface="Calibri"/>
              </a:rPr>
              <a:t>n</a:t>
            </a:r>
            <a:r>
              <a:rPr sz="2900" spc="-35" dirty="0">
                <a:latin typeface="Calibri"/>
                <a:cs typeface="Calibri"/>
              </a:rPr>
              <a:t>y</a:t>
            </a:r>
            <a:r>
              <a:rPr sz="2900" spc="-2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len</a:t>
            </a:r>
            <a:r>
              <a:rPr sz="2900" spc="5" dirty="0">
                <a:latin typeface="Calibri"/>
                <a:cs typeface="Calibri"/>
              </a:rPr>
              <a:t>g</a:t>
            </a:r>
            <a:r>
              <a:rPr sz="2900" spc="-50" dirty="0">
                <a:latin typeface="Calibri"/>
                <a:cs typeface="Calibri"/>
              </a:rPr>
              <a:t>g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65" dirty="0">
                <a:latin typeface="Calibri"/>
                <a:cs typeface="Calibri"/>
              </a:rPr>
              <a:t>r</a:t>
            </a:r>
            <a:r>
              <a:rPr sz="2900" spc="-1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an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09515" y="5175630"/>
            <a:ext cx="52590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9540" algn="l"/>
                <a:tab pos="3080385" algn="l"/>
                <a:tab pos="4279900" algn="l"/>
              </a:tabLst>
            </a:pPr>
            <a:r>
              <a:rPr sz="2900" spc="-5" dirty="0">
                <a:latin typeface="Calibri"/>
                <a:cs typeface="Calibri"/>
              </a:rPr>
              <a:t>ne</a:t>
            </a:r>
            <a:r>
              <a:rPr sz="2900" spc="-60" dirty="0">
                <a:latin typeface="Calibri"/>
                <a:cs typeface="Calibri"/>
              </a:rPr>
              <a:t>g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6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	m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5" dirty="0">
                <a:latin typeface="Calibri"/>
                <a:cs typeface="Calibri"/>
              </a:rPr>
              <a:t>nuru</a:t>
            </a:r>
            <a:r>
              <a:rPr sz="2900" dirty="0">
                <a:latin typeface="Calibri"/>
                <a:cs typeface="Calibri"/>
              </a:rPr>
              <a:t>t	</a:t>
            </a:r>
            <a:r>
              <a:rPr sz="2900" spc="-5" dirty="0">
                <a:latin typeface="Calibri"/>
                <a:cs typeface="Calibri"/>
              </a:rPr>
              <a:t>su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tu	</a:t>
            </a:r>
            <a:r>
              <a:rPr sz="2900" spc="-5" dirty="0">
                <a:latin typeface="Calibri"/>
                <a:cs typeface="Calibri"/>
              </a:rPr>
              <a:t>si</a:t>
            </a:r>
            <a:r>
              <a:rPr sz="2900" spc="-40" dirty="0">
                <a:latin typeface="Calibri"/>
                <a:cs typeface="Calibri"/>
              </a:rPr>
              <a:t>st</a:t>
            </a:r>
            <a:r>
              <a:rPr sz="2900" dirty="0">
                <a:latin typeface="Calibri"/>
                <a:cs typeface="Calibri"/>
              </a:rPr>
              <a:t>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83054" y="5484977"/>
            <a:ext cx="8184515" cy="10871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1145"/>
              </a:spcBef>
            </a:pPr>
            <a:r>
              <a:rPr sz="2900" spc="-25" dirty="0">
                <a:latin typeface="Calibri"/>
                <a:cs typeface="Calibri"/>
              </a:rPr>
              <a:t>ketatanegaraan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tertentu</a:t>
            </a:r>
            <a:r>
              <a:rPr sz="2900" spc="-10" dirty="0">
                <a:latin typeface="Calibri"/>
                <a:cs typeface="Calibri"/>
              </a:rPr>
              <a:t> yang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dijunjung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tinggi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oleh </a:t>
            </a:r>
            <a:r>
              <a:rPr sz="2900" spc="-5" dirty="0">
                <a:latin typeface="Calibri"/>
                <a:cs typeface="Calibri"/>
              </a:rPr>
              <a:t> semua </a:t>
            </a:r>
            <a:r>
              <a:rPr sz="2900" spc="-30" dirty="0">
                <a:latin typeface="Calibri"/>
                <a:cs typeface="Calibri"/>
              </a:rPr>
              <a:t>warga </a:t>
            </a:r>
            <a:r>
              <a:rPr sz="2900" spc="-25" dirty="0">
                <a:latin typeface="Calibri"/>
                <a:cs typeface="Calibri"/>
              </a:rPr>
              <a:t>negaranya; </a:t>
            </a:r>
            <a:r>
              <a:rPr sz="2900" spc="-5" dirty="0">
                <a:latin typeface="Calibri"/>
                <a:cs typeface="Calibri"/>
              </a:rPr>
              <a:t>(d) menjamin hak-hak </a:t>
            </a:r>
            <a:r>
              <a:rPr sz="2900" dirty="0">
                <a:latin typeface="Calibri"/>
                <a:cs typeface="Calibri"/>
              </a:rPr>
              <a:t>asasi 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warga </a:t>
            </a:r>
            <a:r>
              <a:rPr sz="2900" spc="-20" dirty="0">
                <a:latin typeface="Calibri"/>
                <a:cs typeface="Calibri"/>
              </a:rPr>
              <a:t>negara.</a:t>
            </a:r>
            <a:endParaRPr sz="2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2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765501"/>
            <a:ext cx="11963400" cy="315406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en-US" sz="2800" b="1" dirty="0" err="1"/>
              <a:t>Penerapan</a:t>
            </a:r>
            <a:r>
              <a:rPr lang="en-US" sz="2800" b="1" dirty="0"/>
              <a:t> </a:t>
            </a:r>
            <a:r>
              <a:rPr lang="en-US" sz="2800" b="1" dirty="0" err="1"/>
              <a:t>Nilai-Nilai</a:t>
            </a:r>
            <a:r>
              <a:rPr lang="en-US" sz="2800" b="1" dirty="0"/>
              <a:t> </a:t>
            </a:r>
            <a:r>
              <a:rPr lang="en-US" sz="2800" b="1" dirty="0" err="1"/>
              <a:t>Konstitusi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UUD 1945 </a:t>
            </a:r>
            <a:endParaRPr lang="en-US" sz="2800" b="1" dirty="0" smtClean="0"/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en-US" sz="2400" dirty="0" smtClean="0"/>
              <a:t> </a:t>
            </a:r>
            <a:r>
              <a:rPr lang="en-US" sz="2400" dirty="0"/>
              <a:t>UUD 1945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kali </a:t>
            </a:r>
            <a:r>
              <a:rPr lang="en-US" sz="2400" dirty="0" err="1"/>
              <a:t>perubahan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1999,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2000,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2001,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Keempat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2002.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kali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materi</a:t>
            </a:r>
            <a:r>
              <a:rPr lang="en-US" sz="2400" dirty="0"/>
              <a:t> UUD 1945 yang </a:t>
            </a:r>
            <a:r>
              <a:rPr lang="en-US" sz="2400" dirty="0" err="1"/>
              <a:t>asli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besar-besaran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mendasar</a:t>
            </a:r>
            <a:r>
              <a:rPr lang="en-US" sz="2400" dirty="0"/>
              <a:t>.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substantif</a:t>
            </a:r>
            <a:r>
              <a:rPr lang="en-US" sz="2400" dirty="0"/>
              <a:t>, </a:t>
            </a:r>
            <a:r>
              <a:rPr lang="en-US" sz="2400" dirty="0" err="1"/>
              <a:t>perubahan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UUD 1945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menjadikan</a:t>
            </a:r>
            <a:r>
              <a:rPr lang="en-US" sz="2400" dirty="0"/>
              <a:t> </a:t>
            </a:r>
            <a:r>
              <a:rPr lang="en-US" sz="2400" dirty="0" err="1"/>
              <a:t>konstitusi</a:t>
            </a:r>
            <a:r>
              <a:rPr lang="en-US" sz="2400" dirty="0"/>
              <a:t> </a:t>
            </a:r>
            <a:r>
              <a:rPr lang="en-US" sz="2400" dirty="0" err="1"/>
              <a:t>proklamasi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konstitusi</a:t>
            </a:r>
            <a:r>
              <a:rPr lang="en-US" sz="2400" dirty="0"/>
              <a:t> yang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dinamakan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smtClean="0"/>
              <a:t>UUD </a:t>
            </a:r>
            <a:r>
              <a:rPr lang="en-US" sz="2400" dirty="0"/>
              <a:t>1945 </a:t>
            </a:r>
            <a:r>
              <a:rPr lang="en-US" sz="2400" dirty="0" err="1"/>
              <a:t>tampaknya</a:t>
            </a:r>
            <a:r>
              <a:rPr lang="en-US" sz="2400" dirty="0"/>
              <a:t> </a:t>
            </a:r>
            <a:r>
              <a:rPr lang="en-US" sz="2400" dirty="0" err="1"/>
              <a:t>menganut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Nominal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kenyataan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pasal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konstitusi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menyeluruh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konsekuen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2232660" cy="1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2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421" y="309753"/>
            <a:ext cx="302514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rebuchet MS"/>
                <a:cs typeface="Trebuchet MS"/>
              </a:rPr>
              <a:t>Undang-Undang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60" dirty="0">
                <a:latin typeface="Trebuchet MS"/>
                <a:cs typeface="Trebuchet MS"/>
              </a:rPr>
              <a:t>Dasar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1945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90" dirty="0">
                <a:latin typeface="Trebuchet MS"/>
                <a:cs typeface="Trebuchet MS"/>
              </a:rPr>
              <a:t>Pembukaan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3270" y="1012316"/>
            <a:ext cx="5455920" cy="536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174625" algn="ctr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latin typeface="Trebuchet MS"/>
                <a:cs typeface="Trebuchet MS"/>
              </a:rPr>
              <a:t>Bahwa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sesungguhnya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Kemerdekaan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itu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ialah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hak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segala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bangsa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oleh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sebab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itu,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maka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penjajahan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di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atas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dunia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harus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dihapuskan,</a:t>
            </a:r>
            <a:r>
              <a:rPr sz="1400" spc="-21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karena</a:t>
            </a:r>
            <a:endParaRPr sz="14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1400" spc="-85" dirty="0">
                <a:latin typeface="Trebuchet MS"/>
                <a:cs typeface="Trebuchet MS"/>
              </a:rPr>
              <a:t>tidak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sesuai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dengan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peri-kemanusiaan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peri-keadilan.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Dan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perjuangan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pergerakan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Kemerdekaan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Indonesia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telah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sampailah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kepada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saat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berbahagia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dengan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selamat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sentausa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mengantarkan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rakyat 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Indonesia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kedepan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pintu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gerbang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kemerdekaan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Negara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Indonesia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 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</a:t>
            </a:r>
            <a:r>
              <a:rPr sz="1400" spc="-4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85" dirty="0">
                <a:latin typeface="Trebuchet MS"/>
                <a:cs typeface="Trebuchet MS"/>
              </a:rPr>
              <a:t>deka</a:t>
            </a:r>
            <a:r>
              <a:rPr sz="1400" spc="-210" dirty="0">
                <a:latin typeface="Trebuchet MS"/>
                <a:cs typeface="Trebuchet MS"/>
              </a:rPr>
              <a:t>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</a:t>
            </a:r>
            <a:r>
              <a:rPr sz="1400" spc="-45" dirty="0">
                <a:latin typeface="Trebuchet MS"/>
                <a:cs typeface="Trebuchet MS"/>
              </a:rPr>
              <a:t>er</a:t>
            </a:r>
            <a:r>
              <a:rPr sz="1400" spc="-80" dirty="0">
                <a:latin typeface="Trebuchet MS"/>
                <a:cs typeface="Trebuchet MS"/>
              </a:rPr>
              <a:t>satu</a:t>
            </a:r>
            <a:r>
              <a:rPr sz="1400" spc="-210" dirty="0">
                <a:latin typeface="Trebuchet MS"/>
                <a:cs typeface="Trebuchet MS"/>
              </a:rPr>
              <a:t>,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</a:t>
            </a:r>
            <a:r>
              <a:rPr sz="1400" spc="-4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90" dirty="0">
                <a:latin typeface="Trebuchet MS"/>
                <a:cs typeface="Trebuchet MS"/>
              </a:rPr>
              <a:t>da</a:t>
            </a:r>
            <a:r>
              <a:rPr sz="1400" spc="-85" dirty="0">
                <a:latin typeface="Trebuchet MS"/>
                <a:cs typeface="Trebuchet MS"/>
              </a:rPr>
              <a:t>u</a:t>
            </a:r>
            <a:r>
              <a:rPr sz="1400" spc="-120" dirty="0">
                <a:latin typeface="Trebuchet MS"/>
                <a:cs typeface="Trebuchet MS"/>
              </a:rPr>
              <a:t>la</a:t>
            </a:r>
            <a:r>
              <a:rPr sz="1400" spc="-105" dirty="0">
                <a:latin typeface="Trebuchet MS"/>
                <a:cs typeface="Trebuchet MS"/>
              </a:rPr>
              <a:t>t</a:t>
            </a:r>
            <a:r>
              <a:rPr sz="1400" spc="-210" dirty="0">
                <a:latin typeface="Trebuchet MS"/>
                <a:cs typeface="Trebuchet MS"/>
              </a:rPr>
              <a:t>,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adi</a:t>
            </a:r>
            <a:r>
              <a:rPr sz="1400" spc="-105" dirty="0">
                <a:latin typeface="Trebuchet MS"/>
                <a:cs typeface="Trebuchet MS"/>
              </a:rPr>
              <a:t>l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</a:t>
            </a:r>
            <a:r>
              <a:rPr sz="1400" spc="-70" dirty="0">
                <a:latin typeface="Trebuchet MS"/>
                <a:cs typeface="Trebuchet MS"/>
              </a:rPr>
              <a:t>ak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65" dirty="0">
                <a:latin typeface="Trebuchet MS"/>
                <a:cs typeface="Trebuchet MS"/>
              </a:rPr>
              <a:t>u</a:t>
            </a:r>
            <a:r>
              <a:rPr sz="1400" spc="-140" dirty="0">
                <a:latin typeface="Trebuchet MS"/>
                <a:cs typeface="Trebuchet MS"/>
              </a:rPr>
              <a:t>r</a:t>
            </a:r>
            <a:r>
              <a:rPr sz="1400" spc="-21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5095" marR="118110" algn="ctr">
              <a:lnSpc>
                <a:spcPct val="100000"/>
              </a:lnSpc>
            </a:pPr>
            <a:r>
              <a:rPr sz="1400" spc="-40" dirty="0">
                <a:latin typeface="Trebuchet MS"/>
                <a:cs typeface="Trebuchet MS"/>
              </a:rPr>
              <a:t>Atas </a:t>
            </a:r>
            <a:r>
              <a:rPr sz="1400" spc="-70" dirty="0">
                <a:latin typeface="Trebuchet MS"/>
                <a:cs typeface="Trebuchet MS"/>
              </a:rPr>
              <a:t>berkat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rahmat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Allah</a:t>
            </a:r>
            <a:r>
              <a:rPr sz="1400" spc="-24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Yang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Maha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Kuasa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dengan</a:t>
            </a:r>
            <a:r>
              <a:rPr sz="1400" spc="-55" dirty="0">
                <a:latin typeface="Trebuchet MS"/>
                <a:cs typeface="Trebuchet MS"/>
              </a:rPr>
              <a:t> didorongkan </a:t>
            </a:r>
            <a:r>
              <a:rPr sz="1400" spc="-60" dirty="0">
                <a:latin typeface="Trebuchet MS"/>
                <a:cs typeface="Trebuchet MS"/>
              </a:rPr>
              <a:t>oleh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keinginan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luhur,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supaya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berkehidupan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kebangsaan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bebas,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maka 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rakyat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Indonesia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menyatakan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dengan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ini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kemerdekaannya.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32384" marR="24765" indent="2540" algn="ctr">
              <a:lnSpc>
                <a:spcPct val="100000"/>
              </a:lnSpc>
            </a:pPr>
            <a:r>
              <a:rPr sz="1400" spc="-75" dirty="0">
                <a:latin typeface="Trebuchet MS"/>
                <a:cs typeface="Trebuchet MS"/>
              </a:rPr>
              <a:t>Kemudian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daripada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itu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untuk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membentuk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suatu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Pemerintahan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Negara 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Indo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90" dirty="0">
                <a:latin typeface="Trebuchet MS"/>
                <a:cs typeface="Trebuchet MS"/>
              </a:rPr>
              <a:t>esia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y</a:t>
            </a:r>
            <a:r>
              <a:rPr sz="1400" spc="-114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105" dirty="0">
                <a:latin typeface="Trebuchet MS"/>
                <a:cs typeface="Trebuchet MS"/>
              </a:rPr>
              <a:t>g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</a:t>
            </a:r>
            <a:r>
              <a:rPr sz="1400" spc="-110" dirty="0">
                <a:latin typeface="Trebuchet MS"/>
                <a:cs typeface="Trebuchet MS"/>
              </a:rPr>
              <a:t>el</a:t>
            </a:r>
            <a:r>
              <a:rPr sz="1400" spc="-70" dirty="0">
                <a:latin typeface="Trebuchet MS"/>
                <a:cs typeface="Trebuchet MS"/>
              </a:rPr>
              <a:t>i</a:t>
            </a:r>
            <a:r>
              <a:rPr sz="1400" spc="-65" dirty="0">
                <a:latin typeface="Trebuchet MS"/>
                <a:cs typeface="Trebuchet MS"/>
              </a:rPr>
              <a:t>nd</a:t>
            </a:r>
            <a:r>
              <a:rPr sz="1400" spc="-60" dirty="0">
                <a:latin typeface="Trebuchet MS"/>
                <a:cs typeface="Trebuchet MS"/>
              </a:rPr>
              <a:t>u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100" dirty="0">
                <a:latin typeface="Trebuchet MS"/>
                <a:cs typeface="Trebuchet MS"/>
              </a:rPr>
              <a:t>gi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seg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155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p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</a:t>
            </a:r>
            <a:r>
              <a:rPr sz="1400" spc="-95" dirty="0">
                <a:latin typeface="Trebuchet MS"/>
                <a:cs typeface="Trebuchet MS"/>
              </a:rPr>
              <a:t>angsa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Indo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90" dirty="0">
                <a:latin typeface="Trebuchet MS"/>
                <a:cs typeface="Trebuchet MS"/>
              </a:rPr>
              <a:t>esia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d</a:t>
            </a:r>
            <a:r>
              <a:rPr sz="1400" spc="-100" dirty="0">
                <a:latin typeface="Trebuchet MS"/>
                <a:cs typeface="Trebuchet MS"/>
              </a:rPr>
              <a:t>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selu</a:t>
            </a:r>
            <a:r>
              <a:rPr sz="140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uh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tu</a:t>
            </a:r>
            <a:r>
              <a:rPr sz="1400" spc="-85" dirty="0">
                <a:latin typeface="Trebuchet MS"/>
                <a:cs typeface="Trebuchet MS"/>
              </a:rPr>
              <a:t>m</a:t>
            </a:r>
            <a:r>
              <a:rPr sz="1400" spc="-80" dirty="0">
                <a:latin typeface="Trebuchet MS"/>
                <a:cs typeface="Trebuchet MS"/>
              </a:rPr>
              <a:t>pah  darah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Indonesia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untuk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memajukan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kesejahteraan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umum,</a:t>
            </a:r>
            <a:r>
              <a:rPr sz="1400" spc="-18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mencerdaskan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kehidupan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bangsa,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ikut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melaksanakan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ketertiban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dunia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 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berdasarkan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kemerdekaan,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perdamaian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abadi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keadilan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sosial,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maka 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45" dirty="0">
                <a:latin typeface="Trebuchet MS"/>
                <a:cs typeface="Trebuchet MS"/>
              </a:rPr>
              <a:t>susu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l</a:t>
            </a:r>
            <a:r>
              <a:rPr sz="1400" spc="-100" dirty="0">
                <a:latin typeface="Trebuchet MS"/>
                <a:cs typeface="Trebuchet MS"/>
              </a:rPr>
              <a:t>ah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K</a:t>
            </a:r>
            <a:r>
              <a:rPr sz="1400" spc="-70" dirty="0">
                <a:latin typeface="Trebuchet MS"/>
                <a:cs typeface="Trebuchet MS"/>
              </a:rPr>
              <a:t>emer</a:t>
            </a:r>
            <a:r>
              <a:rPr sz="1400" spc="-60" dirty="0">
                <a:latin typeface="Trebuchet MS"/>
                <a:cs typeface="Trebuchet MS"/>
              </a:rPr>
              <a:t>d</a:t>
            </a:r>
            <a:r>
              <a:rPr sz="1400" spc="-90" dirty="0">
                <a:latin typeface="Trebuchet MS"/>
                <a:cs typeface="Trebuchet MS"/>
              </a:rPr>
              <a:t>eka</a:t>
            </a:r>
            <a:r>
              <a:rPr sz="1400" spc="-100" dirty="0">
                <a:latin typeface="Trebuchet MS"/>
                <a:cs typeface="Trebuchet MS"/>
              </a:rPr>
              <a:t>an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K</a:t>
            </a:r>
            <a:r>
              <a:rPr sz="1400" spc="-85" dirty="0">
                <a:latin typeface="Trebuchet MS"/>
                <a:cs typeface="Trebuchet MS"/>
              </a:rPr>
              <a:t>eb</a:t>
            </a:r>
            <a:r>
              <a:rPr sz="1400" spc="-100" dirty="0">
                <a:latin typeface="Trebuchet MS"/>
                <a:cs typeface="Trebuchet MS"/>
              </a:rPr>
              <a:t>an</a:t>
            </a:r>
            <a:r>
              <a:rPr sz="1400" spc="-95" dirty="0">
                <a:latin typeface="Trebuchet MS"/>
                <a:cs typeface="Trebuchet MS"/>
              </a:rPr>
              <a:t>gsaan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In</a:t>
            </a:r>
            <a:r>
              <a:rPr sz="1400" spc="-65" dirty="0">
                <a:latin typeface="Trebuchet MS"/>
                <a:cs typeface="Trebuchet MS"/>
              </a:rPr>
              <a:t>d</a:t>
            </a:r>
            <a:r>
              <a:rPr sz="1400" spc="20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90" dirty="0">
                <a:latin typeface="Trebuchet MS"/>
                <a:cs typeface="Trebuchet MS"/>
              </a:rPr>
              <a:t>esia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tu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da</a:t>
            </a:r>
            <a:r>
              <a:rPr sz="1400" spc="-110" dirty="0">
                <a:latin typeface="Trebuchet MS"/>
                <a:cs typeface="Trebuchet MS"/>
              </a:rPr>
              <a:t>lam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su</a:t>
            </a:r>
            <a:r>
              <a:rPr sz="1400" spc="-100" dirty="0">
                <a:latin typeface="Trebuchet MS"/>
                <a:cs typeface="Trebuchet MS"/>
              </a:rPr>
              <a:t>atu</a:t>
            </a:r>
            <a:endParaRPr sz="1400">
              <a:latin typeface="Trebuchet MS"/>
              <a:cs typeface="Trebuchet MS"/>
            </a:endParaRPr>
          </a:p>
          <a:p>
            <a:pPr marL="86995" marR="78105" indent="-1905" algn="ctr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Trebuchet MS"/>
                <a:cs typeface="Trebuchet MS"/>
              </a:rPr>
              <a:t>Undang-undang </a:t>
            </a:r>
            <a:r>
              <a:rPr sz="1400" spc="-20" dirty="0">
                <a:latin typeface="Trebuchet MS"/>
                <a:cs typeface="Trebuchet MS"/>
              </a:rPr>
              <a:t>Dasar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Negara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Indonesia,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terbentuk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dalam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suatu 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susunan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Negara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Republik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Indonesia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berkedaulatan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rakyat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dengan 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</a:t>
            </a:r>
            <a:r>
              <a:rPr sz="1400" spc="-4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75" dirty="0">
                <a:latin typeface="Trebuchet MS"/>
                <a:cs typeface="Trebuchet MS"/>
              </a:rPr>
              <a:t>dasa</a:t>
            </a:r>
            <a:r>
              <a:rPr sz="1400" spc="-65" dirty="0">
                <a:latin typeface="Trebuchet MS"/>
                <a:cs typeface="Trebuchet MS"/>
              </a:rPr>
              <a:t>r</a:t>
            </a:r>
            <a:r>
              <a:rPr sz="1400" spc="-80" dirty="0">
                <a:latin typeface="Trebuchet MS"/>
                <a:cs typeface="Trebuchet MS"/>
              </a:rPr>
              <a:t>kan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k</a:t>
            </a:r>
            <a:r>
              <a:rPr sz="1400" spc="-95" dirty="0">
                <a:latin typeface="Trebuchet MS"/>
                <a:cs typeface="Trebuchet MS"/>
              </a:rPr>
              <a:t>epad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K</a:t>
            </a:r>
            <a:r>
              <a:rPr sz="1400" spc="-75" dirty="0">
                <a:latin typeface="Trebuchet MS"/>
                <a:cs typeface="Trebuchet MS"/>
              </a:rPr>
              <a:t>etu</a:t>
            </a:r>
            <a:r>
              <a:rPr sz="1400" spc="-80" dirty="0">
                <a:latin typeface="Trebuchet MS"/>
                <a:cs typeface="Trebuchet MS"/>
              </a:rPr>
              <a:t>h</a:t>
            </a:r>
            <a:r>
              <a:rPr sz="1400" spc="-100" dirty="0">
                <a:latin typeface="Trebuchet MS"/>
                <a:cs typeface="Trebuchet MS"/>
              </a:rPr>
              <a:t>anan</a:t>
            </a:r>
            <a:r>
              <a:rPr sz="1400" spc="-28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Y</a:t>
            </a:r>
            <a:r>
              <a:rPr sz="1400" spc="-100" dirty="0">
                <a:latin typeface="Trebuchet MS"/>
                <a:cs typeface="Trebuchet MS"/>
              </a:rPr>
              <a:t>an</a:t>
            </a:r>
            <a:r>
              <a:rPr sz="1400" spc="-105" dirty="0">
                <a:latin typeface="Trebuchet MS"/>
                <a:cs typeface="Trebuchet MS"/>
              </a:rPr>
              <a:t>g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M</a:t>
            </a:r>
            <a:r>
              <a:rPr sz="1400" spc="-100" dirty="0">
                <a:latin typeface="Trebuchet MS"/>
                <a:cs typeface="Trebuchet MS"/>
              </a:rPr>
              <a:t>ah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E</a:t>
            </a:r>
            <a:r>
              <a:rPr sz="1400" spc="-85" dirty="0">
                <a:latin typeface="Trebuchet MS"/>
                <a:cs typeface="Trebuchet MS"/>
              </a:rPr>
              <a:t>sa</a:t>
            </a:r>
            <a:r>
              <a:rPr sz="1400" spc="-210" dirty="0">
                <a:latin typeface="Trebuchet MS"/>
                <a:cs typeface="Trebuchet MS"/>
              </a:rPr>
              <a:t>,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K</a:t>
            </a:r>
            <a:r>
              <a:rPr sz="1400" spc="-70" dirty="0">
                <a:latin typeface="Trebuchet MS"/>
                <a:cs typeface="Trebuchet MS"/>
              </a:rPr>
              <a:t>e</a:t>
            </a:r>
            <a:r>
              <a:rPr sz="1400" spc="-114" dirty="0">
                <a:latin typeface="Trebuchet MS"/>
                <a:cs typeface="Trebuchet MS"/>
              </a:rPr>
              <a:t>m</a:t>
            </a:r>
            <a:r>
              <a:rPr sz="1400" spc="-100" dirty="0">
                <a:latin typeface="Trebuchet MS"/>
                <a:cs typeface="Trebuchet MS"/>
              </a:rPr>
              <a:t>a</a:t>
            </a:r>
            <a:r>
              <a:rPr sz="1400" spc="-114" dirty="0">
                <a:latin typeface="Trebuchet MS"/>
                <a:cs typeface="Trebuchet MS"/>
              </a:rPr>
              <a:t>n</a:t>
            </a:r>
            <a:r>
              <a:rPr sz="1400" spc="-65" dirty="0">
                <a:latin typeface="Trebuchet MS"/>
                <a:cs typeface="Trebuchet MS"/>
              </a:rPr>
              <a:t>u</a:t>
            </a:r>
            <a:r>
              <a:rPr sz="1400" spc="-90" dirty="0">
                <a:latin typeface="Trebuchet MS"/>
                <a:cs typeface="Trebuchet MS"/>
              </a:rPr>
              <a:t>siaan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y</a:t>
            </a:r>
            <a:r>
              <a:rPr sz="1400" spc="-114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105" dirty="0">
                <a:latin typeface="Trebuchet MS"/>
                <a:cs typeface="Trebuchet MS"/>
              </a:rPr>
              <a:t>g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adi</a:t>
            </a:r>
            <a:r>
              <a:rPr sz="1400" spc="-105" dirty="0">
                <a:latin typeface="Trebuchet MS"/>
                <a:cs typeface="Trebuchet MS"/>
              </a:rPr>
              <a:t>l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dan  </a:t>
            </a:r>
            <a:r>
              <a:rPr sz="1400" spc="-100" dirty="0">
                <a:latin typeface="Trebuchet MS"/>
                <a:cs typeface="Trebuchet MS"/>
              </a:rPr>
              <a:t>beradab,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Persatuan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Indonesia,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dan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Kerakyatam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yang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dipimpin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oleh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hikmat 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kebijaksanaan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dalam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Permusyawaratan/Perwakilan,</a:t>
            </a:r>
            <a:r>
              <a:rPr sz="1400" spc="-2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serta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dengan 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mewujudkan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suatu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Keadilan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sosial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bagi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seluruh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rakyat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Indonesia.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761" y="691134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rebuchet MS"/>
                <a:cs typeface="Trebuchet MS"/>
              </a:rPr>
              <a:t>Konstitusi</a:t>
            </a:r>
            <a:r>
              <a:rPr b="1" spc="-60" dirty="0">
                <a:latin typeface="Trebuchet MS"/>
                <a:cs typeface="Trebuchet MS"/>
              </a:rPr>
              <a:t> </a:t>
            </a:r>
            <a:r>
              <a:rPr b="1" spc="95" dirty="0">
                <a:latin typeface="Trebuchet MS"/>
                <a:cs typeface="Trebuchet MS"/>
              </a:rPr>
              <a:t>Negara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Indonesia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683260" indent="-342900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682625" algn="l"/>
                <a:tab pos="683260" algn="l"/>
              </a:tabLst>
            </a:pPr>
            <a:r>
              <a:rPr spc="-105" dirty="0"/>
              <a:t>Periode</a:t>
            </a:r>
            <a:r>
              <a:rPr spc="-65" dirty="0"/>
              <a:t> </a:t>
            </a:r>
            <a:r>
              <a:rPr spc="-60" dirty="0"/>
              <a:t>18</a:t>
            </a:r>
            <a:r>
              <a:rPr spc="-295" dirty="0"/>
              <a:t> </a:t>
            </a:r>
            <a:r>
              <a:rPr spc="-70" dirty="0"/>
              <a:t>Agustus</a:t>
            </a:r>
            <a:r>
              <a:rPr spc="-55" dirty="0"/>
              <a:t> </a:t>
            </a:r>
            <a:r>
              <a:rPr spc="-60" dirty="0"/>
              <a:t>1945</a:t>
            </a:r>
            <a:r>
              <a:rPr spc="-55" dirty="0"/>
              <a:t> </a:t>
            </a:r>
            <a:r>
              <a:rPr spc="315" dirty="0"/>
              <a:t>–</a:t>
            </a:r>
            <a:r>
              <a:rPr spc="-65" dirty="0"/>
              <a:t> </a:t>
            </a:r>
            <a:r>
              <a:rPr spc="-60" dirty="0"/>
              <a:t>27</a:t>
            </a:r>
            <a:r>
              <a:rPr spc="-65" dirty="0"/>
              <a:t> </a:t>
            </a:r>
            <a:r>
              <a:rPr spc="-60" dirty="0"/>
              <a:t>Desember </a:t>
            </a:r>
            <a:r>
              <a:rPr spc="-120" dirty="0"/>
              <a:t>1949,</a:t>
            </a:r>
            <a:r>
              <a:rPr spc="-305" dirty="0"/>
              <a:t> </a:t>
            </a:r>
            <a:r>
              <a:rPr spc="200" dirty="0"/>
              <a:t>UUD</a:t>
            </a:r>
            <a:r>
              <a:rPr spc="-65" dirty="0"/>
              <a:t> </a:t>
            </a:r>
            <a:r>
              <a:rPr spc="-60" dirty="0"/>
              <a:t>1945</a:t>
            </a:r>
          </a:p>
          <a:p>
            <a:pPr marL="68326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82625" algn="l"/>
                <a:tab pos="683260" algn="l"/>
              </a:tabLst>
            </a:pPr>
            <a:r>
              <a:rPr spc="-105" dirty="0"/>
              <a:t>Periode</a:t>
            </a:r>
            <a:r>
              <a:rPr spc="-65" dirty="0"/>
              <a:t> </a:t>
            </a:r>
            <a:r>
              <a:rPr spc="-60" dirty="0"/>
              <a:t>27</a:t>
            </a:r>
            <a:r>
              <a:rPr spc="-55" dirty="0"/>
              <a:t> </a:t>
            </a:r>
            <a:r>
              <a:rPr spc="-60" dirty="0"/>
              <a:t>Desember</a:t>
            </a:r>
            <a:r>
              <a:rPr spc="-65" dirty="0"/>
              <a:t> 1949 </a:t>
            </a:r>
            <a:r>
              <a:rPr spc="315" dirty="0"/>
              <a:t>–</a:t>
            </a:r>
            <a:r>
              <a:rPr spc="-60" dirty="0"/>
              <a:t> 17</a:t>
            </a:r>
            <a:r>
              <a:rPr spc="-305" dirty="0"/>
              <a:t> </a:t>
            </a:r>
            <a:r>
              <a:rPr spc="-70" dirty="0"/>
              <a:t>Agustus</a:t>
            </a:r>
            <a:r>
              <a:rPr spc="-45" dirty="0"/>
              <a:t> </a:t>
            </a:r>
            <a:r>
              <a:rPr spc="-125" dirty="0"/>
              <a:t>1950,</a:t>
            </a:r>
            <a:r>
              <a:rPr spc="-305" dirty="0"/>
              <a:t> </a:t>
            </a:r>
            <a:r>
              <a:rPr spc="204" dirty="0"/>
              <a:t>UUD</a:t>
            </a:r>
            <a:r>
              <a:rPr spc="-65" dirty="0"/>
              <a:t> </a:t>
            </a:r>
            <a:r>
              <a:rPr spc="-25" dirty="0"/>
              <a:t>RIS</a:t>
            </a:r>
          </a:p>
          <a:p>
            <a:pPr marL="68326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82625" algn="l"/>
                <a:tab pos="683260" algn="l"/>
              </a:tabLst>
            </a:pPr>
            <a:r>
              <a:rPr spc="-175" dirty="0"/>
              <a:t>P</a:t>
            </a:r>
            <a:r>
              <a:rPr spc="-90" dirty="0"/>
              <a:t>eriode</a:t>
            </a:r>
            <a:r>
              <a:rPr spc="-65" dirty="0"/>
              <a:t> </a:t>
            </a:r>
            <a:r>
              <a:rPr spc="-60" dirty="0"/>
              <a:t>17</a:t>
            </a:r>
            <a:r>
              <a:rPr spc="-295" dirty="0"/>
              <a:t> </a:t>
            </a:r>
            <a:r>
              <a:rPr dirty="0"/>
              <a:t>A</a:t>
            </a:r>
            <a:r>
              <a:rPr spc="-10" dirty="0"/>
              <a:t>g</a:t>
            </a:r>
            <a:r>
              <a:rPr spc="-95" dirty="0"/>
              <a:t>ustus</a:t>
            </a:r>
            <a:r>
              <a:rPr spc="-55" dirty="0"/>
              <a:t> </a:t>
            </a:r>
            <a:r>
              <a:rPr spc="-60" dirty="0"/>
              <a:t>1950</a:t>
            </a:r>
            <a:r>
              <a:rPr spc="-55" dirty="0"/>
              <a:t> </a:t>
            </a:r>
            <a:r>
              <a:rPr spc="315" dirty="0"/>
              <a:t>–</a:t>
            </a:r>
            <a:r>
              <a:rPr spc="-65" dirty="0"/>
              <a:t> </a:t>
            </a:r>
            <a:r>
              <a:rPr spc="-60" dirty="0"/>
              <a:t>5</a:t>
            </a:r>
            <a:r>
              <a:rPr spc="-65" dirty="0"/>
              <a:t> </a:t>
            </a:r>
            <a:r>
              <a:rPr spc="-595" dirty="0"/>
              <a:t>J</a:t>
            </a:r>
            <a:r>
              <a:rPr spc="-155" dirty="0"/>
              <a:t>uli</a:t>
            </a:r>
            <a:r>
              <a:rPr spc="-60" dirty="0"/>
              <a:t> 1959</a:t>
            </a:r>
            <a:r>
              <a:rPr spc="-360" dirty="0"/>
              <a:t>,</a:t>
            </a:r>
            <a:r>
              <a:rPr spc="-305" dirty="0"/>
              <a:t> </a:t>
            </a:r>
            <a:r>
              <a:rPr spc="140" dirty="0"/>
              <a:t>U</a:t>
            </a:r>
            <a:r>
              <a:rPr spc="145" dirty="0"/>
              <a:t>U</a:t>
            </a:r>
            <a:r>
              <a:rPr spc="135" dirty="0"/>
              <a:t>DS</a:t>
            </a:r>
            <a:r>
              <a:rPr spc="-70" dirty="0"/>
              <a:t> </a:t>
            </a:r>
            <a:r>
              <a:rPr spc="-60" dirty="0"/>
              <a:t>1950</a:t>
            </a:r>
          </a:p>
          <a:p>
            <a:pPr marL="683260" marR="5080" indent="-342900">
              <a:lnSpc>
                <a:spcPts val="4320"/>
              </a:lnSpc>
              <a:spcBef>
                <a:spcPts val="185"/>
              </a:spcBef>
              <a:buFont typeface="Arial MT"/>
              <a:buChar char="•"/>
              <a:tabLst>
                <a:tab pos="682625" algn="l"/>
                <a:tab pos="683260" algn="l"/>
                <a:tab pos="1819910" algn="l"/>
                <a:tab pos="2156460" algn="l"/>
                <a:tab pos="2698115" algn="l"/>
                <a:tab pos="3589654" algn="l"/>
                <a:tab pos="4881880" algn="l"/>
                <a:tab pos="5729605" algn="l"/>
                <a:tab pos="6523355" algn="l"/>
                <a:tab pos="7513955" algn="l"/>
                <a:tab pos="7852409" algn="l"/>
              </a:tabLst>
            </a:pPr>
            <a:r>
              <a:rPr spc="-175" dirty="0"/>
              <a:t>P</a:t>
            </a:r>
            <a:r>
              <a:rPr spc="-90" dirty="0"/>
              <a:t>eriode</a:t>
            </a:r>
            <a:r>
              <a:rPr dirty="0"/>
              <a:t>	</a:t>
            </a:r>
            <a:r>
              <a:rPr spc="-60" dirty="0"/>
              <a:t>5</a:t>
            </a:r>
            <a:r>
              <a:rPr dirty="0"/>
              <a:t>	</a:t>
            </a:r>
            <a:r>
              <a:rPr spc="-605" dirty="0"/>
              <a:t>J</a:t>
            </a:r>
            <a:r>
              <a:rPr spc="-155" dirty="0"/>
              <a:t>uli</a:t>
            </a:r>
            <a:r>
              <a:rPr dirty="0"/>
              <a:t>	</a:t>
            </a:r>
            <a:r>
              <a:rPr spc="-60" dirty="0"/>
              <a:t>195</a:t>
            </a:r>
            <a:r>
              <a:rPr spc="-75" dirty="0"/>
              <a:t>9</a:t>
            </a:r>
            <a:r>
              <a:rPr spc="-110" dirty="0"/>
              <a:t>-</a:t>
            </a:r>
            <a:r>
              <a:rPr dirty="0"/>
              <a:t>	</a:t>
            </a:r>
            <a:r>
              <a:rPr spc="-65" dirty="0"/>
              <a:t>s</a:t>
            </a:r>
            <a:r>
              <a:rPr spc="-135" dirty="0"/>
              <a:t>ekar</a:t>
            </a:r>
            <a:r>
              <a:rPr spc="-155" dirty="0"/>
              <a:t>an</a:t>
            </a:r>
            <a:r>
              <a:rPr spc="-145" dirty="0"/>
              <a:t>g</a:t>
            </a:r>
            <a:r>
              <a:rPr spc="-360" dirty="0"/>
              <a:t>,</a:t>
            </a:r>
            <a:r>
              <a:rPr dirty="0"/>
              <a:t>	</a:t>
            </a:r>
            <a:r>
              <a:rPr spc="200" dirty="0"/>
              <a:t>UUD</a:t>
            </a:r>
            <a:r>
              <a:rPr dirty="0"/>
              <a:t>	</a:t>
            </a:r>
            <a:r>
              <a:rPr spc="-60" dirty="0"/>
              <a:t>1945</a:t>
            </a:r>
            <a:r>
              <a:rPr dirty="0"/>
              <a:t>	</a:t>
            </a:r>
            <a:r>
              <a:rPr spc="-120" dirty="0"/>
              <a:t>(</a:t>
            </a:r>
            <a:r>
              <a:rPr spc="-125" dirty="0"/>
              <a:t>sudah</a:t>
            </a:r>
            <a:r>
              <a:rPr dirty="0"/>
              <a:t>	</a:t>
            </a:r>
            <a:r>
              <a:rPr spc="-60" dirty="0"/>
              <a:t>4</a:t>
            </a:r>
            <a:r>
              <a:rPr dirty="0"/>
              <a:t>	</a:t>
            </a:r>
            <a:r>
              <a:rPr spc="-150" dirty="0"/>
              <a:t>k</a:t>
            </a:r>
            <a:r>
              <a:rPr spc="-165" dirty="0"/>
              <a:t>a</a:t>
            </a:r>
            <a:r>
              <a:rPr spc="-180" dirty="0"/>
              <a:t>li  diam</a:t>
            </a:r>
            <a:r>
              <a:rPr spc="-185" dirty="0"/>
              <a:t>a</a:t>
            </a:r>
            <a:r>
              <a:rPr spc="-135" dirty="0"/>
              <a:t>ndemen</a:t>
            </a:r>
            <a:r>
              <a:rPr spc="-50" dirty="0"/>
              <a:t> </a:t>
            </a:r>
            <a:r>
              <a:rPr spc="-60" dirty="0"/>
              <a:t>1999</a:t>
            </a:r>
            <a:r>
              <a:rPr spc="-360" dirty="0"/>
              <a:t>,</a:t>
            </a:r>
            <a:r>
              <a:rPr spc="-305" dirty="0"/>
              <a:t> </a:t>
            </a:r>
            <a:r>
              <a:rPr spc="-60" dirty="0"/>
              <a:t>2000</a:t>
            </a:r>
            <a:r>
              <a:rPr spc="-360" dirty="0"/>
              <a:t>,</a:t>
            </a:r>
            <a:r>
              <a:rPr spc="-305" dirty="0"/>
              <a:t> </a:t>
            </a:r>
            <a:r>
              <a:rPr spc="-60" dirty="0"/>
              <a:t>2001</a:t>
            </a:r>
            <a:r>
              <a:rPr spc="-65" dirty="0"/>
              <a:t> </a:t>
            </a:r>
            <a:r>
              <a:rPr spc="-155" dirty="0"/>
              <a:t>dan</a:t>
            </a:r>
            <a:r>
              <a:rPr spc="-60" dirty="0"/>
              <a:t> 200</a:t>
            </a:r>
            <a:r>
              <a:rPr spc="-70" dirty="0"/>
              <a:t>2</a:t>
            </a:r>
            <a:r>
              <a:rPr spc="-11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373506"/>
            <a:ext cx="669607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pc="-70" dirty="0"/>
              <a:t>Tata</a:t>
            </a:r>
            <a:r>
              <a:rPr spc="-30" dirty="0"/>
              <a:t> </a:t>
            </a:r>
            <a:r>
              <a:rPr spc="-10" dirty="0"/>
              <a:t>Urutan</a:t>
            </a:r>
            <a:r>
              <a:rPr spc="5" dirty="0"/>
              <a:t> </a:t>
            </a:r>
            <a:r>
              <a:rPr spc="-30" dirty="0"/>
              <a:t>Peraturan</a:t>
            </a:r>
            <a:r>
              <a:rPr spc="10" dirty="0"/>
              <a:t> </a:t>
            </a:r>
            <a:r>
              <a:rPr spc="-15" dirty="0"/>
              <a:t>Perundang-Undangan</a:t>
            </a:r>
            <a:r>
              <a:rPr spc="20" dirty="0"/>
              <a:t> </a:t>
            </a:r>
            <a:r>
              <a:rPr spc="-10" dirty="0"/>
              <a:t>di </a:t>
            </a:r>
            <a:r>
              <a:rPr spc="-620" dirty="0"/>
              <a:t> </a:t>
            </a:r>
            <a:r>
              <a:rPr spc="-10" dirty="0"/>
              <a:t>Indonesia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384" y="2112136"/>
            <a:ext cx="5691485" cy="3551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543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MT</vt:lpstr>
      <vt:lpstr>Calibri</vt:lpstr>
      <vt:lpstr>Calibri Light</vt:lpstr>
      <vt:lpstr>Trebuchet MS</vt:lpstr>
      <vt:lpstr>Office Theme</vt:lpstr>
      <vt:lpstr>NILAI DAN NORMA  KONSTITUSIONAL  UUD NRI 1945</vt:lpstr>
      <vt:lpstr>PowerPoint Presentation</vt:lpstr>
      <vt:lpstr>PowerPoint Presentation</vt:lpstr>
      <vt:lpstr>PowerPoint Presentation</vt:lpstr>
      <vt:lpstr>PowerPoint Presentation</vt:lpstr>
      <vt:lpstr>Undang-Undang Dasar 1945 Pembukaan</vt:lpstr>
      <vt:lpstr>Konstitusi Negara Indonesia</vt:lpstr>
      <vt:lpstr>Tata Urutan Peraturan Perundang-Undangan di  Indonesia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NILAI DAN NORMA KONSTITUSIONAL UUD NRI 1945</dc:title>
  <dc:creator>dell</dc:creator>
  <cp:lastModifiedBy>Windows User</cp:lastModifiedBy>
  <cp:revision>5</cp:revision>
  <dcterms:created xsi:type="dcterms:W3CDTF">2022-10-18T00:37:04Z</dcterms:created>
  <dcterms:modified xsi:type="dcterms:W3CDTF">2023-08-02T04:06:48Z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2022-10-18T00:00:00Z</vt:filetime>
  </property>
</Properties>
</file>