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4" r:id="rId1"/>
  </p:sldMasterIdLst>
  <p:notesMasterIdLst>
    <p:notesMasterId r:id="rId28"/>
  </p:notesMasterIdLst>
  <p:sldIdLst>
    <p:sldId id="256" r:id="rId2"/>
    <p:sldId id="257" r:id="rId3"/>
    <p:sldId id="259" r:id="rId4"/>
    <p:sldId id="307" r:id="rId5"/>
    <p:sldId id="260" r:id="rId6"/>
    <p:sldId id="261" r:id="rId7"/>
    <p:sldId id="262" r:id="rId8"/>
    <p:sldId id="323" r:id="rId9"/>
    <p:sldId id="324" r:id="rId10"/>
    <p:sldId id="264" r:id="rId11"/>
    <p:sldId id="303" r:id="rId12"/>
    <p:sldId id="309" r:id="rId13"/>
    <p:sldId id="311" r:id="rId14"/>
    <p:sldId id="297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288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hIMee5VEFBY59gzqoKYYd2uPlE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DA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74"/>
    <p:restoredTop sz="94677"/>
  </p:normalViewPr>
  <p:slideViewPr>
    <p:cSldViewPr snapToGrid="0">
      <p:cViewPr varScale="1">
        <p:scale>
          <a:sx n="134" d="100"/>
          <a:sy n="134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85022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5206d9f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5206d9f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62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5206d9fa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25206d9fa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96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5206d9fa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5206d9fa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552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5206d9fa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5206d9fa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748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5206d9fa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5206d9fa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967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25206d9fa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25206d9fa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695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25206d9fa_1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25206d9fa_1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67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25206d9f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25206d9f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71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25206d9fa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25206d9fa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537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25206d9fa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25206d9fa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93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5206d9fa_1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5206d9fa_1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95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25206d9fa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25206d9fa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25206d9fa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25206d9fa_1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668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5206d9fa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5206d9fa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700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5206d9fa_1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5206d9fa_1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69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0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9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8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5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5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1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25206d9fa_1_2"/>
          <p:cNvSpPr txBox="1">
            <a:spLocks noGrp="1"/>
          </p:cNvSpPr>
          <p:nvPr>
            <p:ph type="title"/>
          </p:nvPr>
        </p:nvSpPr>
        <p:spPr>
          <a:xfrm>
            <a:off x="632725" y="365125"/>
            <a:ext cx="10818377" cy="1215600"/>
          </a:xfrm>
          <a:prstGeom prst="rect">
            <a:avLst/>
          </a:prstGeom>
          <a:solidFill>
            <a:srgbClr val="FFE599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  Project Report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  on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gb25206d9fa_1_2"/>
          <p:cNvSpPr txBox="1">
            <a:spLocks noGrp="1"/>
          </p:cNvSpPr>
          <p:nvPr>
            <p:ph idx="1"/>
          </p:nvPr>
        </p:nvSpPr>
        <p:spPr>
          <a:xfrm>
            <a:off x="632725" y="1580700"/>
            <a:ext cx="10818377" cy="52773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r>
              <a:rPr lang="en-US" i="1" dirty="0"/>
              <a:t> </a:t>
            </a:r>
            <a:r>
              <a:rPr lang="en-US" b="1" i="1" dirty="0"/>
              <a:t>                            </a:t>
            </a:r>
            <a:r>
              <a:rPr lang="en-US" sz="3400" b="1" i="1" dirty="0">
                <a:latin typeface="Times New Roman"/>
                <a:ea typeface="Times New Roman"/>
                <a:cs typeface="Times New Roman"/>
                <a:sym typeface="Times New Roman"/>
              </a:rPr>
              <a:t>Gaussian Particle Filtering</a:t>
            </a:r>
            <a:endParaRPr sz="3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 i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Submitted to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r>
              <a:rPr lang="en-US" sz="3400" b="1" i="1" dirty="0">
                <a:latin typeface="Times New Roman"/>
                <a:ea typeface="Times New Roman"/>
                <a:cs typeface="Times New Roman"/>
                <a:sym typeface="Times New Roman"/>
              </a:rPr>
              <a:t>Dr. Sheetal Kalyani</a:t>
            </a:r>
            <a:endParaRPr sz="3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 i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2500" i="1" dirty="0">
                <a:latin typeface="Times New Roman"/>
                <a:ea typeface="Times New Roman"/>
                <a:cs typeface="Times New Roman"/>
                <a:sym typeface="Times New Roman"/>
              </a:rPr>
              <a:t>RAJ GAURAV TIWARI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lang="en-US" sz="2500" i="1" dirty="0">
                <a:latin typeface="Times New Roman"/>
                <a:ea typeface="Times New Roman"/>
                <a:cs typeface="Times New Roman"/>
                <a:sym typeface="Times New Roman"/>
              </a:rPr>
              <a:t>SARTHAK GUPTA</a:t>
            </a:r>
            <a:endParaRPr sz="25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r>
              <a:rPr lang="en-US" sz="2500" i="1" dirty="0">
                <a:latin typeface="Times New Roman"/>
                <a:ea typeface="Times New Roman"/>
                <a:cs typeface="Times New Roman"/>
                <a:sym typeface="Times New Roman"/>
              </a:rPr>
              <a:t> (EE19S010) 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</a:t>
            </a:r>
            <a:r>
              <a:rPr lang="en-US" sz="2500" i="1" dirty="0">
                <a:latin typeface="Times New Roman"/>
                <a:ea typeface="Times New Roman"/>
                <a:cs typeface="Times New Roman"/>
                <a:sym typeface="Times New Roman"/>
              </a:rPr>
              <a:t> (EE20M021)   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i="1" dirty="0">
                <a:latin typeface="Times New Roman"/>
                <a:ea typeface="Times New Roman"/>
                <a:cs typeface="Times New Roman"/>
                <a:sym typeface="Times New Roman"/>
              </a:rPr>
              <a:t>       SAI DINESH KANCHARANA               KOTTI VENKATA SAI KIRAN</a:t>
            </a:r>
          </a:p>
          <a:p>
            <a:pPr marL="0" indent="0">
              <a:buNone/>
            </a:pPr>
            <a:r>
              <a:rPr lang="en-US" sz="2500" i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(EE20D401)                                      (EE20M014) </a:t>
            </a:r>
            <a:endParaRPr lang="en-US"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i="1" dirty="0">
                <a:latin typeface="Times New Roman"/>
                <a:ea typeface="Times New Roman"/>
                <a:cs typeface="Times New Roman"/>
                <a:sym typeface="Times New Roman"/>
              </a:rPr>
              <a:t>		        </a:t>
            </a:r>
            <a:r>
              <a:rPr lang="en-US" sz="2500" b="1" i="1" dirty="0">
                <a:latin typeface="Times New Roman"/>
                <a:ea typeface="Times New Roman"/>
                <a:cs typeface="Times New Roman"/>
                <a:sym typeface="Times New Roman"/>
              </a:rPr>
              <a:t>TA</a:t>
            </a:r>
            <a:r>
              <a:rPr lang="en-US" sz="2500" i="1" dirty="0">
                <a:latin typeface="Times New Roman"/>
                <a:ea typeface="Times New Roman"/>
                <a:cs typeface="Times New Roman"/>
                <a:sym typeface="Times New Roman"/>
              </a:rPr>
              <a:t>: SHASHANK SHEKHAR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i="1" dirty="0">
                <a:latin typeface="Times New Roman"/>
                <a:ea typeface="Times New Roman"/>
                <a:cs typeface="Times New Roman"/>
                <a:sym typeface="Times New Roman"/>
              </a:rPr>
              <a:t>(EE17D022)</a:t>
            </a:r>
            <a:endParaRPr sz="25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25206d9fa_1_261"/>
          <p:cNvSpPr txBox="1">
            <a:spLocks noGrp="1"/>
          </p:cNvSpPr>
          <p:nvPr>
            <p:ph type="title"/>
          </p:nvPr>
        </p:nvSpPr>
        <p:spPr>
          <a:xfrm>
            <a:off x="609599" y="365125"/>
            <a:ext cx="11090787" cy="618000"/>
          </a:xfrm>
          <a:prstGeom prst="rect">
            <a:avLst/>
          </a:prstGeom>
          <a:solidFill>
            <a:srgbClr val="FFE599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update Algorithm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Google Shape;138;gb25206d9fa_1_26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09599" y="983125"/>
                <a:ext cx="11090787" cy="5643817"/>
              </a:xfrm>
              <a:prstGeom prst="rect">
                <a:avLst/>
              </a:prstGeom>
              <a:ln w="28575" cap="flat" cmpd="sng">
                <a:solidFill>
                  <a:srgbClr val="A02D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ts val="1100"/>
                  <a:buNone/>
                </a:pPr>
                <a:r>
                  <a:rPr lang="en-US" sz="3000" dirty="0">
                    <a:latin typeface="Times New Roman" panose="02020603050405020304" pitchFamily="18" charset="0"/>
                    <a:ea typeface="Arial"/>
                    <a:cs typeface="Times New Roman" panose="02020603050405020304" pitchFamily="18" charset="0"/>
                    <a:sym typeface="Arial"/>
                  </a:rPr>
                  <a:t>1) Draw samples form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𝒩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;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𝑛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∑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000" b="0" i="0" smtClean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 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ea typeface="Arial"/>
                    <a:cs typeface="Times New Roman" panose="02020603050405020304" pitchFamily="18" charset="0"/>
                    <a:sym typeface="Arial"/>
                  </a:rPr>
                  <a:t>and denote them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(</m:t>
                                </m:r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𝑗</m:t>
                                </m:r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𝑗</m:t>
                        </m:r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𝑀</m:t>
                        </m:r>
                      </m:sup>
                    </m:sSubSup>
                  </m:oMath>
                </a14:m>
                <a:endParaRPr lang="en-US" sz="3000" dirty="0"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endParaRPr>
              </a:p>
              <a:p>
                <a:pPr marL="0" lvl="0" indent="0" algn="just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ts val="1100"/>
                  <a:buNone/>
                </a:pPr>
                <a:r>
                  <a:rPr lang="en-US" sz="3000" dirty="0">
                    <a:latin typeface="Times New Roman" panose="02020603050405020304" pitchFamily="18" charset="0"/>
                    <a:ea typeface="Arial"/>
                    <a:cs typeface="Times New Roman" panose="02020603050405020304" pitchFamily="18" charset="0"/>
                    <a:sym typeface="Arial"/>
                  </a:rPr>
                  <a:t>2) For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Arial"/>
                        <a:cs typeface="Times New Roman" panose="02020603050405020304" pitchFamily="18" charset="0"/>
                        <a:sym typeface="Arial"/>
                      </a:rPr>
                      <m:t>𝑗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Arial"/>
                        <a:cs typeface="Times New Roman" panose="02020603050405020304" pitchFamily="18" charset="0"/>
                        <a:sym typeface="Arial"/>
                      </a:rPr>
                      <m:t>=1,…,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Arial"/>
                        <a:cs typeface="Times New Roman" panose="02020603050405020304" pitchFamily="18" charset="0"/>
                        <a:sym typeface="Arial"/>
                      </a:rPr>
                      <m:t>𝑀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Arial"/>
                        <a:cs typeface="Times New Roman" panose="02020603050405020304" pitchFamily="18" charset="0"/>
                        <a:sym typeface="Arial"/>
                      </a:rPr>
                      <m:t>, 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ea typeface="Arial"/>
                    <a:cs typeface="Times New Roman" panose="02020603050405020304" pitchFamily="18" charset="0"/>
                    <a:sym typeface="Arial"/>
                  </a:rPr>
                  <a:t>samples from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 </m:t>
                    </m:r>
                    <m:r>
                      <a:rPr lang="en-US" sz="3000" i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𝑝</m:t>
                    </m:r>
                    <m:d>
                      <m:dPr>
                        <m:ctrlP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𝑛</m:t>
                            </m:r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+1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|</m:t>
                        </m:r>
                        <m:sSubSup>
                          <m:sSubSupPr>
                            <m:ctrlP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3000" i="1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0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(</m:t>
                            </m:r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𝑗</m:t>
                            </m:r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sz="3000" b="0" i="0" smtClean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 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ea typeface="Arial"/>
                    <a:cs typeface="Times New Roman" panose="02020603050405020304" pitchFamily="18" charset="0"/>
                    <a:sym typeface="Arial"/>
                  </a:rPr>
                  <a:t>to 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      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𝑛</m:t>
                                </m:r>
                                <m:r>
                                  <a:rPr lang="en-US" sz="3000" b="0" i="1" smtClean="0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(</m:t>
                                </m:r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𝑗</m:t>
                                </m:r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𝑗</m:t>
                        </m:r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𝑀</m:t>
                        </m:r>
                      </m:sup>
                    </m:sSubSup>
                  </m:oMath>
                </a14:m>
                <a:endParaRPr lang="en-US" sz="3000" dirty="0"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endParaRPr>
              </a:p>
              <a:p>
                <a:pPr marL="0" lvl="0" indent="0">
                  <a:buNone/>
                </a:pPr>
                <a:r>
                  <a:rPr lang="en-US" sz="3000" dirty="0">
                    <a:solidFill>
                      <a:srgbClr val="242729"/>
                    </a:solidFill>
                    <a:highlight>
                      <a:srgbClr val="FFFFFF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3) Computer 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000" b="0" i="1" smtClean="0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30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𝑛</m:t>
                        </m:r>
                        <m:r>
                          <a:rPr lang="en-US" sz="30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+1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rgbClr val="242729"/>
                    </a:solidFill>
                    <a:highlight>
                      <a:srgbClr val="FFFFFF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and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∑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𝑛</m:t>
                        </m:r>
                        <m:r>
                          <a:rPr lang="en-US" sz="30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242729"/>
                    </a:solidFill>
                    <a:highlight>
                      <a:srgbClr val="FFFFFF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 as</a:t>
                </a:r>
              </a:p>
              <a:p>
                <a:pPr marL="0" lvl="0" indent="0">
                  <a:buNone/>
                </a:pPr>
                <a:r>
                  <a:rPr lang="en-US" sz="3000" dirty="0">
                    <a:solidFill>
                      <a:srgbClr val="202124"/>
                    </a:solidFill>
                    <a:highlight>
                      <a:srgbClr val="FFFFFF"/>
                    </a:highlight>
                    <a:cs typeface="Times New Roman" panose="02020603050405020304" pitchFamily="18" charset="0"/>
                    <a:sym typeface="Times New Roman"/>
                  </a:rPr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+1</m:t>
                        </m:r>
                      </m:sub>
                    </m:sSub>
                    <m:r>
                      <a:rPr lang="en-US" sz="3000" i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 </m:t>
                    </m:r>
                    <m:r>
                      <a:rPr lang="en-US" sz="3000" b="0" i="1" smtClean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𝑗</m:t>
                        </m:r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𝑛</m:t>
                            </m:r>
                            <m:r>
                              <a:rPr lang="en-US" sz="3000" b="0" i="1" smtClean="0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+1</m:t>
                            </m:r>
                          </m:sub>
                          <m:sup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(</m:t>
                            </m:r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𝑗</m:t>
                            </m:r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000" dirty="0">
                    <a:solidFill>
                      <a:srgbClr val="242729"/>
                    </a:solidFill>
                    <a:highlight>
                      <a:srgbClr val="FFFFFF"/>
                    </a:highlight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</a:p>
              <a:p>
                <a:pPr marL="0" lvl="0" indent="0">
                  <a:buNone/>
                </a:pPr>
                <a:r>
                  <a:rPr lang="en-US" sz="3000" dirty="0">
                    <a:solidFill>
                      <a:srgbClr val="202124"/>
                    </a:solidFill>
                    <a:highlight>
                      <a:srgbClr val="FFFFFF"/>
                    </a:highlight>
                    <a:cs typeface="Times New Roman" panose="02020603050405020304" pitchFamily="18" charset="0"/>
                    <a:sym typeface="Times New Roman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accPr>
                          <m:e>
                            <m:r>
                              <a:rPr lang="en-US" sz="3000" i="1" smtClean="0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∑</m:t>
                            </m:r>
                          </m:e>
                        </m:acc>
                      </m:e>
                      <m:sub>
                        <m:r>
                          <a:rPr lang="en-US" sz="30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𝑛</m:t>
                        </m:r>
                        <m:r>
                          <a:rPr lang="en-US" sz="30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+1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=</m:t>
                    </m:r>
                  </m:oMath>
                </a14:m>
                <a:r>
                  <a:rPr lang="en-US" sz="3000" dirty="0">
                    <a:solidFill>
                      <a:srgbClr val="202124"/>
                    </a:solidFill>
                    <a:highlight>
                      <a:srgbClr val="FFFFFF"/>
                    </a:highlight>
                    <a:cs typeface="Times New Roman" panose="02020603050405020304" pitchFamily="18" charset="0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fPr>
                      <m:num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𝑗</m:t>
                        </m:r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𝑀</m:t>
                        </m:r>
                      </m:sup>
                      <m:e>
                        <m:d>
                          <m:dPr>
                            <m:ctrlP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3000" i="1">
                                        <a:solidFill>
                                          <a:srgbClr val="202124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000" i="1">
                                        <a:solidFill>
                                          <a:srgbClr val="202124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𝑛</m:t>
                                </m:r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3000" b="0" i="1" smtClean="0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𝑛</m:t>
                                </m:r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(</m:t>
                                </m:r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𝑗</m:t>
                                </m:r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solidFill>
                                          <a:srgbClr val="202124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3000" i="1">
                                            <a:solidFill>
                                              <a:srgbClr val="202124"/>
                                            </a:solidFill>
                                            <a:highlight>
                                              <a:srgbClr val="FFFFFF"/>
                                            </a:highlight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000" i="1">
                                            <a:solidFill>
                                              <a:srgbClr val="202124"/>
                                            </a:solidFill>
                                            <a:highlight>
                                              <a:srgbClr val="FFFFFF"/>
                                            </a:highligh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Times New Roman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202124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  <m:t>𝑛</m:t>
                                    </m:r>
                                    <m:r>
                                      <a:rPr lang="en-US" sz="3000" i="1">
                                        <a:solidFill>
                                          <a:srgbClr val="202124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3000" i="1">
                                    <a:solidFill>
                                      <a:srgbClr val="202124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3000" i="1">
                                        <a:solidFill>
                                          <a:srgbClr val="202124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i="1">
                                        <a:solidFill>
                                          <a:srgbClr val="202124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srgbClr val="202124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  <m:t>𝑛</m:t>
                                    </m:r>
                                    <m:r>
                                      <a:rPr lang="en-US" sz="3000" i="1">
                                        <a:solidFill>
                                          <a:srgbClr val="202124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3000" i="1">
                                        <a:solidFill>
                                          <a:srgbClr val="202124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  <m:t>(</m:t>
                                    </m:r>
                                    <m:r>
                                      <a:rPr lang="en-US" sz="3000" i="1">
                                        <a:solidFill>
                                          <a:srgbClr val="202124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  <m:t>𝑗</m:t>
                                    </m:r>
                                    <m:r>
                                      <a:rPr lang="en-US" sz="3000" i="1">
                                        <a:solidFill>
                                          <a:srgbClr val="202124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3000" i="1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𝐻</m:t>
                            </m:r>
                          </m:sup>
                        </m:sSup>
                      </m:e>
                    </m:nary>
                  </m:oMath>
                </a14:m>
                <a:endParaRPr sz="3000" dirty="0">
                  <a:solidFill>
                    <a:srgbClr val="242729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38" name="Google Shape;138;gb25206d9fa_1_26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983125"/>
                <a:ext cx="11090787" cy="5643817"/>
              </a:xfrm>
              <a:prstGeom prst="rect">
                <a:avLst/>
              </a:prstGeom>
              <a:blipFill>
                <a:blip r:embed="rId3"/>
                <a:stretch>
                  <a:fillRect l="-1206" r="-1096"/>
                </a:stretch>
              </a:blipFill>
              <a:ln w="28575" cap="flat" cmpd="sng">
                <a:solidFill>
                  <a:srgbClr val="A02D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25206d9fa_1_255"/>
          <p:cNvSpPr txBox="1">
            <a:spLocks noGrp="1"/>
          </p:cNvSpPr>
          <p:nvPr>
            <p:ph type="title"/>
          </p:nvPr>
        </p:nvSpPr>
        <p:spPr>
          <a:xfrm>
            <a:off x="226142" y="157316"/>
            <a:ext cx="11843083" cy="737419"/>
          </a:xfrm>
          <a:prstGeom prst="rect">
            <a:avLst/>
          </a:prstGeom>
          <a:solidFill>
            <a:srgbClr val="FFE599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       Measurement Update Algorithm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Google Shape;130;gb25206d9fa_1_255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6143" y="894735"/>
                <a:ext cx="11843082" cy="5834679"/>
              </a:xfrm>
              <a:prstGeom prst="rect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just">
                  <a:buNone/>
                </a:pPr>
                <a:endParaRPr lang="en-US" dirty="0">
                  <a:solidFill>
                    <a:srgbClr val="202124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514350" lvl="0" indent="-514350" algn="just">
                  <a:buFont typeface="+mj-lt"/>
                  <a:buAutoNum type="arabicParenR"/>
                </a:pPr>
                <a:r>
                  <a:rPr lang="en-US" sz="23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Draw the samples form the importance sampling function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0:</m:t>
                            </m:r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3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and denote them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(</m:t>
                                </m:r>
                                <m: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𝑗</m:t>
                                </m:r>
                                <m: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𝑗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=1</m:t>
                        </m:r>
                      </m:sub>
                      <m:sup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23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.</a:t>
                </a:r>
              </a:p>
              <a:p>
                <a:pPr marL="514350" lvl="0" indent="-514350" algn="just">
                  <a:buFont typeface="+mj-lt"/>
                  <a:buAutoNum type="arabicParenR"/>
                </a:pPr>
                <a:r>
                  <a:rPr lang="en-US" sz="23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Obtain the respective weights by </a:t>
                </a:r>
              </a:p>
              <a:p>
                <a:pPr marL="0" lv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300" i="1">
                              <a:solidFill>
                                <a:schemeClr val="tx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3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300" i="1">
                              <a:solidFill>
                                <a:schemeClr val="tx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/>
                            </a:rPr>
                            <m:t>𝑛</m:t>
                          </m:r>
                        </m:sub>
                        <m:sup>
                          <m:r>
                            <a:rPr lang="en-US" sz="2300" i="1">
                              <a:solidFill>
                                <a:schemeClr val="tx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/>
                            </a:rPr>
                            <m:t>(</m:t>
                          </m:r>
                          <m:r>
                            <a:rPr lang="en-US" sz="2300" i="1">
                              <a:solidFill>
                                <a:schemeClr val="tx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/>
                            </a:rPr>
                            <m:t>𝑗</m:t>
                          </m:r>
                          <m:r>
                            <a:rPr lang="en-US" sz="2300" i="1">
                              <a:solidFill>
                                <a:schemeClr val="tx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/>
                            </a:rPr>
                            <m:t>)</m:t>
                          </m:r>
                        </m:sup>
                      </m:sSubSup>
                      <m:r>
                        <a:rPr lang="en-US" sz="2300" i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solidFill>
                                <a:schemeClr val="tx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/>
                            </a:rPr>
                          </m:ctrlPr>
                        </m:fPr>
                        <m:num>
                          <m:r>
                            <a:rPr lang="en-US" sz="2300" i="1">
                              <a:solidFill>
                                <a:schemeClr val="tx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3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(</m:t>
                                      </m:r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𝑗</m:t>
                                      </m:r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)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en-US" sz="2300" i="1">
                              <a:solidFill>
                                <a:schemeClr val="tx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Times New Roman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23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(</m:t>
                                  </m:r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𝑗</m:t>
                                  </m:r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300" i="1">
                              <a:solidFill>
                                <a:schemeClr val="tx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3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(</m:t>
                                  </m:r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𝑗</m:t>
                                  </m:r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23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0:</m:t>
                                  </m:r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300" dirty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514350" lvl="0" indent="-514350" algn="just">
                  <a:buAutoNum type="arabicParenR" startAt="3"/>
                </a:pPr>
                <a:r>
                  <a:rPr lang="en-US" sz="23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Normalize the weights as</a:t>
                </a:r>
              </a:p>
              <a:p>
                <a:pPr marL="0" lvl="0" indent="0" algn="just">
                  <a:buNone/>
                </a:pPr>
                <a:r>
                  <a:rPr lang="en-US" sz="23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Sup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𝑤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𝑛</m:t>
                        </m:r>
                      </m:sub>
                      <m:sup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(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𝑗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)</m:t>
                        </m:r>
                      </m:sup>
                    </m:sSubSup>
                    <m:r>
                      <a:rPr lang="en-US" sz="2300" i="1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300" i="1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300" i="1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(</m:t>
                                </m:r>
                                <m: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𝑗</m:t>
                                </m:r>
                                <m: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𝑗</m:t>
                                </m:r>
                                <m: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  <m:t>𝑀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300" i="1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300" i="1">
                                            <a:solidFill>
                                              <a:schemeClr val="tx1"/>
                                            </a:solidFill>
                                            <a:highlight>
                                              <a:srgbClr val="FFFFFF"/>
                                            </a:highlight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300" i="1">
                                            <a:solidFill>
                                              <a:schemeClr val="tx1"/>
                                            </a:solidFill>
                                            <a:highlight>
                                              <a:srgbClr val="FFFFFF"/>
                                            </a:highlight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Times New Roman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300" i="1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300" i="1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  <m:t>(</m:t>
                                    </m:r>
                                    <m:r>
                                      <a:rPr lang="en-US" sz="2300" i="1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  <m:t>𝑗</m:t>
                                    </m:r>
                                    <m:r>
                                      <a:rPr lang="en-US" sz="2300" i="1">
                                        <a:solidFill>
                                          <a:schemeClr val="tx1"/>
                                        </a:solidFill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Times New Roman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den>
                    </m:f>
                  </m:oMath>
                </a14:m>
                <a:endParaRPr lang="en-US" sz="2300" dirty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514350" lvl="0" indent="-514350" algn="just">
                  <a:buAutoNum type="arabicParenR" startAt="4"/>
                </a:pPr>
                <a:r>
                  <a:rPr lang="en-US" sz="23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Estimate the mean and covariance by</a:t>
                </a:r>
              </a:p>
              <a:p>
                <a:pPr marL="0" lvl="0" indent="0" algn="just">
                  <a:buNone/>
                </a:pPr>
                <a:r>
                  <a:rPr lang="en-US" sz="23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                                    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𝜇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sz="2300" i="1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𝑗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=1</m:t>
                        </m:r>
                      </m:sub>
                      <m:sup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sSubSup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(</m:t>
                            </m:r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𝑗</m:t>
                            </m:r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sSubSup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(</m:t>
                            </m:r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𝑗</m:t>
                            </m:r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endParaRPr lang="en-US" sz="2300" dirty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0" lvl="0" indent="0" algn="just">
                  <a:buNone/>
                </a:pPr>
                <a:r>
                  <a:rPr lang="en-US" sz="23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∑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sz="2300" i="1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𝑗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=1</m:t>
                        </m:r>
                      </m:sub>
                      <m:sup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sSubSupPr>
                          <m:e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(</m:t>
                            </m:r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𝑗</m:t>
                            </m:r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30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−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(</m:t>
                                      </m:r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𝑗</m:t>
                                      </m:r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sSup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300" i="1">
                                    <a:solidFill>
                                      <a:schemeClr val="tx1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 smtClean="0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(</m:t>
                                      </m:r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−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(</m:t>
                                      </m:r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𝑗</m:t>
                                      </m:r>
                                      <m:r>
                                        <a:rPr lang="en-US" sz="2300" i="1">
                                          <a:solidFill>
                                            <a:schemeClr val="tx1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Times New Roman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)</m:t>
                            </m:r>
                          </m:e>
                          <m:sup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𝐻</m:t>
                            </m:r>
                          </m:sup>
                        </m:sSup>
                      </m:e>
                    </m:nary>
                  </m:oMath>
                </a14:m>
                <a:endParaRPr lang="en-US" sz="2300" dirty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>
          <p:sp>
            <p:nvSpPr>
              <p:cNvPr id="130" name="Google Shape;130;gb25206d9fa_1_25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143" y="894735"/>
                <a:ext cx="11843082" cy="5834679"/>
              </a:xfrm>
              <a:prstGeom prst="rect">
                <a:avLst/>
              </a:prstGeom>
              <a:blipFill>
                <a:blip r:embed="rId3"/>
                <a:stretch>
                  <a:fillRect l="-641" r="-1175" b="-11015"/>
                </a:stretch>
              </a:blipFill>
              <a:ln w="2857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25206d9fa_1_255"/>
          <p:cNvSpPr txBox="1">
            <a:spLocks noGrp="1"/>
          </p:cNvSpPr>
          <p:nvPr>
            <p:ph type="title"/>
          </p:nvPr>
        </p:nvSpPr>
        <p:spPr>
          <a:xfrm>
            <a:off x="226142" y="157316"/>
            <a:ext cx="11843083" cy="737419"/>
          </a:xfrm>
          <a:prstGeom prst="rect">
            <a:avLst/>
          </a:prstGeom>
          <a:solidFill>
            <a:srgbClr val="FFE599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Continue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Google Shape;130;gb25206d9fa_1_255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6143" y="894735"/>
                <a:ext cx="11843082" cy="5834679"/>
              </a:xfrm>
              <a:prstGeom prst="rect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300" dirty="0">
                    <a:solidFill>
                      <a:srgbClr val="202124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:r>
                  <a:rPr lang="en-US" sz="23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∑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obtained from the time update algorithm represents the mean and variance of the predictive distribution (which is approximated as Gaussian).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3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The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 </m:t>
                        </m:r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𝜇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∑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 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obtained from the measurement update algorithm represents the mean and variance of the filtering distribution (which is approximated as Gaussian).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Choice of </a:t>
                </a:r>
                <a14:m>
                  <m:oMath xmlns:m="http://schemas.openxmlformats.org/officeDocument/2006/math">
                    <m:r>
                      <a:rPr lang="en-US" sz="2400" b="1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𝝅</m:t>
                    </m:r>
                    <m:d>
                      <m:dPr>
                        <m:ctrlPr>
                          <a:rPr lang="en-US" sz="2400" b="1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GPF, the simple choice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4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(.)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𝜋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0: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0: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Times New Roman"/>
                        </a:rPr>
                        <m:t>𝒩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Times New Roman"/>
                                    </a:rPr>
                                    <m:t>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300" dirty="0">
                  <a:solidFill>
                    <a:srgbClr val="202124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endParaRPr lang="en-US" sz="2300" dirty="0">
                  <a:solidFill>
                    <a:srgbClr val="202124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>
          <p:sp>
            <p:nvSpPr>
              <p:cNvPr id="130" name="Google Shape;130;gb25206d9fa_1_25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143" y="894735"/>
                <a:ext cx="11843082" cy="5834679"/>
              </a:xfrm>
              <a:prstGeom prst="rect">
                <a:avLst/>
              </a:prstGeom>
              <a:blipFill>
                <a:blip r:embed="rId3"/>
                <a:stretch>
                  <a:fillRect l="-534" r="-1175"/>
                </a:stretch>
              </a:blipFill>
              <a:ln w="2857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25206d9fa_1_255"/>
          <p:cNvSpPr txBox="1">
            <a:spLocks noGrp="1"/>
          </p:cNvSpPr>
          <p:nvPr>
            <p:ph type="title"/>
          </p:nvPr>
        </p:nvSpPr>
        <p:spPr>
          <a:xfrm>
            <a:off x="226142" y="157316"/>
            <a:ext cx="11843083" cy="737419"/>
          </a:xfrm>
          <a:prstGeom prst="rect">
            <a:avLst/>
          </a:prstGeom>
          <a:solidFill>
            <a:srgbClr val="FFE599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Simulation Models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b25206d9fa_1_255"/>
          <p:cNvSpPr txBox="1">
            <a:spLocks noGrp="1"/>
          </p:cNvSpPr>
          <p:nvPr>
            <p:ph idx="1"/>
          </p:nvPr>
        </p:nvSpPr>
        <p:spPr>
          <a:xfrm>
            <a:off x="226143" y="894735"/>
            <a:ext cx="11843082" cy="5834679"/>
          </a:xfrm>
          <a:prstGeom prst="rect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23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3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Models we are going to work on:-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3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Univariate Non stationary Growth Model(</a:t>
            </a:r>
            <a:r>
              <a:rPr lang="en-US" sz="2300" b="1" dirty="0"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UNGM</a:t>
            </a:r>
            <a:r>
              <a:rPr lang="en-US" sz="23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3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Bearing Only Tracking(</a:t>
            </a:r>
            <a:r>
              <a:rPr lang="en-US" sz="2300" b="1" dirty="0"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BOT</a:t>
            </a:r>
            <a:r>
              <a:rPr lang="en-US" sz="23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</a:t>
            </a:r>
          </a:p>
          <a:p>
            <a:pPr lvl="0" algn="just">
              <a:lnSpc>
                <a:spcPct val="150000"/>
              </a:lnSpc>
            </a:pPr>
            <a:endParaRPr lang="en-US" sz="2300" dirty="0">
              <a:solidFill>
                <a:srgbClr val="202124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872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1025-51B0-4A92-8DEB-913936A0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147484"/>
            <a:ext cx="11619913" cy="612172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Univariate Non-stationary Growth Model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725FF-1A25-4B91-9963-87FFB37B7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57" y="759656"/>
                <a:ext cx="11619913" cy="5894362"/>
              </a:xfrm>
              <a:ln w="28575">
                <a:solidFill>
                  <a:srgbClr val="7030A0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 Equation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β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⁡(1.2(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−1))</m:t>
                    </m:r>
                  </m:oMath>
                </a14:m>
                <a:r>
                  <a:rPr lang="en-US" sz="2400" b="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pPr marL="514350" indent="-514350">
                  <a:buAutoNum type="arabicPeriod" startAt="2"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Equation</a:t>
                </a:r>
              </a:p>
              <a:p>
                <a:pPr marL="0" indent="0">
                  <a:buNone/>
                </a:pPr>
                <a:r>
                  <a:rPr lang="en-US" sz="3200" dirty="0"/>
                  <a:t>   		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400" b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/>
                  <a:t> 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 1,2….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b="0" dirty="0"/>
              </a:p>
              <a:p>
                <a:pPr marL="457200" indent="-457200">
                  <a:buAutoNum type="arabicPeriod" startAt="3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Parameters: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=25,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b="0" dirty="0"/>
                  <a:t>	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𝒩</m:t>
                    </m:r>
                    <m:r>
                      <a:rPr lang="en-US" sz="2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(0,1)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		   </a:t>
                </a:r>
                <a:r>
                  <a:rPr lang="en-US" sz="2400" b="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	       </a:t>
                </a:r>
                <a:endParaRPr lang="en-US" sz="2400" b="0" dirty="0"/>
              </a:p>
              <a:p>
                <a:pPr marL="0" indent="0">
                  <a:buNone/>
                </a:pPr>
                <a:endParaRPr lang="en-US" sz="3200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725FF-1A25-4B91-9963-87FFB37B7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57" y="759656"/>
                <a:ext cx="11619913" cy="5894362"/>
              </a:xfrm>
              <a:blipFill>
                <a:blip r:embed="rId2"/>
                <a:stretch>
                  <a:fillRect l="-654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6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1025-51B0-4A92-8DEB-913936A0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147484"/>
            <a:ext cx="11619913" cy="612172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                            </a:t>
            </a:r>
            <a:r>
              <a:rPr lang="en-US" dirty="0">
                <a:latin typeface="Times New Roman" panose="02020603050405020304" pitchFamily="18" charset="0"/>
              </a:rPr>
              <a:t>UNGM Tracking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25FF-1A25-4B91-9963-87FFB37B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759656"/>
            <a:ext cx="11619913" cy="5894362"/>
          </a:xfrm>
          <a:ln w="28575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/>
              <a:t>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endParaRPr lang="en-US" sz="3200" dirty="0"/>
          </a:p>
          <a:p>
            <a:pPr marL="0" indent="0">
              <a:buNone/>
            </a:pPr>
            <a:endParaRPr lang="en-US" sz="3200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D4587FF-1D42-974A-9489-694616CF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89" y="759656"/>
            <a:ext cx="9180599" cy="4598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78413-18A7-8045-929B-0C9EA54B46B6}"/>
              </a:ext>
            </a:extLst>
          </p:cNvPr>
          <p:cNvSpPr txBox="1"/>
          <p:nvPr/>
        </p:nvSpPr>
        <p:spPr>
          <a:xfrm>
            <a:off x="3279336" y="5482865"/>
            <a:ext cx="767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Plot of true state and estimate of GPF for UNGM model.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2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1025-51B0-4A92-8DEB-913936A0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147484"/>
            <a:ext cx="11619913" cy="612172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               </a:t>
            </a:r>
            <a:r>
              <a:rPr lang="en-US" dirty="0">
                <a:latin typeface="Times New Roman" panose="02020603050405020304" pitchFamily="18" charset="0"/>
              </a:rPr>
              <a:t>UNGM Tracking with other filters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25FF-1A25-4B91-9963-87FFB37B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759656"/>
            <a:ext cx="11619913" cy="5894362"/>
          </a:xfrm>
          <a:ln w="28575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/>
              <a:t>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endParaRPr lang="en-US" sz="3200" dirty="0"/>
          </a:p>
          <a:p>
            <a:pPr marL="0" indent="0">
              <a:buNone/>
            </a:pPr>
            <a:endParaRPr lang="en-US" sz="3200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04DC2C1-DB8F-E944-AC21-2902606C3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8" t="2725" r="7597" b="3132"/>
          <a:stretch/>
        </p:blipFill>
        <p:spPr>
          <a:xfrm>
            <a:off x="5781365" y="1200721"/>
            <a:ext cx="6124592" cy="3413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1E3768-CA21-8241-8063-457E3499FA2A}"/>
              </a:ext>
            </a:extLst>
          </p:cNvPr>
          <p:cNvSpPr txBox="1"/>
          <p:nvPr/>
        </p:nvSpPr>
        <p:spPr>
          <a:xfrm>
            <a:off x="702733" y="4707467"/>
            <a:ext cx="529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Plot of true state and estimate of EKF for UNGM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2EAF3-0453-5544-A693-3B673729610A}"/>
              </a:ext>
            </a:extLst>
          </p:cNvPr>
          <p:cNvSpPr txBox="1"/>
          <p:nvPr/>
        </p:nvSpPr>
        <p:spPr>
          <a:xfrm>
            <a:off x="6403534" y="4703280"/>
            <a:ext cx="523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Plot of true state and estimate of SIR for UNGM </a:t>
            </a:r>
          </a:p>
          <a:p>
            <a:endParaRPr lang="en-US" dirty="0"/>
          </a:p>
        </p:txBody>
      </p: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F78D961-2BA4-6D47-8CF0-119A06E22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4" t="5613" r="7278" b="2098"/>
          <a:stretch/>
        </p:blipFill>
        <p:spPr>
          <a:xfrm>
            <a:off x="602947" y="1305170"/>
            <a:ext cx="5291667" cy="330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7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1025-51B0-4A92-8DEB-913936A0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147484"/>
            <a:ext cx="11619913" cy="612172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Performance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25FF-1A25-4B91-9963-87FFB37B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759656"/>
            <a:ext cx="11619913" cy="5894362"/>
          </a:xfrm>
          <a:ln w="28575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/>
              <a:t>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endParaRPr lang="en-US" sz="3200" dirty="0"/>
          </a:p>
          <a:p>
            <a:pPr marL="0" indent="0">
              <a:buNone/>
            </a:pPr>
            <a:endParaRPr lang="en-US" sz="3200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E3768-CA21-8241-8063-457E3499FA2A}"/>
              </a:ext>
            </a:extLst>
          </p:cNvPr>
          <p:cNvSpPr txBox="1"/>
          <p:nvPr/>
        </p:nvSpPr>
        <p:spPr>
          <a:xfrm>
            <a:off x="677333" y="5360536"/>
            <a:ext cx="5291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4: Plot of prediction error of GPF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2EAF3-0453-5544-A693-3B673729610A}"/>
              </a:ext>
            </a:extLst>
          </p:cNvPr>
          <p:cNvSpPr txBox="1"/>
          <p:nvPr/>
        </p:nvSpPr>
        <p:spPr>
          <a:xfrm>
            <a:off x="6322776" y="5323539"/>
            <a:ext cx="523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5: Plot of prediction error of EKF</a:t>
            </a:r>
          </a:p>
          <a:p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21B3F01-9E4D-EC4A-A550-C502FC88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95" y="1497464"/>
            <a:ext cx="4412975" cy="3627615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7666289-6CEA-DA4A-9C08-2108024B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808" y="1296615"/>
            <a:ext cx="5291666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56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1025-51B0-4A92-8DEB-913936A0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147484"/>
            <a:ext cx="11619913" cy="612172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                     MSE plot of all the filter</a:t>
            </a:r>
            <a:r>
              <a:rPr lang="en-US" dirty="0">
                <a:latin typeface="Times New Roman" panose="02020603050405020304" pitchFamily="18" charset="0"/>
              </a:rPr>
              <a:t>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25FF-1A25-4B91-9963-87FFB37B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759656"/>
            <a:ext cx="11619913" cy="5894362"/>
          </a:xfrm>
          <a:ln w="28575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/>
              <a:t>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endParaRPr lang="en-US" sz="3200" dirty="0"/>
          </a:p>
          <a:p>
            <a:pPr marL="0" indent="0">
              <a:buNone/>
            </a:pPr>
            <a:endParaRPr lang="en-US" sz="3200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0D932C-B1F3-1347-B683-F9E0A32C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87681" y="857105"/>
            <a:ext cx="8065919" cy="48027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42568-0914-A449-AD6D-BD1D6A57A243}"/>
              </a:ext>
            </a:extLst>
          </p:cNvPr>
          <p:cNvSpPr txBox="1"/>
          <p:nvPr/>
        </p:nvSpPr>
        <p:spPr>
          <a:xfrm>
            <a:off x="2201333" y="5757333"/>
            <a:ext cx="7552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6: Performance comparison of GPF, SIR and EKF, for M=1000 particles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6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1025-51B0-4A92-8DEB-913936A0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147484"/>
            <a:ext cx="11619913" cy="612172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 Computation time for UNGM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25FF-1A25-4B91-9963-87FFB37B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759656"/>
            <a:ext cx="11619913" cy="5894362"/>
          </a:xfrm>
          <a:ln w="28575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/>
              <a:t>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endParaRPr lang="en-US" sz="3200" dirty="0"/>
          </a:p>
          <a:p>
            <a:pPr marL="0" indent="0">
              <a:buNone/>
            </a:pPr>
            <a:endParaRPr lang="en-US" sz="3200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42568-0914-A449-AD6D-BD1D6A57A243}"/>
              </a:ext>
            </a:extLst>
          </p:cNvPr>
          <p:cNvSpPr txBox="1"/>
          <p:nvPr/>
        </p:nvSpPr>
        <p:spPr>
          <a:xfrm>
            <a:off x="2357379" y="5472820"/>
            <a:ext cx="75522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7: Computation Time for SIR, GPF and EKF for UNGM model using M=1000 particles</a:t>
            </a:r>
          </a:p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2F16C7F-5DB7-3D47-B676-EAFDB337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7" t="5179" r="7142" b="6606"/>
          <a:stretch/>
        </p:blipFill>
        <p:spPr>
          <a:xfrm>
            <a:off x="2552700" y="838548"/>
            <a:ext cx="6210300" cy="46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6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25206d9fa_1_7"/>
          <p:cNvSpPr txBox="1">
            <a:spLocks noGrp="1"/>
          </p:cNvSpPr>
          <p:nvPr>
            <p:ph type="title"/>
          </p:nvPr>
        </p:nvSpPr>
        <p:spPr>
          <a:xfrm>
            <a:off x="838200" y="308854"/>
            <a:ext cx="10556631" cy="1002300"/>
          </a:xfrm>
          <a:prstGeom prst="rect">
            <a:avLst/>
          </a:prstGeom>
          <a:solidFill>
            <a:srgbClr val="FFE599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dirty="0"/>
          </a:p>
        </p:txBody>
      </p:sp>
      <p:sp>
        <p:nvSpPr>
          <p:cNvPr id="91" name="Google Shape;91;gb25206d9fa_1_7"/>
          <p:cNvSpPr txBox="1">
            <a:spLocks noGrp="1"/>
          </p:cNvSpPr>
          <p:nvPr>
            <p:ph sz="half" idx="1"/>
          </p:nvPr>
        </p:nvSpPr>
        <p:spPr>
          <a:xfrm>
            <a:off x="838050" y="1311154"/>
            <a:ext cx="10556781" cy="5181721"/>
          </a:xfrm>
          <a:prstGeom prst="rect">
            <a:avLst/>
          </a:prstGeom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</a:p>
          <a:p>
            <a:pPr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Filters</a:t>
            </a:r>
          </a:p>
          <a:p>
            <a:pPr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Gaussian Particle Filtering</a:t>
            </a:r>
          </a:p>
          <a:p>
            <a:pPr lvl="1" algn="just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Time Update Algorithm</a:t>
            </a:r>
          </a:p>
          <a:p>
            <a:pPr lvl="1" algn="just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Measurement update Algorithm</a:t>
            </a:r>
          </a:p>
          <a:p>
            <a:pPr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Nonstationary Growth Model (UNGM)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Bearings Only Tracking (BOT)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Inferences.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1025-51B0-4A92-8DEB-913936A0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147484"/>
            <a:ext cx="11619913" cy="612172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Bearing Only Tracking (BOT)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725FF-1A25-4B91-9963-87FFB37B7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57" y="759656"/>
                <a:ext cx="11619913" cy="5894362"/>
              </a:xfrm>
              <a:ln w="28575">
                <a:solidFill>
                  <a:srgbClr val="7030A0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 Equation</a:t>
                </a:r>
              </a:p>
              <a:p>
                <a:pPr marL="457200" lvl="1" indent="0">
                  <a:buNone/>
                </a:pPr>
                <a:r>
                  <a:rPr lang="en-US" sz="2000" b="0" dirty="0"/>
                  <a:t>	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 1,2….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b="0" dirty="0"/>
              </a:p>
              <a:p>
                <a:pPr marL="457200" lvl="1" indent="0">
                  <a:buNone/>
                </a:pPr>
                <a:br>
                  <a:rPr lang="en-US" sz="2000" b="0" dirty="0"/>
                </a:br>
                <a:r>
                  <a:rPr lang="en-US" sz="2000" b="0" dirty="0"/>
                  <a:t>where, 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b="0" dirty="0"/>
                  <a:t>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pPr marL="514350" indent="-514350">
                  <a:buAutoNum type="arabicPeriod" startAt="2"/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 Equation</a:t>
                </a:r>
              </a:p>
              <a:p>
                <a:pPr marL="0" indent="0">
                  <a:buNone/>
                </a:pPr>
                <a:r>
                  <a:rPr lang="en-US" sz="3200" dirty="0"/>
                  <a:t>   		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b="0" dirty="0"/>
                  <a:t>	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 1,2….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b="0" dirty="0"/>
              </a:p>
              <a:p>
                <a:pPr marL="457200" indent="-457200">
                  <a:buAutoNum type="arabicPeriod" startAt="3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Parameters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0.005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3200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725FF-1A25-4B91-9963-87FFB37B7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57" y="759656"/>
                <a:ext cx="11619913" cy="5894362"/>
              </a:xfrm>
              <a:blipFill>
                <a:blip r:embed="rId2"/>
                <a:stretch>
                  <a:fillRect l="-654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067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1025-51B0-4A92-8DEB-913936A0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147484"/>
            <a:ext cx="11619913" cy="612172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BOT tracking by filters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25FF-1A25-4B91-9963-87FFB37B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759656"/>
            <a:ext cx="11619913" cy="5894362"/>
          </a:xfrm>
          <a:ln w="28575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br>
              <a:rPr lang="en-US" sz="3200" b="0" dirty="0"/>
            </a:br>
            <a:endParaRPr lang="en-US" sz="3200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>
              <a:buFont typeface="Wingdings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from the above plots, GPF and SIR are tracking the true state almost exactly, but EKF is diverging at some points. 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DC7977F-A055-4748-A2D6-C0C4545CF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4171" r="5952" b="4877"/>
          <a:stretch/>
        </p:blipFill>
        <p:spPr>
          <a:xfrm>
            <a:off x="645290" y="988256"/>
            <a:ext cx="4793983" cy="3778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76BE9B-9F8A-6047-820E-C73935640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0" t="2857" r="6547" b="5396"/>
          <a:stretch/>
        </p:blipFill>
        <p:spPr>
          <a:xfrm>
            <a:off x="6117727" y="932921"/>
            <a:ext cx="4793983" cy="3837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672A09-E778-B24E-8DD6-AE063A43723B}"/>
              </a:ext>
            </a:extLst>
          </p:cNvPr>
          <p:cNvSpPr txBox="1"/>
          <p:nvPr/>
        </p:nvSpPr>
        <p:spPr>
          <a:xfrm>
            <a:off x="4093633" y="4944028"/>
            <a:ext cx="400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BOT tracking of GPF, SIR and EKF. </a:t>
            </a:r>
          </a:p>
        </p:txBody>
      </p:sp>
    </p:spTree>
    <p:extLst>
      <p:ext uri="{BB962C8B-B14F-4D97-AF65-F5344CB8AC3E}">
        <p14:creationId xmlns:p14="http://schemas.microsoft.com/office/powerpoint/2010/main" val="1420041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1025-51B0-4A92-8DEB-913936A0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147484"/>
            <a:ext cx="11619913" cy="612172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Performance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25FF-1A25-4B91-9963-87FFB37B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759656"/>
            <a:ext cx="11619913" cy="5894362"/>
          </a:xfrm>
          <a:ln w="28575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br>
              <a:rPr lang="en-US" sz="3200" b="0" dirty="0"/>
            </a:br>
            <a:endParaRPr lang="en-US" sz="3200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72A09-E778-B24E-8DD6-AE063A43723B}"/>
              </a:ext>
            </a:extLst>
          </p:cNvPr>
          <p:cNvSpPr txBox="1"/>
          <p:nvPr/>
        </p:nvSpPr>
        <p:spPr>
          <a:xfrm>
            <a:off x="3360663" y="5667599"/>
            <a:ext cx="512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Performance comparison of GPF, SIR, EKF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7730A66-B35E-0F4E-81A4-BC495DE07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97" y="851847"/>
            <a:ext cx="6268304" cy="47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60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1025-51B0-4A92-8DEB-913936A0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147484"/>
            <a:ext cx="11619913" cy="612172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Performance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25FF-1A25-4B91-9963-87FFB37B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759656"/>
            <a:ext cx="11619913" cy="5894362"/>
          </a:xfrm>
          <a:ln w="28575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br>
              <a:rPr lang="en-US" sz="3200" b="0" dirty="0"/>
            </a:br>
            <a:endParaRPr lang="en-US" sz="3200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72A09-E778-B24E-8DD6-AE063A43723B}"/>
              </a:ext>
            </a:extLst>
          </p:cNvPr>
          <p:cNvSpPr txBox="1"/>
          <p:nvPr/>
        </p:nvSpPr>
        <p:spPr>
          <a:xfrm>
            <a:off x="2780846" y="5805956"/>
            <a:ext cx="6764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10: Performance comparison of GPF, SIR, EKF. Average MSEs for position and velocities in x and y directions.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6FE154B-B3B9-E741-8AC9-D2DC2EF69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9" t="5800" r="8237" b="5200"/>
          <a:stretch/>
        </p:blipFill>
        <p:spPr>
          <a:xfrm>
            <a:off x="2597149" y="914400"/>
            <a:ext cx="6155267" cy="47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59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1025-51B0-4A92-8DEB-913936A0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147484"/>
            <a:ext cx="11619913" cy="612172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GPF vs SIR computation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25FF-1A25-4B91-9963-87FFB37B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759656"/>
            <a:ext cx="11619913" cy="5894362"/>
          </a:xfrm>
          <a:ln w="28575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br>
              <a:rPr lang="en-US" sz="3200" b="0" dirty="0"/>
            </a:br>
            <a:endParaRPr lang="en-US" sz="3200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72A09-E778-B24E-8DD6-AE063A43723B}"/>
              </a:ext>
            </a:extLst>
          </p:cNvPr>
          <p:cNvSpPr txBox="1"/>
          <p:nvPr/>
        </p:nvSpPr>
        <p:spPr>
          <a:xfrm>
            <a:off x="2002359" y="5492672"/>
            <a:ext cx="810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11: Computation time comparison between SIR and GPF for different number of particles.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45DD315-BE1A-674A-8E1D-310B2D063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8" t="5598" r="7656" b="5798"/>
          <a:stretch/>
        </p:blipFill>
        <p:spPr>
          <a:xfrm>
            <a:off x="2087036" y="780553"/>
            <a:ext cx="7541232" cy="47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04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25206d9fa_1_250"/>
          <p:cNvSpPr txBox="1">
            <a:spLocks noGrp="1"/>
          </p:cNvSpPr>
          <p:nvPr>
            <p:ph type="title"/>
          </p:nvPr>
        </p:nvSpPr>
        <p:spPr>
          <a:xfrm>
            <a:off x="147475" y="147475"/>
            <a:ext cx="11867544" cy="835800"/>
          </a:xfrm>
          <a:prstGeom prst="rect">
            <a:avLst/>
          </a:prstGeom>
          <a:solidFill>
            <a:srgbClr val="FFE599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Inferences and conclusions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b25206d9fa_1_250"/>
          <p:cNvSpPr txBox="1">
            <a:spLocks noGrp="1"/>
          </p:cNvSpPr>
          <p:nvPr>
            <p:ph idx="1"/>
          </p:nvPr>
        </p:nvSpPr>
        <p:spPr>
          <a:xfrm>
            <a:off x="147475" y="983275"/>
            <a:ext cx="11867544" cy="5727300"/>
          </a:xfrm>
          <a:prstGeom prst="rect">
            <a:avLst/>
          </a:prstGeom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indent="-457200" algn="just">
              <a:lnSpc>
                <a:spcPct val="120000"/>
              </a:lnSpc>
              <a:spcBef>
                <a:spcPts val="0"/>
              </a:spcBef>
              <a:buSzPts val="28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 indent="-457200" algn="just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from results we observe that Gaussian particle filter works almost as good as SIR filter in terms of accuracy, but with a very higher computational efficiency. </a:t>
            </a:r>
          </a:p>
          <a:p>
            <a:pPr marL="50800" indent="0" algn="just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 indent="-457200" algn="just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GPF is better than EKF, in terms of the accuracy and stability. </a:t>
            </a:r>
          </a:p>
          <a:p>
            <a:pPr marL="50800" indent="0" algn="just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 indent="-457200" algn="just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case, of GPF only the mean and variance are propagated iteratively, which is not the case with other particle filters like SIR which is using resampling.</a:t>
            </a:r>
          </a:p>
          <a:p>
            <a:pPr marL="50800" indent="0" algn="just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 indent="-457200" algn="just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GPF also works better with Gaussian mixtures and non-linear models are used in place of unimodal Gaussian distribution which is generally not the case with other filters.</a:t>
            </a:r>
          </a:p>
        </p:txBody>
      </p:sp>
    </p:spTree>
    <p:extLst>
      <p:ext uri="{BB962C8B-B14F-4D97-AF65-F5344CB8AC3E}">
        <p14:creationId xmlns:p14="http://schemas.microsoft.com/office/powerpoint/2010/main" val="117752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25206d9fa_1_276"/>
          <p:cNvSpPr txBox="1"/>
          <p:nvPr/>
        </p:nvSpPr>
        <p:spPr>
          <a:xfrm>
            <a:off x="267287" y="943897"/>
            <a:ext cx="11489238" cy="5625715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a lot for being patience and listening to us.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Any Suggestion will be highly admired!!!</a:t>
            </a:r>
            <a:endParaRPr sz="4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71" y="3429000"/>
            <a:ext cx="4098257" cy="260062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25206d9fa_1_218"/>
          <p:cNvSpPr txBox="1">
            <a:spLocks noGrp="1"/>
          </p:cNvSpPr>
          <p:nvPr>
            <p:ph type="title"/>
          </p:nvPr>
        </p:nvSpPr>
        <p:spPr>
          <a:xfrm>
            <a:off x="430200" y="69703"/>
            <a:ext cx="11392974" cy="765600"/>
          </a:xfrm>
          <a:prstGeom prst="rect">
            <a:avLst/>
          </a:prstGeom>
          <a:solidFill>
            <a:srgbClr val="FFE599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Introduction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gb25206d9fa_1_218"/>
          <p:cNvSpPr txBox="1">
            <a:spLocks noGrp="1"/>
          </p:cNvSpPr>
          <p:nvPr>
            <p:ph sz="half" idx="1"/>
          </p:nvPr>
        </p:nvSpPr>
        <p:spPr>
          <a:xfrm>
            <a:off x="430200" y="835303"/>
            <a:ext cx="11392975" cy="5701622"/>
          </a:xfrm>
          <a:prstGeom prst="rect">
            <a:avLst/>
          </a:prstGeom>
          <a:ln w="28575" cap="flat" cmpd="sng">
            <a:solidFill>
              <a:srgbClr val="A02D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introduces a new filter called the Gaussian particle filter. 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the particle filtering concept, and it approximates the posterior distributions by single Gaussians. 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shown that under the Gaussianity assumption, the Gaussian particle filter is asymptotically optimal in the number of particles.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 are presented to demonstrate the versatility and improved performance  of the Gaussian particle filter over conventional Gaussian filters. </a:t>
            </a:r>
            <a:endParaRPr sz="2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25206d9fa_1_218"/>
          <p:cNvSpPr txBox="1">
            <a:spLocks noGrp="1"/>
          </p:cNvSpPr>
          <p:nvPr>
            <p:ph type="title"/>
          </p:nvPr>
        </p:nvSpPr>
        <p:spPr>
          <a:xfrm>
            <a:off x="430200" y="69703"/>
            <a:ext cx="11392974" cy="765600"/>
          </a:xfrm>
          <a:prstGeom prst="rect">
            <a:avLst/>
          </a:prstGeom>
          <a:solidFill>
            <a:srgbClr val="FFE599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Filters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gb25206d9fa_1_218"/>
          <p:cNvSpPr txBox="1">
            <a:spLocks noGrp="1"/>
          </p:cNvSpPr>
          <p:nvPr>
            <p:ph sz="half" idx="1"/>
          </p:nvPr>
        </p:nvSpPr>
        <p:spPr>
          <a:xfrm>
            <a:off x="430200" y="835303"/>
            <a:ext cx="11392975" cy="5701622"/>
          </a:xfrm>
          <a:prstGeom prst="rect">
            <a:avLst/>
          </a:prstGeom>
          <a:ln w="28575" cap="flat" cmpd="sng">
            <a:solidFill>
              <a:srgbClr val="A02D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Filters are used for estimating unknown state variables using  series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measurements  observed over time , containing statistical noise . For ex:-Robot location is the unknown  variable or states and observations are measured through sensors.</a:t>
            </a:r>
          </a:p>
          <a:p>
            <a:pPr algn="just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this paper, we have implemented the Gaussian particle filter, SIR and a variant of Kalman filter, known as the extended Kalman filter.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916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25206d9fa_1_224"/>
          <p:cNvSpPr txBox="1">
            <a:spLocks noGrp="1"/>
          </p:cNvSpPr>
          <p:nvPr>
            <p:ph type="title"/>
          </p:nvPr>
        </p:nvSpPr>
        <p:spPr>
          <a:xfrm>
            <a:off x="368700" y="277496"/>
            <a:ext cx="11553000" cy="934200"/>
          </a:xfrm>
          <a:prstGeom prst="rect">
            <a:avLst/>
          </a:prstGeom>
          <a:solidFill>
            <a:srgbClr val="FFE599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Dynamic State Space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Google Shape;112;gb25206d9fa_1_22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68700" y="1211696"/>
                <a:ext cx="11553000" cy="5056229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lvl="0" indent="-342900" algn="just">
                  <a:lnSpc>
                    <a:spcPct val="100000"/>
                  </a:lnSpc>
                  <a:buSzPts val="1800"/>
                  <a:buFont typeface="Times New Roman"/>
                  <a:buChar char="•"/>
                </a:pPr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NON-LINEAR filtering problem consists of estimating a dynamic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based on set of noisy observations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as,</a:t>
                </a:r>
              </a:p>
              <a:p>
                <a:pPr marL="114300" lvl="0" indent="0" algn="just">
                  <a:lnSpc>
                    <a:spcPct val="100000"/>
                  </a:lnSpc>
                  <a:buSzPts val="1800"/>
                  <a:buNone/>
                </a:pPr>
                <a:r>
                  <a:rPr lang="en-US" dirty="0">
                    <a:cs typeface="Times New Roman"/>
                    <a:sym typeface="Times New Roman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= 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     (process equation)</a:t>
                </a:r>
              </a:p>
              <a:p>
                <a:pPr marL="114300" lvl="0" indent="0" algn="just">
                  <a:lnSpc>
                    <a:spcPct val="100000"/>
                  </a:lnSpc>
                  <a:buSzPts val="1800"/>
                  <a:buNone/>
                </a:pPr>
                <a:r>
                  <a:rPr lang="en-US" dirty="0">
                    <a:cs typeface="Times New Roman"/>
                    <a:sym typeface="Times New Roman"/>
                  </a:rPr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= 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        (observation equation)         (1)</a:t>
                </a:r>
              </a:p>
              <a:p>
                <a:pPr marL="114300" lvl="0" indent="0" algn="just">
                  <a:lnSpc>
                    <a:spcPct val="100000"/>
                  </a:lnSpc>
                  <a:buSzPts val="1800"/>
                  <a:buNone/>
                </a:pPr>
                <a:r>
                  <a:rPr lang="en-US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where </a:t>
                </a:r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f(.) </a:t>
                </a:r>
                <a:r>
                  <a:rPr lang="en-US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and</a:t>
                </a:r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h(.) </a:t>
                </a:r>
                <a:r>
                  <a:rPr lang="en-US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are known functions</a:t>
                </a:r>
              </a:p>
              <a:p>
                <a:pPr marL="114300" lvl="0" indent="0" algn="just">
                  <a:lnSpc>
                    <a:spcPct val="100000"/>
                  </a:lnSpc>
                  <a:buSzPts val="1800"/>
                  <a:buNone/>
                </a:pPr>
                <a:r>
                  <a:rPr lang="en-US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are noise vectors with known distribution</a:t>
                </a:r>
              </a:p>
              <a:p>
                <a:pPr marL="571500" indent="-457200" algn="just">
                  <a:lnSpc>
                    <a:spcPct val="100000"/>
                  </a:lnSpc>
                  <a:buSzPts val="1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0: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≡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0,…,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0: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≡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0,…,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are state and observations up to time </a:t>
                </a:r>
                <a:r>
                  <a:rPr lang="en-US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n, </a:t>
                </a:r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respectively.</a:t>
                </a:r>
              </a:p>
              <a:p>
                <a:pPr marL="114300" lvl="0" indent="0" algn="just">
                  <a:lnSpc>
                    <a:spcPct val="100000"/>
                  </a:lnSpc>
                  <a:buSzPts val="1800"/>
                  <a:buNone/>
                </a:pPr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           </a:t>
                </a:r>
              </a:p>
              <a:p>
                <a:pPr marL="457200" lvl="0" indent="-342900" algn="just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SzPts val="1800"/>
                  <a:buFont typeface="Times New Roman"/>
                  <a:buChar char="•"/>
                </a:pPr>
                <a:endParaRPr lang="en-US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457200" lvl="0" indent="-342900" algn="just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SzPts val="1800"/>
                  <a:buFont typeface="Times New Roman"/>
                  <a:buChar char="•"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12" name="Google Shape;112;gb25206d9fa_1_2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700" y="1211696"/>
                <a:ext cx="11553000" cy="5056229"/>
              </a:xfrm>
              <a:prstGeom prst="rect">
                <a:avLst/>
              </a:prstGeom>
              <a:blipFill>
                <a:blip r:embed="rId3"/>
                <a:stretch>
                  <a:fillRect r="-875"/>
                </a:stretch>
              </a:blipFill>
              <a:ln w="2857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25206d9fa_1_430"/>
          <p:cNvSpPr txBox="1">
            <a:spLocks noGrp="1"/>
          </p:cNvSpPr>
          <p:nvPr>
            <p:ph type="title"/>
          </p:nvPr>
        </p:nvSpPr>
        <p:spPr>
          <a:xfrm>
            <a:off x="117986" y="132735"/>
            <a:ext cx="11916697" cy="629264"/>
          </a:xfrm>
          <a:prstGeom prst="rect">
            <a:avLst/>
          </a:prstGeom>
          <a:solidFill>
            <a:srgbClr val="FFE599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and Predictive distributions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Google Shape;118;gb25206d9fa_1_430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17987" y="757083"/>
                <a:ext cx="11916697" cy="5968182"/>
              </a:xfrm>
              <a:prstGeom prst="rect">
                <a:avLst/>
              </a:prstGeom>
              <a:ln w="2857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just"/>
                <a:r>
                  <a:rPr lang="en-US" sz="27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The filtering distribution of the state at time </a:t>
                </a:r>
                <a:r>
                  <a:rPr lang="en-US" sz="27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 </a:t>
                </a:r>
                <a:r>
                  <a:rPr lang="en-US" sz="27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can be written as,</a:t>
                </a:r>
              </a:p>
              <a:p>
                <a:pPr algn="just"/>
                <a:endParaRPr lang="en-US" sz="27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                                      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𝑝</m:t>
                    </m:r>
                    <m:d>
                      <m:dPr>
                        <m:ctrlPr>
                          <a:rPr lang="en-US" sz="2700" b="0" i="1" smtClean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7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27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7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0: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700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</m:t>
                    </m:r>
                    <m:sSub>
                      <m:sSubPr>
                        <m:ctrlPr>
                          <a:rPr lang="en-US" sz="27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𝐶</m:t>
                        </m:r>
                      </m:e>
                      <m:sub>
                        <m:r>
                          <a:rPr lang="en-US" sz="27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𝑝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0: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700" dirty="0"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𝑝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7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27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7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 (2)</a:t>
                </a:r>
              </a:p>
              <a:p>
                <a:pPr marL="0" indent="0" algn="just">
                  <a:buNone/>
                </a:pPr>
                <a:endParaRPr lang="en-US" sz="27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 algn="just">
                  <a:buNone/>
                </a:pPr>
                <a:r>
                  <a:rPr lang="en-US" sz="27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     </a:t>
                </a:r>
                <a:r>
                  <a:rPr lang="en-US" sz="27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where  is the normalizing constant given by,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i="1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𝑛</m:t>
                          </m:r>
                        </m:sub>
                      </m:sSub>
                      <m:r>
                        <a:rPr lang="en-US" sz="2700" b="0" i="1" smtClean="0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=</m:t>
                      </m:r>
                      <m:sSup>
                        <m:sSupPr>
                          <m:ctrlPr>
                            <a:rPr lang="en-US" sz="2700" b="0" i="1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700" b="0" i="1" smtClean="0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700" i="1"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  <a:sym typeface="Times New Roman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7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7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0: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sz="2700" dirty="0"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 </m:t>
                                  </m:r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700" i="1"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  <a:sym typeface="Times New Roman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7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7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7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/>
                                              <a:sym typeface="Times New Roman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7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algn="just"/>
                <a:r>
                  <a:rPr lang="en-US" sz="27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The predictive distribution can be expressed as,</a:t>
                </a:r>
              </a:p>
              <a:p>
                <a:pPr algn="just"/>
                <a:endParaRPr lang="en-US" sz="27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 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𝑝</m:t>
                      </m:r>
                      <m:d>
                        <m:dPr>
                          <m:ctrlPr>
                            <a:rPr lang="en-US" sz="27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𝑛</m:t>
                              </m:r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0: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700" i="1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700" i="1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700" i="1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𝑛</m:t>
                                  </m:r>
                                  <m:r>
                                    <a:rPr lang="en-US" sz="2700" b="0" i="1" smtClean="0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2700" dirty="0">
                              <a:ea typeface="Times New Roman"/>
                              <a:cs typeface="Times New Roman"/>
                              <a:sym typeface="Times New Roman"/>
                            </a:rPr>
                            <m:t> 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700" i="1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b="0" i="1" smtClean="0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0: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700" i="1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𝑑</m:t>
                      </m:r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𝑛</m:t>
                          </m:r>
                        </m:sub>
                      </m:sSub>
                      <m:r>
                        <a:rPr lang="en-US" sz="2700" b="0" i="0" smtClean="0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           (3)</m:t>
                      </m:r>
                    </m:oMath>
                  </m:oMathPara>
                </a14:m>
                <a:endParaRPr lang="en-US" sz="27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 algn="just">
                  <a:buNone/>
                </a:pPr>
                <a:endParaRPr sz="27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18" name="Google Shape;118;gb25206d9fa_1_4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87" y="757083"/>
                <a:ext cx="11916697" cy="5968182"/>
              </a:xfrm>
              <a:prstGeom prst="rect">
                <a:avLst/>
              </a:prstGeom>
              <a:blipFill>
                <a:blip r:embed="rId3"/>
                <a:stretch>
                  <a:fillRect l="-765"/>
                </a:stretch>
              </a:blipFill>
              <a:ln w="2857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25206d9fa_1_250"/>
          <p:cNvSpPr txBox="1">
            <a:spLocks noGrp="1"/>
          </p:cNvSpPr>
          <p:nvPr>
            <p:ph type="title"/>
          </p:nvPr>
        </p:nvSpPr>
        <p:spPr>
          <a:xfrm>
            <a:off x="147475" y="147475"/>
            <a:ext cx="11867544" cy="835800"/>
          </a:xfrm>
          <a:prstGeom prst="rect">
            <a:avLst/>
          </a:prstGeom>
          <a:solidFill>
            <a:srgbClr val="FFE599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Gaussian Particle filter (GPF)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Google Shape;124;gb25206d9fa_1_250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47475" y="983275"/>
                <a:ext cx="11867544" cy="5727300"/>
              </a:xfrm>
              <a:prstGeom prst="rect">
                <a:avLst/>
              </a:prstGeom>
              <a:ln w="2857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508000" indent="-457200" algn="just">
                  <a:lnSpc>
                    <a:spcPct val="120000"/>
                  </a:lnSpc>
                  <a:spcBef>
                    <a:spcPts val="0"/>
                  </a:spcBef>
                  <a:buSzPts val="2800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GPF approximates the filtering and predictive distributions by Gaussian densities.</a:t>
                </a:r>
              </a:p>
              <a:p>
                <a:pPr marL="508000" indent="-457200" algn="just">
                  <a:lnSpc>
                    <a:spcPct val="120000"/>
                  </a:lnSpc>
                  <a:spcBef>
                    <a:spcPts val="0"/>
                  </a:spcBef>
                  <a:buSzPts val="2800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basic idea is to represent 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collection of samples (particles)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Importance Sampling(IS) distribution.</a:t>
                </a:r>
              </a:p>
              <a:p>
                <a:pPr marL="508000" indent="-457200" algn="just">
                  <a:lnSpc>
                    <a:spcPct val="150000"/>
                  </a:lnSpc>
                  <a:spcBef>
                    <a:spcPts val="0"/>
                  </a:spcBef>
                  <a:buSzPts val="2800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the observations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update weights of the samples and the weighted samples we find the parameters for the posterior distribution. </a:t>
                </a:r>
              </a:p>
            </p:txBody>
          </p:sp>
        </mc:Choice>
        <mc:Fallback>
          <p:sp>
            <p:nvSpPr>
              <p:cNvPr id="124" name="Google Shape;124;gb25206d9fa_1_25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475" y="983275"/>
                <a:ext cx="11867544" cy="5727300"/>
              </a:xfrm>
              <a:prstGeom prst="rect">
                <a:avLst/>
              </a:prstGeom>
              <a:blipFill>
                <a:blip r:embed="rId3"/>
                <a:stretch>
                  <a:fillRect l="-320" t="-220" r="-959"/>
                </a:stretch>
              </a:blipFill>
              <a:ln w="2857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25206d9fa_1_255"/>
          <p:cNvSpPr txBox="1">
            <a:spLocks noGrp="1"/>
          </p:cNvSpPr>
          <p:nvPr>
            <p:ph type="title"/>
          </p:nvPr>
        </p:nvSpPr>
        <p:spPr>
          <a:xfrm>
            <a:off x="226142" y="157316"/>
            <a:ext cx="11843083" cy="737419"/>
          </a:xfrm>
          <a:prstGeom prst="rect">
            <a:avLst/>
          </a:prstGeom>
          <a:solidFill>
            <a:srgbClr val="FFE599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Flow Chart for implementation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b25206d9fa_1_255"/>
          <p:cNvSpPr txBox="1">
            <a:spLocks noGrp="1"/>
          </p:cNvSpPr>
          <p:nvPr>
            <p:ph idx="1"/>
          </p:nvPr>
        </p:nvSpPr>
        <p:spPr>
          <a:xfrm>
            <a:off x="226143" y="894735"/>
            <a:ext cx="11843082" cy="5834679"/>
          </a:xfrm>
          <a:prstGeom prst="rect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endParaRPr lang="en-US" sz="2300" dirty="0">
              <a:solidFill>
                <a:srgbClr val="202124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lnSpc>
                <a:spcPct val="150000"/>
              </a:lnSpc>
            </a:pPr>
            <a:endParaRPr lang="en-US" sz="2300" dirty="0">
              <a:solidFill>
                <a:srgbClr val="202124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442701"/>
            <a:ext cx="5072063" cy="485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6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25206d9fa_1_224"/>
          <p:cNvSpPr txBox="1">
            <a:spLocks noGrp="1"/>
          </p:cNvSpPr>
          <p:nvPr>
            <p:ph type="title"/>
          </p:nvPr>
        </p:nvSpPr>
        <p:spPr>
          <a:xfrm>
            <a:off x="368700" y="277496"/>
            <a:ext cx="11553000" cy="934200"/>
          </a:xfrm>
          <a:prstGeom prst="rect">
            <a:avLst/>
          </a:prstGeom>
          <a:solidFill>
            <a:srgbClr val="FFE599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Dynamic State Space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Google Shape;112;gb25206d9fa_1_22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68700" y="1211696"/>
                <a:ext cx="11553000" cy="5056229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lvl="0" indent="-342900" algn="just">
                  <a:lnSpc>
                    <a:spcPct val="100000"/>
                  </a:lnSpc>
                  <a:buSzPts val="1800"/>
                  <a:buFont typeface="Times New Roman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= 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     (process equation)</a:t>
                </a:r>
              </a:p>
              <a:p>
                <a:pPr marL="114300" lvl="0" indent="0" algn="just">
                  <a:lnSpc>
                    <a:spcPct val="100000"/>
                  </a:lnSpc>
                  <a:buSzPts val="1800"/>
                  <a:buNone/>
                </a:pPr>
                <a:r>
                  <a:rPr lang="en-US" dirty="0">
                    <a:cs typeface="Times New Roman"/>
                    <a:sym typeface="Times New Roman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= 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        (observation equation)         (1)</a:t>
                </a:r>
              </a:p>
              <a:p>
                <a:pPr marL="114300" lvl="0" indent="0" algn="just">
                  <a:lnSpc>
                    <a:spcPct val="100000"/>
                  </a:lnSpc>
                  <a:buSzPts val="1800"/>
                  <a:buNone/>
                </a:pPr>
                <a:r>
                  <a:rPr lang="en-US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where </a:t>
                </a:r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f(.) </a:t>
                </a:r>
                <a:r>
                  <a:rPr lang="en-US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and</a:t>
                </a:r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h(.) </a:t>
                </a:r>
                <a:r>
                  <a:rPr lang="en-US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are known functions</a:t>
                </a:r>
              </a:p>
              <a:p>
                <a:pPr marL="114300" lvl="0" indent="0" algn="just">
                  <a:lnSpc>
                    <a:spcPct val="100000"/>
                  </a:lnSpc>
                  <a:buSzPts val="1800"/>
                  <a:buNone/>
                </a:pPr>
                <a:r>
                  <a:rPr lang="en-US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are noise vectors with known distribution</a:t>
                </a:r>
              </a:p>
              <a:p>
                <a:pPr marL="571500" indent="-457200" algn="just">
                  <a:lnSpc>
                    <a:spcPct val="100000"/>
                  </a:lnSpc>
                  <a:buSzPts val="1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0: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≡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0,…,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0: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≡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0,…,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are state and observations up to time </a:t>
                </a:r>
                <a:r>
                  <a:rPr lang="en-US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n, </a:t>
                </a:r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respectively.</a:t>
                </a:r>
              </a:p>
              <a:p>
                <a:pPr marL="114300" lvl="0" indent="0" algn="just">
                  <a:lnSpc>
                    <a:spcPct val="100000"/>
                  </a:lnSpc>
                  <a:buSzPts val="1800"/>
                  <a:buNone/>
                </a:pPr>
                <a:r>
                  <a:rPr lang="en-US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           </a:t>
                </a:r>
              </a:p>
              <a:p>
                <a:pPr marL="457200" lvl="0" indent="-342900" algn="just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SzPts val="1800"/>
                  <a:buFont typeface="Times New Roman"/>
                  <a:buChar char="•"/>
                </a:pPr>
                <a:endParaRPr lang="en-US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457200" lvl="0" indent="-342900" algn="just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SzPts val="1800"/>
                  <a:buFont typeface="Times New Roman"/>
                  <a:buChar char="•"/>
                </a:pP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12" name="Google Shape;112;gb25206d9fa_1_2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700" y="1211696"/>
                <a:ext cx="11553000" cy="5056229"/>
              </a:xfrm>
              <a:prstGeom prst="rect">
                <a:avLst/>
              </a:prstGeom>
              <a:blipFill>
                <a:blip r:embed="rId3"/>
                <a:stretch>
                  <a:fillRect r="-875"/>
                </a:stretch>
              </a:blipFill>
              <a:ln w="28575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98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80BE0DF-3AB8-418C-A6D9-F597C379239F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</TotalTime>
  <Words>1276</Words>
  <Application>Microsoft Macintosh PowerPoint</Application>
  <PresentationFormat>Widescreen</PresentationFormat>
  <Paragraphs>253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                          Project Report                                     on</vt:lpstr>
      <vt:lpstr>                          Table of Contents</vt:lpstr>
      <vt:lpstr>                                Introduction</vt:lpstr>
      <vt:lpstr>                                Filters</vt:lpstr>
      <vt:lpstr>Dynamic State Space</vt:lpstr>
      <vt:lpstr>               Filtering and Predictive distributions</vt:lpstr>
      <vt:lpstr>                   Gaussian Particle filter (GPF)</vt:lpstr>
      <vt:lpstr>Flow Chart for implementation</vt:lpstr>
      <vt:lpstr>Dynamic State Space</vt:lpstr>
      <vt:lpstr>                     Time update Algorithm</vt:lpstr>
      <vt:lpstr>              Measurement Update Algorithm</vt:lpstr>
      <vt:lpstr>Continue...</vt:lpstr>
      <vt:lpstr>Simulation Models</vt:lpstr>
      <vt:lpstr>Univariate Non-stationary Growth Model </vt:lpstr>
      <vt:lpstr>                            UNGM Tracking</vt:lpstr>
      <vt:lpstr>               UNGM Tracking with other filters</vt:lpstr>
      <vt:lpstr>Performance evaluation</vt:lpstr>
      <vt:lpstr>                     MSE plot of all the filters </vt:lpstr>
      <vt:lpstr> Computation time for UNGM</vt:lpstr>
      <vt:lpstr>Bearing Only Tracking (BOT)</vt:lpstr>
      <vt:lpstr>BOT tracking by filters</vt:lpstr>
      <vt:lpstr>Performance evaluation</vt:lpstr>
      <vt:lpstr>Performance Evaluation</vt:lpstr>
      <vt:lpstr>GPF vs SIR computation time</vt:lpstr>
      <vt:lpstr>Inferences and conclusions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                                    on</dc:title>
  <dc:creator>kotti venkata sai kiran</dc:creator>
  <cp:lastModifiedBy>Sai Dinesh  Kancharana</cp:lastModifiedBy>
  <cp:revision>140</cp:revision>
  <dcterms:created xsi:type="dcterms:W3CDTF">2020-12-21T12:20:15Z</dcterms:created>
  <dcterms:modified xsi:type="dcterms:W3CDTF">2021-06-05T09:57:35Z</dcterms:modified>
</cp:coreProperties>
</file>