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 id="2147484911" r:id="rId9"/>
    <p:sldMasterId id="2147484969" r:id="rId10"/>
    <p:sldMasterId id="2147485112" r:id="rId11"/>
    <p:sldMasterId id="2147485194" r:id="rId12"/>
  </p:sldMasterIdLst>
  <p:notesMasterIdLst>
    <p:notesMasterId r:id="rId35"/>
  </p:notesMasterIdLst>
  <p:handoutMasterIdLst>
    <p:handoutMasterId r:id="rId36"/>
  </p:handoutMasterIdLst>
  <p:sldIdLst>
    <p:sldId id="1647" r:id="rId13"/>
    <p:sldId id="2086" r:id="rId14"/>
    <p:sldId id="1854" r:id="rId15"/>
    <p:sldId id="1885" r:id="rId16"/>
    <p:sldId id="1938" r:id="rId17"/>
    <p:sldId id="1953" r:id="rId18"/>
    <p:sldId id="2118" r:id="rId19"/>
    <p:sldId id="2117" r:id="rId20"/>
    <p:sldId id="2127" r:id="rId21"/>
    <p:sldId id="2125" r:id="rId22"/>
    <p:sldId id="2119" r:id="rId23"/>
    <p:sldId id="2120" r:id="rId24"/>
    <p:sldId id="2121" r:id="rId25"/>
    <p:sldId id="2124" r:id="rId26"/>
    <p:sldId id="2122" r:id="rId27"/>
    <p:sldId id="2123" r:id="rId28"/>
    <p:sldId id="2128" r:id="rId29"/>
    <p:sldId id="2126" r:id="rId30"/>
    <p:sldId id="1809" r:id="rId31"/>
    <p:sldId id="1810" r:id="rId32"/>
    <p:sldId id="321" r:id="rId33"/>
    <p:sldId id="318" r:id="rId34"/>
  </p:sldIdLst>
  <p:sldSz cx="12436475" cy="6994525"/>
  <p:notesSz cx="7010400" cy="9296400"/>
  <p:custDataLst>
    <p:tags r:id="rId37"/>
  </p:custDataLst>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4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FBC"/>
    <a:srgbClr val="00BCF2"/>
    <a:srgbClr val="F05A28"/>
    <a:srgbClr val="75C1D4"/>
    <a:srgbClr val="002060"/>
    <a:srgbClr val="0078D7"/>
    <a:srgbClr val="2F2F31"/>
    <a:srgbClr val="002050"/>
    <a:srgbClr val="000000"/>
    <a:srgbClr val="F15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1" autoAdjust="0"/>
    <p:restoredTop sz="91111" autoAdjust="0"/>
  </p:normalViewPr>
  <p:slideViewPr>
    <p:cSldViewPr snapToGrid="0">
      <p:cViewPr varScale="1">
        <p:scale>
          <a:sx n="97" d="100"/>
          <a:sy n="97" d="100"/>
        </p:scale>
        <p:origin x="41" y="96"/>
      </p:cViewPr>
      <p:guideLst>
        <p:guide orient="horz" pos="1843"/>
        <p:guide pos="391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9618"/>
    </p:cViewPr>
  </p:sorterViewPr>
  <p:notesViewPr>
    <p:cSldViewPr snapToGrid="0">
      <p:cViewPr varScale="1">
        <p:scale>
          <a:sx n="52" d="100"/>
          <a:sy n="52" d="100"/>
        </p:scale>
        <p:origin x="1500" y="78"/>
      </p:cViewPr>
      <p:guideLst>
        <p:guide orient="horz" pos="2928"/>
        <p:guide pos="2208"/>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customXml" Target="../customXml/item7.xml"/><Relationship Id="rId12" Type="http://schemas.openxmlformats.org/officeDocument/2006/relationships/slideMaster" Target="slideMasters/slideMaster5.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4.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handoutMaster" Target="handoutMasters/handoutMaster1.xml"/><Relationship Id="rId10" Type="http://schemas.openxmlformats.org/officeDocument/2006/relationships/slideMaster" Target="slideMasters/slideMaster3.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slideMaster" Target="slideMasters/slideMaster2.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298"/>
            <a:ext cx="3037840" cy="464821"/>
          </a:xfrm>
          <a:prstGeom prst="rect">
            <a:avLst/>
          </a:prstGeom>
        </p:spPr>
        <p:txBody>
          <a:bodyPr vert="horz" lIns="93177" tIns="46589" rIns="93177" bIns="46589" rtlCol="0"/>
          <a:lstStyle>
            <a:lvl1pPr algn="l" defTabSz="950464"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fld id="{0E650888-B320-4D42-825A-DACA9D229046}" type="datetime8">
              <a:rPr lang="en-US" altLang="en-US"/>
              <a:pPr>
                <a:defRPr/>
              </a:pPr>
              <a:t>6/25/2022 8:24 AM</a:t>
            </a:fld>
            <a:endParaRPr lang="en-US" altLang="en-US"/>
          </a:p>
        </p:txBody>
      </p:sp>
      <p:sp>
        <p:nvSpPr>
          <p:cNvPr id="8" name="Footer Placeholder 7"/>
          <p:cNvSpPr>
            <a:spLocks noGrp="1"/>
          </p:cNvSpPr>
          <p:nvPr>
            <p:ph type="ftr" sz="quarter" idx="2"/>
          </p:nvPr>
        </p:nvSpPr>
        <p:spPr>
          <a:xfrm>
            <a:off x="0" y="8829967"/>
            <a:ext cx="5923139" cy="337317"/>
          </a:xfrm>
          <a:prstGeom prst="rect">
            <a:avLst/>
          </a:prstGeom>
        </p:spPr>
        <p:txBody>
          <a:bodyPr vert="horz" wrap="square" lIns="93177" tIns="46589" rIns="93177" bIns="46589" numCol="1" anchor="b" anchorCtr="0" compatLnSpc="1">
            <a:prstTxWarp prst="textNoShape">
              <a:avLst/>
            </a:prstTxWarp>
          </a:bodyPr>
          <a:lstStyle>
            <a:lvl1pPr marL="406034" defTabSz="930156"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1780" y="8829967"/>
            <a:ext cx="1096998"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AFF62DE4-05AC-47FA-BA75-E4D1950DBB94}" type="slidenum">
              <a:rPr lang="en-US" altLang="en-US"/>
              <a:pPr>
                <a:defRPr/>
              </a:pPr>
              <a:t>‹#›</a:t>
            </a:fld>
            <a:endParaRPr lang="en-US" altLang="en-US"/>
          </a:p>
        </p:txBody>
      </p:sp>
    </p:spTree>
    <p:extLst>
      <p:ext uri="{BB962C8B-B14F-4D97-AF65-F5344CB8AC3E}">
        <p14:creationId xmlns:p14="http://schemas.microsoft.com/office/powerpoint/2010/main" val="387487505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defTabSz="950464"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10" name="Footer Placeholder 9"/>
          <p:cNvSpPr>
            <a:spLocks noGrp="1"/>
          </p:cNvSpPr>
          <p:nvPr>
            <p:ph type="ftr" sz="quarter" idx="4"/>
          </p:nvPr>
        </p:nvSpPr>
        <p:spPr>
          <a:xfrm>
            <a:off x="1" y="8831580"/>
            <a:ext cx="6052961" cy="361527"/>
          </a:xfrm>
          <a:prstGeom prst="rect">
            <a:avLst/>
          </a:prstGeom>
        </p:spPr>
        <p:txBody>
          <a:bodyPr vert="horz" wrap="square" lIns="93177" tIns="46589" rIns="93177" bIns="46589" numCol="1" anchor="b" anchorCtr="0" compatLnSpc="1">
            <a:prstTxWarp prst="textNoShape">
              <a:avLst/>
            </a:prstTxWarp>
          </a:bodyPr>
          <a:lstStyle>
            <a:lvl1pPr marL="582359" defTabSz="930156"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fld id="{504B3C87-3D8D-4CFE-9DF8-ACB5F82F8CF7}" type="datetime8">
              <a:rPr lang="en-US" altLang="en-US"/>
              <a:pPr>
                <a:defRPr/>
              </a:pPr>
              <a:t>6/25/2022 8:24 AM</a:t>
            </a:fld>
            <a:endParaRPr lang="en-US" alt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6039979" y="8829967"/>
            <a:ext cx="968799"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9672FC2E-5954-4E65-BEEE-BF75C4846817}" type="slidenum">
              <a:rPr lang="en-US" altLang="en-US"/>
              <a:pPr>
                <a:defRPr/>
              </a:pPr>
              <a:t>‹#›</a:t>
            </a:fld>
            <a:endParaRPr lang="en-US" altLang="en-US"/>
          </a:p>
        </p:txBody>
      </p:sp>
    </p:spTree>
    <p:extLst>
      <p:ext uri="{BB962C8B-B14F-4D97-AF65-F5344CB8AC3E}">
        <p14:creationId xmlns:p14="http://schemas.microsoft.com/office/powerpoint/2010/main" val="1602028482"/>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8:24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1</a:t>
            </a:fld>
            <a:endParaRPr lang="en-US" altLang="en-US"/>
          </a:p>
        </p:txBody>
      </p:sp>
    </p:spTree>
    <p:extLst>
      <p:ext uri="{BB962C8B-B14F-4D97-AF65-F5344CB8AC3E}">
        <p14:creationId xmlns:p14="http://schemas.microsoft.com/office/powerpoint/2010/main" val="4106647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8:35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10</a:t>
            </a:fld>
            <a:endParaRPr lang="en-US" altLang="en-US"/>
          </a:p>
        </p:txBody>
      </p:sp>
    </p:spTree>
    <p:extLst>
      <p:ext uri="{BB962C8B-B14F-4D97-AF65-F5344CB8AC3E}">
        <p14:creationId xmlns:p14="http://schemas.microsoft.com/office/powerpoint/2010/main" val="215543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8:29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11</a:t>
            </a:fld>
            <a:endParaRPr lang="en-US" altLang="en-US"/>
          </a:p>
        </p:txBody>
      </p:sp>
    </p:spTree>
    <p:extLst>
      <p:ext uri="{BB962C8B-B14F-4D97-AF65-F5344CB8AC3E}">
        <p14:creationId xmlns:p14="http://schemas.microsoft.com/office/powerpoint/2010/main" val="3841831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8:29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12</a:t>
            </a:fld>
            <a:endParaRPr lang="en-US" altLang="en-US"/>
          </a:p>
        </p:txBody>
      </p:sp>
    </p:spTree>
    <p:extLst>
      <p:ext uri="{BB962C8B-B14F-4D97-AF65-F5344CB8AC3E}">
        <p14:creationId xmlns:p14="http://schemas.microsoft.com/office/powerpoint/2010/main" val="2685133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8:29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13</a:t>
            </a:fld>
            <a:endParaRPr lang="en-US" altLang="en-US"/>
          </a:p>
        </p:txBody>
      </p:sp>
    </p:spTree>
    <p:extLst>
      <p:ext uri="{BB962C8B-B14F-4D97-AF65-F5344CB8AC3E}">
        <p14:creationId xmlns:p14="http://schemas.microsoft.com/office/powerpoint/2010/main" val="71022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8:30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14</a:t>
            </a:fld>
            <a:endParaRPr lang="en-US" altLang="en-US"/>
          </a:p>
        </p:txBody>
      </p:sp>
    </p:spTree>
    <p:extLst>
      <p:ext uri="{BB962C8B-B14F-4D97-AF65-F5344CB8AC3E}">
        <p14:creationId xmlns:p14="http://schemas.microsoft.com/office/powerpoint/2010/main" val="1170785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8:29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15</a:t>
            </a:fld>
            <a:endParaRPr lang="en-US" altLang="en-US"/>
          </a:p>
        </p:txBody>
      </p:sp>
    </p:spTree>
    <p:extLst>
      <p:ext uri="{BB962C8B-B14F-4D97-AF65-F5344CB8AC3E}">
        <p14:creationId xmlns:p14="http://schemas.microsoft.com/office/powerpoint/2010/main" val="77706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8:29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16</a:t>
            </a:fld>
            <a:endParaRPr lang="en-US" altLang="en-US"/>
          </a:p>
        </p:txBody>
      </p:sp>
    </p:spTree>
    <p:extLst>
      <p:ext uri="{BB962C8B-B14F-4D97-AF65-F5344CB8AC3E}">
        <p14:creationId xmlns:p14="http://schemas.microsoft.com/office/powerpoint/2010/main" val="379706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10:39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17</a:t>
            </a:fld>
            <a:endParaRPr lang="en-US" altLang="en-US"/>
          </a:p>
        </p:txBody>
      </p:sp>
    </p:spTree>
    <p:extLst>
      <p:ext uri="{BB962C8B-B14F-4D97-AF65-F5344CB8AC3E}">
        <p14:creationId xmlns:p14="http://schemas.microsoft.com/office/powerpoint/2010/main" val="274261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8:36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18</a:t>
            </a:fld>
            <a:endParaRPr lang="en-US" altLang="en-US"/>
          </a:p>
        </p:txBody>
      </p:sp>
    </p:spTree>
    <p:extLst>
      <p:ext uri="{BB962C8B-B14F-4D97-AF65-F5344CB8AC3E}">
        <p14:creationId xmlns:p14="http://schemas.microsoft.com/office/powerpoint/2010/main" val="161618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21</a:t>
            </a:fld>
            <a:endParaRPr lang="en-US"/>
          </a:p>
        </p:txBody>
      </p:sp>
    </p:spTree>
    <p:extLst>
      <p:ext uri="{BB962C8B-B14F-4D97-AF65-F5344CB8AC3E}">
        <p14:creationId xmlns:p14="http://schemas.microsoft.com/office/powerpoint/2010/main" val="29640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8:24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2</a:t>
            </a:fld>
            <a:endParaRPr lang="en-US" altLang="en-US"/>
          </a:p>
        </p:txBody>
      </p:sp>
    </p:spTree>
    <p:extLst>
      <p:ext uri="{BB962C8B-B14F-4D97-AF65-F5344CB8AC3E}">
        <p14:creationId xmlns:p14="http://schemas.microsoft.com/office/powerpoint/2010/main" val="1893172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22</a:t>
            </a:fld>
            <a:endParaRPr lang="en-US"/>
          </a:p>
        </p:txBody>
      </p:sp>
    </p:spTree>
    <p:extLst>
      <p:ext uri="{BB962C8B-B14F-4D97-AF65-F5344CB8AC3E}">
        <p14:creationId xmlns:p14="http://schemas.microsoft.com/office/powerpoint/2010/main" val="2504313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WPC 2015</a:t>
            </a:r>
          </a:p>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6/25/2022 8:24 AM</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25406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8:24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4</a:t>
            </a:fld>
            <a:endParaRPr lang="en-US" altLang="en-US"/>
          </a:p>
        </p:txBody>
      </p:sp>
    </p:spTree>
    <p:extLst>
      <p:ext uri="{BB962C8B-B14F-4D97-AF65-F5344CB8AC3E}">
        <p14:creationId xmlns:p14="http://schemas.microsoft.com/office/powerpoint/2010/main" val="161721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8:24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5</a:t>
            </a:fld>
            <a:endParaRPr lang="en-US" altLang="en-US"/>
          </a:p>
        </p:txBody>
      </p:sp>
    </p:spTree>
    <p:extLst>
      <p:ext uri="{BB962C8B-B14F-4D97-AF65-F5344CB8AC3E}">
        <p14:creationId xmlns:p14="http://schemas.microsoft.com/office/powerpoint/2010/main" val="195075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8:24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6</a:t>
            </a:fld>
            <a:endParaRPr lang="en-US" altLang="en-US"/>
          </a:p>
        </p:txBody>
      </p:sp>
    </p:spTree>
    <p:extLst>
      <p:ext uri="{BB962C8B-B14F-4D97-AF65-F5344CB8AC3E}">
        <p14:creationId xmlns:p14="http://schemas.microsoft.com/office/powerpoint/2010/main" val="377311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04B3C87-3D8D-4CFE-9DF8-ACB5F82F8CF7}" type="datetime8">
              <a:rPr lang="en-US" altLang="en-US" smtClean="0"/>
              <a:pPr>
                <a:defRPr/>
              </a:pPr>
              <a:t>6/25/2022 8:28 AM</a:t>
            </a:fld>
            <a:endParaRPr lang="en-US" altLang="en-US"/>
          </a:p>
        </p:txBody>
      </p:sp>
      <p:sp>
        <p:nvSpPr>
          <p:cNvPr id="7" name="Slide Number Placeholder 6"/>
          <p:cNvSpPr>
            <a:spLocks noGrp="1"/>
          </p:cNvSpPr>
          <p:nvPr>
            <p:ph type="sldNum" sz="quarter" idx="13"/>
          </p:nvPr>
        </p:nvSpPr>
        <p:spPr/>
        <p:txBody>
          <a:bodyPr/>
          <a:lstStyle/>
          <a:p>
            <a:pPr>
              <a:defRPr/>
            </a:pPr>
            <a:fld id="{9672FC2E-5954-4E65-BEEE-BF75C4846817}" type="slidenum">
              <a:rPr lang="en-US" altLang="en-US" smtClean="0"/>
              <a:pPr>
                <a:defRPr/>
              </a:pPr>
              <a:t>7</a:t>
            </a:fld>
            <a:endParaRPr lang="en-US" altLang="en-US"/>
          </a:p>
        </p:txBody>
      </p:sp>
    </p:spTree>
    <p:extLst>
      <p:ext uri="{BB962C8B-B14F-4D97-AF65-F5344CB8AC3E}">
        <p14:creationId xmlns:p14="http://schemas.microsoft.com/office/powerpoint/2010/main" val="398431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8:27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8</a:t>
            </a:fld>
            <a:endParaRPr lang="en-US" altLang="en-US"/>
          </a:p>
        </p:txBody>
      </p:sp>
    </p:spTree>
    <p:extLst>
      <p:ext uri="{BB962C8B-B14F-4D97-AF65-F5344CB8AC3E}">
        <p14:creationId xmlns:p14="http://schemas.microsoft.com/office/powerpoint/2010/main" val="320970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a:defRPr/>
            </a:pPr>
            <a:fld id="{504B3C87-3D8D-4CFE-9DF8-ACB5F82F8CF7}" type="datetime8">
              <a:rPr lang="en-US" altLang="en-US" smtClean="0"/>
              <a:pPr>
                <a:defRPr/>
              </a:pPr>
              <a:t>6/25/2022 10:38 AM</a:t>
            </a:fld>
            <a:endParaRPr lang="en-US" altLang="en-US"/>
          </a:p>
        </p:txBody>
      </p:sp>
      <p:sp>
        <p:nvSpPr>
          <p:cNvPr id="7" name="Slide Number Placeholder 6"/>
          <p:cNvSpPr>
            <a:spLocks noGrp="1"/>
          </p:cNvSpPr>
          <p:nvPr>
            <p:ph type="sldNum" sz="quarter" idx="5"/>
          </p:nvPr>
        </p:nvSpPr>
        <p:spPr/>
        <p:txBody>
          <a:bodyPr/>
          <a:lstStyle/>
          <a:p>
            <a:pPr>
              <a:defRPr/>
            </a:pPr>
            <a:fld id="{9672FC2E-5954-4E65-BEEE-BF75C4846817}" type="slidenum">
              <a:rPr lang="en-US" altLang="en-US" smtClean="0"/>
              <a:pPr>
                <a:defRPr/>
              </a:pPr>
              <a:t>9</a:t>
            </a:fld>
            <a:endParaRPr lang="en-US" altLang="en-US"/>
          </a:p>
        </p:txBody>
      </p:sp>
    </p:spTree>
    <p:extLst>
      <p:ext uri="{BB962C8B-B14F-4D97-AF65-F5344CB8AC3E}">
        <p14:creationId xmlns:p14="http://schemas.microsoft.com/office/powerpoint/2010/main" val="5486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8611846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1842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lue Blank">
    <p:bg>
      <p:bgPr>
        <a:solidFill>
          <a:srgbClr val="00408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12031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007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Blank">
    <p:bg>
      <p:bgPr>
        <a:solidFill>
          <a:schemeClr val="bg2">
            <a:lumMod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841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 Blank">
    <p:bg>
      <p:bgPr>
        <a:solidFill>
          <a:srgbClr val="0036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54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Blank">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43476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432498"/>
            <a:ext cx="12436475" cy="35620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 name="Body"/>
          <p:cNvSpPr>
            <a:spLocks noGrp="1"/>
          </p:cNvSpPr>
          <p:nvPr>
            <p:ph type="body" sz="quarter" idx="11"/>
          </p:nvPr>
        </p:nvSpPr>
        <p:spPr>
          <a:xfrm>
            <a:off x="381485" y="4920445"/>
            <a:ext cx="6885382" cy="1162516"/>
          </a:xfrm>
          <a:prstGeom prst="rect">
            <a:avLst/>
          </a:prstGeom>
        </p:spPr>
        <p:txBody>
          <a:bodyPr/>
          <a:lstStyle>
            <a:lvl1pPr>
              <a:buClr>
                <a:schemeClr val="tx2"/>
              </a:buClr>
              <a:defRPr lang="en-US" sz="2040" kern="1200" spc="0" baseline="0" dirty="0" smtClean="0">
                <a:solidFill>
                  <a:srgbClr val="0072C6"/>
                </a:solidFill>
                <a:latin typeface="Segoe UI Light" panose="020B0502040204020203" pitchFamily="34" charset="0"/>
                <a:ea typeface="+mn-ea"/>
                <a:cs typeface="+mn-cs"/>
              </a:defRPr>
            </a:lvl1pPr>
            <a:lvl2pPr>
              <a:buClr>
                <a:schemeClr val="tx2"/>
              </a:buClr>
              <a:defRPr lang="en-US" sz="2040" kern="1200" spc="0" baseline="0" dirty="0" smtClean="0">
                <a:solidFill>
                  <a:srgbClr val="0072C6"/>
                </a:solidFill>
                <a:latin typeface="Segoe UI Light" panose="020B0502040204020203" pitchFamily="34" charset="0"/>
                <a:ea typeface="+mn-ea"/>
                <a:cs typeface="+mn-cs"/>
              </a:defRPr>
            </a:lvl2pPr>
            <a:lvl3pPr>
              <a:buClr>
                <a:schemeClr val="tx2"/>
              </a:buClr>
              <a:defRPr lang="en-US" sz="2040" kern="1200" spc="0" baseline="0" dirty="0" smtClean="0">
                <a:solidFill>
                  <a:srgbClr val="0072C6"/>
                </a:solidFill>
                <a:latin typeface="Segoe UI Light" panose="020B0502040204020203" pitchFamily="34" charset="0"/>
                <a:ea typeface="+mn-ea"/>
                <a:cs typeface="+mn-cs"/>
              </a:defRPr>
            </a:lvl3pPr>
            <a:lvl4pPr>
              <a:buClr>
                <a:schemeClr val="tx2"/>
              </a:buClr>
              <a:defRPr lang="en-US" sz="2040" kern="1200" spc="0" baseline="0" dirty="0" smtClean="0">
                <a:solidFill>
                  <a:srgbClr val="0072C6"/>
                </a:solidFill>
                <a:latin typeface="Segoe UI Light" panose="020B0502040204020203" pitchFamily="34" charset="0"/>
                <a:ea typeface="+mn-ea"/>
                <a:cs typeface="+mn-cs"/>
              </a:defRPr>
            </a:lvl4pPr>
            <a:lvl5pPr>
              <a:buClr>
                <a:schemeClr val="tx2"/>
              </a:buClr>
              <a:defRPr lang="en-US" sz="204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82262" y="3950612"/>
            <a:ext cx="6883957" cy="969843"/>
          </a:xfrm>
          <a:prstGeom prst="rect">
            <a:avLst/>
          </a:prstGeom>
        </p:spPr>
        <p:txBody>
          <a:bodyPr/>
          <a:lstStyle>
            <a:lvl1pPr marL="0" indent="0">
              <a:buNone/>
              <a:defRPr>
                <a:solidFill>
                  <a:schemeClr val="tx2"/>
                </a:solidFill>
              </a:defRPr>
            </a:lvl1pPr>
            <a:lvl2pPr marL="342764" indent="0">
              <a:buNone/>
              <a:defRPr>
                <a:solidFill>
                  <a:schemeClr val="tx2"/>
                </a:solidFill>
              </a:defRPr>
            </a:lvl2pPr>
            <a:lvl3pPr marL="571274" indent="0">
              <a:buNone/>
              <a:defRPr>
                <a:solidFill>
                  <a:schemeClr val="tx2"/>
                </a:solidFill>
              </a:defRPr>
            </a:lvl3pPr>
            <a:lvl4pPr marL="799783" indent="0">
              <a:buNone/>
              <a:defRPr>
                <a:solidFill>
                  <a:schemeClr val="tx2"/>
                </a:solidFill>
              </a:defRPr>
            </a:lvl4pPr>
            <a:lvl5pPr marL="1028293"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80221" y="948871"/>
            <a:ext cx="10176410" cy="935842"/>
          </a:xfrm>
          <a:prstGeom prst="rect">
            <a:avLst/>
          </a:prstGeom>
        </p:spPr>
        <p:txBody>
          <a:bodyPr/>
          <a:lstStyle/>
          <a:p>
            <a:r>
              <a:rPr lang="en-US" sz="4896" dirty="0">
                <a:solidFill>
                  <a:schemeClr val="bg1"/>
                </a:solidFill>
              </a:rPr>
              <a:t>Headline</a:t>
            </a:r>
          </a:p>
        </p:txBody>
      </p:sp>
    </p:spTree>
    <p:extLst>
      <p:ext uri="{BB962C8B-B14F-4D97-AF65-F5344CB8AC3E}">
        <p14:creationId xmlns:p14="http://schemas.microsoft.com/office/powerpoint/2010/main" val="753438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3" name="White Background"/>
          <p:cNvSpPr/>
          <p:nvPr userDrawn="1"/>
        </p:nvSpPr>
        <p:spPr bwMode="auto">
          <a:xfrm>
            <a:off x="1" y="3432498"/>
            <a:ext cx="12436475" cy="35620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82262" y="3950612"/>
            <a:ext cx="6883957" cy="969843"/>
          </a:xfrm>
          <a:prstGeom prst="rect">
            <a:avLst/>
          </a:prstGeom>
        </p:spPr>
        <p:txBody>
          <a:bodyPr/>
          <a:lstStyle>
            <a:lvl1pPr marL="0" indent="0">
              <a:buNone/>
              <a:defRPr>
                <a:solidFill>
                  <a:schemeClr val="tx2"/>
                </a:solidFill>
              </a:defRPr>
            </a:lvl1pPr>
            <a:lvl2pPr marL="342764" indent="0">
              <a:buNone/>
              <a:defRPr>
                <a:solidFill>
                  <a:schemeClr val="tx2"/>
                </a:solidFill>
              </a:defRPr>
            </a:lvl2pPr>
            <a:lvl3pPr marL="571274" indent="0">
              <a:buNone/>
              <a:defRPr>
                <a:solidFill>
                  <a:schemeClr val="tx2"/>
                </a:solidFill>
              </a:defRPr>
            </a:lvl3pPr>
            <a:lvl4pPr marL="799783" indent="0">
              <a:buNone/>
              <a:defRPr>
                <a:solidFill>
                  <a:schemeClr val="tx2"/>
                </a:solidFill>
              </a:defRPr>
            </a:lvl4pPr>
            <a:lvl5pPr marL="1028293"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80221" y="948871"/>
            <a:ext cx="10176410" cy="935842"/>
          </a:xfrm>
          <a:prstGeom prst="rect">
            <a:avLst/>
          </a:prstGeom>
        </p:spPr>
        <p:txBody>
          <a:bodyPr/>
          <a:lstStyle/>
          <a:p>
            <a:r>
              <a:rPr lang="en-US" sz="4896" dirty="0">
                <a:solidFill>
                  <a:schemeClr val="bg1"/>
                </a:solidFill>
              </a:rPr>
              <a:t>Headline</a:t>
            </a: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Tree>
    <p:extLst>
      <p:ext uri="{BB962C8B-B14F-4D97-AF65-F5344CB8AC3E}">
        <p14:creationId xmlns:p14="http://schemas.microsoft.com/office/powerpoint/2010/main" val="975962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Half">
    <p:spTree>
      <p:nvGrpSpPr>
        <p:cNvPr id="1" name=""/>
        <p:cNvGrpSpPr/>
        <p:nvPr/>
      </p:nvGrpSpPr>
      <p:grpSpPr>
        <a:xfrm>
          <a:off x="0" y="0"/>
          <a:ext cx="0" cy="0"/>
          <a:chOff x="0" y="0"/>
          <a:chExt cx="0" cy="0"/>
        </a:xfrm>
      </p:grpSpPr>
      <p:sp>
        <p:nvSpPr>
          <p:cNvPr id="3" name="White Background"/>
          <p:cNvSpPr/>
          <p:nvPr userDrawn="1"/>
        </p:nvSpPr>
        <p:spPr bwMode="auto">
          <a:xfrm>
            <a:off x="1" y="3432498"/>
            <a:ext cx="12436475" cy="35620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Tree>
    <p:extLst>
      <p:ext uri="{BB962C8B-B14F-4D97-AF65-F5344CB8AC3E}">
        <p14:creationId xmlns:p14="http://schemas.microsoft.com/office/powerpoint/2010/main" val="986713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361362"/>
            <a:ext cx="12436475" cy="16331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
        <p:nvSpPr>
          <p:cNvPr id="10" name="Headline"/>
          <p:cNvSpPr>
            <a:spLocks noGrp="1"/>
          </p:cNvSpPr>
          <p:nvPr>
            <p:ph type="title"/>
          </p:nvPr>
        </p:nvSpPr>
        <p:spPr>
          <a:xfrm>
            <a:off x="280221" y="948871"/>
            <a:ext cx="10176410" cy="935842"/>
          </a:xfrm>
          <a:prstGeom prst="rect">
            <a:avLst/>
          </a:prstGeom>
        </p:spPr>
        <p:txBody>
          <a:bodyPr/>
          <a:lstStyle>
            <a:lvl1pPr>
              <a:defRPr>
                <a:solidFill>
                  <a:schemeClr val="tx2"/>
                </a:solidFill>
              </a:defRPr>
            </a:lvl1pPr>
          </a:lstStyle>
          <a:p>
            <a:r>
              <a:rPr lang="en-US" sz="4896"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80220" y="2237603"/>
            <a:ext cx="10176917" cy="2773524"/>
          </a:xfrm>
          <a:prstGeom prst="rect">
            <a:avLst/>
          </a:prstGeom>
        </p:spPr>
        <p:txBody>
          <a:bodyPr/>
          <a:lstStyle>
            <a:lvl1pPr>
              <a:buClr>
                <a:schemeClr val="tx2"/>
              </a:buClr>
              <a:defRPr sz="2040">
                <a:solidFill>
                  <a:schemeClr val="tx2"/>
                </a:solidFill>
              </a:defRPr>
            </a:lvl1pPr>
            <a:lvl2pPr>
              <a:buClr>
                <a:schemeClr val="tx2"/>
              </a:buClr>
              <a:defRPr sz="2040">
                <a:solidFill>
                  <a:schemeClr val="tx2"/>
                </a:solidFill>
              </a:defRPr>
            </a:lvl2pPr>
            <a:lvl3pPr>
              <a:buClr>
                <a:schemeClr val="tx2"/>
              </a:buClr>
              <a:defRPr sz="2040">
                <a:solidFill>
                  <a:schemeClr val="tx2"/>
                </a:solidFill>
              </a:defRPr>
            </a:lvl3pPr>
            <a:lvl4pPr>
              <a:buClr>
                <a:schemeClr val="tx2"/>
              </a:buClr>
              <a:defRPr sz="2040">
                <a:solidFill>
                  <a:schemeClr val="tx2"/>
                </a:solidFill>
              </a:defRPr>
            </a:lvl4pPr>
            <a:lvl5pPr>
              <a:buClr>
                <a:schemeClr val="tx2"/>
              </a:buClr>
              <a:defRPr sz="204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92944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7348802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line Only Al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361362"/>
            <a:ext cx="12436475" cy="16331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
        <p:nvSpPr>
          <p:cNvPr id="10" name="Headline"/>
          <p:cNvSpPr>
            <a:spLocks noGrp="1"/>
          </p:cNvSpPr>
          <p:nvPr>
            <p:ph type="title"/>
          </p:nvPr>
        </p:nvSpPr>
        <p:spPr>
          <a:xfrm>
            <a:off x="280221" y="948871"/>
            <a:ext cx="10176410" cy="935842"/>
          </a:xfrm>
          <a:prstGeom prst="rect">
            <a:avLst/>
          </a:prstGeom>
        </p:spPr>
        <p:txBody>
          <a:bodyPr/>
          <a:lstStyle>
            <a:lvl1pPr>
              <a:defRPr>
                <a:solidFill>
                  <a:schemeClr val="tx2"/>
                </a:solidFill>
              </a:defRPr>
            </a:lvl1pPr>
          </a:lstStyle>
          <a:p>
            <a:r>
              <a:rPr lang="en-US" sz="4896" dirty="0">
                <a:solidFill>
                  <a:srgbClr val="0072C6"/>
                </a:solidFill>
                <a:latin typeface="Segoe UI Light" panose="020B0502040204020203" pitchFamily="34" charset="0"/>
              </a:rPr>
              <a:t>Headline</a:t>
            </a:r>
          </a:p>
        </p:txBody>
      </p:sp>
    </p:spTree>
    <p:extLst>
      <p:ext uri="{BB962C8B-B14F-4D97-AF65-F5344CB8AC3E}">
        <p14:creationId xmlns:p14="http://schemas.microsoft.com/office/powerpoint/2010/main" val="2526939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361362"/>
            <a:ext cx="12436475" cy="16331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
        <p:nvSpPr>
          <p:cNvPr id="10" name="Headline"/>
          <p:cNvSpPr>
            <a:spLocks noGrp="1"/>
          </p:cNvSpPr>
          <p:nvPr>
            <p:ph type="title"/>
          </p:nvPr>
        </p:nvSpPr>
        <p:spPr>
          <a:xfrm>
            <a:off x="2569115" y="5687561"/>
            <a:ext cx="8230866" cy="935842"/>
          </a:xfrm>
          <a:prstGeom prst="rect">
            <a:avLst/>
          </a:prstGeom>
        </p:spPr>
        <p:txBody>
          <a:bodyPr/>
          <a:lstStyle>
            <a:lvl1pPr>
              <a:defRPr>
                <a:solidFill>
                  <a:schemeClr val="bg1"/>
                </a:solidFill>
              </a:defRPr>
            </a:lvl1pPr>
          </a:lstStyle>
          <a:p>
            <a:r>
              <a:rPr lang="en-US" sz="4896" dirty="0">
                <a:solidFill>
                  <a:srgbClr val="0072C6"/>
                </a:solidFill>
                <a:latin typeface="Segoe UI Light" panose="020B0502040204020203" pitchFamily="34" charset="0"/>
              </a:rPr>
              <a:t>Headline</a:t>
            </a:r>
          </a:p>
        </p:txBody>
      </p:sp>
    </p:spTree>
    <p:extLst>
      <p:ext uri="{BB962C8B-B14F-4D97-AF65-F5344CB8AC3E}">
        <p14:creationId xmlns:p14="http://schemas.microsoft.com/office/powerpoint/2010/main" val="16393724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l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361362"/>
            <a:ext cx="12436475" cy="16331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Tree>
    <p:extLst>
      <p:ext uri="{BB962C8B-B14F-4D97-AF65-F5344CB8AC3E}">
        <p14:creationId xmlns:p14="http://schemas.microsoft.com/office/powerpoint/2010/main" val="41150865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361362"/>
            <a:ext cx="12436475" cy="16331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
        <p:nvSpPr>
          <p:cNvPr id="10" name="Headline"/>
          <p:cNvSpPr>
            <a:spLocks noGrp="1"/>
          </p:cNvSpPr>
          <p:nvPr>
            <p:ph type="title"/>
          </p:nvPr>
        </p:nvSpPr>
        <p:spPr>
          <a:xfrm>
            <a:off x="280221" y="2484770"/>
            <a:ext cx="2905837" cy="935842"/>
          </a:xfrm>
          <a:prstGeom prst="rect">
            <a:avLst/>
          </a:prstGeom>
        </p:spPr>
        <p:txBody>
          <a:bodyPr/>
          <a:lstStyle>
            <a:lvl1pPr>
              <a:defRPr>
                <a:solidFill>
                  <a:schemeClr val="tx2"/>
                </a:solidFill>
              </a:defRPr>
            </a:lvl1pPr>
          </a:lstStyle>
          <a:p>
            <a:r>
              <a:rPr lang="en-US" sz="4896"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466279" y="698348"/>
            <a:ext cx="8798476" cy="4508687"/>
          </a:xfrm>
          <a:prstGeom prst="rect">
            <a:avLst/>
          </a:prstGeom>
        </p:spPr>
        <p:txBody>
          <a:bodyPr/>
          <a:lstStyle>
            <a:lvl1pPr>
              <a:buClr>
                <a:schemeClr val="tx2"/>
              </a:buClr>
              <a:defRPr sz="2040">
                <a:solidFill>
                  <a:schemeClr val="tx2"/>
                </a:solidFill>
              </a:defRPr>
            </a:lvl1pPr>
            <a:lvl2pPr>
              <a:buClr>
                <a:schemeClr val="tx2"/>
              </a:buClr>
              <a:defRPr sz="2040">
                <a:solidFill>
                  <a:schemeClr val="tx2"/>
                </a:solidFill>
              </a:defRPr>
            </a:lvl2pPr>
            <a:lvl3pPr>
              <a:buClr>
                <a:schemeClr val="tx2"/>
              </a:buClr>
              <a:defRPr sz="2040">
                <a:solidFill>
                  <a:schemeClr val="tx2"/>
                </a:solidFill>
              </a:defRPr>
            </a:lvl3pPr>
            <a:lvl4pPr>
              <a:buClr>
                <a:schemeClr val="tx2"/>
              </a:buClr>
              <a:defRPr sz="2040">
                <a:solidFill>
                  <a:schemeClr val="tx2"/>
                </a:solidFill>
              </a:defRPr>
            </a:lvl4pPr>
            <a:lvl5pPr>
              <a:buClr>
                <a:schemeClr val="tx2"/>
              </a:buClr>
              <a:defRPr sz="204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31475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Headline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361362"/>
            <a:ext cx="12436475" cy="16331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
        <p:nvSpPr>
          <p:cNvPr id="10" name="Headline"/>
          <p:cNvSpPr>
            <a:spLocks noGrp="1"/>
          </p:cNvSpPr>
          <p:nvPr>
            <p:ph type="title"/>
          </p:nvPr>
        </p:nvSpPr>
        <p:spPr>
          <a:xfrm>
            <a:off x="280221" y="2484770"/>
            <a:ext cx="2905837" cy="935842"/>
          </a:xfrm>
          <a:prstGeom prst="rect">
            <a:avLst/>
          </a:prstGeom>
        </p:spPr>
        <p:txBody>
          <a:bodyPr/>
          <a:lstStyle>
            <a:lvl1pPr>
              <a:defRPr>
                <a:solidFill>
                  <a:schemeClr val="tx2"/>
                </a:solidFill>
              </a:defRPr>
            </a:lvl1pPr>
          </a:lstStyle>
          <a:p>
            <a:r>
              <a:rPr lang="en-US" sz="4896" dirty="0">
                <a:solidFill>
                  <a:srgbClr val="0072C6"/>
                </a:solidFill>
                <a:latin typeface="Segoe UI Light" panose="020B0502040204020203" pitchFamily="34" charset="0"/>
              </a:rPr>
              <a:t>Headline</a:t>
            </a:r>
          </a:p>
        </p:txBody>
      </p:sp>
    </p:spTree>
    <p:extLst>
      <p:ext uri="{BB962C8B-B14F-4D97-AF65-F5344CB8AC3E}">
        <p14:creationId xmlns:p14="http://schemas.microsoft.com/office/powerpoint/2010/main" val="37735824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9893" y="2363828"/>
            <a:ext cx="11847209" cy="416439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Subhead"/>
          <p:cNvSpPr txBox="1">
            <a:spLocks/>
          </p:cNvSpPr>
          <p:nvPr userDrawn="1"/>
        </p:nvSpPr>
        <p:spPr>
          <a:xfrm>
            <a:off x="279892" y="1443660"/>
            <a:ext cx="10073357" cy="942315"/>
          </a:xfrm>
          <a:prstGeom prst="rect">
            <a:avLst/>
          </a:prstGeom>
        </p:spPr>
        <p:txBody>
          <a:bodyPr/>
          <a:lstStyle>
            <a:lvl1pPr algn="l" defTabSz="914180" rtl="0" eaLnBrk="1" latinLnBrk="0" hangingPunct="1">
              <a:lnSpc>
                <a:spcPct val="90000"/>
              </a:lnSpc>
              <a:spcBef>
                <a:spcPct val="0"/>
              </a:spcBef>
              <a:buNone/>
              <a:defRPr lang="en-US" sz="5293" b="0" kern="1200" cap="none" spc="-100" baseline="0" dirty="0" smtClean="0">
                <a:ln w="3175">
                  <a:noFill/>
                </a:ln>
                <a:solidFill>
                  <a:schemeClr val="tx1"/>
                </a:solidFill>
                <a:effectLst/>
                <a:latin typeface="+mj-lt"/>
                <a:ea typeface="+mn-ea"/>
                <a:cs typeface="Segoe UI" pitchFamily="34" charset="0"/>
              </a:defRPr>
            </a:lvl1pPr>
          </a:lstStyle>
          <a:p>
            <a:pPr fontAlgn="auto">
              <a:spcAft>
                <a:spcPts val="0"/>
              </a:spcAft>
            </a:pPr>
            <a:r>
              <a:rPr sz="4080">
                <a:solidFill>
                  <a:srgbClr val="0072C6"/>
                </a:solidFill>
              </a:rPr>
              <a:t>Subhead</a:t>
            </a:r>
          </a:p>
        </p:txBody>
      </p:sp>
      <p:sp>
        <p:nvSpPr>
          <p:cNvPr id="13" name="Headline"/>
          <p:cNvSpPr>
            <a:spLocks noGrp="1"/>
          </p:cNvSpPr>
          <p:nvPr userDrawn="1">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a:t>Headline</a:t>
            </a:r>
          </a:p>
        </p:txBody>
      </p:sp>
    </p:spTree>
    <p:extLst>
      <p:ext uri="{BB962C8B-B14F-4D97-AF65-F5344CB8AC3E}">
        <p14:creationId xmlns:p14="http://schemas.microsoft.com/office/powerpoint/2010/main" val="23865717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Headline"/>
          <p:cNvSpPr>
            <a:spLocks noGrp="1"/>
          </p:cNvSpPr>
          <p:nvPr userDrawn="1">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a:t>Headline</a:t>
            </a:r>
          </a:p>
        </p:txBody>
      </p:sp>
    </p:spTree>
    <p:extLst>
      <p:ext uri="{BB962C8B-B14F-4D97-AF65-F5344CB8AC3E}">
        <p14:creationId xmlns:p14="http://schemas.microsoft.com/office/powerpoint/2010/main" val="22747726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116608" y="623972"/>
            <a:ext cx="8948026" cy="935842"/>
          </a:xfrm>
          <a:prstGeom prst="rect">
            <a:avLst/>
          </a:prstGeom>
        </p:spPr>
        <p:txBody>
          <a:bodyPr/>
          <a:lstStyle/>
          <a:p>
            <a:r>
              <a:rPr lang="en-US" sz="5507"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46087" y="1865207"/>
            <a:ext cx="8918547" cy="442986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03087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Only Dark">
    <p:spTree>
      <p:nvGrpSpPr>
        <p:cNvPr id="1" name=""/>
        <p:cNvGrpSpPr/>
        <p:nvPr/>
      </p:nvGrpSpPr>
      <p:grpSpPr>
        <a:xfrm>
          <a:off x="0" y="0"/>
          <a:ext cx="0" cy="0"/>
          <a:chOff x="0" y="0"/>
          <a:chExt cx="0" cy="0"/>
        </a:xfrm>
      </p:grpSpPr>
      <p:sp>
        <p:nvSpPr>
          <p:cNvPr id="3" name="Headline"/>
          <p:cNvSpPr>
            <a:spLocks noGrp="1"/>
          </p:cNvSpPr>
          <p:nvPr>
            <p:ph type="title"/>
          </p:nvPr>
        </p:nvSpPr>
        <p:spPr>
          <a:xfrm>
            <a:off x="2116608" y="623972"/>
            <a:ext cx="8948026" cy="935842"/>
          </a:xfrm>
          <a:prstGeom prst="rect">
            <a:avLst/>
          </a:prstGeom>
        </p:spPr>
        <p:txBody>
          <a:bodyPr/>
          <a:lstStyle/>
          <a:p>
            <a:r>
              <a:rPr lang="en-US" sz="5507" dirty="0">
                <a:solidFill>
                  <a:srgbClr val="92D050"/>
                </a:solidFill>
              </a:rPr>
              <a:t>Headline</a:t>
            </a:r>
            <a:endParaRPr lang="en-US" dirty="0">
              <a:solidFill>
                <a:schemeClr val="bg2"/>
              </a:solidFill>
            </a:endParaRPr>
          </a:p>
        </p:txBody>
      </p:sp>
    </p:spTree>
    <p:extLst>
      <p:ext uri="{BB962C8B-B14F-4D97-AF65-F5344CB8AC3E}">
        <p14:creationId xmlns:p14="http://schemas.microsoft.com/office/powerpoint/2010/main" val="31117117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73851" y="3029343"/>
            <a:ext cx="10288772" cy="935842"/>
          </a:xfrm>
          <a:prstGeom prst="rect">
            <a:avLst/>
          </a:prstGeom>
        </p:spPr>
        <p:txBody>
          <a:bodyPr/>
          <a:lstStyle>
            <a:lvl1pPr algn="ctr">
              <a:defRPr sz="6119">
                <a:solidFill>
                  <a:srgbClr val="92D050"/>
                </a:solidFill>
              </a:defRPr>
            </a:lvl1pPr>
          </a:lstStyle>
          <a:p>
            <a:r>
              <a:rPr lang="en-US" sz="5507" dirty="0">
                <a:solidFill>
                  <a:srgbClr val="92D050"/>
                </a:solidFill>
              </a:rPr>
              <a:t>Demo</a:t>
            </a:r>
            <a:endParaRPr lang="en-US" dirty="0">
              <a:solidFill>
                <a:schemeClr val="bg2"/>
              </a:solidFill>
            </a:endParaRPr>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Tree>
    <p:extLst>
      <p:ext uri="{BB962C8B-B14F-4D97-AF65-F5344CB8AC3E}">
        <p14:creationId xmlns:p14="http://schemas.microsoft.com/office/powerpoint/2010/main" val="34203478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lIns="182880" tIns="146304" rIns="182880" bIns="146304">
            <a:spAutoFit/>
          </a:bodyPr>
          <a:lstStyle/>
          <a:p>
            <a:pPr defTabSz="932290" fontAlgn="auto">
              <a:spcBef>
                <a:spcPts val="0"/>
              </a:spcBef>
              <a:spcAft>
                <a:spcPts val="0"/>
              </a:spcAft>
              <a:defRPr/>
            </a:pPr>
            <a:r>
              <a:rPr lang="en-US" sz="700" dirty="0">
                <a:gradFill>
                  <a:gsLst>
                    <a:gs pos="0">
                      <a:schemeClr val="tx1"/>
                    </a:gs>
                    <a:gs pos="100000">
                      <a:schemeClr val="tx1"/>
                    </a:gs>
                  </a:gsLst>
                  <a:lin ang="5400000" scaled="0"/>
                </a:gradFill>
                <a:latin typeface="+mn-lt"/>
                <a:ea typeface="+mn-ea"/>
                <a:cs typeface="Segoe UI" pitchFamily="34" charset="0"/>
              </a:rPr>
              <a:t>© 2015 Microsoft Corporation. All rights reserved. </a:t>
            </a:r>
          </a:p>
        </p:txBody>
      </p:sp>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330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2977"/>
            <a:ext cx="12436475" cy="6988574"/>
          </a:xfrm>
          <a:prstGeom prst="rect">
            <a:avLst/>
          </a:prstGeom>
        </p:spPr>
      </p:pic>
      <p:sp>
        <p:nvSpPr>
          <p:cNvPr id="5" name="Rectangle 4"/>
          <p:cNvSpPr/>
          <p:nvPr userDrawn="1"/>
        </p:nvSpPr>
        <p:spPr>
          <a:xfrm>
            <a:off x="1"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68" eaLnBrk="1" fontAlgn="auto" hangingPunct="1">
              <a:spcBef>
                <a:spcPts val="0"/>
              </a:spcBef>
              <a:spcAft>
                <a:spcPts val="0"/>
              </a:spcAft>
            </a:pPr>
            <a:endParaRPr lang="en-US" sz="1835">
              <a:solidFill>
                <a:srgbClr val="FFFFFF"/>
              </a:solidFill>
            </a:endParaRPr>
          </a:p>
        </p:txBody>
      </p:sp>
    </p:spTree>
    <p:extLst>
      <p:ext uri="{BB962C8B-B14F-4D97-AF65-F5344CB8AC3E}">
        <p14:creationId xmlns:p14="http://schemas.microsoft.com/office/powerpoint/2010/main" val="3739559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2977"/>
            <a:ext cx="12436475" cy="6988574"/>
          </a:xfrm>
          <a:prstGeom prst="rect">
            <a:avLst/>
          </a:prstGeom>
        </p:spPr>
      </p:pic>
    </p:spTree>
    <p:extLst>
      <p:ext uri="{BB962C8B-B14F-4D97-AF65-F5344CB8AC3E}">
        <p14:creationId xmlns:p14="http://schemas.microsoft.com/office/powerpoint/2010/main" val="99114140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ured Blank Light">
    <p:spTree>
      <p:nvGrpSpPr>
        <p:cNvPr id="1" name=""/>
        <p:cNvGrpSpPr/>
        <p:nvPr/>
      </p:nvGrpSpPr>
      <p:grpSpPr>
        <a:xfrm>
          <a:off x="0" y="0"/>
          <a:ext cx="0" cy="0"/>
          <a:chOff x="0" y="0"/>
          <a:chExt cx="0" cy="0"/>
        </a:xfrm>
      </p:grpSpPr>
      <p:sp>
        <p:nvSpPr>
          <p:cNvPr id="5" name="Rectangle 4"/>
          <p:cNvSpPr/>
          <p:nvPr userDrawn="1"/>
        </p:nvSpPr>
        <p:spPr>
          <a:xfrm>
            <a:off x="1"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68" eaLnBrk="1" fontAlgn="auto" hangingPunct="1">
              <a:spcBef>
                <a:spcPts val="0"/>
              </a:spcBef>
              <a:spcAft>
                <a:spcPts val="0"/>
              </a:spcAft>
            </a:pPr>
            <a:endParaRPr lang="en-US" sz="1835">
              <a:solidFill>
                <a:srgbClr val="FFFFFF"/>
              </a:solidFill>
            </a:endParaRPr>
          </a:p>
        </p:txBody>
      </p:sp>
    </p:spTree>
    <p:extLst>
      <p:ext uri="{BB962C8B-B14F-4D97-AF65-F5344CB8AC3E}">
        <p14:creationId xmlns:p14="http://schemas.microsoft.com/office/powerpoint/2010/main" val="378121358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2977"/>
            <a:ext cx="12436475" cy="6988574"/>
          </a:xfrm>
          <a:prstGeom prst="rect">
            <a:avLst/>
          </a:prstGeom>
        </p:spPr>
      </p:pic>
      <p:sp>
        <p:nvSpPr>
          <p:cNvPr id="5" name="Rectangle 4"/>
          <p:cNvSpPr/>
          <p:nvPr userDrawn="1"/>
        </p:nvSpPr>
        <p:spPr bwMode="auto">
          <a:xfrm>
            <a:off x="9063031" y="-1"/>
            <a:ext cx="3373445" cy="6991550"/>
          </a:xfrm>
          <a:prstGeom prst="rect">
            <a:avLst/>
          </a:prstGeom>
          <a:solidFill>
            <a:srgbClr val="00AEEF"/>
          </a:solidFill>
          <a:ln w="9525" cap="flat" cmpd="sng" algn="ctr">
            <a:noFill/>
            <a:prstDash val="solid"/>
            <a:headEnd type="none" w="med" len="med"/>
            <a:tailEnd type="none" w="med" len="med"/>
          </a:ln>
          <a:effectLst/>
        </p:spPr>
        <p:txBody>
          <a:bodyPr vert="horz" wrap="square" lIns="95088" tIns="47544" rIns="95088" bIns="47544" numCol="1" rtlCol="0" anchor="ctr" anchorCtr="0" compatLnSpc="1">
            <a:prstTxWarp prst="textNoShape">
              <a:avLst/>
            </a:prstTxWarp>
          </a:bodyPr>
          <a:lstStyle/>
          <a:p>
            <a:pPr algn="ctr" defTabSz="950557" eaLnBrk="1" hangingPunct="1">
              <a:defRPr/>
            </a:pPr>
            <a:endParaRPr lang="en-US" sz="2288" kern="0" dirty="0">
              <a:gradFill>
                <a:gsLst>
                  <a:gs pos="0">
                    <a:srgbClr val="FFFFFF"/>
                  </a:gs>
                  <a:gs pos="100000">
                    <a:srgbClr val="FFFFFF"/>
                  </a:gs>
                </a:gsLst>
                <a:lin ang="5400000" scaled="0"/>
              </a:gradFill>
              <a:latin typeface="Segoe UI"/>
              <a:ea typeface="+mn-ea"/>
            </a:endParaRPr>
          </a:p>
        </p:txBody>
      </p:sp>
      <p:sp>
        <p:nvSpPr>
          <p:cNvPr id="6" name="Rounded Rectangle 29"/>
          <p:cNvSpPr/>
          <p:nvPr userDrawn="1"/>
        </p:nvSpPr>
        <p:spPr bwMode="black">
          <a:xfrm>
            <a:off x="10082469" y="1982842"/>
            <a:ext cx="1334569" cy="310492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7546" tIns="47546" rIns="47546" bIns="47546" numCol="1" spcCol="0" rtlCol="0" fromWordArt="0" anchor="ctr" anchorCtr="0" forceAA="0" compatLnSpc="1">
            <a:prstTxWarp prst="textNoShape">
              <a:avLst/>
            </a:prstTxWarp>
            <a:noAutofit/>
          </a:bodyPr>
          <a:lstStyle/>
          <a:p>
            <a:pPr algn="ctr" defTabSz="950557" eaLnBrk="1" hangingPunct="1">
              <a:defRPr/>
            </a:pPr>
            <a:endParaRPr lang="en-US" sz="1872"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itle 5"/>
          <p:cNvSpPr>
            <a:spLocks noGrp="1"/>
          </p:cNvSpPr>
          <p:nvPr>
            <p:ph type="title" idx="4294967295"/>
          </p:nvPr>
        </p:nvSpPr>
        <p:spPr>
          <a:xfrm>
            <a:off x="470513" y="161897"/>
            <a:ext cx="3768193" cy="2461945"/>
          </a:xfrm>
          <a:prstGeom prst="rect">
            <a:avLst/>
          </a:prstGeom>
        </p:spPr>
        <p:txBody>
          <a:bodyPr anchor="ctr">
            <a:noAutofit/>
          </a:bodyPr>
          <a:lstStyle>
            <a:lvl1pPr>
              <a:defRPr sz="8972"/>
            </a:lvl1pPr>
          </a:lstStyle>
          <a:p>
            <a:r>
              <a:rPr lang="en-US" sz="8970" dirty="0">
                <a:solidFill>
                  <a:schemeClr val="bg1">
                    <a:alpha val="99000"/>
                  </a:schemeClr>
                </a:solidFill>
              </a:rPr>
              <a:t>Q&amp;A</a:t>
            </a:r>
          </a:p>
        </p:txBody>
      </p:sp>
    </p:spTree>
    <p:extLst>
      <p:ext uri="{BB962C8B-B14F-4D97-AF65-F5344CB8AC3E}">
        <p14:creationId xmlns:p14="http://schemas.microsoft.com/office/powerpoint/2010/main" val="12903147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93582" y="2726051"/>
            <a:ext cx="8649309" cy="398947"/>
          </a:xfrm>
          <a:prstGeom prst="rect">
            <a:avLst/>
          </a:prstGeom>
        </p:spPr>
        <p:txBody>
          <a:bodyPr lIns="0" tIns="0" rIns="0" bIns="0"/>
          <a:lstStyle>
            <a:lvl1pPr>
              <a:defRPr sz="2448" b="1" i="0">
                <a:solidFill>
                  <a:srgbClr val="404040"/>
                </a:solidFill>
                <a:latin typeface="Courier New"/>
                <a:cs typeface="Courier New"/>
              </a:defRPr>
            </a:lvl1pPr>
          </a:lstStyle>
          <a:p>
            <a:endParaRPr/>
          </a:p>
        </p:txBody>
      </p:sp>
      <p:sp>
        <p:nvSpPr>
          <p:cNvPr id="3" name="Holder 3"/>
          <p:cNvSpPr>
            <a:spLocks noGrp="1"/>
          </p:cNvSpPr>
          <p:nvPr>
            <p:ph sz="half" idx="2"/>
          </p:nvPr>
        </p:nvSpPr>
        <p:spPr>
          <a:xfrm>
            <a:off x="621824" y="1608741"/>
            <a:ext cx="5409867" cy="55374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404784" y="1608741"/>
            <a:ext cx="5409867" cy="55374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228402" y="6504908"/>
            <a:ext cx="3979672" cy="349726"/>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21824" y="6504908"/>
            <a:ext cx="2860389" cy="349726"/>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6/25/2022</a:t>
            </a:fld>
            <a:endParaRPr lang="en-US"/>
          </a:p>
        </p:txBody>
      </p:sp>
      <p:sp>
        <p:nvSpPr>
          <p:cNvPr id="7" name="Holder 7"/>
          <p:cNvSpPr>
            <a:spLocks noGrp="1"/>
          </p:cNvSpPr>
          <p:nvPr>
            <p:ph type="sldNum" sz="quarter" idx="7"/>
          </p:nvPr>
        </p:nvSpPr>
        <p:spPr>
          <a:xfrm>
            <a:off x="8954262" y="6504908"/>
            <a:ext cx="2860389" cy="349726"/>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839893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 Blu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924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068728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864166" y="768110"/>
            <a:ext cx="8708144" cy="533328"/>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371" b="0" i="0">
                <a:solidFill>
                  <a:schemeClr val="lt1"/>
                </a:solidFill>
                <a:latin typeface="Sofia"/>
                <a:ea typeface="Sofia"/>
                <a:cs typeface="Sofia"/>
                <a:sym typeface="Sof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249361" y="2344695"/>
            <a:ext cx="9937753" cy="3273014"/>
          </a:xfrm>
          <a:prstGeom prst="rect">
            <a:avLst/>
          </a:prstGeom>
          <a:noFill/>
          <a:ln>
            <a:noFill/>
          </a:ln>
        </p:spPr>
        <p:txBody>
          <a:bodyPr spcFirstLastPara="1" wrap="square" lIns="0" tIns="0" rIns="0" bIns="0" anchor="t" anchorCtr="0"/>
          <a:lstStyle>
            <a:lvl1pPr marL="282778" lvl="0" indent="-141389" algn="l">
              <a:spcBef>
                <a:spcPts val="0"/>
              </a:spcBef>
              <a:spcAft>
                <a:spcPts val="0"/>
              </a:spcAft>
              <a:buSzPts val="1400"/>
              <a:buNone/>
              <a:defRPr sz="1299" b="0" i="0">
                <a:solidFill>
                  <a:schemeClr val="lt1"/>
                </a:solidFill>
                <a:latin typeface="Sofia"/>
                <a:ea typeface="Sofia"/>
                <a:cs typeface="Sofia"/>
                <a:sym typeface="Sofia"/>
              </a:defRPr>
            </a:lvl1pPr>
            <a:lvl2pPr marL="565556" lvl="1" indent="-141389" algn="l">
              <a:spcBef>
                <a:spcPts val="0"/>
              </a:spcBef>
              <a:spcAft>
                <a:spcPts val="0"/>
              </a:spcAft>
              <a:buSzPts val="1400"/>
              <a:buNone/>
              <a:defRPr/>
            </a:lvl2pPr>
            <a:lvl3pPr marL="848335" lvl="2" indent="-141389" algn="l">
              <a:spcBef>
                <a:spcPts val="0"/>
              </a:spcBef>
              <a:spcAft>
                <a:spcPts val="0"/>
              </a:spcAft>
              <a:buSzPts val="1400"/>
              <a:buNone/>
              <a:defRPr/>
            </a:lvl3pPr>
            <a:lvl4pPr marL="1131113" lvl="3" indent="-141389" algn="l">
              <a:spcBef>
                <a:spcPts val="0"/>
              </a:spcBef>
              <a:spcAft>
                <a:spcPts val="0"/>
              </a:spcAft>
              <a:buSzPts val="1400"/>
              <a:buNone/>
              <a:defRPr/>
            </a:lvl4pPr>
            <a:lvl5pPr marL="1413891" lvl="4" indent="-141389" algn="l">
              <a:spcBef>
                <a:spcPts val="0"/>
              </a:spcBef>
              <a:spcAft>
                <a:spcPts val="0"/>
              </a:spcAft>
              <a:buSzPts val="1400"/>
              <a:buNone/>
              <a:defRPr/>
            </a:lvl5pPr>
            <a:lvl6pPr marL="1696669" lvl="5" indent="-141389" algn="l">
              <a:spcBef>
                <a:spcPts val="0"/>
              </a:spcBef>
              <a:spcAft>
                <a:spcPts val="0"/>
              </a:spcAft>
              <a:buSzPts val="1400"/>
              <a:buNone/>
              <a:defRPr/>
            </a:lvl6pPr>
            <a:lvl7pPr marL="1979447" lvl="6" indent="-141389" algn="l">
              <a:spcBef>
                <a:spcPts val="0"/>
              </a:spcBef>
              <a:spcAft>
                <a:spcPts val="0"/>
              </a:spcAft>
              <a:buSzPts val="1400"/>
              <a:buNone/>
              <a:defRPr/>
            </a:lvl7pPr>
            <a:lvl8pPr marL="2262226" lvl="7" indent="-141389" algn="l">
              <a:spcBef>
                <a:spcPts val="0"/>
              </a:spcBef>
              <a:spcAft>
                <a:spcPts val="0"/>
              </a:spcAft>
              <a:buSzPts val="1400"/>
              <a:buNone/>
              <a:defRPr/>
            </a:lvl8pPr>
            <a:lvl9pPr marL="2545004" lvl="8" indent="-141389"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228402" y="6504909"/>
            <a:ext cx="3979672" cy="349726"/>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21824" y="6504909"/>
            <a:ext cx="2860389" cy="34972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954263" y="6504909"/>
            <a:ext cx="2860389" cy="349726"/>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a:spcAft>
                <a:spcPts val="0"/>
              </a:spcAft>
            </a:pPr>
            <a:fld id="{00000000-1234-1234-1234-123412341234}" type="slidenum">
              <a:rPr lang="en-IN" smtClean="0"/>
              <a:pPr>
                <a:spcAft>
                  <a:spcPts val="0"/>
                </a:spcAft>
              </a:pPr>
              <a:t>‹#›</a:t>
            </a:fld>
            <a:endParaRPr lang="en-IN" sz="1113">
              <a:latin typeface="Calibri"/>
              <a:ea typeface="Calibri"/>
              <a:cs typeface="Calibri"/>
              <a:sym typeface="Calibri"/>
            </a:endParaRPr>
          </a:p>
        </p:txBody>
      </p:sp>
    </p:spTree>
    <p:extLst>
      <p:ext uri="{BB962C8B-B14F-4D97-AF65-F5344CB8AC3E}">
        <p14:creationId xmlns:p14="http://schemas.microsoft.com/office/powerpoint/2010/main" val="220510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4122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0854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7303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zureCon Title Slide">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01"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a:p>
            <a:pPr lvl="0"/>
            <a:r>
              <a:rPr lang="en-US" dirty="0"/>
              <a:t>Speaker Title</a:t>
            </a:r>
          </a:p>
        </p:txBody>
      </p:sp>
    </p:spTree>
    <p:extLst>
      <p:ext uri="{BB962C8B-B14F-4D97-AF65-F5344CB8AC3E}">
        <p14:creationId xmlns:p14="http://schemas.microsoft.com/office/powerpoint/2010/main" val="4229686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6671"/>
            <a:ext cx="2769038" cy="2011661"/>
          </a:xfrm>
          <a:prstGeom prst="rect">
            <a:avLst/>
          </a:prstGeom>
        </p:spPr>
      </p:pic>
      <p:sp>
        <p:nvSpPr>
          <p:cNvPr id="9" name="Title"/>
          <p:cNvSpPr>
            <a:spLocks noGrp="1"/>
          </p:cNvSpPr>
          <p:nvPr>
            <p:ph type="title" hasCustomPrompt="1"/>
          </p:nvPr>
        </p:nvSpPr>
        <p:spPr>
          <a:xfrm>
            <a:off x="0" y="2238460"/>
            <a:ext cx="12436476" cy="1103369"/>
          </a:xfrm>
          <a:prstGeom prst="rect">
            <a:avLst/>
          </a:prstGeom>
        </p:spPr>
        <p:txBody>
          <a:bodyPr/>
          <a:lstStyle>
            <a:lvl1pPr algn="ctr">
              <a:defRPr lang="en-US" sz="5507"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620" y="3341829"/>
            <a:ext cx="12436475" cy="1010320"/>
          </a:xfrm>
          <a:prstGeom prst="rect">
            <a:avLst/>
          </a:prstGeom>
        </p:spPr>
        <p:txBody>
          <a:bodyPr/>
          <a:lstStyle>
            <a:lvl1pPr marL="0" indent="0" algn="ctr">
              <a:buNone/>
              <a:defRPr lang="en-US" sz="2244" b="0" kern="1200" cap="none" spc="-104"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41963378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84895" y="2763460"/>
            <a:ext cx="10937227" cy="1291569"/>
          </a:xfrm>
          <a:prstGeom prst="rect">
            <a:avLst/>
          </a:prstGeom>
        </p:spPr>
        <p:txBody>
          <a:bodyPr>
            <a:noAutofit/>
          </a:bodyPr>
          <a:lstStyle>
            <a:lvl1pPr algn="ctr">
              <a:defRPr sz="8159"/>
            </a:lvl1pPr>
          </a:lstStyle>
          <a:p>
            <a:pPr algn="ctr"/>
            <a:r>
              <a:rPr lang="en-US" sz="8157" dirty="0"/>
              <a:t>Statement</a:t>
            </a:r>
          </a:p>
        </p:txBody>
      </p:sp>
    </p:spTree>
    <p:extLst>
      <p:ext uri="{BB962C8B-B14F-4D97-AF65-F5344CB8AC3E}">
        <p14:creationId xmlns:p14="http://schemas.microsoft.com/office/powerpoint/2010/main" val="2410877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image" Target="../media/image6.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theme" Target="../theme/theme5.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2444413" y="0"/>
            <a:ext cx="8937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4787" r:id="rId1"/>
    <p:sldLayoutId id="2147484789" r:id="rId2"/>
    <p:sldLayoutId id="2147484794" r:id="rId3"/>
  </p:sldLayoutIdLst>
  <p:transition>
    <p:fade/>
  </p:transition>
  <p:txStyles>
    <p:titleStyle>
      <a:lvl1pPr algn="l" defTabSz="931863" rtl="0" eaLnBrk="0" fontAlgn="base" hangingPunct="0">
        <a:lnSpc>
          <a:spcPct val="90000"/>
        </a:lnSpc>
        <a:spcBef>
          <a:spcPct val="0"/>
        </a:spcBef>
        <a:spcAft>
          <a:spcPct val="0"/>
        </a:spcAft>
        <a:defRPr lang="en-US" sz="4800" b="0" i="0" u="none"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9pPr>
    </p:titleStyle>
    <p:bodyStyle>
      <a:lvl1pPr marL="342900" indent="-342900" algn="l" defTabSz="931863" rtl="0" eaLnBrk="0" fontAlgn="base" hangingPunct="0">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ＭＳ Ｐゴシック" charset="0"/>
        </a:defRPr>
      </a:lvl1pPr>
      <a:lvl2pPr marL="584200" indent="-241300" algn="l" defTabSz="931863" rtl="0" eaLnBrk="0" fontAlgn="base" hangingPunct="0">
        <a:lnSpc>
          <a:spcPct val="90000"/>
        </a:lnSpc>
        <a:spcBef>
          <a:spcPct val="20000"/>
        </a:spcBef>
        <a:spcAft>
          <a:spcPct val="0"/>
        </a:spcAft>
        <a:buSzPct val="90000"/>
        <a:buFont typeface="Arial" panose="020B0604020202020204" pitchFamily="34" charset="0"/>
        <a:buChar char="•"/>
        <a:defRPr sz="2400" b="0" i="0" u="none"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71036030"/>
      </p:ext>
    </p:extLst>
  </p:cSld>
  <p:clrMap bg1="lt1" tx1="dk1" bg2="lt2" tx2="dk2" accent1="accent1" accent2="accent2" accent3="accent3" accent4="accent4" accent5="accent5" accent6="accent6" hlink="hlink" folHlink="folHlink"/>
  <p:sldLayoutIdLst>
    <p:sldLayoutId id="2147484933" r:id="rId1"/>
    <p:sldLayoutId id="2147484934" r:id="rId2"/>
    <p:sldLayoutId id="2147484935" r:id="rId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5ACBF0"/>
          </p15:clr>
        </p15:guide>
        <p15:guide id="4" orient="horz" pos="1339">
          <p15:clr>
            <a:srgbClr val="5ACBF0"/>
          </p15:clr>
        </p15:guide>
        <p15:guide id="5" orient="horz" pos="1915">
          <p15:clr>
            <a:srgbClr val="5ACBF0"/>
          </p15:clr>
        </p15:guide>
        <p15:guide id="6" orient="horz" pos="2491">
          <p15:clr>
            <a:srgbClr val="5ACBF0"/>
          </p15:clr>
        </p15:guide>
        <p15:guide id="7" orient="horz" pos="3067">
          <p15:clr>
            <a:srgbClr val="5ACBF0"/>
          </p15:clr>
        </p15:guide>
        <p15:guide id="8" orient="horz" pos="3643">
          <p15:clr>
            <a:srgbClr val="5ACBF0"/>
          </p15:clr>
        </p15:guide>
        <p15:guide id="9" orient="horz" pos="4219">
          <p15:clr>
            <a:srgbClr val="5ACBF0"/>
          </p15:clr>
        </p15:guide>
        <p15:guide id="10" pos="749">
          <p15:clr>
            <a:srgbClr val="5ACBF0"/>
          </p15:clr>
        </p15:guide>
        <p15:guide id="11" pos="1325">
          <p15:clr>
            <a:srgbClr val="5ACBF0"/>
          </p15:clr>
        </p15:guide>
        <p15:guide id="12" pos="1901">
          <p15:clr>
            <a:srgbClr val="5ACBF0"/>
          </p15:clr>
        </p15:guide>
        <p15:guide id="13" pos="2477">
          <p15:clr>
            <a:srgbClr val="5ACBF0"/>
          </p15:clr>
        </p15:guide>
        <p15:guide id="14" pos="3053">
          <p15:clr>
            <a:srgbClr val="5ACBF0"/>
          </p15:clr>
        </p15:guide>
        <p15:guide id="15" pos="3629">
          <p15:clr>
            <a:srgbClr val="5ACBF0"/>
          </p15:clr>
        </p15:guide>
        <p15:guide id="16" pos="4205">
          <p15:clr>
            <a:srgbClr val="5ACBF0"/>
          </p15:clr>
        </p15:guide>
        <p15:guide id="17" pos="4781">
          <p15:clr>
            <a:srgbClr val="5ACBF0"/>
          </p15:clr>
        </p15:guide>
        <p15:guide id="18" pos="5357">
          <p15:clr>
            <a:srgbClr val="5ACBF0"/>
          </p15:clr>
        </p15:guide>
        <p15:guide id="19" pos="5933">
          <p15:clr>
            <a:srgbClr val="5ACBF0"/>
          </p15:clr>
        </p15:guide>
        <p15:guide id="20" pos="6509">
          <p15:clr>
            <a:srgbClr val="5ACBF0"/>
          </p15:clr>
        </p15:guide>
        <p15:guide id="21" pos="7085">
          <p15:clr>
            <a:srgbClr val="5ACBF0"/>
          </p15:clr>
        </p15:guide>
        <p15:guide id="22" pos="7661">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71330617"/>
      </p:ext>
    </p:extLst>
  </p:cSld>
  <p:clrMap bg1="dk1" tx1="lt1" bg2="dk2" tx2="lt2" accent1="accent1" accent2="accent2" accent3="accent3" accent4="accent4" accent5="accent5" accent6="accent6" hlink="hlink" folHlink="folHlink"/>
  <p:sldLayoutIdLst>
    <p:sldLayoutId id="2147484970"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783960988"/>
      </p:ext>
    </p:extLst>
  </p:cSld>
  <p:clrMap bg1="dk1" tx1="lt1" bg2="dk2" tx2="lt2" accent1="accent1" accent2="accent2" accent3="accent3" accent4="accent4" accent5="accent5" accent6="accent6" hlink="hlink" folHlink="folHlink"/>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5" name="Colors"/>
          <p:cNvPicPr>
            <a:picLocks noChangeAspect="1"/>
          </p:cNvPicPr>
          <p:nvPr userDrawn="1"/>
        </p:nvPicPr>
        <p:blipFill>
          <a:blip r:embed="rId32" cstate="hqprint">
            <a:extLst>
              <a:ext uri="{28A0092B-C50C-407E-A947-70E740481C1C}">
                <a14:useLocalDpi xmlns:a14="http://schemas.microsoft.com/office/drawing/2010/main"/>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221024373"/>
      </p:ext>
    </p:extLst>
  </p:cSld>
  <p:clrMap bg1="lt1" tx1="dk1" bg2="lt2" tx2="dk2" accent1="accent1" accent2="accent2" accent3="accent3" accent4="accent4" accent5="accent5" accent6="accent6" hlink="hlink" folHlink="folHlink"/>
  <p:sldLayoutIdLst>
    <p:sldLayoutId id="2147485197" r:id="rId1"/>
    <p:sldLayoutId id="2147485198" r:id="rId2"/>
    <p:sldLayoutId id="2147485199" r:id="rId3"/>
    <p:sldLayoutId id="2147485200" r:id="rId4"/>
    <p:sldLayoutId id="2147485201" r:id="rId5"/>
    <p:sldLayoutId id="2147485202" r:id="rId6"/>
    <p:sldLayoutId id="2147485203" r:id="rId7"/>
    <p:sldLayoutId id="2147485204" r:id="rId8"/>
    <p:sldLayoutId id="2147485205" r:id="rId9"/>
    <p:sldLayoutId id="2147485206" r:id="rId10"/>
    <p:sldLayoutId id="2147485207" r:id="rId11"/>
    <p:sldLayoutId id="2147485208" r:id="rId12"/>
    <p:sldLayoutId id="2147485209" r:id="rId13"/>
    <p:sldLayoutId id="2147485210" r:id="rId14"/>
    <p:sldLayoutId id="2147485211" r:id="rId15"/>
    <p:sldLayoutId id="2147485212" r:id="rId16"/>
    <p:sldLayoutId id="2147485213" r:id="rId17"/>
    <p:sldLayoutId id="2147485214" r:id="rId18"/>
    <p:sldLayoutId id="2147485215" r:id="rId19"/>
    <p:sldLayoutId id="2147485217" r:id="rId20"/>
    <p:sldLayoutId id="2147485218" r:id="rId21"/>
    <p:sldLayoutId id="2147485219" r:id="rId22"/>
    <p:sldLayoutId id="2147485220" r:id="rId23"/>
    <p:sldLayoutId id="2147485221" r:id="rId24"/>
    <p:sldLayoutId id="2147485222" r:id="rId25"/>
    <p:sldLayoutId id="2147485223" r:id="rId26"/>
    <p:sldLayoutId id="2147485290" r:id="rId27"/>
    <p:sldLayoutId id="2147485291" r:id="rId28"/>
    <p:sldLayoutId id="2147485292" r:id="rId29"/>
    <p:sldLayoutId id="2147485293" r:id="rId30"/>
  </p:sldLayoutIdLst>
  <p:transition>
    <p:fade/>
  </p:transition>
  <p:txStyles>
    <p:title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98" kern="1200" spc="0" baseline="0">
          <a:solidFill>
            <a:schemeClr val="bg1"/>
          </a:soli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99" kern="1200" spc="0" baseline="0">
          <a:solidFill>
            <a:schemeClr val="bg1"/>
          </a:soli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99" kern="1200" spc="0" baseline="0">
          <a:solidFill>
            <a:schemeClr val="bg1"/>
          </a:soli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99" kern="1200" spc="0" baseline="0">
          <a:solidFill>
            <a:schemeClr val="bg1"/>
          </a:soli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99" kern="1200" spc="0" baseline="0">
          <a:solidFill>
            <a:schemeClr val="bg1"/>
          </a:soli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37.xml"/><Relationship Id="rId5" Type="http://schemas.openxmlformats.org/officeDocument/2006/relationships/image" Target="../media/image16.emf"/><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6" y="1391933"/>
            <a:ext cx="11984182" cy="937019"/>
          </a:xfrm>
        </p:spPr>
        <p:txBody>
          <a:bodyPr>
            <a:noAutofit/>
          </a:bodyPr>
          <a:lstStyle/>
          <a:p>
            <a:pPr marL="12700" algn="l">
              <a:lnSpc>
                <a:spcPts val="4995"/>
              </a:lnSpc>
              <a:spcBef>
                <a:spcPts val="100"/>
              </a:spcBef>
            </a:pPr>
            <a:r>
              <a:rPr lang="en-IN" sz="3600" spc="-100" dirty="0">
                <a:cs typeface="Century"/>
              </a:rPr>
              <a:t>AZ 305 – Designing Microsoft Azure Infrastructure Solutions</a:t>
            </a:r>
            <a:endParaRPr lang="en-US" sz="3600" dirty="0"/>
          </a:p>
        </p:txBody>
      </p:sp>
      <p:sp>
        <p:nvSpPr>
          <p:cNvPr id="3" name="Text Placeholder 2"/>
          <p:cNvSpPr>
            <a:spLocks noGrp="1"/>
          </p:cNvSpPr>
          <p:nvPr>
            <p:ph type="body" sz="quarter" idx="10"/>
          </p:nvPr>
        </p:nvSpPr>
        <p:spPr>
          <a:xfrm>
            <a:off x="614397" y="3759508"/>
            <a:ext cx="9248316" cy="1843084"/>
          </a:xfrm>
        </p:spPr>
        <p:txBody>
          <a:bodyPr/>
          <a:lstStyle/>
          <a:p>
            <a:pPr algn="l"/>
            <a:r>
              <a:rPr lang="en-US" sz="2800" b="1" dirty="0" err="1"/>
              <a:t>Ayush</a:t>
            </a:r>
            <a:r>
              <a:rPr lang="en-US" sz="2800" b="1" dirty="0"/>
              <a:t> </a:t>
            </a:r>
            <a:r>
              <a:rPr lang="en-US" sz="2800" b="1" dirty="0" err="1"/>
              <a:t>Rathi</a:t>
            </a:r>
            <a:endParaRPr lang="en-US" sz="2800" b="1" dirty="0"/>
          </a:p>
          <a:p>
            <a:pPr algn="l"/>
            <a:r>
              <a:rPr lang="en-US" sz="2400" dirty="0"/>
              <a:t>Instructor - </a:t>
            </a:r>
            <a:r>
              <a:rPr lang="en-US" sz="2400" dirty="0" err="1"/>
              <a:t>Simplilearn</a:t>
            </a:r>
            <a:endParaRPr lang="en-US" sz="2800" dirty="0"/>
          </a:p>
        </p:txBody>
      </p:sp>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92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Solution</a:t>
            </a:r>
            <a:endParaRPr lang="en-US" sz="4800" dirty="0"/>
          </a:p>
        </p:txBody>
      </p:sp>
    </p:spTree>
    <p:extLst>
      <p:ext uri="{BB962C8B-B14F-4D97-AF65-F5344CB8AC3E}">
        <p14:creationId xmlns:p14="http://schemas.microsoft.com/office/powerpoint/2010/main" val="300976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Design a Compute Solution</a:t>
            </a:r>
          </a:p>
        </p:txBody>
      </p:sp>
    </p:spTree>
    <p:extLst>
      <p:ext uri="{BB962C8B-B14F-4D97-AF65-F5344CB8AC3E}">
        <p14:creationId xmlns:p14="http://schemas.microsoft.com/office/powerpoint/2010/main" val="184712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Requirements</a:t>
            </a:r>
            <a:endParaRPr lang="en-US" sz="4800" dirty="0"/>
          </a:p>
        </p:txBody>
      </p:sp>
    </p:spTree>
    <p:extLst>
      <p:ext uri="{BB962C8B-B14F-4D97-AF65-F5344CB8AC3E}">
        <p14:creationId xmlns:p14="http://schemas.microsoft.com/office/powerpoint/2010/main" val="128151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318968" y="230857"/>
            <a:ext cx="11798538"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IN" sz="4800" b="1" dirty="0">
                <a:solidFill>
                  <a:schemeClr val="tx2"/>
                </a:solidFill>
              </a:rPr>
              <a:t>Requirements</a:t>
            </a:r>
          </a:p>
        </p:txBody>
      </p:sp>
      <p:sp>
        <p:nvSpPr>
          <p:cNvPr id="9" name="TextBox 8">
            <a:extLst>
              <a:ext uri="{FF2B5EF4-FFF2-40B4-BE49-F238E27FC236}">
                <a16:creationId xmlns:a16="http://schemas.microsoft.com/office/drawing/2014/main" id="{3ED1D895-92D3-4CCF-BCFE-595D2AAA1FC2}"/>
              </a:ext>
            </a:extLst>
          </p:cNvPr>
          <p:cNvSpPr txBox="1"/>
          <p:nvPr/>
        </p:nvSpPr>
        <p:spPr>
          <a:xfrm>
            <a:off x="383822" y="1253492"/>
            <a:ext cx="12052653" cy="5510176"/>
          </a:xfrm>
          <a:prstGeom prst="rect">
            <a:avLst/>
          </a:prstGeom>
          <a:noFill/>
        </p:spPr>
        <p:txBody>
          <a:bodyPr vert="horz" wrap="square" lIns="0" tIns="648" rIns="0" bIns="0" rtlCol="0">
            <a:spAutoFit/>
          </a:bodyPr>
          <a:lstStyle/>
          <a:p>
            <a:pPr marL="114300" marR="413840">
              <a:lnSpc>
                <a:spcPct val="150000"/>
              </a:lnSpc>
              <a:spcBef>
                <a:spcPts val="600"/>
              </a:spcBef>
            </a:pPr>
            <a:r>
              <a:rPr lang="en-US" sz="1600" dirty="0">
                <a:solidFill>
                  <a:schemeClr val="tx2"/>
                </a:solidFill>
                <a:latin typeface="+mn-lt"/>
              </a:rPr>
              <a:t>Tailwind Traders would like to migrate their product catalog application to the cloud. This application has a traditional 3-tier configuration using SQL Server as the data store. The IT team hopes you can help modernize the application. They have provided a diagram and several areas that could be improved.</a:t>
            </a:r>
            <a:endParaRPr lang="en-US" dirty="0">
              <a:solidFill>
                <a:srgbClr val="3E3E3E"/>
              </a:solidFill>
              <a:latin typeface="+mn-lt"/>
            </a:endParaRPr>
          </a:p>
          <a:p>
            <a:pPr marL="457200" marR="413840" indent="-342900">
              <a:lnSpc>
                <a:spcPct val="150000"/>
              </a:lnSpc>
              <a:spcBef>
                <a:spcPts val="600"/>
              </a:spcBef>
              <a:buFont typeface="Arial" panose="020B0604020202090204" pitchFamily="34" charset="0"/>
              <a:buChar char="•"/>
            </a:pPr>
            <a:r>
              <a:rPr lang="en-US" sz="1600" dirty="0">
                <a:solidFill>
                  <a:schemeClr val="tx2"/>
                </a:solidFill>
                <a:latin typeface="+mn-lt"/>
              </a:rPr>
              <a:t>The front-end application is a .NET core-based web app. During peak periods 1750 customers visit the website each hour.</a:t>
            </a:r>
          </a:p>
          <a:p>
            <a:pPr marL="457200" marR="413840" indent="-342900">
              <a:lnSpc>
                <a:spcPct val="150000"/>
              </a:lnSpc>
              <a:spcBef>
                <a:spcPts val="600"/>
              </a:spcBef>
              <a:buFont typeface="Arial" panose="020B0604020202090204" pitchFamily="34" charset="0"/>
              <a:buChar char="•"/>
            </a:pPr>
            <a:r>
              <a:rPr lang="en-US" sz="1600" dirty="0">
                <a:solidFill>
                  <a:schemeClr val="tx2"/>
                </a:solidFill>
                <a:latin typeface="+mn-lt"/>
              </a:rPr>
              <a:t>The application runs on IIS web servers in a front-end tier. This tier handles all customer requests for purchasing products. During the latest holiday sale, the front-end servers reached their performance limits and page loads were lengthy. The IT team has considered adding more servers, but during off hours the servers are often idle.</a:t>
            </a:r>
          </a:p>
          <a:p>
            <a:pPr marL="457200" marR="413840" indent="-342900">
              <a:lnSpc>
                <a:spcPct val="150000"/>
              </a:lnSpc>
              <a:spcBef>
                <a:spcPts val="600"/>
              </a:spcBef>
              <a:buFont typeface="Arial" panose="020B0604020202090204" pitchFamily="34" charset="0"/>
              <a:buChar char="•"/>
            </a:pPr>
            <a:r>
              <a:rPr lang="en-US" sz="1600" dirty="0">
                <a:solidFill>
                  <a:schemeClr val="tx2"/>
                </a:solidFill>
                <a:latin typeface="+mn-lt"/>
              </a:rPr>
              <a:t>The middle tier hosts the business logic that processes customer requests. These requests are often for help desk support. Support requests are queued and lately the wait times have been exceptionally long. Customers are offered email rather than waiting for a representative. But many customers seem frustrated and are disconnecting rather than waiting. Customer requests are 75-125 per hour.</a:t>
            </a:r>
          </a:p>
          <a:p>
            <a:pPr marL="457200" marR="413840" indent="-342900">
              <a:lnSpc>
                <a:spcPct val="150000"/>
              </a:lnSpc>
              <a:spcBef>
                <a:spcPts val="600"/>
              </a:spcBef>
              <a:buFont typeface="Arial" panose="020B0604020202090204" pitchFamily="34" charset="0"/>
              <a:buChar char="•"/>
            </a:pPr>
            <a:r>
              <a:rPr lang="en-US" sz="1600" dirty="0">
                <a:solidFill>
                  <a:schemeClr val="tx2"/>
                </a:solidFill>
                <a:latin typeface="+mn-lt"/>
              </a:rPr>
              <a:t>The back-end tier uses SQL Server database to store customer orders. Currently, the back-end database servers are performing well.</a:t>
            </a:r>
          </a:p>
          <a:p>
            <a:pPr marL="457200" marR="413840" indent="-342900">
              <a:lnSpc>
                <a:spcPct val="150000"/>
              </a:lnSpc>
              <a:spcBef>
                <a:spcPts val="600"/>
              </a:spcBef>
              <a:buFont typeface="Arial" panose="020B0604020202090204" pitchFamily="34" charset="0"/>
              <a:buChar char="•"/>
            </a:pPr>
            <a:r>
              <a:rPr lang="en-US" sz="1600" dirty="0">
                <a:solidFill>
                  <a:schemeClr val="tx2"/>
                </a:solidFill>
                <a:latin typeface="+mn-lt"/>
              </a:rPr>
              <a:t>While high availability is a concern, due to legal requirements the company must keep all the resources in a single region.</a:t>
            </a:r>
          </a:p>
        </p:txBody>
      </p:sp>
    </p:spTree>
    <p:extLst>
      <p:ext uri="{BB962C8B-B14F-4D97-AF65-F5344CB8AC3E}">
        <p14:creationId xmlns:p14="http://schemas.microsoft.com/office/powerpoint/2010/main" val="32434901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318968" y="230857"/>
            <a:ext cx="11798538"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IN" sz="4800" b="1" dirty="0">
                <a:solidFill>
                  <a:schemeClr val="tx2"/>
                </a:solidFill>
              </a:rPr>
              <a:t>Requirements</a:t>
            </a:r>
          </a:p>
        </p:txBody>
      </p:sp>
      <p:pic>
        <p:nvPicPr>
          <p:cNvPr id="3" name="Picture 2">
            <a:extLst>
              <a:ext uri="{FF2B5EF4-FFF2-40B4-BE49-F238E27FC236}">
                <a16:creationId xmlns:a16="http://schemas.microsoft.com/office/drawing/2014/main" id="{C38AAC7D-5467-E4D3-8A20-431845B2BF5D}"/>
              </a:ext>
            </a:extLst>
          </p:cNvPr>
          <p:cNvPicPr>
            <a:picLocks noChangeAspect="1"/>
          </p:cNvPicPr>
          <p:nvPr/>
        </p:nvPicPr>
        <p:blipFill>
          <a:blip r:embed="rId3"/>
          <a:stretch>
            <a:fillRect/>
          </a:stretch>
        </p:blipFill>
        <p:spPr>
          <a:xfrm>
            <a:off x="1880288" y="1618276"/>
            <a:ext cx="8304706" cy="4709146"/>
          </a:xfrm>
          <a:prstGeom prst="rect">
            <a:avLst/>
          </a:prstGeom>
        </p:spPr>
      </p:pic>
    </p:spTree>
    <p:extLst>
      <p:ext uri="{BB962C8B-B14F-4D97-AF65-F5344CB8AC3E}">
        <p14:creationId xmlns:p14="http://schemas.microsoft.com/office/powerpoint/2010/main" val="30532531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Tasks</a:t>
            </a:r>
            <a:endParaRPr lang="en-US" sz="4800" dirty="0"/>
          </a:p>
        </p:txBody>
      </p:sp>
    </p:spTree>
    <p:extLst>
      <p:ext uri="{BB962C8B-B14F-4D97-AF65-F5344CB8AC3E}">
        <p14:creationId xmlns:p14="http://schemas.microsoft.com/office/powerpoint/2010/main" val="122196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318968" y="230857"/>
            <a:ext cx="11798538"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US" sz="4800" b="1" dirty="0">
                <a:solidFill>
                  <a:schemeClr val="tx2"/>
                </a:solidFill>
              </a:rPr>
              <a:t>T</a:t>
            </a:r>
            <a:r>
              <a:rPr lang="en-IN" sz="4800" b="1" dirty="0">
                <a:solidFill>
                  <a:schemeClr val="tx2"/>
                </a:solidFill>
              </a:rPr>
              <a:t>asks</a:t>
            </a:r>
          </a:p>
        </p:txBody>
      </p:sp>
      <p:sp>
        <p:nvSpPr>
          <p:cNvPr id="9" name="TextBox 8">
            <a:extLst>
              <a:ext uri="{FF2B5EF4-FFF2-40B4-BE49-F238E27FC236}">
                <a16:creationId xmlns:a16="http://schemas.microsoft.com/office/drawing/2014/main" id="{3ED1D895-92D3-4CCF-BCFE-595D2AAA1FC2}"/>
              </a:ext>
            </a:extLst>
          </p:cNvPr>
          <p:cNvSpPr txBox="1"/>
          <p:nvPr/>
        </p:nvSpPr>
        <p:spPr>
          <a:xfrm>
            <a:off x="383822" y="1392015"/>
            <a:ext cx="12052653" cy="1866934"/>
          </a:xfrm>
          <a:prstGeom prst="rect">
            <a:avLst/>
          </a:prstGeom>
          <a:noFill/>
        </p:spPr>
        <p:txBody>
          <a:bodyPr vert="horz" wrap="square" lIns="0" tIns="648" rIns="0" bIns="0" rtlCol="0">
            <a:spAutoFit/>
          </a:bodyPr>
          <a:lstStyle/>
          <a:p>
            <a:pPr marL="457200" marR="413840" indent="-342900">
              <a:lnSpc>
                <a:spcPct val="150000"/>
              </a:lnSpc>
              <a:spcBef>
                <a:spcPts val="600"/>
              </a:spcBef>
              <a:buFont typeface="Arial" panose="020B0604020202090204" pitchFamily="34" charset="0"/>
              <a:buChar char="•"/>
            </a:pPr>
            <a:r>
              <a:rPr lang="en-US" sz="2000" b="1" dirty="0">
                <a:solidFill>
                  <a:schemeClr val="tx2"/>
                </a:solidFill>
                <a:latin typeface="+mn-lt"/>
              </a:rPr>
              <a:t>Front-end tier</a:t>
            </a:r>
            <a:r>
              <a:rPr lang="en-US" sz="2000" dirty="0">
                <a:solidFill>
                  <a:schemeClr val="tx2"/>
                </a:solidFill>
                <a:latin typeface="+mn-lt"/>
              </a:rPr>
              <a:t>. Which Azure compute service would you recommend for the front-end tier? Explain why you decided on your solution.</a:t>
            </a:r>
          </a:p>
          <a:p>
            <a:pPr marL="457200" marR="413840" indent="-342900">
              <a:lnSpc>
                <a:spcPct val="150000"/>
              </a:lnSpc>
              <a:spcBef>
                <a:spcPts val="600"/>
              </a:spcBef>
              <a:buFont typeface="Arial" panose="020B0604020202090204" pitchFamily="34" charset="0"/>
              <a:buChar char="•"/>
            </a:pPr>
            <a:r>
              <a:rPr lang="en-US" sz="2000" b="1" dirty="0">
                <a:solidFill>
                  <a:schemeClr val="tx2"/>
                </a:solidFill>
                <a:latin typeface="+mn-lt"/>
              </a:rPr>
              <a:t>Middle tier</a:t>
            </a:r>
            <a:r>
              <a:rPr lang="en-US" sz="2000" dirty="0">
                <a:solidFill>
                  <a:schemeClr val="tx2"/>
                </a:solidFill>
                <a:latin typeface="+mn-lt"/>
              </a:rPr>
              <a:t>. Which Azure compute service would you recommend for the middle tier? Explain why you decided on your solution.</a:t>
            </a:r>
            <a:endParaRPr lang="en-US" sz="2400" dirty="0">
              <a:solidFill>
                <a:srgbClr val="3E3E3E"/>
              </a:solidFill>
              <a:latin typeface="+mn-lt"/>
              <a:cs typeface="Arial Narrow"/>
            </a:endParaRPr>
          </a:p>
        </p:txBody>
      </p:sp>
    </p:spTree>
    <p:extLst>
      <p:ext uri="{BB962C8B-B14F-4D97-AF65-F5344CB8AC3E}">
        <p14:creationId xmlns:p14="http://schemas.microsoft.com/office/powerpoint/2010/main" val="16916577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8424786" y="42257"/>
            <a:ext cx="3692720"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US" sz="4800" b="1" dirty="0">
                <a:solidFill>
                  <a:schemeClr val="tx2"/>
                </a:solidFill>
              </a:rPr>
              <a:t>T</a:t>
            </a:r>
            <a:r>
              <a:rPr lang="en-IN" sz="4800" b="1" dirty="0">
                <a:solidFill>
                  <a:schemeClr val="tx2"/>
                </a:solidFill>
              </a:rPr>
              <a:t>asks</a:t>
            </a:r>
          </a:p>
        </p:txBody>
      </p:sp>
      <p:sp>
        <p:nvSpPr>
          <p:cNvPr id="9" name="TextBox 8">
            <a:extLst>
              <a:ext uri="{FF2B5EF4-FFF2-40B4-BE49-F238E27FC236}">
                <a16:creationId xmlns:a16="http://schemas.microsoft.com/office/drawing/2014/main" id="{3ED1D895-92D3-4CCF-BCFE-595D2AAA1FC2}"/>
              </a:ext>
            </a:extLst>
          </p:cNvPr>
          <p:cNvSpPr txBox="1"/>
          <p:nvPr/>
        </p:nvSpPr>
        <p:spPr>
          <a:xfrm>
            <a:off x="9239526" y="844515"/>
            <a:ext cx="3134430" cy="5883419"/>
          </a:xfrm>
          <a:prstGeom prst="rect">
            <a:avLst/>
          </a:prstGeom>
          <a:noFill/>
        </p:spPr>
        <p:txBody>
          <a:bodyPr vert="horz" wrap="square" lIns="0" tIns="648" rIns="0" bIns="0" rtlCol="0">
            <a:spAutoFit/>
          </a:bodyPr>
          <a:lstStyle/>
          <a:p>
            <a:pPr marL="457200" marR="413840" indent="-342900">
              <a:lnSpc>
                <a:spcPct val="150000"/>
              </a:lnSpc>
              <a:spcBef>
                <a:spcPts val="600"/>
              </a:spcBef>
              <a:buFont typeface="Arial" panose="020B0604020202090204" pitchFamily="34" charset="0"/>
              <a:buChar char="•"/>
            </a:pPr>
            <a:r>
              <a:rPr lang="en-US" b="1" dirty="0">
                <a:solidFill>
                  <a:schemeClr val="tx2"/>
                </a:solidFill>
                <a:latin typeface="+mn-lt"/>
              </a:rPr>
              <a:t>Front-end tier</a:t>
            </a:r>
            <a:r>
              <a:rPr lang="en-US" dirty="0">
                <a:solidFill>
                  <a:schemeClr val="tx2"/>
                </a:solidFill>
                <a:latin typeface="+mn-lt"/>
              </a:rPr>
              <a:t>. Which Azure compute service would you recommend for the front-end tier? Explain why you decided on your solution.</a:t>
            </a:r>
          </a:p>
          <a:p>
            <a:pPr marL="457200" marR="413840" indent="-342900">
              <a:lnSpc>
                <a:spcPct val="150000"/>
              </a:lnSpc>
              <a:spcBef>
                <a:spcPts val="600"/>
              </a:spcBef>
              <a:buFont typeface="Arial" panose="020B0604020202090204" pitchFamily="34" charset="0"/>
              <a:buChar char="•"/>
            </a:pPr>
            <a:r>
              <a:rPr lang="en-US" b="1" dirty="0">
                <a:solidFill>
                  <a:schemeClr val="tx2"/>
                </a:solidFill>
                <a:latin typeface="+mn-lt"/>
              </a:rPr>
              <a:t>Middle tier</a:t>
            </a:r>
            <a:r>
              <a:rPr lang="en-US" dirty="0">
                <a:solidFill>
                  <a:schemeClr val="tx2"/>
                </a:solidFill>
                <a:latin typeface="+mn-lt"/>
              </a:rPr>
              <a:t>. Which Azure compute service would you recommend for the middle tier? Explain why you decided on your solution.</a:t>
            </a:r>
            <a:endParaRPr lang="en-US" sz="2000" dirty="0">
              <a:solidFill>
                <a:srgbClr val="3E3E3E"/>
              </a:solidFill>
              <a:latin typeface="+mn-lt"/>
              <a:cs typeface="Arial Narrow"/>
            </a:endParaRPr>
          </a:p>
        </p:txBody>
      </p:sp>
      <p:sp>
        <p:nvSpPr>
          <p:cNvPr id="4" name="Title 5">
            <a:extLst>
              <a:ext uri="{FF2B5EF4-FFF2-40B4-BE49-F238E27FC236}">
                <a16:creationId xmlns:a16="http://schemas.microsoft.com/office/drawing/2014/main" id="{CD2F8E52-7AA3-1631-500B-1FA6E89C17E7}"/>
              </a:ext>
            </a:extLst>
          </p:cNvPr>
          <p:cNvSpPr txBox="1">
            <a:spLocks/>
          </p:cNvSpPr>
          <p:nvPr/>
        </p:nvSpPr>
        <p:spPr>
          <a:xfrm>
            <a:off x="318968" y="42257"/>
            <a:ext cx="6601121"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IN" sz="4800" b="1" dirty="0">
                <a:solidFill>
                  <a:schemeClr val="tx2"/>
                </a:solidFill>
              </a:rPr>
              <a:t>Requirements</a:t>
            </a:r>
          </a:p>
        </p:txBody>
      </p:sp>
      <p:sp>
        <p:nvSpPr>
          <p:cNvPr id="6" name="TextBox 5">
            <a:extLst>
              <a:ext uri="{FF2B5EF4-FFF2-40B4-BE49-F238E27FC236}">
                <a16:creationId xmlns:a16="http://schemas.microsoft.com/office/drawing/2014/main" id="{0183F88D-CADE-0A99-8248-185176D7122E}"/>
              </a:ext>
            </a:extLst>
          </p:cNvPr>
          <p:cNvSpPr txBox="1"/>
          <p:nvPr/>
        </p:nvSpPr>
        <p:spPr>
          <a:xfrm>
            <a:off x="318968" y="748829"/>
            <a:ext cx="8983076" cy="5839047"/>
          </a:xfrm>
          <a:prstGeom prst="rect">
            <a:avLst/>
          </a:prstGeom>
          <a:noFill/>
        </p:spPr>
        <p:txBody>
          <a:bodyPr vert="horz" wrap="square" lIns="0" tIns="648" rIns="0" bIns="0" rtlCol="0">
            <a:spAutoFit/>
          </a:bodyPr>
          <a:lstStyle/>
          <a:p>
            <a:pPr marL="114300" marR="413840">
              <a:lnSpc>
                <a:spcPct val="150000"/>
              </a:lnSpc>
              <a:spcBef>
                <a:spcPts val="600"/>
              </a:spcBef>
            </a:pPr>
            <a:r>
              <a:rPr lang="en-US" sz="1400" dirty="0">
                <a:solidFill>
                  <a:schemeClr val="tx2"/>
                </a:solidFill>
                <a:latin typeface="+mn-lt"/>
              </a:rPr>
              <a:t>Tailwind Traders would like to migrate their product catalog application to the cloud. This application has a traditional 3-tier configuration using SQL Server as the data store. The IT team hopes you can help modernize the application. They have provided a diagram and several areas that could be improved.</a:t>
            </a:r>
            <a:endParaRPr lang="en-US" sz="1600" dirty="0">
              <a:solidFill>
                <a:srgbClr val="3E3E3E"/>
              </a:solidFill>
              <a:latin typeface="+mn-lt"/>
            </a:endParaRPr>
          </a:p>
          <a:p>
            <a:pPr marL="457200" marR="413840" indent="-342900">
              <a:lnSpc>
                <a:spcPct val="150000"/>
              </a:lnSpc>
              <a:spcBef>
                <a:spcPts val="600"/>
              </a:spcBef>
              <a:buFont typeface="Arial" panose="020B0604020202090204" pitchFamily="34" charset="0"/>
              <a:buChar char="•"/>
            </a:pPr>
            <a:r>
              <a:rPr lang="en-US" sz="1400" dirty="0">
                <a:solidFill>
                  <a:schemeClr val="tx2"/>
                </a:solidFill>
                <a:latin typeface="+mn-lt"/>
              </a:rPr>
              <a:t>The front-end application is a .NET core-based web app. During peak periods 1750 customers visit the website each hour.</a:t>
            </a:r>
          </a:p>
          <a:p>
            <a:pPr marL="457200" marR="413840" indent="-342900">
              <a:lnSpc>
                <a:spcPct val="150000"/>
              </a:lnSpc>
              <a:spcBef>
                <a:spcPts val="600"/>
              </a:spcBef>
              <a:buFont typeface="Arial" panose="020B0604020202090204" pitchFamily="34" charset="0"/>
              <a:buChar char="•"/>
            </a:pPr>
            <a:r>
              <a:rPr lang="en-US" sz="1400" dirty="0">
                <a:solidFill>
                  <a:schemeClr val="tx2"/>
                </a:solidFill>
                <a:latin typeface="+mn-lt"/>
              </a:rPr>
              <a:t>The application runs on IIS web servers in a front-end tier. This tier handles all customer requests for purchasing products. During the latest holiday sale, the front-end servers reached their performance limits and page loads were lengthy. The IT team has considered adding more servers, but during off hours the servers are often idle.</a:t>
            </a:r>
          </a:p>
          <a:p>
            <a:pPr marL="457200" marR="413840" indent="-342900">
              <a:lnSpc>
                <a:spcPct val="150000"/>
              </a:lnSpc>
              <a:spcBef>
                <a:spcPts val="600"/>
              </a:spcBef>
              <a:buFont typeface="Arial" panose="020B0604020202090204" pitchFamily="34" charset="0"/>
              <a:buChar char="•"/>
            </a:pPr>
            <a:r>
              <a:rPr lang="en-US" sz="1400" dirty="0">
                <a:solidFill>
                  <a:schemeClr val="tx2"/>
                </a:solidFill>
                <a:latin typeface="+mn-lt"/>
              </a:rPr>
              <a:t>The middle tier hosts the business logic that processes customer requests. These requests are often for help desk support. Support requests are queued and lately the wait times have been exceptionally long. Customers are offered email rather than waiting for a representative. But many customers seem frustrated and are disconnecting rather than waiting. Customer requests are 75-125 per hour.</a:t>
            </a:r>
          </a:p>
          <a:p>
            <a:pPr marL="457200" marR="413840" indent="-342900">
              <a:lnSpc>
                <a:spcPct val="150000"/>
              </a:lnSpc>
              <a:spcBef>
                <a:spcPts val="600"/>
              </a:spcBef>
              <a:buFont typeface="Arial" panose="020B0604020202090204" pitchFamily="34" charset="0"/>
              <a:buChar char="•"/>
            </a:pPr>
            <a:r>
              <a:rPr lang="en-US" sz="1400" dirty="0">
                <a:solidFill>
                  <a:schemeClr val="tx2"/>
                </a:solidFill>
                <a:latin typeface="+mn-lt"/>
              </a:rPr>
              <a:t>The back-end tier uses SQL Server database to store customer orders. Currently, the back-end database servers are performing well.</a:t>
            </a:r>
          </a:p>
          <a:p>
            <a:pPr marL="457200" marR="413840" indent="-342900">
              <a:lnSpc>
                <a:spcPct val="150000"/>
              </a:lnSpc>
              <a:spcBef>
                <a:spcPts val="600"/>
              </a:spcBef>
              <a:buFont typeface="Arial" panose="020B0604020202090204" pitchFamily="34" charset="0"/>
              <a:buChar char="•"/>
            </a:pPr>
            <a:r>
              <a:rPr lang="en-US" sz="1400" dirty="0">
                <a:solidFill>
                  <a:schemeClr val="tx2"/>
                </a:solidFill>
                <a:latin typeface="+mn-lt"/>
              </a:rPr>
              <a:t>While high availability is a concern, due to legal requirements the company must keep all the resources in a single region.</a:t>
            </a:r>
          </a:p>
        </p:txBody>
      </p:sp>
    </p:spTree>
    <p:extLst>
      <p:ext uri="{BB962C8B-B14F-4D97-AF65-F5344CB8AC3E}">
        <p14:creationId xmlns:p14="http://schemas.microsoft.com/office/powerpoint/2010/main" val="28003121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Solution</a:t>
            </a:r>
            <a:endParaRPr lang="en-US" sz="4800" dirty="0"/>
          </a:p>
        </p:txBody>
      </p:sp>
    </p:spTree>
    <p:extLst>
      <p:ext uri="{BB962C8B-B14F-4D97-AF65-F5344CB8AC3E}">
        <p14:creationId xmlns:p14="http://schemas.microsoft.com/office/powerpoint/2010/main" val="310416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668086"/>
            <a:ext cx="11888787" cy="1765019"/>
          </a:xfrm>
        </p:spPr>
        <p:txBody>
          <a:bodyPr anchor="ctr"/>
          <a:lstStyle/>
          <a:p>
            <a:pPr algn="ctr"/>
            <a:r>
              <a:rPr lang="en-US" sz="6600" dirty="0"/>
              <a:t>The Cloud is changing the world</a:t>
            </a:r>
          </a:p>
        </p:txBody>
      </p:sp>
    </p:spTree>
    <p:extLst>
      <p:ext uri="{BB962C8B-B14F-4D97-AF65-F5344CB8AC3E}">
        <p14:creationId xmlns:p14="http://schemas.microsoft.com/office/powerpoint/2010/main" val="3054026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6" y="1391933"/>
            <a:ext cx="11984182" cy="937019"/>
          </a:xfrm>
        </p:spPr>
        <p:txBody>
          <a:bodyPr>
            <a:noAutofit/>
          </a:bodyPr>
          <a:lstStyle/>
          <a:p>
            <a:pPr marL="12700" algn="l">
              <a:lnSpc>
                <a:spcPts val="4995"/>
              </a:lnSpc>
              <a:spcBef>
                <a:spcPts val="100"/>
              </a:spcBef>
            </a:pPr>
            <a:r>
              <a:rPr lang="en-IN" sz="4800" spc="-100" dirty="0">
                <a:cs typeface="Century"/>
              </a:rPr>
              <a:t>Case Studies</a:t>
            </a:r>
            <a:endParaRPr lang="en-US" sz="4800" dirty="0"/>
          </a:p>
        </p:txBody>
      </p:sp>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3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3579" y="2405402"/>
            <a:ext cx="5128054"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Q &amp; A</a:t>
            </a:r>
          </a:p>
        </p:txBody>
      </p:sp>
    </p:spTree>
    <p:extLst>
      <p:ext uri="{BB962C8B-B14F-4D97-AF65-F5344CB8AC3E}">
        <p14:creationId xmlns:p14="http://schemas.microsoft.com/office/powerpoint/2010/main" val="12459488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96"/>
          <p:cNvPicPr>
            <a:picLocks noChangeAspect="1"/>
          </p:cNvPicPr>
          <p:nvPr/>
        </p:nvPicPr>
        <p:blipFill rotWithShape="1">
          <a:blip r:embed="rId3" cstate="print">
            <a:extLst>
              <a:ext uri="{28A0092B-C50C-407E-A947-70E740481C1C}">
                <a14:useLocalDpi xmlns:a14="http://schemas.microsoft.com/office/drawing/2010/main" val="0"/>
              </a:ext>
            </a:extLst>
          </a:blip>
          <a:srcRect t="8165" b="2644"/>
          <a:stretch/>
        </p:blipFill>
        <p:spPr>
          <a:xfrm>
            <a:off x="882" y="-1"/>
            <a:ext cx="12434711" cy="6994525"/>
          </a:xfrm>
          <a:prstGeom prst="rect">
            <a:avLst/>
          </a:prstGeom>
        </p:spPr>
      </p:pic>
      <p:sp>
        <p:nvSpPr>
          <p:cNvPr id="98" name="Shape 179"/>
          <p:cNvSpPr/>
          <p:nvPr/>
        </p:nvSpPr>
        <p:spPr>
          <a:xfrm>
            <a:off x="-1355" y="1"/>
            <a:ext cx="12436948" cy="6994525"/>
          </a:xfrm>
          <a:prstGeom prst="rect">
            <a:avLst/>
          </a:prstGeom>
          <a:gradFill flip="none" rotWithShape="1">
            <a:gsLst>
              <a:gs pos="0">
                <a:schemeClr val="accent1">
                  <a:lumMod val="5000"/>
                  <a:lumOff val="95000"/>
                  <a:alpha val="0"/>
                </a:schemeClr>
              </a:gs>
              <a:gs pos="47000">
                <a:srgbClr val="10436E">
                  <a:alpha val="93000"/>
                </a:srgbClr>
              </a:gs>
              <a:gs pos="75000">
                <a:srgbClr val="143462"/>
              </a:gs>
            </a:gsLst>
            <a:lin ang="600000" scaled="0"/>
            <a:tileRect/>
          </a:gradFill>
          <a:ln>
            <a:noFill/>
          </a:ln>
        </p:spPr>
        <p:txBody>
          <a:bodyPr lIns="93245" tIns="46610" rIns="93245" bIns="46610" anchor="ctr" anchorCtr="0">
            <a:noAutofit/>
          </a:bodyPr>
          <a:lstStyle/>
          <a:p>
            <a:pPr algn="ctr">
              <a:spcBef>
                <a:spcPts val="0"/>
              </a:spcBef>
              <a:buSzPct val="25000"/>
            </a:pPr>
            <a:r>
              <a:rPr lang="en-US" sz="1836" dirty="0">
                <a:solidFill>
                  <a:schemeClr val="lt1"/>
                </a:solidFill>
                <a:latin typeface="Calibri"/>
                <a:ea typeface="Calibri"/>
                <a:cs typeface="Calibri"/>
                <a:sym typeface="Calibri"/>
              </a:rPr>
              <a:t>  </a:t>
            </a:r>
          </a:p>
        </p:txBody>
      </p:sp>
      <p:grpSp>
        <p:nvGrpSpPr>
          <p:cNvPr id="3" name="Group 2"/>
          <p:cNvGrpSpPr>
            <a:grpSpLocks noChangeAspect="1"/>
          </p:cNvGrpSpPr>
          <p:nvPr/>
        </p:nvGrpSpPr>
        <p:grpSpPr>
          <a:xfrm>
            <a:off x="7936106" y="3125597"/>
            <a:ext cx="1664007" cy="466302"/>
            <a:chOff x="7780338" y="2662238"/>
            <a:chExt cx="2232025" cy="625476"/>
          </a:xfrm>
        </p:grpSpPr>
        <p:sp>
          <p:nvSpPr>
            <p:cNvPr id="105" name="Freeform 5"/>
            <p:cNvSpPr>
              <a:spLocks/>
            </p:cNvSpPr>
            <p:nvPr/>
          </p:nvSpPr>
          <p:spPr bwMode="auto">
            <a:xfrm>
              <a:off x="8955088" y="2981326"/>
              <a:ext cx="44450" cy="306388"/>
            </a:xfrm>
            <a:custGeom>
              <a:avLst/>
              <a:gdLst>
                <a:gd name="T0" fmla="*/ 28 w 28"/>
                <a:gd name="T1" fmla="*/ 193 h 193"/>
                <a:gd name="T2" fmla="*/ 28 w 28"/>
                <a:gd name="T3" fmla="*/ 0 h 193"/>
                <a:gd name="T4" fmla="*/ 0 w 28"/>
                <a:gd name="T5" fmla="*/ 0 h 193"/>
                <a:gd name="T6" fmla="*/ 0 w 28"/>
                <a:gd name="T7" fmla="*/ 193 h 193"/>
                <a:gd name="T8" fmla="*/ 0 w 28"/>
                <a:gd name="T9" fmla="*/ 193 h 193"/>
                <a:gd name="T10" fmla="*/ 28 w 28"/>
                <a:gd name="T11" fmla="*/ 193 h 193"/>
              </a:gdLst>
              <a:ahLst/>
              <a:cxnLst>
                <a:cxn ang="0">
                  <a:pos x="T0" y="T1"/>
                </a:cxn>
                <a:cxn ang="0">
                  <a:pos x="T2" y="T3"/>
                </a:cxn>
                <a:cxn ang="0">
                  <a:pos x="T4" y="T5"/>
                </a:cxn>
                <a:cxn ang="0">
                  <a:pos x="T6" y="T7"/>
                </a:cxn>
                <a:cxn ang="0">
                  <a:pos x="T8" y="T9"/>
                </a:cxn>
                <a:cxn ang="0">
                  <a:pos x="T10" y="T11"/>
                </a:cxn>
              </a:cxnLst>
              <a:rect l="0" t="0" r="r" b="b"/>
              <a:pathLst>
                <a:path w="28" h="193">
                  <a:moveTo>
                    <a:pt x="28" y="193"/>
                  </a:moveTo>
                  <a:lnTo>
                    <a:pt x="28" y="0"/>
                  </a:lnTo>
                  <a:lnTo>
                    <a:pt x="0" y="0"/>
                  </a:lnTo>
                  <a:lnTo>
                    <a:pt x="0" y="193"/>
                  </a:lnTo>
                  <a:lnTo>
                    <a:pt x="0" y="193"/>
                  </a:lnTo>
                  <a:lnTo>
                    <a:pt x="28" y="193"/>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06" name="Rectangle 6"/>
            <p:cNvSpPr>
              <a:spLocks noChangeArrowheads="1"/>
            </p:cNvSpPr>
            <p:nvPr/>
          </p:nvSpPr>
          <p:spPr bwMode="auto">
            <a:xfrm>
              <a:off x="8955088" y="2874963"/>
              <a:ext cx="44450" cy="49213"/>
            </a:xfrm>
            <a:prstGeom prst="rect">
              <a:avLst/>
            </a:prstGeom>
            <a:solidFill>
              <a:srgbClr val="F1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07" name="Rectangle 7"/>
            <p:cNvSpPr>
              <a:spLocks noChangeArrowheads="1"/>
            </p:cNvSpPr>
            <p:nvPr/>
          </p:nvSpPr>
          <p:spPr bwMode="auto">
            <a:xfrm>
              <a:off x="8850313" y="2662238"/>
              <a:ext cx="42863" cy="425450"/>
            </a:xfrm>
            <a:prstGeom prst="rect">
              <a:avLst/>
            </a:prstGeom>
            <a:solidFill>
              <a:srgbClr val="F1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08" name="Rectangle 8"/>
            <p:cNvSpPr>
              <a:spLocks noChangeArrowheads="1"/>
            </p:cNvSpPr>
            <p:nvPr/>
          </p:nvSpPr>
          <p:spPr bwMode="auto">
            <a:xfrm>
              <a:off x="8018463" y="2792413"/>
              <a:ext cx="42863" cy="295275"/>
            </a:xfrm>
            <a:prstGeom prst="rect">
              <a:avLst/>
            </a:prstGeom>
            <a:solidFill>
              <a:srgbClr val="F1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09" name="Freeform 9"/>
            <p:cNvSpPr>
              <a:spLocks noEditPoints="1"/>
            </p:cNvSpPr>
            <p:nvPr/>
          </p:nvSpPr>
          <p:spPr bwMode="auto">
            <a:xfrm>
              <a:off x="8555038" y="2792413"/>
              <a:ext cx="263525" cy="431800"/>
            </a:xfrm>
            <a:custGeom>
              <a:avLst/>
              <a:gdLst>
                <a:gd name="T0" fmla="*/ 40 w 42"/>
                <a:gd name="T1" fmla="*/ 15 h 69"/>
                <a:gd name="T2" fmla="*/ 21 w 42"/>
                <a:gd name="T3" fmla="*/ 0 h 69"/>
                <a:gd name="T4" fmla="*/ 19 w 42"/>
                <a:gd name="T5" fmla="*/ 0 h 69"/>
                <a:gd name="T6" fmla="*/ 19 w 42"/>
                <a:gd name="T7" fmla="*/ 0 h 69"/>
                <a:gd name="T8" fmla="*/ 19 w 42"/>
                <a:gd name="T9" fmla="*/ 0 h 69"/>
                <a:gd name="T10" fmla="*/ 18 w 42"/>
                <a:gd name="T11" fmla="*/ 0 h 69"/>
                <a:gd name="T12" fmla="*/ 8 w 42"/>
                <a:gd name="T13" fmla="*/ 5 h 69"/>
                <a:gd name="T14" fmla="*/ 8 w 42"/>
                <a:gd name="T15" fmla="*/ 0 h 69"/>
                <a:gd name="T16" fmla="*/ 0 w 42"/>
                <a:gd name="T17" fmla="*/ 0 h 69"/>
                <a:gd name="T18" fmla="*/ 0 w 42"/>
                <a:gd name="T19" fmla="*/ 1 h 69"/>
                <a:gd name="T20" fmla="*/ 0 w 42"/>
                <a:gd name="T21" fmla="*/ 6 h 69"/>
                <a:gd name="T22" fmla="*/ 0 w 42"/>
                <a:gd name="T23" fmla="*/ 14 h 69"/>
                <a:gd name="T24" fmla="*/ 0 w 42"/>
                <a:gd name="T25" fmla="*/ 69 h 69"/>
                <a:gd name="T26" fmla="*/ 8 w 42"/>
                <a:gd name="T27" fmla="*/ 69 h 69"/>
                <a:gd name="T28" fmla="*/ 8 w 42"/>
                <a:gd name="T29" fmla="*/ 43 h 69"/>
                <a:gd name="T30" fmla="*/ 19 w 42"/>
                <a:gd name="T31" fmla="*/ 47 h 69"/>
                <a:gd name="T32" fmla="*/ 23 w 42"/>
                <a:gd name="T33" fmla="*/ 47 h 69"/>
                <a:gd name="T34" fmla="*/ 39 w 42"/>
                <a:gd name="T35" fmla="*/ 37 h 69"/>
                <a:gd name="T36" fmla="*/ 40 w 42"/>
                <a:gd name="T37" fmla="*/ 15 h 69"/>
                <a:gd name="T38" fmla="*/ 34 w 42"/>
                <a:gd name="T39" fmla="*/ 25 h 69"/>
                <a:gd name="T40" fmla="*/ 34 w 42"/>
                <a:gd name="T41" fmla="*/ 26 h 69"/>
                <a:gd name="T42" fmla="*/ 33 w 42"/>
                <a:gd name="T43" fmla="*/ 31 h 69"/>
                <a:gd name="T44" fmla="*/ 24 w 42"/>
                <a:gd name="T45" fmla="*/ 39 h 69"/>
                <a:gd name="T46" fmla="*/ 21 w 42"/>
                <a:gd name="T47" fmla="*/ 40 h 69"/>
                <a:gd name="T48" fmla="*/ 8 w 42"/>
                <a:gd name="T49" fmla="*/ 33 h 69"/>
                <a:gd name="T50" fmla="*/ 8 w 42"/>
                <a:gd name="T51" fmla="*/ 25 h 69"/>
                <a:gd name="T52" fmla="*/ 8 w 42"/>
                <a:gd name="T53" fmla="*/ 24 h 69"/>
                <a:gd name="T54" fmla="*/ 8 w 42"/>
                <a:gd name="T55" fmla="*/ 24 h 69"/>
                <a:gd name="T56" fmla="*/ 8 w 42"/>
                <a:gd name="T57" fmla="*/ 17 h 69"/>
                <a:gd name="T58" fmla="*/ 8 w 42"/>
                <a:gd name="T59" fmla="*/ 14 h 69"/>
                <a:gd name="T60" fmla="*/ 18 w 42"/>
                <a:gd name="T61" fmla="*/ 7 h 69"/>
                <a:gd name="T62" fmla="*/ 26 w 42"/>
                <a:gd name="T63" fmla="*/ 7 h 69"/>
                <a:gd name="T64" fmla="*/ 26 w 42"/>
                <a:gd name="T65" fmla="*/ 7 h 69"/>
                <a:gd name="T66" fmla="*/ 26 w 42"/>
                <a:gd name="T67" fmla="*/ 7 h 69"/>
                <a:gd name="T68" fmla="*/ 27 w 42"/>
                <a:gd name="T69" fmla="*/ 8 h 69"/>
                <a:gd name="T70" fmla="*/ 27 w 42"/>
                <a:gd name="T71" fmla="*/ 8 h 69"/>
                <a:gd name="T72" fmla="*/ 34 w 42"/>
                <a:gd name="T73" fmla="*/ 22 h 69"/>
                <a:gd name="T74" fmla="*/ 34 w 42"/>
                <a:gd name="T75" fmla="*/ 2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69">
                  <a:moveTo>
                    <a:pt x="40" y="15"/>
                  </a:moveTo>
                  <a:cubicBezTo>
                    <a:pt x="38" y="5"/>
                    <a:pt x="31" y="0"/>
                    <a:pt x="21" y="0"/>
                  </a:cubicBezTo>
                  <a:cubicBezTo>
                    <a:pt x="21" y="0"/>
                    <a:pt x="20" y="0"/>
                    <a:pt x="19" y="0"/>
                  </a:cubicBezTo>
                  <a:cubicBezTo>
                    <a:pt x="19" y="0"/>
                    <a:pt x="19" y="0"/>
                    <a:pt x="19" y="0"/>
                  </a:cubicBezTo>
                  <a:cubicBezTo>
                    <a:pt x="19" y="0"/>
                    <a:pt x="19" y="0"/>
                    <a:pt x="19" y="0"/>
                  </a:cubicBezTo>
                  <a:cubicBezTo>
                    <a:pt x="18" y="0"/>
                    <a:pt x="18" y="0"/>
                    <a:pt x="18" y="0"/>
                  </a:cubicBezTo>
                  <a:cubicBezTo>
                    <a:pt x="11" y="1"/>
                    <a:pt x="8" y="5"/>
                    <a:pt x="8" y="5"/>
                  </a:cubicBezTo>
                  <a:cubicBezTo>
                    <a:pt x="8" y="0"/>
                    <a:pt x="8" y="0"/>
                    <a:pt x="8" y="0"/>
                  </a:cubicBezTo>
                  <a:cubicBezTo>
                    <a:pt x="0" y="0"/>
                    <a:pt x="0" y="0"/>
                    <a:pt x="0" y="0"/>
                  </a:cubicBezTo>
                  <a:cubicBezTo>
                    <a:pt x="0" y="1"/>
                    <a:pt x="0" y="1"/>
                    <a:pt x="0" y="1"/>
                  </a:cubicBezTo>
                  <a:cubicBezTo>
                    <a:pt x="0" y="6"/>
                    <a:pt x="0" y="6"/>
                    <a:pt x="0" y="6"/>
                  </a:cubicBezTo>
                  <a:cubicBezTo>
                    <a:pt x="0" y="14"/>
                    <a:pt x="0" y="14"/>
                    <a:pt x="0" y="14"/>
                  </a:cubicBezTo>
                  <a:cubicBezTo>
                    <a:pt x="0" y="69"/>
                    <a:pt x="0" y="69"/>
                    <a:pt x="0" y="69"/>
                  </a:cubicBezTo>
                  <a:cubicBezTo>
                    <a:pt x="8" y="69"/>
                    <a:pt x="8" y="69"/>
                    <a:pt x="8" y="69"/>
                  </a:cubicBezTo>
                  <a:cubicBezTo>
                    <a:pt x="8" y="69"/>
                    <a:pt x="8" y="43"/>
                    <a:pt x="8" y="43"/>
                  </a:cubicBezTo>
                  <a:cubicBezTo>
                    <a:pt x="8" y="43"/>
                    <a:pt x="12" y="47"/>
                    <a:pt x="19" y="47"/>
                  </a:cubicBezTo>
                  <a:cubicBezTo>
                    <a:pt x="20" y="47"/>
                    <a:pt x="21" y="47"/>
                    <a:pt x="23" y="47"/>
                  </a:cubicBezTo>
                  <a:cubicBezTo>
                    <a:pt x="30" y="47"/>
                    <a:pt x="36" y="43"/>
                    <a:pt x="39" y="37"/>
                  </a:cubicBezTo>
                  <a:cubicBezTo>
                    <a:pt x="42" y="29"/>
                    <a:pt x="42" y="22"/>
                    <a:pt x="40" y="15"/>
                  </a:cubicBezTo>
                  <a:moveTo>
                    <a:pt x="34" y="25"/>
                  </a:moveTo>
                  <a:cubicBezTo>
                    <a:pt x="34" y="25"/>
                    <a:pt x="34" y="26"/>
                    <a:pt x="34" y="26"/>
                  </a:cubicBezTo>
                  <a:cubicBezTo>
                    <a:pt x="34" y="28"/>
                    <a:pt x="33" y="30"/>
                    <a:pt x="33" y="31"/>
                  </a:cubicBezTo>
                  <a:cubicBezTo>
                    <a:pt x="32" y="32"/>
                    <a:pt x="30" y="38"/>
                    <a:pt x="24" y="39"/>
                  </a:cubicBezTo>
                  <a:cubicBezTo>
                    <a:pt x="23" y="40"/>
                    <a:pt x="22" y="40"/>
                    <a:pt x="21" y="40"/>
                  </a:cubicBezTo>
                  <a:cubicBezTo>
                    <a:pt x="21" y="40"/>
                    <a:pt x="12" y="40"/>
                    <a:pt x="8" y="33"/>
                  </a:cubicBezTo>
                  <a:cubicBezTo>
                    <a:pt x="8" y="25"/>
                    <a:pt x="8" y="25"/>
                    <a:pt x="8" y="25"/>
                  </a:cubicBezTo>
                  <a:cubicBezTo>
                    <a:pt x="8" y="24"/>
                    <a:pt x="8" y="24"/>
                    <a:pt x="8" y="24"/>
                  </a:cubicBezTo>
                  <a:cubicBezTo>
                    <a:pt x="8" y="24"/>
                    <a:pt x="8" y="24"/>
                    <a:pt x="8" y="24"/>
                  </a:cubicBezTo>
                  <a:cubicBezTo>
                    <a:pt x="8" y="17"/>
                    <a:pt x="8" y="17"/>
                    <a:pt x="8" y="17"/>
                  </a:cubicBezTo>
                  <a:cubicBezTo>
                    <a:pt x="8" y="16"/>
                    <a:pt x="8" y="15"/>
                    <a:pt x="8" y="14"/>
                  </a:cubicBezTo>
                  <a:cubicBezTo>
                    <a:pt x="8" y="14"/>
                    <a:pt x="10" y="8"/>
                    <a:pt x="18" y="7"/>
                  </a:cubicBezTo>
                  <a:cubicBezTo>
                    <a:pt x="19" y="6"/>
                    <a:pt x="23" y="6"/>
                    <a:pt x="26" y="7"/>
                  </a:cubicBezTo>
                  <a:cubicBezTo>
                    <a:pt x="26" y="7"/>
                    <a:pt x="26" y="7"/>
                    <a:pt x="26" y="7"/>
                  </a:cubicBezTo>
                  <a:cubicBezTo>
                    <a:pt x="26" y="7"/>
                    <a:pt x="26" y="7"/>
                    <a:pt x="26" y="7"/>
                  </a:cubicBezTo>
                  <a:cubicBezTo>
                    <a:pt x="27" y="8"/>
                    <a:pt x="27" y="8"/>
                    <a:pt x="27" y="8"/>
                  </a:cubicBezTo>
                  <a:cubicBezTo>
                    <a:pt x="27" y="8"/>
                    <a:pt x="27" y="8"/>
                    <a:pt x="27" y="8"/>
                  </a:cubicBezTo>
                  <a:cubicBezTo>
                    <a:pt x="30" y="9"/>
                    <a:pt x="34" y="14"/>
                    <a:pt x="34" y="22"/>
                  </a:cubicBezTo>
                  <a:cubicBezTo>
                    <a:pt x="34" y="23"/>
                    <a:pt x="34" y="24"/>
                    <a:pt x="34" y="25"/>
                  </a:cubicBezTo>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0" name="Freeform 10"/>
            <p:cNvSpPr>
              <a:spLocks/>
            </p:cNvSpPr>
            <p:nvPr/>
          </p:nvSpPr>
          <p:spPr bwMode="auto">
            <a:xfrm>
              <a:off x="7780338" y="2792413"/>
              <a:ext cx="206375" cy="295275"/>
            </a:xfrm>
            <a:custGeom>
              <a:avLst/>
              <a:gdLst>
                <a:gd name="T0" fmla="*/ 32 w 33"/>
                <a:gd name="T1" fmla="*/ 31 h 47"/>
                <a:gd name="T2" fmla="*/ 23 w 33"/>
                <a:gd name="T3" fmla="*/ 21 h 47"/>
                <a:gd name="T4" fmla="*/ 19 w 33"/>
                <a:gd name="T5" fmla="*/ 20 h 47"/>
                <a:gd name="T6" fmla="*/ 11 w 33"/>
                <a:gd name="T7" fmla="*/ 18 h 47"/>
                <a:gd name="T8" fmla="*/ 10 w 33"/>
                <a:gd name="T9" fmla="*/ 8 h 47"/>
                <a:gd name="T10" fmla="*/ 17 w 33"/>
                <a:gd name="T11" fmla="*/ 6 h 47"/>
                <a:gd name="T12" fmla="*/ 20 w 33"/>
                <a:gd name="T13" fmla="*/ 6 h 47"/>
                <a:gd name="T14" fmla="*/ 21 w 33"/>
                <a:gd name="T15" fmla="*/ 6 h 47"/>
                <a:gd name="T16" fmla="*/ 25 w 33"/>
                <a:gd name="T17" fmla="*/ 7 h 47"/>
                <a:gd name="T18" fmla="*/ 30 w 33"/>
                <a:gd name="T19" fmla="*/ 9 h 47"/>
                <a:gd name="T20" fmla="*/ 30 w 33"/>
                <a:gd name="T21" fmla="*/ 8 h 47"/>
                <a:gd name="T22" fmla="*/ 30 w 33"/>
                <a:gd name="T23" fmla="*/ 4 h 47"/>
                <a:gd name="T24" fmla="*/ 30 w 33"/>
                <a:gd name="T25" fmla="*/ 3 h 47"/>
                <a:gd name="T26" fmla="*/ 30 w 33"/>
                <a:gd name="T27" fmla="*/ 3 h 47"/>
                <a:gd name="T28" fmla="*/ 29 w 33"/>
                <a:gd name="T29" fmla="*/ 2 h 47"/>
                <a:gd name="T30" fmla="*/ 13 w 33"/>
                <a:gd name="T31" fmla="*/ 0 h 47"/>
                <a:gd name="T32" fmla="*/ 1 w 33"/>
                <a:gd name="T33" fmla="*/ 15 h 47"/>
                <a:gd name="T34" fmla="*/ 6 w 33"/>
                <a:gd name="T35" fmla="*/ 23 h 47"/>
                <a:gd name="T36" fmla="*/ 14 w 33"/>
                <a:gd name="T37" fmla="*/ 26 h 47"/>
                <a:gd name="T38" fmla="*/ 22 w 33"/>
                <a:gd name="T39" fmla="*/ 28 h 47"/>
                <a:gd name="T40" fmla="*/ 24 w 33"/>
                <a:gd name="T41" fmla="*/ 31 h 47"/>
                <a:gd name="T42" fmla="*/ 20 w 33"/>
                <a:gd name="T43" fmla="*/ 40 h 47"/>
                <a:gd name="T44" fmla="*/ 10 w 33"/>
                <a:gd name="T45" fmla="*/ 41 h 47"/>
                <a:gd name="T46" fmla="*/ 1 w 33"/>
                <a:gd name="T47" fmla="*/ 38 h 47"/>
                <a:gd name="T48" fmla="*/ 1 w 33"/>
                <a:gd name="T49" fmla="*/ 39 h 47"/>
                <a:gd name="T50" fmla="*/ 1 w 33"/>
                <a:gd name="T51" fmla="*/ 42 h 47"/>
                <a:gd name="T52" fmla="*/ 1 w 33"/>
                <a:gd name="T53" fmla="*/ 44 h 47"/>
                <a:gd name="T54" fmla="*/ 1 w 33"/>
                <a:gd name="T55" fmla="*/ 44 h 47"/>
                <a:gd name="T56" fmla="*/ 5 w 33"/>
                <a:gd name="T57" fmla="*/ 46 h 47"/>
                <a:gd name="T58" fmla="*/ 8 w 33"/>
                <a:gd name="T59" fmla="*/ 47 h 47"/>
                <a:gd name="T60" fmla="*/ 19 w 33"/>
                <a:gd name="T61" fmla="*/ 46 h 47"/>
                <a:gd name="T62" fmla="*/ 26 w 33"/>
                <a:gd name="T63" fmla="*/ 44 h 47"/>
                <a:gd name="T64" fmla="*/ 32 w 33"/>
                <a:gd name="T6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 h="47">
                  <a:moveTo>
                    <a:pt x="32" y="31"/>
                  </a:moveTo>
                  <a:cubicBezTo>
                    <a:pt x="32" y="26"/>
                    <a:pt x="29" y="23"/>
                    <a:pt x="23" y="21"/>
                  </a:cubicBezTo>
                  <a:cubicBezTo>
                    <a:pt x="22" y="21"/>
                    <a:pt x="21" y="21"/>
                    <a:pt x="19" y="20"/>
                  </a:cubicBezTo>
                  <a:cubicBezTo>
                    <a:pt x="17" y="20"/>
                    <a:pt x="14" y="19"/>
                    <a:pt x="11" y="18"/>
                  </a:cubicBezTo>
                  <a:cubicBezTo>
                    <a:pt x="6" y="16"/>
                    <a:pt x="7" y="10"/>
                    <a:pt x="10" y="8"/>
                  </a:cubicBezTo>
                  <a:cubicBezTo>
                    <a:pt x="12" y="7"/>
                    <a:pt x="14" y="6"/>
                    <a:pt x="17" y="6"/>
                  </a:cubicBezTo>
                  <a:cubicBezTo>
                    <a:pt x="18" y="6"/>
                    <a:pt x="19" y="6"/>
                    <a:pt x="20" y="6"/>
                  </a:cubicBezTo>
                  <a:cubicBezTo>
                    <a:pt x="21" y="6"/>
                    <a:pt x="21" y="6"/>
                    <a:pt x="21" y="6"/>
                  </a:cubicBezTo>
                  <a:cubicBezTo>
                    <a:pt x="22" y="6"/>
                    <a:pt x="24" y="6"/>
                    <a:pt x="25" y="7"/>
                  </a:cubicBezTo>
                  <a:cubicBezTo>
                    <a:pt x="28" y="8"/>
                    <a:pt x="30" y="9"/>
                    <a:pt x="30" y="9"/>
                  </a:cubicBezTo>
                  <a:cubicBezTo>
                    <a:pt x="30" y="8"/>
                    <a:pt x="30" y="8"/>
                    <a:pt x="30" y="8"/>
                  </a:cubicBezTo>
                  <a:cubicBezTo>
                    <a:pt x="30" y="4"/>
                    <a:pt x="30" y="4"/>
                    <a:pt x="30" y="4"/>
                  </a:cubicBezTo>
                  <a:cubicBezTo>
                    <a:pt x="30" y="3"/>
                    <a:pt x="30" y="3"/>
                    <a:pt x="30" y="3"/>
                  </a:cubicBezTo>
                  <a:cubicBezTo>
                    <a:pt x="30" y="3"/>
                    <a:pt x="30" y="3"/>
                    <a:pt x="30" y="3"/>
                  </a:cubicBezTo>
                  <a:cubicBezTo>
                    <a:pt x="29" y="2"/>
                    <a:pt x="29" y="2"/>
                    <a:pt x="29" y="2"/>
                  </a:cubicBezTo>
                  <a:cubicBezTo>
                    <a:pt x="24" y="0"/>
                    <a:pt x="19" y="0"/>
                    <a:pt x="13" y="0"/>
                  </a:cubicBezTo>
                  <a:cubicBezTo>
                    <a:pt x="6" y="1"/>
                    <a:pt x="0" y="6"/>
                    <a:pt x="1" y="15"/>
                  </a:cubicBezTo>
                  <a:cubicBezTo>
                    <a:pt x="1" y="19"/>
                    <a:pt x="3" y="22"/>
                    <a:pt x="6" y="23"/>
                  </a:cubicBezTo>
                  <a:cubicBezTo>
                    <a:pt x="9" y="24"/>
                    <a:pt x="12" y="25"/>
                    <a:pt x="14" y="26"/>
                  </a:cubicBezTo>
                  <a:cubicBezTo>
                    <a:pt x="17" y="26"/>
                    <a:pt x="19" y="27"/>
                    <a:pt x="22" y="28"/>
                  </a:cubicBezTo>
                  <a:cubicBezTo>
                    <a:pt x="23" y="28"/>
                    <a:pt x="24" y="30"/>
                    <a:pt x="24" y="31"/>
                  </a:cubicBezTo>
                  <a:cubicBezTo>
                    <a:pt x="25" y="35"/>
                    <a:pt x="24" y="38"/>
                    <a:pt x="20" y="40"/>
                  </a:cubicBezTo>
                  <a:cubicBezTo>
                    <a:pt x="17" y="41"/>
                    <a:pt x="13" y="41"/>
                    <a:pt x="10" y="41"/>
                  </a:cubicBezTo>
                  <a:cubicBezTo>
                    <a:pt x="3" y="40"/>
                    <a:pt x="1" y="38"/>
                    <a:pt x="1" y="38"/>
                  </a:cubicBezTo>
                  <a:cubicBezTo>
                    <a:pt x="1" y="39"/>
                    <a:pt x="1" y="39"/>
                    <a:pt x="1" y="39"/>
                  </a:cubicBezTo>
                  <a:cubicBezTo>
                    <a:pt x="1" y="42"/>
                    <a:pt x="1" y="42"/>
                    <a:pt x="1" y="42"/>
                  </a:cubicBezTo>
                  <a:cubicBezTo>
                    <a:pt x="1" y="44"/>
                    <a:pt x="1" y="44"/>
                    <a:pt x="1" y="44"/>
                  </a:cubicBezTo>
                  <a:cubicBezTo>
                    <a:pt x="1" y="44"/>
                    <a:pt x="1" y="44"/>
                    <a:pt x="1" y="44"/>
                  </a:cubicBezTo>
                  <a:cubicBezTo>
                    <a:pt x="1" y="44"/>
                    <a:pt x="3" y="45"/>
                    <a:pt x="5" y="46"/>
                  </a:cubicBezTo>
                  <a:cubicBezTo>
                    <a:pt x="6" y="46"/>
                    <a:pt x="7" y="46"/>
                    <a:pt x="8" y="47"/>
                  </a:cubicBezTo>
                  <a:cubicBezTo>
                    <a:pt x="12" y="47"/>
                    <a:pt x="15" y="47"/>
                    <a:pt x="19" y="46"/>
                  </a:cubicBezTo>
                  <a:cubicBezTo>
                    <a:pt x="21" y="46"/>
                    <a:pt x="24" y="45"/>
                    <a:pt x="26" y="44"/>
                  </a:cubicBezTo>
                  <a:cubicBezTo>
                    <a:pt x="31" y="42"/>
                    <a:pt x="33" y="37"/>
                    <a:pt x="32" y="31"/>
                  </a:cubicBezTo>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1" name="Rectangle 11"/>
            <p:cNvSpPr>
              <a:spLocks noChangeArrowheads="1"/>
            </p:cNvSpPr>
            <p:nvPr/>
          </p:nvSpPr>
          <p:spPr bwMode="auto">
            <a:xfrm>
              <a:off x="8018463" y="2705101"/>
              <a:ext cx="42863" cy="50800"/>
            </a:xfrm>
            <a:prstGeom prst="rect">
              <a:avLst/>
            </a:prstGeom>
            <a:solidFill>
              <a:srgbClr val="F1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2" name="Freeform 12"/>
            <p:cNvSpPr>
              <a:spLocks/>
            </p:cNvSpPr>
            <p:nvPr/>
          </p:nvSpPr>
          <p:spPr bwMode="auto">
            <a:xfrm>
              <a:off x="8099425" y="2792413"/>
              <a:ext cx="425450" cy="295275"/>
            </a:xfrm>
            <a:custGeom>
              <a:avLst/>
              <a:gdLst>
                <a:gd name="T0" fmla="*/ 49 w 68"/>
                <a:gd name="T1" fmla="*/ 0 h 47"/>
                <a:gd name="T2" fmla="*/ 35 w 68"/>
                <a:gd name="T3" fmla="*/ 6 h 47"/>
                <a:gd name="T4" fmla="*/ 34 w 68"/>
                <a:gd name="T5" fmla="*/ 7 h 47"/>
                <a:gd name="T6" fmla="*/ 34 w 68"/>
                <a:gd name="T7" fmla="*/ 7 h 47"/>
                <a:gd name="T8" fmla="*/ 34 w 68"/>
                <a:gd name="T9" fmla="*/ 7 h 47"/>
                <a:gd name="T10" fmla="*/ 34 w 68"/>
                <a:gd name="T11" fmla="*/ 6 h 47"/>
                <a:gd name="T12" fmla="*/ 34 w 68"/>
                <a:gd name="T13" fmla="*/ 6 h 47"/>
                <a:gd name="T14" fmla="*/ 28 w 68"/>
                <a:gd name="T15" fmla="*/ 1 h 47"/>
                <a:gd name="T16" fmla="*/ 21 w 68"/>
                <a:gd name="T17" fmla="*/ 0 h 47"/>
                <a:gd name="T18" fmla="*/ 21 w 68"/>
                <a:gd name="T19" fmla="*/ 0 h 47"/>
                <a:gd name="T20" fmla="*/ 13 w 68"/>
                <a:gd name="T21" fmla="*/ 1 h 47"/>
                <a:gd name="T22" fmla="*/ 7 w 68"/>
                <a:gd name="T23" fmla="*/ 5 h 47"/>
                <a:gd name="T24" fmla="*/ 7 w 68"/>
                <a:gd name="T25" fmla="*/ 0 h 47"/>
                <a:gd name="T26" fmla="*/ 0 w 68"/>
                <a:gd name="T27" fmla="*/ 0 h 47"/>
                <a:gd name="T28" fmla="*/ 0 w 68"/>
                <a:gd name="T29" fmla="*/ 47 h 47"/>
                <a:gd name="T30" fmla="*/ 0 w 68"/>
                <a:gd name="T31" fmla="*/ 47 h 47"/>
                <a:gd name="T32" fmla="*/ 7 w 68"/>
                <a:gd name="T33" fmla="*/ 47 h 47"/>
                <a:gd name="T34" fmla="*/ 7 w 68"/>
                <a:gd name="T35" fmla="*/ 21 h 47"/>
                <a:gd name="T36" fmla="*/ 7 w 68"/>
                <a:gd name="T37" fmla="*/ 20 h 47"/>
                <a:gd name="T38" fmla="*/ 7 w 68"/>
                <a:gd name="T39" fmla="*/ 19 h 47"/>
                <a:gd name="T40" fmla="*/ 7 w 68"/>
                <a:gd name="T41" fmla="*/ 19 h 47"/>
                <a:gd name="T42" fmla="*/ 8 w 68"/>
                <a:gd name="T43" fmla="*/ 15 h 47"/>
                <a:gd name="T44" fmla="*/ 19 w 68"/>
                <a:gd name="T45" fmla="*/ 6 h 47"/>
                <a:gd name="T46" fmla="*/ 29 w 68"/>
                <a:gd name="T47" fmla="*/ 13 h 47"/>
                <a:gd name="T48" fmla="*/ 30 w 68"/>
                <a:gd name="T49" fmla="*/ 17 h 47"/>
                <a:gd name="T50" fmla="*/ 30 w 68"/>
                <a:gd name="T51" fmla="*/ 18 h 47"/>
                <a:gd name="T52" fmla="*/ 30 w 68"/>
                <a:gd name="T53" fmla="*/ 21 h 47"/>
                <a:gd name="T54" fmla="*/ 30 w 68"/>
                <a:gd name="T55" fmla="*/ 26 h 47"/>
                <a:gd name="T56" fmla="*/ 30 w 68"/>
                <a:gd name="T57" fmla="*/ 34 h 47"/>
                <a:gd name="T58" fmla="*/ 30 w 68"/>
                <a:gd name="T59" fmla="*/ 47 h 47"/>
                <a:gd name="T60" fmla="*/ 37 w 68"/>
                <a:gd name="T61" fmla="*/ 47 h 47"/>
                <a:gd name="T62" fmla="*/ 37 w 68"/>
                <a:gd name="T63" fmla="*/ 20 h 47"/>
                <a:gd name="T64" fmla="*/ 37 w 68"/>
                <a:gd name="T65" fmla="*/ 18 h 47"/>
                <a:gd name="T66" fmla="*/ 49 w 68"/>
                <a:gd name="T67" fmla="*/ 6 h 47"/>
                <a:gd name="T68" fmla="*/ 55 w 68"/>
                <a:gd name="T69" fmla="*/ 8 h 47"/>
                <a:gd name="T70" fmla="*/ 60 w 68"/>
                <a:gd name="T71" fmla="*/ 17 h 47"/>
                <a:gd name="T72" fmla="*/ 60 w 68"/>
                <a:gd name="T73" fmla="*/ 18 h 47"/>
                <a:gd name="T74" fmla="*/ 60 w 68"/>
                <a:gd name="T75" fmla="*/ 47 h 47"/>
                <a:gd name="T76" fmla="*/ 68 w 68"/>
                <a:gd name="T77" fmla="*/ 47 h 47"/>
                <a:gd name="T78" fmla="*/ 68 w 68"/>
                <a:gd name="T79" fmla="*/ 18 h 47"/>
                <a:gd name="T80" fmla="*/ 66 w 68"/>
                <a:gd name="T81" fmla="*/ 9 h 47"/>
                <a:gd name="T82" fmla="*/ 49 w 68"/>
                <a:gd name="T8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 h="47">
                  <a:moveTo>
                    <a:pt x="49" y="0"/>
                  </a:moveTo>
                  <a:cubicBezTo>
                    <a:pt x="40" y="0"/>
                    <a:pt x="36" y="5"/>
                    <a:pt x="35" y="6"/>
                  </a:cubicBezTo>
                  <a:cubicBezTo>
                    <a:pt x="34" y="7"/>
                    <a:pt x="34" y="7"/>
                    <a:pt x="34" y="7"/>
                  </a:cubicBezTo>
                  <a:cubicBezTo>
                    <a:pt x="34" y="7"/>
                    <a:pt x="34" y="7"/>
                    <a:pt x="34" y="7"/>
                  </a:cubicBezTo>
                  <a:cubicBezTo>
                    <a:pt x="34" y="7"/>
                    <a:pt x="34" y="7"/>
                    <a:pt x="34" y="7"/>
                  </a:cubicBezTo>
                  <a:cubicBezTo>
                    <a:pt x="34" y="6"/>
                    <a:pt x="34" y="6"/>
                    <a:pt x="34" y="6"/>
                  </a:cubicBezTo>
                  <a:cubicBezTo>
                    <a:pt x="34" y="6"/>
                    <a:pt x="34" y="6"/>
                    <a:pt x="34" y="6"/>
                  </a:cubicBezTo>
                  <a:cubicBezTo>
                    <a:pt x="32" y="3"/>
                    <a:pt x="29" y="2"/>
                    <a:pt x="28" y="1"/>
                  </a:cubicBezTo>
                  <a:cubicBezTo>
                    <a:pt x="24" y="0"/>
                    <a:pt x="21" y="0"/>
                    <a:pt x="21" y="0"/>
                  </a:cubicBezTo>
                  <a:cubicBezTo>
                    <a:pt x="21" y="0"/>
                    <a:pt x="21" y="0"/>
                    <a:pt x="21" y="0"/>
                  </a:cubicBezTo>
                  <a:cubicBezTo>
                    <a:pt x="16" y="0"/>
                    <a:pt x="13" y="1"/>
                    <a:pt x="13" y="1"/>
                  </a:cubicBezTo>
                  <a:cubicBezTo>
                    <a:pt x="9" y="3"/>
                    <a:pt x="7" y="5"/>
                    <a:pt x="7" y="5"/>
                  </a:cubicBezTo>
                  <a:cubicBezTo>
                    <a:pt x="7" y="0"/>
                    <a:pt x="7" y="0"/>
                    <a:pt x="7" y="0"/>
                  </a:cubicBezTo>
                  <a:cubicBezTo>
                    <a:pt x="0" y="0"/>
                    <a:pt x="0" y="0"/>
                    <a:pt x="0" y="0"/>
                  </a:cubicBezTo>
                  <a:cubicBezTo>
                    <a:pt x="0" y="47"/>
                    <a:pt x="0" y="47"/>
                    <a:pt x="0" y="47"/>
                  </a:cubicBezTo>
                  <a:cubicBezTo>
                    <a:pt x="0" y="47"/>
                    <a:pt x="0" y="47"/>
                    <a:pt x="0" y="47"/>
                  </a:cubicBezTo>
                  <a:cubicBezTo>
                    <a:pt x="7" y="47"/>
                    <a:pt x="7" y="47"/>
                    <a:pt x="7" y="47"/>
                  </a:cubicBezTo>
                  <a:cubicBezTo>
                    <a:pt x="7" y="21"/>
                    <a:pt x="7" y="21"/>
                    <a:pt x="7" y="21"/>
                  </a:cubicBezTo>
                  <a:cubicBezTo>
                    <a:pt x="7" y="20"/>
                    <a:pt x="7" y="20"/>
                    <a:pt x="7" y="20"/>
                  </a:cubicBezTo>
                  <a:cubicBezTo>
                    <a:pt x="7" y="20"/>
                    <a:pt x="7" y="19"/>
                    <a:pt x="7" y="19"/>
                  </a:cubicBezTo>
                  <a:cubicBezTo>
                    <a:pt x="7" y="19"/>
                    <a:pt x="7" y="19"/>
                    <a:pt x="7" y="19"/>
                  </a:cubicBezTo>
                  <a:cubicBezTo>
                    <a:pt x="7" y="17"/>
                    <a:pt x="7" y="16"/>
                    <a:pt x="8" y="15"/>
                  </a:cubicBezTo>
                  <a:cubicBezTo>
                    <a:pt x="9" y="10"/>
                    <a:pt x="13" y="6"/>
                    <a:pt x="19" y="6"/>
                  </a:cubicBezTo>
                  <a:cubicBezTo>
                    <a:pt x="24" y="6"/>
                    <a:pt x="28" y="9"/>
                    <a:pt x="29" y="13"/>
                  </a:cubicBezTo>
                  <a:cubicBezTo>
                    <a:pt x="30" y="14"/>
                    <a:pt x="30" y="16"/>
                    <a:pt x="30" y="17"/>
                  </a:cubicBezTo>
                  <a:cubicBezTo>
                    <a:pt x="30" y="18"/>
                    <a:pt x="30" y="18"/>
                    <a:pt x="30" y="18"/>
                  </a:cubicBezTo>
                  <a:cubicBezTo>
                    <a:pt x="30" y="21"/>
                    <a:pt x="30" y="21"/>
                    <a:pt x="30" y="21"/>
                  </a:cubicBezTo>
                  <a:cubicBezTo>
                    <a:pt x="30" y="26"/>
                    <a:pt x="30" y="26"/>
                    <a:pt x="30" y="26"/>
                  </a:cubicBezTo>
                  <a:cubicBezTo>
                    <a:pt x="30" y="34"/>
                    <a:pt x="30" y="34"/>
                    <a:pt x="30" y="34"/>
                  </a:cubicBezTo>
                  <a:cubicBezTo>
                    <a:pt x="30" y="47"/>
                    <a:pt x="30" y="47"/>
                    <a:pt x="30" y="47"/>
                  </a:cubicBezTo>
                  <a:cubicBezTo>
                    <a:pt x="37" y="47"/>
                    <a:pt x="37" y="47"/>
                    <a:pt x="37" y="47"/>
                  </a:cubicBezTo>
                  <a:cubicBezTo>
                    <a:pt x="37" y="20"/>
                    <a:pt x="37" y="20"/>
                    <a:pt x="37" y="20"/>
                  </a:cubicBezTo>
                  <a:cubicBezTo>
                    <a:pt x="37" y="18"/>
                    <a:pt x="37" y="18"/>
                    <a:pt x="37" y="18"/>
                  </a:cubicBezTo>
                  <a:cubicBezTo>
                    <a:pt x="37" y="11"/>
                    <a:pt x="42" y="6"/>
                    <a:pt x="49" y="6"/>
                  </a:cubicBezTo>
                  <a:cubicBezTo>
                    <a:pt x="51" y="6"/>
                    <a:pt x="53" y="7"/>
                    <a:pt x="55" y="8"/>
                  </a:cubicBezTo>
                  <a:cubicBezTo>
                    <a:pt x="58" y="10"/>
                    <a:pt x="60" y="13"/>
                    <a:pt x="60" y="17"/>
                  </a:cubicBezTo>
                  <a:cubicBezTo>
                    <a:pt x="60" y="18"/>
                    <a:pt x="60" y="18"/>
                    <a:pt x="60" y="18"/>
                  </a:cubicBezTo>
                  <a:cubicBezTo>
                    <a:pt x="60" y="47"/>
                    <a:pt x="60" y="47"/>
                    <a:pt x="60" y="47"/>
                  </a:cubicBezTo>
                  <a:cubicBezTo>
                    <a:pt x="68" y="47"/>
                    <a:pt x="68" y="47"/>
                    <a:pt x="68" y="47"/>
                  </a:cubicBezTo>
                  <a:cubicBezTo>
                    <a:pt x="68" y="18"/>
                    <a:pt x="68" y="18"/>
                    <a:pt x="68" y="18"/>
                  </a:cubicBezTo>
                  <a:cubicBezTo>
                    <a:pt x="68" y="15"/>
                    <a:pt x="67" y="11"/>
                    <a:pt x="66" y="9"/>
                  </a:cubicBezTo>
                  <a:cubicBezTo>
                    <a:pt x="61" y="1"/>
                    <a:pt x="53" y="0"/>
                    <a:pt x="49" y="0"/>
                  </a:cubicBezTo>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3" name="Freeform 13"/>
            <p:cNvSpPr>
              <a:spLocks/>
            </p:cNvSpPr>
            <p:nvPr/>
          </p:nvSpPr>
          <p:spPr bwMode="auto">
            <a:xfrm>
              <a:off x="9137650" y="2662238"/>
              <a:ext cx="874713" cy="436563"/>
            </a:xfrm>
            <a:custGeom>
              <a:avLst/>
              <a:gdLst>
                <a:gd name="T0" fmla="*/ 133 w 140"/>
                <a:gd name="T1" fmla="*/ 0 h 70"/>
                <a:gd name="T2" fmla="*/ 7 w 140"/>
                <a:gd name="T3" fmla="*/ 0 h 70"/>
                <a:gd name="T4" fmla="*/ 0 w 140"/>
                <a:gd name="T5" fmla="*/ 7 h 70"/>
                <a:gd name="T6" fmla="*/ 0 w 140"/>
                <a:gd name="T7" fmla="*/ 12 h 70"/>
                <a:gd name="T8" fmla="*/ 119 w 140"/>
                <a:gd name="T9" fmla="*/ 12 h 70"/>
                <a:gd name="T10" fmla="*/ 128 w 140"/>
                <a:gd name="T11" fmla="*/ 21 h 70"/>
                <a:gd name="T12" fmla="*/ 128 w 140"/>
                <a:gd name="T13" fmla="*/ 70 h 70"/>
                <a:gd name="T14" fmla="*/ 133 w 140"/>
                <a:gd name="T15" fmla="*/ 70 h 70"/>
                <a:gd name="T16" fmla="*/ 140 w 140"/>
                <a:gd name="T17" fmla="*/ 63 h 70"/>
                <a:gd name="T18" fmla="*/ 140 w 140"/>
                <a:gd name="T19" fmla="*/ 7 h 70"/>
                <a:gd name="T20" fmla="*/ 133 w 140"/>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70">
                  <a:moveTo>
                    <a:pt x="133" y="0"/>
                  </a:moveTo>
                  <a:cubicBezTo>
                    <a:pt x="7" y="0"/>
                    <a:pt x="7" y="0"/>
                    <a:pt x="7" y="0"/>
                  </a:cubicBezTo>
                  <a:cubicBezTo>
                    <a:pt x="3" y="0"/>
                    <a:pt x="0" y="3"/>
                    <a:pt x="0" y="7"/>
                  </a:cubicBezTo>
                  <a:cubicBezTo>
                    <a:pt x="0" y="12"/>
                    <a:pt x="0" y="12"/>
                    <a:pt x="0" y="12"/>
                  </a:cubicBezTo>
                  <a:cubicBezTo>
                    <a:pt x="119" y="12"/>
                    <a:pt x="119" y="12"/>
                    <a:pt x="119" y="12"/>
                  </a:cubicBezTo>
                  <a:cubicBezTo>
                    <a:pt x="124" y="12"/>
                    <a:pt x="128" y="16"/>
                    <a:pt x="128" y="21"/>
                  </a:cubicBezTo>
                  <a:cubicBezTo>
                    <a:pt x="128" y="70"/>
                    <a:pt x="128" y="70"/>
                    <a:pt x="128" y="70"/>
                  </a:cubicBezTo>
                  <a:cubicBezTo>
                    <a:pt x="133" y="70"/>
                    <a:pt x="133" y="70"/>
                    <a:pt x="133" y="70"/>
                  </a:cubicBezTo>
                  <a:cubicBezTo>
                    <a:pt x="137" y="70"/>
                    <a:pt x="140" y="67"/>
                    <a:pt x="140" y="63"/>
                  </a:cubicBezTo>
                  <a:cubicBezTo>
                    <a:pt x="140" y="7"/>
                    <a:pt x="140" y="7"/>
                    <a:pt x="140" y="7"/>
                  </a:cubicBezTo>
                  <a:cubicBezTo>
                    <a:pt x="140" y="3"/>
                    <a:pt x="137" y="0"/>
                    <a:pt x="133" y="0"/>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endParaRPr lang="en-US" dirty="0"/>
            </a:p>
          </p:txBody>
        </p:sp>
        <p:sp>
          <p:nvSpPr>
            <p:cNvPr id="114" name="Freeform 14"/>
            <p:cNvSpPr>
              <a:spLocks/>
            </p:cNvSpPr>
            <p:nvPr/>
          </p:nvSpPr>
          <p:spPr bwMode="auto">
            <a:xfrm>
              <a:off x="9061450" y="2755901"/>
              <a:ext cx="857250" cy="531813"/>
            </a:xfrm>
            <a:custGeom>
              <a:avLst/>
              <a:gdLst>
                <a:gd name="T0" fmla="*/ 131 w 137"/>
                <a:gd name="T1" fmla="*/ 0 h 85"/>
                <a:gd name="T2" fmla="*/ 12 w 137"/>
                <a:gd name="T3" fmla="*/ 0 h 85"/>
                <a:gd name="T4" fmla="*/ 5 w 137"/>
                <a:gd name="T5" fmla="*/ 0 h 85"/>
                <a:gd name="T6" fmla="*/ 0 w 137"/>
                <a:gd name="T7" fmla="*/ 6 h 85"/>
                <a:gd name="T8" fmla="*/ 0 w 137"/>
                <a:gd name="T9" fmla="*/ 62 h 85"/>
                <a:gd name="T10" fmla="*/ 5 w 137"/>
                <a:gd name="T11" fmla="*/ 67 h 85"/>
                <a:gd name="T12" fmla="*/ 30 w 137"/>
                <a:gd name="T13" fmla="*/ 67 h 85"/>
                <a:gd name="T14" fmla="*/ 12 w 137"/>
                <a:gd name="T15" fmla="*/ 85 h 85"/>
                <a:gd name="T16" fmla="*/ 47 w 137"/>
                <a:gd name="T17" fmla="*/ 67 h 85"/>
                <a:gd name="T18" fmla="*/ 131 w 137"/>
                <a:gd name="T19" fmla="*/ 67 h 85"/>
                <a:gd name="T20" fmla="*/ 137 w 137"/>
                <a:gd name="T21" fmla="*/ 62 h 85"/>
                <a:gd name="T22" fmla="*/ 137 w 137"/>
                <a:gd name="T23" fmla="*/ 55 h 85"/>
                <a:gd name="T24" fmla="*/ 137 w 137"/>
                <a:gd name="T25" fmla="*/ 6 h 85"/>
                <a:gd name="T26" fmla="*/ 131 w 137"/>
                <a:gd name="T2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85">
                  <a:moveTo>
                    <a:pt x="131" y="0"/>
                  </a:moveTo>
                  <a:cubicBezTo>
                    <a:pt x="12" y="0"/>
                    <a:pt x="12" y="0"/>
                    <a:pt x="12" y="0"/>
                  </a:cubicBezTo>
                  <a:cubicBezTo>
                    <a:pt x="5" y="0"/>
                    <a:pt x="5" y="0"/>
                    <a:pt x="5" y="0"/>
                  </a:cubicBezTo>
                  <a:cubicBezTo>
                    <a:pt x="2" y="0"/>
                    <a:pt x="0" y="3"/>
                    <a:pt x="0" y="6"/>
                  </a:cubicBezTo>
                  <a:cubicBezTo>
                    <a:pt x="0" y="62"/>
                    <a:pt x="0" y="62"/>
                    <a:pt x="0" y="62"/>
                  </a:cubicBezTo>
                  <a:cubicBezTo>
                    <a:pt x="0" y="65"/>
                    <a:pt x="2" y="67"/>
                    <a:pt x="5" y="67"/>
                  </a:cubicBezTo>
                  <a:cubicBezTo>
                    <a:pt x="30" y="67"/>
                    <a:pt x="30" y="67"/>
                    <a:pt x="30" y="67"/>
                  </a:cubicBezTo>
                  <a:cubicBezTo>
                    <a:pt x="12" y="85"/>
                    <a:pt x="12" y="85"/>
                    <a:pt x="12" y="85"/>
                  </a:cubicBezTo>
                  <a:cubicBezTo>
                    <a:pt x="47" y="67"/>
                    <a:pt x="47" y="67"/>
                    <a:pt x="47" y="67"/>
                  </a:cubicBezTo>
                  <a:cubicBezTo>
                    <a:pt x="131" y="67"/>
                    <a:pt x="131" y="67"/>
                    <a:pt x="131" y="67"/>
                  </a:cubicBezTo>
                  <a:cubicBezTo>
                    <a:pt x="135" y="67"/>
                    <a:pt x="137" y="65"/>
                    <a:pt x="137" y="62"/>
                  </a:cubicBezTo>
                  <a:cubicBezTo>
                    <a:pt x="137" y="55"/>
                    <a:pt x="137" y="55"/>
                    <a:pt x="137" y="55"/>
                  </a:cubicBezTo>
                  <a:cubicBezTo>
                    <a:pt x="137" y="6"/>
                    <a:pt x="137" y="6"/>
                    <a:pt x="137" y="6"/>
                  </a:cubicBezTo>
                  <a:cubicBezTo>
                    <a:pt x="137" y="3"/>
                    <a:pt x="135" y="0"/>
                    <a:pt x="131"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5" name="Freeform 15"/>
            <p:cNvSpPr>
              <a:spLocks/>
            </p:cNvSpPr>
            <p:nvPr/>
          </p:nvSpPr>
          <p:spPr bwMode="auto">
            <a:xfrm>
              <a:off x="9167813" y="2849563"/>
              <a:ext cx="119063" cy="238125"/>
            </a:xfrm>
            <a:custGeom>
              <a:avLst/>
              <a:gdLst>
                <a:gd name="T0" fmla="*/ 12 w 19"/>
                <a:gd name="T1" fmla="*/ 38 h 38"/>
                <a:gd name="T2" fmla="*/ 9 w 19"/>
                <a:gd name="T3" fmla="*/ 38 h 38"/>
                <a:gd name="T4" fmla="*/ 6 w 19"/>
                <a:gd name="T5" fmla="*/ 36 h 38"/>
                <a:gd name="T6" fmla="*/ 4 w 19"/>
                <a:gd name="T7" fmla="*/ 34 h 38"/>
                <a:gd name="T8" fmla="*/ 3 w 19"/>
                <a:gd name="T9" fmla="*/ 29 h 38"/>
                <a:gd name="T10" fmla="*/ 3 w 19"/>
                <a:gd name="T11" fmla="*/ 15 h 38"/>
                <a:gd name="T12" fmla="*/ 0 w 19"/>
                <a:gd name="T13" fmla="*/ 15 h 38"/>
                <a:gd name="T14" fmla="*/ 0 w 19"/>
                <a:gd name="T15" fmla="*/ 8 h 38"/>
                <a:gd name="T16" fmla="*/ 3 w 19"/>
                <a:gd name="T17" fmla="*/ 8 h 38"/>
                <a:gd name="T18" fmla="*/ 3 w 19"/>
                <a:gd name="T19" fmla="*/ 0 h 38"/>
                <a:gd name="T20" fmla="*/ 12 w 19"/>
                <a:gd name="T21" fmla="*/ 0 h 38"/>
                <a:gd name="T22" fmla="*/ 12 w 19"/>
                <a:gd name="T23" fmla="*/ 8 h 38"/>
                <a:gd name="T24" fmla="*/ 19 w 19"/>
                <a:gd name="T25" fmla="*/ 8 h 38"/>
                <a:gd name="T26" fmla="*/ 19 w 19"/>
                <a:gd name="T27" fmla="*/ 15 h 38"/>
                <a:gd name="T28" fmla="*/ 12 w 19"/>
                <a:gd name="T29" fmla="*/ 15 h 38"/>
                <a:gd name="T30" fmla="*/ 12 w 19"/>
                <a:gd name="T31" fmla="*/ 28 h 38"/>
                <a:gd name="T32" fmla="*/ 15 w 19"/>
                <a:gd name="T33" fmla="*/ 31 h 38"/>
                <a:gd name="T34" fmla="*/ 19 w 19"/>
                <a:gd name="T35" fmla="*/ 30 h 38"/>
                <a:gd name="T36" fmla="*/ 19 w 19"/>
                <a:gd name="T37" fmla="*/ 36 h 38"/>
                <a:gd name="T38" fmla="*/ 16 w 19"/>
                <a:gd name="T39" fmla="*/ 38 h 38"/>
                <a:gd name="T40" fmla="*/ 12 w 19"/>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8">
                  <a:moveTo>
                    <a:pt x="12" y="38"/>
                  </a:moveTo>
                  <a:cubicBezTo>
                    <a:pt x="11" y="38"/>
                    <a:pt x="10" y="38"/>
                    <a:pt x="9" y="38"/>
                  </a:cubicBezTo>
                  <a:cubicBezTo>
                    <a:pt x="7" y="38"/>
                    <a:pt x="7" y="37"/>
                    <a:pt x="6" y="36"/>
                  </a:cubicBezTo>
                  <a:cubicBezTo>
                    <a:pt x="5" y="36"/>
                    <a:pt x="4" y="35"/>
                    <a:pt x="4" y="34"/>
                  </a:cubicBezTo>
                  <a:cubicBezTo>
                    <a:pt x="4" y="32"/>
                    <a:pt x="3" y="31"/>
                    <a:pt x="3" y="29"/>
                  </a:cubicBezTo>
                  <a:cubicBezTo>
                    <a:pt x="3" y="15"/>
                    <a:pt x="3" y="15"/>
                    <a:pt x="3" y="15"/>
                  </a:cubicBezTo>
                  <a:cubicBezTo>
                    <a:pt x="0" y="15"/>
                    <a:pt x="0" y="15"/>
                    <a:pt x="0" y="15"/>
                  </a:cubicBezTo>
                  <a:cubicBezTo>
                    <a:pt x="0" y="8"/>
                    <a:pt x="0" y="8"/>
                    <a:pt x="0" y="8"/>
                  </a:cubicBezTo>
                  <a:cubicBezTo>
                    <a:pt x="3" y="8"/>
                    <a:pt x="3" y="8"/>
                    <a:pt x="3" y="8"/>
                  </a:cubicBezTo>
                  <a:cubicBezTo>
                    <a:pt x="3" y="0"/>
                    <a:pt x="3" y="0"/>
                    <a:pt x="3" y="0"/>
                  </a:cubicBezTo>
                  <a:cubicBezTo>
                    <a:pt x="12" y="0"/>
                    <a:pt x="12" y="0"/>
                    <a:pt x="12" y="0"/>
                  </a:cubicBezTo>
                  <a:cubicBezTo>
                    <a:pt x="12" y="8"/>
                    <a:pt x="12" y="8"/>
                    <a:pt x="12" y="8"/>
                  </a:cubicBezTo>
                  <a:cubicBezTo>
                    <a:pt x="19" y="8"/>
                    <a:pt x="19" y="8"/>
                    <a:pt x="19" y="8"/>
                  </a:cubicBezTo>
                  <a:cubicBezTo>
                    <a:pt x="19" y="15"/>
                    <a:pt x="19" y="15"/>
                    <a:pt x="19" y="15"/>
                  </a:cubicBezTo>
                  <a:cubicBezTo>
                    <a:pt x="12" y="15"/>
                    <a:pt x="12" y="15"/>
                    <a:pt x="12" y="15"/>
                  </a:cubicBezTo>
                  <a:cubicBezTo>
                    <a:pt x="12" y="28"/>
                    <a:pt x="12" y="28"/>
                    <a:pt x="12" y="28"/>
                  </a:cubicBezTo>
                  <a:cubicBezTo>
                    <a:pt x="12" y="30"/>
                    <a:pt x="13" y="31"/>
                    <a:pt x="15" y="31"/>
                  </a:cubicBezTo>
                  <a:cubicBezTo>
                    <a:pt x="16" y="31"/>
                    <a:pt x="17" y="30"/>
                    <a:pt x="19" y="30"/>
                  </a:cubicBezTo>
                  <a:cubicBezTo>
                    <a:pt x="19" y="36"/>
                    <a:pt x="19" y="36"/>
                    <a:pt x="19" y="36"/>
                  </a:cubicBezTo>
                  <a:cubicBezTo>
                    <a:pt x="18" y="37"/>
                    <a:pt x="17" y="37"/>
                    <a:pt x="16" y="38"/>
                  </a:cubicBezTo>
                  <a:cubicBezTo>
                    <a:pt x="15" y="38"/>
                    <a:pt x="13" y="38"/>
                    <a:pt x="12"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6" name="Freeform 16"/>
            <p:cNvSpPr>
              <a:spLocks noEditPoints="1"/>
            </p:cNvSpPr>
            <p:nvPr/>
          </p:nvSpPr>
          <p:spPr bwMode="auto">
            <a:xfrm>
              <a:off x="9312275" y="2892426"/>
              <a:ext cx="174625" cy="195263"/>
            </a:xfrm>
            <a:custGeom>
              <a:avLst/>
              <a:gdLst>
                <a:gd name="T0" fmla="*/ 11 w 28"/>
                <a:gd name="T1" fmla="*/ 31 h 31"/>
                <a:gd name="T2" fmla="*/ 7 w 28"/>
                <a:gd name="T3" fmla="*/ 31 h 31"/>
                <a:gd name="T4" fmla="*/ 3 w 28"/>
                <a:gd name="T5" fmla="*/ 29 h 31"/>
                <a:gd name="T6" fmla="*/ 1 w 28"/>
                <a:gd name="T7" fmla="*/ 26 h 31"/>
                <a:gd name="T8" fmla="*/ 0 w 28"/>
                <a:gd name="T9" fmla="*/ 22 h 31"/>
                <a:gd name="T10" fmla="*/ 0 w 28"/>
                <a:gd name="T11" fmla="*/ 22 h 31"/>
                <a:gd name="T12" fmla="*/ 1 w 28"/>
                <a:gd name="T13" fmla="*/ 18 h 31"/>
                <a:gd name="T14" fmla="*/ 4 w 28"/>
                <a:gd name="T15" fmla="*/ 15 h 31"/>
                <a:gd name="T16" fmla="*/ 8 w 28"/>
                <a:gd name="T17" fmla="*/ 13 h 31"/>
                <a:gd name="T18" fmla="*/ 13 w 28"/>
                <a:gd name="T19" fmla="*/ 12 h 31"/>
                <a:gd name="T20" fmla="*/ 17 w 28"/>
                <a:gd name="T21" fmla="*/ 13 h 31"/>
                <a:gd name="T22" fmla="*/ 20 w 28"/>
                <a:gd name="T23" fmla="*/ 14 h 31"/>
                <a:gd name="T24" fmla="*/ 20 w 28"/>
                <a:gd name="T25" fmla="*/ 13 h 31"/>
                <a:gd name="T26" fmla="*/ 18 w 28"/>
                <a:gd name="T27" fmla="*/ 9 h 31"/>
                <a:gd name="T28" fmla="*/ 13 w 28"/>
                <a:gd name="T29" fmla="*/ 8 h 31"/>
                <a:gd name="T30" fmla="*/ 9 w 28"/>
                <a:gd name="T31" fmla="*/ 8 h 31"/>
                <a:gd name="T32" fmla="*/ 5 w 28"/>
                <a:gd name="T33" fmla="*/ 9 h 31"/>
                <a:gd name="T34" fmla="*/ 3 w 28"/>
                <a:gd name="T35" fmla="*/ 3 h 31"/>
                <a:gd name="T36" fmla="*/ 8 w 28"/>
                <a:gd name="T37" fmla="*/ 1 h 31"/>
                <a:gd name="T38" fmla="*/ 15 w 28"/>
                <a:gd name="T39" fmla="*/ 0 h 31"/>
                <a:gd name="T40" fmla="*/ 21 w 28"/>
                <a:gd name="T41" fmla="*/ 1 h 31"/>
                <a:gd name="T42" fmla="*/ 25 w 28"/>
                <a:gd name="T43" fmla="*/ 4 h 31"/>
                <a:gd name="T44" fmla="*/ 27 w 28"/>
                <a:gd name="T45" fmla="*/ 8 h 31"/>
                <a:gd name="T46" fmla="*/ 28 w 28"/>
                <a:gd name="T47" fmla="*/ 13 h 31"/>
                <a:gd name="T48" fmla="*/ 28 w 28"/>
                <a:gd name="T49" fmla="*/ 31 h 31"/>
                <a:gd name="T50" fmla="*/ 20 w 28"/>
                <a:gd name="T51" fmla="*/ 31 h 31"/>
                <a:gd name="T52" fmla="*/ 20 w 28"/>
                <a:gd name="T53" fmla="*/ 27 h 31"/>
                <a:gd name="T54" fmla="*/ 16 w 28"/>
                <a:gd name="T55" fmla="*/ 30 h 31"/>
                <a:gd name="T56" fmla="*/ 11 w 28"/>
                <a:gd name="T57" fmla="*/ 31 h 31"/>
                <a:gd name="T58" fmla="*/ 13 w 28"/>
                <a:gd name="T59" fmla="*/ 25 h 31"/>
                <a:gd name="T60" fmla="*/ 18 w 28"/>
                <a:gd name="T61" fmla="*/ 24 h 31"/>
                <a:gd name="T62" fmla="*/ 20 w 28"/>
                <a:gd name="T63" fmla="*/ 20 h 31"/>
                <a:gd name="T64" fmla="*/ 20 w 28"/>
                <a:gd name="T65" fmla="*/ 19 h 31"/>
                <a:gd name="T66" fmla="*/ 17 w 28"/>
                <a:gd name="T67" fmla="*/ 18 h 31"/>
                <a:gd name="T68" fmla="*/ 15 w 28"/>
                <a:gd name="T69" fmla="*/ 17 h 31"/>
                <a:gd name="T70" fmla="*/ 10 w 28"/>
                <a:gd name="T71" fmla="*/ 19 h 31"/>
                <a:gd name="T72" fmla="*/ 9 w 28"/>
                <a:gd name="T73" fmla="*/ 22 h 31"/>
                <a:gd name="T74" fmla="*/ 9 w 28"/>
                <a:gd name="T75" fmla="*/ 22 h 31"/>
                <a:gd name="T76" fmla="*/ 10 w 28"/>
                <a:gd name="T77" fmla="*/ 24 h 31"/>
                <a:gd name="T78" fmla="*/ 13 w 28"/>
                <a:gd name="T7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 h="31">
                  <a:moveTo>
                    <a:pt x="11" y="31"/>
                  </a:moveTo>
                  <a:cubicBezTo>
                    <a:pt x="9" y="31"/>
                    <a:pt x="8" y="31"/>
                    <a:pt x="7" y="31"/>
                  </a:cubicBezTo>
                  <a:cubicBezTo>
                    <a:pt x="5" y="30"/>
                    <a:pt x="4" y="30"/>
                    <a:pt x="3" y="29"/>
                  </a:cubicBezTo>
                  <a:cubicBezTo>
                    <a:pt x="2" y="28"/>
                    <a:pt x="2" y="27"/>
                    <a:pt x="1" y="26"/>
                  </a:cubicBezTo>
                  <a:cubicBezTo>
                    <a:pt x="1" y="25"/>
                    <a:pt x="0" y="24"/>
                    <a:pt x="0" y="22"/>
                  </a:cubicBezTo>
                  <a:cubicBezTo>
                    <a:pt x="0" y="22"/>
                    <a:pt x="0" y="22"/>
                    <a:pt x="0" y="22"/>
                  </a:cubicBezTo>
                  <a:cubicBezTo>
                    <a:pt x="0" y="20"/>
                    <a:pt x="1" y="19"/>
                    <a:pt x="1" y="18"/>
                  </a:cubicBezTo>
                  <a:cubicBezTo>
                    <a:pt x="2" y="16"/>
                    <a:pt x="3" y="16"/>
                    <a:pt x="4" y="15"/>
                  </a:cubicBezTo>
                  <a:cubicBezTo>
                    <a:pt x="5" y="14"/>
                    <a:pt x="6" y="13"/>
                    <a:pt x="8" y="13"/>
                  </a:cubicBezTo>
                  <a:cubicBezTo>
                    <a:pt x="9" y="13"/>
                    <a:pt x="11" y="12"/>
                    <a:pt x="13" y="12"/>
                  </a:cubicBezTo>
                  <a:cubicBezTo>
                    <a:pt x="14" y="12"/>
                    <a:pt x="15" y="12"/>
                    <a:pt x="17" y="13"/>
                  </a:cubicBezTo>
                  <a:cubicBezTo>
                    <a:pt x="18" y="13"/>
                    <a:pt x="19" y="13"/>
                    <a:pt x="20" y="14"/>
                  </a:cubicBezTo>
                  <a:cubicBezTo>
                    <a:pt x="20" y="13"/>
                    <a:pt x="20" y="13"/>
                    <a:pt x="20" y="13"/>
                  </a:cubicBezTo>
                  <a:cubicBezTo>
                    <a:pt x="20" y="11"/>
                    <a:pt x="19" y="10"/>
                    <a:pt x="18" y="9"/>
                  </a:cubicBezTo>
                  <a:cubicBezTo>
                    <a:pt x="17" y="8"/>
                    <a:pt x="16" y="8"/>
                    <a:pt x="13" y="8"/>
                  </a:cubicBezTo>
                  <a:cubicBezTo>
                    <a:pt x="12" y="8"/>
                    <a:pt x="10" y="8"/>
                    <a:pt x="9" y="8"/>
                  </a:cubicBezTo>
                  <a:cubicBezTo>
                    <a:pt x="8" y="8"/>
                    <a:pt x="6" y="9"/>
                    <a:pt x="5" y="9"/>
                  </a:cubicBezTo>
                  <a:cubicBezTo>
                    <a:pt x="3" y="3"/>
                    <a:pt x="3" y="3"/>
                    <a:pt x="3" y="3"/>
                  </a:cubicBezTo>
                  <a:cubicBezTo>
                    <a:pt x="5" y="2"/>
                    <a:pt x="6" y="1"/>
                    <a:pt x="8" y="1"/>
                  </a:cubicBezTo>
                  <a:cubicBezTo>
                    <a:pt x="10" y="1"/>
                    <a:pt x="12" y="0"/>
                    <a:pt x="15" y="0"/>
                  </a:cubicBezTo>
                  <a:cubicBezTo>
                    <a:pt x="17" y="0"/>
                    <a:pt x="19" y="1"/>
                    <a:pt x="21" y="1"/>
                  </a:cubicBezTo>
                  <a:cubicBezTo>
                    <a:pt x="22" y="2"/>
                    <a:pt x="24" y="3"/>
                    <a:pt x="25" y="4"/>
                  </a:cubicBezTo>
                  <a:cubicBezTo>
                    <a:pt x="26" y="5"/>
                    <a:pt x="27" y="6"/>
                    <a:pt x="27" y="8"/>
                  </a:cubicBezTo>
                  <a:cubicBezTo>
                    <a:pt x="28" y="9"/>
                    <a:pt x="28" y="11"/>
                    <a:pt x="28" y="13"/>
                  </a:cubicBezTo>
                  <a:cubicBezTo>
                    <a:pt x="28" y="31"/>
                    <a:pt x="28" y="31"/>
                    <a:pt x="28" y="31"/>
                  </a:cubicBezTo>
                  <a:cubicBezTo>
                    <a:pt x="20" y="31"/>
                    <a:pt x="20" y="31"/>
                    <a:pt x="20" y="31"/>
                  </a:cubicBezTo>
                  <a:cubicBezTo>
                    <a:pt x="20" y="27"/>
                    <a:pt x="20" y="27"/>
                    <a:pt x="20" y="27"/>
                  </a:cubicBezTo>
                  <a:cubicBezTo>
                    <a:pt x="19" y="29"/>
                    <a:pt x="17" y="30"/>
                    <a:pt x="16" y="30"/>
                  </a:cubicBezTo>
                  <a:cubicBezTo>
                    <a:pt x="15" y="31"/>
                    <a:pt x="13" y="31"/>
                    <a:pt x="11" y="31"/>
                  </a:cubicBezTo>
                  <a:close/>
                  <a:moveTo>
                    <a:pt x="13" y="25"/>
                  </a:moveTo>
                  <a:cubicBezTo>
                    <a:pt x="15" y="25"/>
                    <a:pt x="17" y="25"/>
                    <a:pt x="18" y="24"/>
                  </a:cubicBezTo>
                  <a:cubicBezTo>
                    <a:pt x="19" y="23"/>
                    <a:pt x="20" y="22"/>
                    <a:pt x="20" y="20"/>
                  </a:cubicBezTo>
                  <a:cubicBezTo>
                    <a:pt x="20" y="19"/>
                    <a:pt x="20" y="19"/>
                    <a:pt x="20" y="19"/>
                  </a:cubicBezTo>
                  <a:cubicBezTo>
                    <a:pt x="19" y="18"/>
                    <a:pt x="18" y="18"/>
                    <a:pt x="17" y="18"/>
                  </a:cubicBezTo>
                  <a:cubicBezTo>
                    <a:pt x="17" y="18"/>
                    <a:pt x="16" y="17"/>
                    <a:pt x="15" y="17"/>
                  </a:cubicBezTo>
                  <a:cubicBezTo>
                    <a:pt x="13" y="17"/>
                    <a:pt x="11" y="18"/>
                    <a:pt x="10" y="19"/>
                  </a:cubicBezTo>
                  <a:cubicBezTo>
                    <a:pt x="9" y="19"/>
                    <a:pt x="9" y="20"/>
                    <a:pt x="9" y="22"/>
                  </a:cubicBezTo>
                  <a:cubicBezTo>
                    <a:pt x="9" y="22"/>
                    <a:pt x="9" y="22"/>
                    <a:pt x="9" y="22"/>
                  </a:cubicBezTo>
                  <a:cubicBezTo>
                    <a:pt x="9" y="23"/>
                    <a:pt x="9" y="24"/>
                    <a:pt x="10" y="24"/>
                  </a:cubicBezTo>
                  <a:cubicBezTo>
                    <a:pt x="11" y="25"/>
                    <a:pt x="12" y="25"/>
                    <a:pt x="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7" name="Rectangle 17"/>
            <p:cNvSpPr>
              <a:spLocks noChangeArrowheads="1"/>
            </p:cNvSpPr>
            <p:nvPr/>
          </p:nvSpPr>
          <p:spPr bwMode="auto">
            <a:xfrm>
              <a:off x="9537700" y="2830513"/>
              <a:ext cx="49213" cy="257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18" name="Freeform 18"/>
            <p:cNvSpPr>
              <a:spLocks/>
            </p:cNvSpPr>
            <p:nvPr/>
          </p:nvSpPr>
          <p:spPr bwMode="auto">
            <a:xfrm>
              <a:off x="9637713" y="2830513"/>
              <a:ext cx="180975" cy="257175"/>
            </a:xfrm>
            <a:custGeom>
              <a:avLst/>
              <a:gdLst>
                <a:gd name="T0" fmla="*/ 0 w 114"/>
                <a:gd name="T1" fmla="*/ 0 h 162"/>
                <a:gd name="T2" fmla="*/ 35 w 114"/>
                <a:gd name="T3" fmla="*/ 0 h 162"/>
                <a:gd name="T4" fmla="*/ 35 w 114"/>
                <a:gd name="T5" fmla="*/ 87 h 162"/>
                <a:gd name="T6" fmla="*/ 75 w 114"/>
                <a:gd name="T7" fmla="*/ 43 h 162"/>
                <a:gd name="T8" fmla="*/ 114 w 114"/>
                <a:gd name="T9" fmla="*/ 43 h 162"/>
                <a:gd name="T10" fmla="*/ 71 w 114"/>
                <a:gd name="T11" fmla="*/ 87 h 162"/>
                <a:gd name="T12" fmla="*/ 114 w 114"/>
                <a:gd name="T13" fmla="*/ 162 h 162"/>
                <a:gd name="T14" fmla="*/ 78 w 114"/>
                <a:gd name="T15" fmla="*/ 162 h 162"/>
                <a:gd name="T16" fmla="*/ 47 w 114"/>
                <a:gd name="T17" fmla="*/ 110 h 162"/>
                <a:gd name="T18" fmla="*/ 35 w 114"/>
                <a:gd name="T19" fmla="*/ 126 h 162"/>
                <a:gd name="T20" fmla="*/ 35 w 114"/>
                <a:gd name="T21" fmla="*/ 162 h 162"/>
                <a:gd name="T22" fmla="*/ 0 w 114"/>
                <a:gd name="T23" fmla="*/ 162 h 162"/>
                <a:gd name="T24" fmla="*/ 0 w 114"/>
                <a:gd name="T2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62">
                  <a:moveTo>
                    <a:pt x="0" y="0"/>
                  </a:moveTo>
                  <a:lnTo>
                    <a:pt x="35" y="0"/>
                  </a:lnTo>
                  <a:lnTo>
                    <a:pt x="35" y="87"/>
                  </a:lnTo>
                  <a:lnTo>
                    <a:pt x="75" y="43"/>
                  </a:lnTo>
                  <a:lnTo>
                    <a:pt x="114" y="43"/>
                  </a:lnTo>
                  <a:lnTo>
                    <a:pt x="71" y="87"/>
                  </a:lnTo>
                  <a:lnTo>
                    <a:pt x="114" y="162"/>
                  </a:lnTo>
                  <a:lnTo>
                    <a:pt x="78" y="162"/>
                  </a:lnTo>
                  <a:lnTo>
                    <a:pt x="47" y="110"/>
                  </a:lnTo>
                  <a:lnTo>
                    <a:pt x="35" y="126"/>
                  </a:lnTo>
                  <a:lnTo>
                    <a:pt x="35" y="162"/>
                  </a:lnTo>
                  <a:lnTo>
                    <a:pt x="0" y="16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grpSp>
      <p:grpSp>
        <p:nvGrpSpPr>
          <p:cNvPr id="4" name="Group 3"/>
          <p:cNvGrpSpPr>
            <a:grpSpLocks noChangeAspect="1"/>
          </p:cNvGrpSpPr>
          <p:nvPr/>
        </p:nvGrpSpPr>
        <p:grpSpPr>
          <a:xfrm>
            <a:off x="7942582" y="4197444"/>
            <a:ext cx="1743305" cy="466302"/>
            <a:chOff x="7786688" y="3713163"/>
            <a:chExt cx="2338387" cy="625475"/>
          </a:xfrm>
        </p:grpSpPr>
        <p:sp>
          <p:nvSpPr>
            <p:cNvPr id="119" name="Freeform 19"/>
            <p:cNvSpPr>
              <a:spLocks noEditPoints="1"/>
            </p:cNvSpPr>
            <p:nvPr/>
          </p:nvSpPr>
          <p:spPr bwMode="auto">
            <a:xfrm>
              <a:off x="7786688" y="3713163"/>
              <a:ext cx="625475" cy="625475"/>
            </a:xfrm>
            <a:custGeom>
              <a:avLst/>
              <a:gdLst>
                <a:gd name="T0" fmla="*/ 90 w 100"/>
                <a:gd name="T1" fmla="*/ 21 h 100"/>
                <a:gd name="T2" fmla="*/ 79 w 100"/>
                <a:gd name="T3" fmla="*/ 10 h 100"/>
                <a:gd name="T4" fmla="*/ 50 w 100"/>
                <a:gd name="T5" fmla="*/ 0 h 100"/>
                <a:gd name="T6" fmla="*/ 21 w 100"/>
                <a:gd name="T7" fmla="*/ 10 h 100"/>
                <a:gd name="T8" fmla="*/ 9 w 100"/>
                <a:gd name="T9" fmla="*/ 21 h 100"/>
                <a:gd name="T10" fmla="*/ 0 w 100"/>
                <a:gd name="T11" fmla="*/ 50 h 100"/>
                <a:gd name="T12" fmla="*/ 9 w 100"/>
                <a:gd name="T13" fmla="*/ 79 h 100"/>
                <a:gd name="T14" fmla="*/ 21 w 100"/>
                <a:gd name="T15" fmla="*/ 91 h 100"/>
                <a:gd name="T16" fmla="*/ 50 w 100"/>
                <a:gd name="T17" fmla="*/ 100 h 100"/>
                <a:gd name="T18" fmla="*/ 79 w 100"/>
                <a:gd name="T19" fmla="*/ 91 h 100"/>
                <a:gd name="T20" fmla="*/ 90 w 100"/>
                <a:gd name="T21" fmla="*/ 79 h 100"/>
                <a:gd name="T22" fmla="*/ 97 w 100"/>
                <a:gd name="T23" fmla="*/ 65 h 100"/>
                <a:gd name="T24" fmla="*/ 97 w 100"/>
                <a:gd name="T25" fmla="*/ 35 h 100"/>
                <a:gd name="T26" fmla="*/ 16 w 100"/>
                <a:gd name="T27" fmla="*/ 17 h 100"/>
                <a:gd name="T28" fmla="*/ 24 w 100"/>
                <a:gd name="T29" fmla="*/ 11 h 100"/>
                <a:gd name="T30" fmla="*/ 36 w 100"/>
                <a:gd name="T31" fmla="*/ 25 h 100"/>
                <a:gd name="T32" fmla="*/ 24 w 100"/>
                <a:gd name="T33" fmla="*/ 36 h 100"/>
                <a:gd name="T34" fmla="*/ 10 w 100"/>
                <a:gd name="T35" fmla="*/ 24 h 100"/>
                <a:gd name="T36" fmla="*/ 24 w 100"/>
                <a:gd name="T37" fmla="*/ 90 h 100"/>
                <a:gd name="T38" fmla="*/ 16 w 100"/>
                <a:gd name="T39" fmla="*/ 84 h 100"/>
                <a:gd name="T40" fmla="*/ 10 w 100"/>
                <a:gd name="T41" fmla="*/ 77 h 100"/>
                <a:gd name="T42" fmla="*/ 24 w 100"/>
                <a:gd name="T43" fmla="*/ 64 h 100"/>
                <a:gd name="T44" fmla="*/ 36 w 100"/>
                <a:gd name="T45" fmla="*/ 76 h 100"/>
                <a:gd name="T46" fmla="*/ 24 w 100"/>
                <a:gd name="T47" fmla="*/ 90 h 100"/>
                <a:gd name="T48" fmla="*/ 31 w 100"/>
                <a:gd name="T49" fmla="*/ 69 h 100"/>
                <a:gd name="T50" fmla="*/ 27 w 100"/>
                <a:gd name="T51" fmla="*/ 38 h 100"/>
                <a:gd name="T52" fmla="*/ 37 w 100"/>
                <a:gd name="T53" fmla="*/ 27 h 100"/>
                <a:gd name="T54" fmla="*/ 62 w 100"/>
                <a:gd name="T55" fmla="*/ 27 h 100"/>
                <a:gd name="T56" fmla="*/ 73 w 100"/>
                <a:gd name="T57" fmla="*/ 38 h 100"/>
                <a:gd name="T58" fmla="*/ 73 w 100"/>
                <a:gd name="T59" fmla="*/ 63 h 100"/>
                <a:gd name="T60" fmla="*/ 62 w 100"/>
                <a:gd name="T61" fmla="*/ 74 h 100"/>
                <a:gd name="T62" fmla="*/ 88 w 100"/>
                <a:gd name="T63" fmla="*/ 78 h 100"/>
                <a:gd name="T64" fmla="*/ 77 w 100"/>
                <a:gd name="T65" fmla="*/ 89 h 100"/>
                <a:gd name="T66" fmla="*/ 63 w 100"/>
                <a:gd name="T67" fmla="*/ 76 h 100"/>
                <a:gd name="T68" fmla="*/ 70 w 100"/>
                <a:gd name="T69" fmla="*/ 71 h 100"/>
                <a:gd name="T70" fmla="*/ 76 w 100"/>
                <a:gd name="T71" fmla="*/ 63 h 100"/>
                <a:gd name="T72" fmla="*/ 88 w 100"/>
                <a:gd name="T73" fmla="*/ 78 h 100"/>
                <a:gd name="T74" fmla="*/ 75 w 100"/>
                <a:gd name="T75" fmla="*/ 36 h 100"/>
                <a:gd name="T76" fmla="*/ 64 w 100"/>
                <a:gd name="T77" fmla="*/ 25 h 100"/>
                <a:gd name="T78" fmla="*/ 76 w 100"/>
                <a:gd name="T79" fmla="*/ 11 h 100"/>
                <a:gd name="T80" fmla="*/ 83 w 100"/>
                <a:gd name="T81" fmla="*/ 17 h 100"/>
                <a:gd name="T82" fmla="*/ 89 w 100"/>
                <a:gd name="T83"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100">
                  <a:moveTo>
                    <a:pt x="97" y="35"/>
                  </a:moveTo>
                  <a:cubicBezTo>
                    <a:pt x="96" y="30"/>
                    <a:pt x="94" y="25"/>
                    <a:pt x="90" y="21"/>
                  </a:cubicBezTo>
                  <a:cubicBezTo>
                    <a:pt x="89" y="19"/>
                    <a:pt x="87" y="17"/>
                    <a:pt x="85" y="15"/>
                  </a:cubicBezTo>
                  <a:cubicBezTo>
                    <a:pt x="83" y="13"/>
                    <a:pt x="81" y="11"/>
                    <a:pt x="79" y="10"/>
                  </a:cubicBezTo>
                  <a:cubicBezTo>
                    <a:pt x="75" y="7"/>
                    <a:pt x="70" y="4"/>
                    <a:pt x="65" y="3"/>
                  </a:cubicBezTo>
                  <a:cubicBezTo>
                    <a:pt x="60" y="1"/>
                    <a:pt x="55" y="0"/>
                    <a:pt x="50" y="0"/>
                  </a:cubicBezTo>
                  <a:cubicBezTo>
                    <a:pt x="45" y="0"/>
                    <a:pt x="40" y="1"/>
                    <a:pt x="35" y="3"/>
                  </a:cubicBezTo>
                  <a:cubicBezTo>
                    <a:pt x="30" y="4"/>
                    <a:pt x="25" y="7"/>
                    <a:pt x="21" y="10"/>
                  </a:cubicBezTo>
                  <a:cubicBezTo>
                    <a:pt x="18" y="11"/>
                    <a:pt x="16" y="13"/>
                    <a:pt x="14" y="15"/>
                  </a:cubicBezTo>
                  <a:cubicBezTo>
                    <a:pt x="13" y="17"/>
                    <a:pt x="11" y="19"/>
                    <a:pt x="9" y="21"/>
                  </a:cubicBezTo>
                  <a:cubicBezTo>
                    <a:pt x="6" y="25"/>
                    <a:pt x="4" y="30"/>
                    <a:pt x="2" y="35"/>
                  </a:cubicBezTo>
                  <a:cubicBezTo>
                    <a:pt x="1" y="40"/>
                    <a:pt x="0" y="45"/>
                    <a:pt x="0" y="50"/>
                  </a:cubicBezTo>
                  <a:cubicBezTo>
                    <a:pt x="0" y="55"/>
                    <a:pt x="1" y="61"/>
                    <a:pt x="2" y="65"/>
                  </a:cubicBezTo>
                  <a:cubicBezTo>
                    <a:pt x="4" y="71"/>
                    <a:pt x="6" y="75"/>
                    <a:pt x="9" y="79"/>
                  </a:cubicBezTo>
                  <a:cubicBezTo>
                    <a:pt x="11" y="82"/>
                    <a:pt x="13" y="84"/>
                    <a:pt x="14" y="86"/>
                  </a:cubicBezTo>
                  <a:cubicBezTo>
                    <a:pt x="16" y="88"/>
                    <a:pt x="18" y="89"/>
                    <a:pt x="21" y="91"/>
                  </a:cubicBezTo>
                  <a:cubicBezTo>
                    <a:pt x="25" y="94"/>
                    <a:pt x="30" y="96"/>
                    <a:pt x="35" y="98"/>
                  </a:cubicBezTo>
                  <a:cubicBezTo>
                    <a:pt x="40" y="100"/>
                    <a:pt x="45" y="100"/>
                    <a:pt x="50" y="100"/>
                  </a:cubicBezTo>
                  <a:cubicBezTo>
                    <a:pt x="55" y="100"/>
                    <a:pt x="60" y="100"/>
                    <a:pt x="65" y="98"/>
                  </a:cubicBezTo>
                  <a:cubicBezTo>
                    <a:pt x="70" y="96"/>
                    <a:pt x="75" y="94"/>
                    <a:pt x="79" y="91"/>
                  </a:cubicBezTo>
                  <a:cubicBezTo>
                    <a:pt x="81" y="89"/>
                    <a:pt x="83" y="88"/>
                    <a:pt x="85" y="86"/>
                  </a:cubicBezTo>
                  <a:cubicBezTo>
                    <a:pt x="87" y="84"/>
                    <a:pt x="89" y="82"/>
                    <a:pt x="90" y="79"/>
                  </a:cubicBezTo>
                  <a:cubicBezTo>
                    <a:pt x="90" y="79"/>
                    <a:pt x="90" y="79"/>
                    <a:pt x="90" y="79"/>
                  </a:cubicBezTo>
                  <a:cubicBezTo>
                    <a:pt x="94" y="75"/>
                    <a:pt x="96" y="71"/>
                    <a:pt x="97" y="65"/>
                  </a:cubicBezTo>
                  <a:cubicBezTo>
                    <a:pt x="99" y="61"/>
                    <a:pt x="100" y="55"/>
                    <a:pt x="100" y="50"/>
                  </a:cubicBezTo>
                  <a:cubicBezTo>
                    <a:pt x="100" y="45"/>
                    <a:pt x="99" y="40"/>
                    <a:pt x="97" y="35"/>
                  </a:cubicBezTo>
                  <a:close/>
                  <a:moveTo>
                    <a:pt x="11" y="23"/>
                  </a:moveTo>
                  <a:cubicBezTo>
                    <a:pt x="13" y="21"/>
                    <a:pt x="15" y="19"/>
                    <a:pt x="16" y="17"/>
                  </a:cubicBezTo>
                  <a:cubicBezTo>
                    <a:pt x="18" y="15"/>
                    <a:pt x="20" y="13"/>
                    <a:pt x="22" y="12"/>
                  </a:cubicBezTo>
                  <a:cubicBezTo>
                    <a:pt x="23" y="12"/>
                    <a:pt x="23" y="11"/>
                    <a:pt x="24" y="11"/>
                  </a:cubicBezTo>
                  <a:cubicBezTo>
                    <a:pt x="37" y="24"/>
                    <a:pt x="37" y="24"/>
                    <a:pt x="37" y="24"/>
                  </a:cubicBezTo>
                  <a:cubicBezTo>
                    <a:pt x="36" y="25"/>
                    <a:pt x="36" y="25"/>
                    <a:pt x="36" y="25"/>
                  </a:cubicBezTo>
                  <a:cubicBezTo>
                    <a:pt x="33" y="26"/>
                    <a:pt x="31" y="28"/>
                    <a:pt x="29" y="30"/>
                  </a:cubicBezTo>
                  <a:cubicBezTo>
                    <a:pt x="27" y="32"/>
                    <a:pt x="26" y="34"/>
                    <a:pt x="24" y="36"/>
                  </a:cubicBezTo>
                  <a:cubicBezTo>
                    <a:pt x="24" y="37"/>
                    <a:pt x="24" y="37"/>
                    <a:pt x="24" y="37"/>
                  </a:cubicBezTo>
                  <a:cubicBezTo>
                    <a:pt x="10" y="24"/>
                    <a:pt x="10" y="24"/>
                    <a:pt x="10" y="24"/>
                  </a:cubicBezTo>
                  <a:cubicBezTo>
                    <a:pt x="11" y="24"/>
                    <a:pt x="11" y="23"/>
                    <a:pt x="11" y="23"/>
                  </a:cubicBezTo>
                  <a:close/>
                  <a:moveTo>
                    <a:pt x="24" y="90"/>
                  </a:moveTo>
                  <a:cubicBezTo>
                    <a:pt x="23" y="89"/>
                    <a:pt x="23" y="89"/>
                    <a:pt x="22" y="89"/>
                  </a:cubicBezTo>
                  <a:cubicBezTo>
                    <a:pt x="20" y="87"/>
                    <a:pt x="18" y="86"/>
                    <a:pt x="16" y="84"/>
                  </a:cubicBezTo>
                  <a:cubicBezTo>
                    <a:pt x="15" y="82"/>
                    <a:pt x="13" y="80"/>
                    <a:pt x="11" y="78"/>
                  </a:cubicBezTo>
                  <a:cubicBezTo>
                    <a:pt x="11" y="77"/>
                    <a:pt x="11" y="77"/>
                    <a:pt x="10" y="77"/>
                  </a:cubicBezTo>
                  <a:cubicBezTo>
                    <a:pt x="24" y="63"/>
                    <a:pt x="24" y="63"/>
                    <a:pt x="24" y="63"/>
                  </a:cubicBezTo>
                  <a:cubicBezTo>
                    <a:pt x="24" y="64"/>
                    <a:pt x="24" y="64"/>
                    <a:pt x="24" y="64"/>
                  </a:cubicBezTo>
                  <a:cubicBezTo>
                    <a:pt x="26" y="67"/>
                    <a:pt x="27" y="69"/>
                    <a:pt x="29" y="71"/>
                  </a:cubicBezTo>
                  <a:cubicBezTo>
                    <a:pt x="31" y="73"/>
                    <a:pt x="33" y="75"/>
                    <a:pt x="36" y="76"/>
                  </a:cubicBezTo>
                  <a:cubicBezTo>
                    <a:pt x="37" y="76"/>
                    <a:pt x="37" y="76"/>
                    <a:pt x="37" y="76"/>
                  </a:cubicBezTo>
                  <a:lnTo>
                    <a:pt x="24" y="90"/>
                  </a:lnTo>
                  <a:close/>
                  <a:moveTo>
                    <a:pt x="37" y="74"/>
                  </a:moveTo>
                  <a:cubicBezTo>
                    <a:pt x="35" y="72"/>
                    <a:pt x="33" y="71"/>
                    <a:pt x="31" y="69"/>
                  </a:cubicBezTo>
                  <a:cubicBezTo>
                    <a:pt x="29" y="67"/>
                    <a:pt x="28" y="65"/>
                    <a:pt x="27" y="63"/>
                  </a:cubicBezTo>
                  <a:cubicBezTo>
                    <a:pt x="22" y="55"/>
                    <a:pt x="22" y="46"/>
                    <a:pt x="27" y="38"/>
                  </a:cubicBezTo>
                  <a:cubicBezTo>
                    <a:pt x="28" y="36"/>
                    <a:pt x="29" y="34"/>
                    <a:pt x="31" y="32"/>
                  </a:cubicBezTo>
                  <a:cubicBezTo>
                    <a:pt x="33" y="30"/>
                    <a:pt x="35" y="28"/>
                    <a:pt x="37" y="27"/>
                  </a:cubicBezTo>
                  <a:cubicBezTo>
                    <a:pt x="41" y="25"/>
                    <a:pt x="45" y="24"/>
                    <a:pt x="50" y="24"/>
                  </a:cubicBezTo>
                  <a:cubicBezTo>
                    <a:pt x="54" y="24"/>
                    <a:pt x="58" y="25"/>
                    <a:pt x="62" y="27"/>
                  </a:cubicBezTo>
                  <a:cubicBezTo>
                    <a:pt x="65" y="28"/>
                    <a:pt x="67" y="30"/>
                    <a:pt x="68" y="32"/>
                  </a:cubicBezTo>
                  <a:cubicBezTo>
                    <a:pt x="70" y="34"/>
                    <a:pt x="72" y="36"/>
                    <a:pt x="73" y="38"/>
                  </a:cubicBezTo>
                  <a:cubicBezTo>
                    <a:pt x="77" y="46"/>
                    <a:pt x="77" y="55"/>
                    <a:pt x="73" y="63"/>
                  </a:cubicBezTo>
                  <a:cubicBezTo>
                    <a:pt x="73" y="63"/>
                    <a:pt x="73" y="63"/>
                    <a:pt x="73" y="63"/>
                  </a:cubicBezTo>
                  <a:cubicBezTo>
                    <a:pt x="72" y="65"/>
                    <a:pt x="70" y="67"/>
                    <a:pt x="68" y="69"/>
                  </a:cubicBezTo>
                  <a:cubicBezTo>
                    <a:pt x="67" y="71"/>
                    <a:pt x="65" y="72"/>
                    <a:pt x="62" y="74"/>
                  </a:cubicBezTo>
                  <a:cubicBezTo>
                    <a:pt x="54" y="78"/>
                    <a:pt x="45" y="78"/>
                    <a:pt x="37" y="74"/>
                  </a:cubicBezTo>
                  <a:close/>
                  <a:moveTo>
                    <a:pt x="88" y="78"/>
                  </a:moveTo>
                  <a:cubicBezTo>
                    <a:pt x="87" y="80"/>
                    <a:pt x="85" y="82"/>
                    <a:pt x="83" y="84"/>
                  </a:cubicBezTo>
                  <a:cubicBezTo>
                    <a:pt x="81" y="86"/>
                    <a:pt x="79" y="87"/>
                    <a:pt x="77" y="89"/>
                  </a:cubicBezTo>
                  <a:cubicBezTo>
                    <a:pt x="77" y="89"/>
                    <a:pt x="76" y="89"/>
                    <a:pt x="76" y="90"/>
                  </a:cubicBezTo>
                  <a:cubicBezTo>
                    <a:pt x="63" y="76"/>
                    <a:pt x="63" y="76"/>
                    <a:pt x="63" y="76"/>
                  </a:cubicBezTo>
                  <a:cubicBezTo>
                    <a:pt x="64" y="76"/>
                    <a:pt x="64" y="76"/>
                    <a:pt x="64" y="76"/>
                  </a:cubicBezTo>
                  <a:cubicBezTo>
                    <a:pt x="66" y="75"/>
                    <a:pt x="68" y="73"/>
                    <a:pt x="70" y="71"/>
                  </a:cubicBezTo>
                  <a:cubicBezTo>
                    <a:pt x="72" y="69"/>
                    <a:pt x="74" y="67"/>
                    <a:pt x="75" y="64"/>
                  </a:cubicBezTo>
                  <a:cubicBezTo>
                    <a:pt x="76" y="63"/>
                    <a:pt x="76" y="63"/>
                    <a:pt x="76" y="63"/>
                  </a:cubicBezTo>
                  <a:cubicBezTo>
                    <a:pt x="89" y="77"/>
                    <a:pt x="89" y="77"/>
                    <a:pt x="89" y="77"/>
                  </a:cubicBezTo>
                  <a:cubicBezTo>
                    <a:pt x="89" y="77"/>
                    <a:pt x="88" y="77"/>
                    <a:pt x="88" y="78"/>
                  </a:cubicBezTo>
                  <a:close/>
                  <a:moveTo>
                    <a:pt x="76" y="37"/>
                  </a:moveTo>
                  <a:cubicBezTo>
                    <a:pt x="75" y="36"/>
                    <a:pt x="75" y="36"/>
                    <a:pt x="75" y="36"/>
                  </a:cubicBezTo>
                  <a:cubicBezTo>
                    <a:pt x="74" y="34"/>
                    <a:pt x="72" y="32"/>
                    <a:pt x="70" y="30"/>
                  </a:cubicBezTo>
                  <a:cubicBezTo>
                    <a:pt x="68" y="28"/>
                    <a:pt x="66" y="26"/>
                    <a:pt x="64" y="25"/>
                  </a:cubicBezTo>
                  <a:cubicBezTo>
                    <a:pt x="63" y="24"/>
                    <a:pt x="63" y="24"/>
                    <a:pt x="63" y="24"/>
                  </a:cubicBezTo>
                  <a:cubicBezTo>
                    <a:pt x="76" y="11"/>
                    <a:pt x="76" y="11"/>
                    <a:pt x="76" y="11"/>
                  </a:cubicBezTo>
                  <a:cubicBezTo>
                    <a:pt x="76" y="11"/>
                    <a:pt x="77" y="12"/>
                    <a:pt x="77" y="12"/>
                  </a:cubicBezTo>
                  <a:cubicBezTo>
                    <a:pt x="79" y="13"/>
                    <a:pt x="81" y="15"/>
                    <a:pt x="83" y="17"/>
                  </a:cubicBezTo>
                  <a:cubicBezTo>
                    <a:pt x="85" y="19"/>
                    <a:pt x="87" y="21"/>
                    <a:pt x="88" y="23"/>
                  </a:cubicBezTo>
                  <a:cubicBezTo>
                    <a:pt x="88" y="23"/>
                    <a:pt x="89" y="24"/>
                    <a:pt x="89" y="24"/>
                  </a:cubicBezTo>
                  <a:lnTo>
                    <a:pt x="76" y="37"/>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0" name="Freeform 20"/>
            <p:cNvSpPr>
              <a:spLocks/>
            </p:cNvSpPr>
            <p:nvPr/>
          </p:nvSpPr>
          <p:spPr bwMode="auto">
            <a:xfrm>
              <a:off x="8548688" y="3717926"/>
              <a:ext cx="195263" cy="225425"/>
            </a:xfrm>
            <a:custGeom>
              <a:avLst/>
              <a:gdLst>
                <a:gd name="T0" fmla="*/ 91 w 123"/>
                <a:gd name="T1" fmla="*/ 142 h 142"/>
                <a:gd name="T2" fmla="*/ 91 w 123"/>
                <a:gd name="T3" fmla="*/ 87 h 142"/>
                <a:gd name="T4" fmla="*/ 32 w 123"/>
                <a:gd name="T5" fmla="*/ 87 h 142"/>
                <a:gd name="T6" fmla="*/ 32 w 123"/>
                <a:gd name="T7" fmla="*/ 142 h 142"/>
                <a:gd name="T8" fmla="*/ 0 w 123"/>
                <a:gd name="T9" fmla="*/ 142 h 142"/>
                <a:gd name="T10" fmla="*/ 0 w 123"/>
                <a:gd name="T11" fmla="*/ 0 h 142"/>
                <a:gd name="T12" fmla="*/ 32 w 123"/>
                <a:gd name="T13" fmla="*/ 0 h 142"/>
                <a:gd name="T14" fmla="*/ 32 w 123"/>
                <a:gd name="T15" fmla="*/ 56 h 142"/>
                <a:gd name="T16" fmla="*/ 91 w 123"/>
                <a:gd name="T17" fmla="*/ 56 h 142"/>
                <a:gd name="T18" fmla="*/ 91 w 123"/>
                <a:gd name="T19" fmla="*/ 0 h 142"/>
                <a:gd name="T20" fmla="*/ 123 w 123"/>
                <a:gd name="T21" fmla="*/ 0 h 142"/>
                <a:gd name="T22" fmla="*/ 123 w 123"/>
                <a:gd name="T23" fmla="*/ 142 h 142"/>
                <a:gd name="T24" fmla="*/ 91 w 123"/>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42">
                  <a:moveTo>
                    <a:pt x="91" y="142"/>
                  </a:moveTo>
                  <a:lnTo>
                    <a:pt x="91" y="87"/>
                  </a:lnTo>
                  <a:lnTo>
                    <a:pt x="32" y="87"/>
                  </a:lnTo>
                  <a:lnTo>
                    <a:pt x="32" y="142"/>
                  </a:lnTo>
                  <a:lnTo>
                    <a:pt x="0" y="142"/>
                  </a:lnTo>
                  <a:lnTo>
                    <a:pt x="0" y="0"/>
                  </a:lnTo>
                  <a:lnTo>
                    <a:pt x="32" y="0"/>
                  </a:lnTo>
                  <a:lnTo>
                    <a:pt x="32" y="56"/>
                  </a:lnTo>
                  <a:lnTo>
                    <a:pt x="91" y="56"/>
                  </a:lnTo>
                  <a:lnTo>
                    <a:pt x="91" y="0"/>
                  </a:lnTo>
                  <a:lnTo>
                    <a:pt x="123" y="0"/>
                  </a:lnTo>
                  <a:lnTo>
                    <a:pt x="123" y="142"/>
                  </a:lnTo>
                  <a:lnTo>
                    <a:pt x="91" y="142"/>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1" name="Freeform 21"/>
            <p:cNvSpPr>
              <a:spLocks/>
            </p:cNvSpPr>
            <p:nvPr/>
          </p:nvSpPr>
          <p:spPr bwMode="auto">
            <a:xfrm>
              <a:off x="8799513" y="3717926"/>
              <a:ext cx="168275" cy="225425"/>
            </a:xfrm>
            <a:custGeom>
              <a:avLst/>
              <a:gdLst>
                <a:gd name="T0" fmla="*/ 0 w 106"/>
                <a:gd name="T1" fmla="*/ 142 h 142"/>
                <a:gd name="T2" fmla="*/ 0 w 106"/>
                <a:gd name="T3" fmla="*/ 0 h 142"/>
                <a:gd name="T4" fmla="*/ 106 w 106"/>
                <a:gd name="T5" fmla="*/ 0 h 142"/>
                <a:gd name="T6" fmla="*/ 106 w 106"/>
                <a:gd name="T7" fmla="*/ 28 h 142"/>
                <a:gd name="T8" fmla="*/ 32 w 106"/>
                <a:gd name="T9" fmla="*/ 28 h 142"/>
                <a:gd name="T10" fmla="*/ 32 w 106"/>
                <a:gd name="T11" fmla="*/ 56 h 142"/>
                <a:gd name="T12" fmla="*/ 98 w 106"/>
                <a:gd name="T13" fmla="*/ 56 h 142"/>
                <a:gd name="T14" fmla="*/ 98 w 106"/>
                <a:gd name="T15" fmla="*/ 87 h 142"/>
                <a:gd name="T16" fmla="*/ 32 w 106"/>
                <a:gd name="T17" fmla="*/ 87 h 142"/>
                <a:gd name="T18" fmla="*/ 32 w 106"/>
                <a:gd name="T19" fmla="*/ 115 h 142"/>
                <a:gd name="T20" fmla="*/ 106 w 106"/>
                <a:gd name="T21" fmla="*/ 115 h 142"/>
                <a:gd name="T22" fmla="*/ 106 w 106"/>
                <a:gd name="T23" fmla="*/ 142 h 142"/>
                <a:gd name="T24" fmla="*/ 0 w 10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2">
                  <a:moveTo>
                    <a:pt x="0" y="142"/>
                  </a:moveTo>
                  <a:lnTo>
                    <a:pt x="0" y="0"/>
                  </a:lnTo>
                  <a:lnTo>
                    <a:pt x="106" y="0"/>
                  </a:lnTo>
                  <a:lnTo>
                    <a:pt x="106" y="28"/>
                  </a:lnTo>
                  <a:lnTo>
                    <a:pt x="32" y="28"/>
                  </a:lnTo>
                  <a:lnTo>
                    <a:pt x="32" y="56"/>
                  </a:lnTo>
                  <a:lnTo>
                    <a:pt x="98" y="56"/>
                  </a:lnTo>
                  <a:lnTo>
                    <a:pt x="98" y="87"/>
                  </a:lnTo>
                  <a:lnTo>
                    <a:pt x="32" y="87"/>
                  </a:lnTo>
                  <a:lnTo>
                    <a:pt x="32" y="115"/>
                  </a:lnTo>
                  <a:lnTo>
                    <a:pt x="106" y="115"/>
                  </a:lnTo>
                  <a:lnTo>
                    <a:pt x="106" y="142"/>
                  </a:lnTo>
                  <a:lnTo>
                    <a:pt x="0" y="142"/>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2" name="Freeform 22"/>
            <p:cNvSpPr>
              <a:spLocks/>
            </p:cNvSpPr>
            <p:nvPr/>
          </p:nvSpPr>
          <p:spPr bwMode="auto">
            <a:xfrm>
              <a:off x="9018588" y="3717926"/>
              <a:ext cx="161925" cy="225425"/>
            </a:xfrm>
            <a:custGeom>
              <a:avLst/>
              <a:gdLst>
                <a:gd name="T0" fmla="*/ 0 w 102"/>
                <a:gd name="T1" fmla="*/ 142 h 142"/>
                <a:gd name="T2" fmla="*/ 0 w 102"/>
                <a:gd name="T3" fmla="*/ 0 h 142"/>
                <a:gd name="T4" fmla="*/ 31 w 102"/>
                <a:gd name="T5" fmla="*/ 0 h 142"/>
                <a:gd name="T6" fmla="*/ 31 w 102"/>
                <a:gd name="T7" fmla="*/ 115 h 142"/>
                <a:gd name="T8" fmla="*/ 102 w 102"/>
                <a:gd name="T9" fmla="*/ 115 h 142"/>
                <a:gd name="T10" fmla="*/ 102 w 102"/>
                <a:gd name="T11" fmla="*/ 142 h 142"/>
                <a:gd name="T12" fmla="*/ 0 w 102"/>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102" h="142">
                  <a:moveTo>
                    <a:pt x="0" y="142"/>
                  </a:moveTo>
                  <a:lnTo>
                    <a:pt x="0" y="0"/>
                  </a:lnTo>
                  <a:lnTo>
                    <a:pt x="31" y="0"/>
                  </a:lnTo>
                  <a:lnTo>
                    <a:pt x="31" y="115"/>
                  </a:lnTo>
                  <a:lnTo>
                    <a:pt x="102" y="115"/>
                  </a:lnTo>
                  <a:lnTo>
                    <a:pt x="102" y="142"/>
                  </a:lnTo>
                  <a:lnTo>
                    <a:pt x="0" y="142"/>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3" name="Freeform 23"/>
            <p:cNvSpPr>
              <a:spLocks noEditPoints="1"/>
            </p:cNvSpPr>
            <p:nvPr/>
          </p:nvSpPr>
          <p:spPr bwMode="auto">
            <a:xfrm>
              <a:off x="9218613" y="3717926"/>
              <a:ext cx="180975" cy="225425"/>
            </a:xfrm>
            <a:custGeom>
              <a:avLst/>
              <a:gdLst>
                <a:gd name="T0" fmla="*/ 14 w 29"/>
                <a:gd name="T1" fmla="*/ 25 h 36"/>
                <a:gd name="T2" fmla="*/ 8 w 29"/>
                <a:gd name="T3" fmla="*/ 25 h 36"/>
                <a:gd name="T4" fmla="*/ 8 w 29"/>
                <a:gd name="T5" fmla="*/ 36 h 36"/>
                <a:gd name="T6" fmla="*/ 0 w 29"/>
                <a:gd name="T7" fmla="*/ 36 h 36"/>
                <a:gd name="T8" fmla="*/ 0 w 29"/>
                <a:gd name="T9" fmla="*/ 0 h 36"/>
                <a:gd name="T10" fmla="*/ 15 w 29"/>
                <a:gd name="T11" fmla="*/ 0 h 36"/>
                <a:gd name="T12" fmla="*/ 29 w 29"/>
                <a:gd name="T13" fmla="*/ 13 h 36"/>
                <a:gd name="T14" fmla="*/ 29 w 29"/>
                <a:gd name="T15" fmla="*/ 13 h 36"/>
                <a:gd name="T16" fmla="*/ 14 w 29"/>
                <a:gd name="T17" fmla="*/ 25 h 36"/>
                <a:gd name="T18" fmla="*/ 20 w 29"/>
                <a:gd name="T19" fmla="*/ 13 h 36"/>
                <a:gd name="T20" fmla="*/ 14 w 29"/>
                <a:gd name="T21" fmla="*/ 7 h 36"/>
                <a:gd name="T22" fmla="*/ 8 w 29"/>
                <a:gd name="T23" fmla="*/ 7 h 36"/>
                <a:gd name="T24" fmla="*/ 8 w 29"/>
                <a:gd name="T25" fmla="*/ 18 h 36"/>
                <a:gd name="T26" fmla="*/ 14 w 29"/>
                <a:gd name="T27" fmla="*/ 18 h 36"/>
                <a:gd name="T28" fmla="*/ 20 w 29"/>
                <a:gd name="T29"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6">
                  <a:moveTo>
                    <a:pt x="14" y="25"/>
                  </a:moveTo>
                  <a:cubicBezTo>
                    <a:pt x="8" y="25"/>
                    <a:pt x="8" y="25"/>
                    <a:pt x="8" y="25"/>
                  </a:cubicBezTo>
                  <a:cubicBezTo>
                    <a:pt x="8" y="36"/>
                    <a:pt x="8" y="36"/>
                    <a:pt x="8" y="36"/>
                  </a:cubicBezTo>
                  <a:cubicBezTo>
                    <a:pt x="0" y="36"/>
                    <a:pt x="0" y="36"/>
                    <a:pt x="0" y="36"/>
                  </a:cubicBezTo>
                  <a:cubicBezTo>
                    <a:pt x="0" y="0"/>
                    <a:pt x="0" y="0"/>
                    <a:pt x="0" y="0"/>
                  </a:cubicBezTo>
                  <a:cubicBezTo>
                    <a:pt x="15" y="0"/>
                    <a:pt x="15" y="0"/>
                    <a:pt x="15" y="0"/>
                  </a:cubicBezTo>
                  <a:cubicBezTo>
                    <a:pt x="23" y="0"/>
                    <a:pt x="29" y="5"/>
                    <a:pt x="29" y="13"/>
                  </a:cubicBezTo>
                  <a:cubicBezTo>
                    <a:pt x="29" y="13"/>
                    <a:pt x="29" y="13"/>
                    <a:pt x="29" y="13"/>
                  </a:cubicBezTo>
                  <a:cubicBezTo>
                    <a:pt x="29" y="21"/>
                    <a:pt x="22" y="25"/>
                    <a:pt x="14" y="25"/>
                  </a:cubicBezTo>
                  <a:close/>
                  <a:moveTo>
                    <a:pt x="20" y="13"/>
                  </a:moveTo>
                  <a:cubicBezTo>
                    <a:pt x="20" y="9"/>
                    <a:pt x="18" y="7"/>
                    <a:pt x="14" y="7"/>
                  </a:cubicBezTo>
                  <a:cubicBezTo>
                    <a:pt x="8" y="7"/>
                    <a:pt x="8" y="7"/>
                    <a:pt x="8" y="7"/>
                  </a:cubicBezTo>
                  <a:cubicBezTo>
                    <a:pt x="8" y="18"/>
                    <a:pt x="8" y="18"/>
                    <a:pt x="8" y="18"/>
                  </a:cubicBezTo>
                  <a:cubicBezTo>
                    <a:pt x="14" y="18"/>
                    <a:pt x="14" y="18"/>
                    <a:pt x="14" y="18"/>
                  </a:cubicBezTo>
                  <a:cubicBezTo>
                    <a:pt x="18" y="18"/>
                    <a:pt x="20" y="16"/>
                    <a:pt x="20" y="13"/>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4" name="Freeform 24"/>
            <p:cNvSpPr>
              <a:spLocks noEditPoints="1"/>
            </p:cNvSpPr>
            <p:nvPr/>
          </p:nvSpPr>
          <p:spPr bwMode="auto">
            <a:xfrm>
              <a:off x="9512300" y="3713163"/>
              <a:ext cx="206375" cy="236538"/>
            </a:xfrm>
            <a:custGeom>
              <a:avLst/>
              <a:gdLst>
                <a:gd name="T0" fmla="*/ 28 w 33"/>
                <a:gd name="T1" fmla="*/ 38 h 38"/>
                <a:gd name="T2" fmla="*/ 23 w 33"/>
                <a:gd name="T3" fmla="*/ 34 h 38"/>
                <a:gd name="T4" fmla="*/ 13 w 33"/>
                <a:gd name="T5" fmla="*/ 38 h 38"/>
                <a:gd name="T6" fmla="*/ 0 w 33"/>
                <a:gd name="T7" fmla="*/ 27 h 38"/>
                <a:gd name="T8" fmla="*/ 8 w 33"/>
                <a:gd name="T9" fmla="*/ 17 h 38"/>
                <a:gd name="T10" fmla="*/ 5 w 33"/>
                <a:gd name="T11" fmla="*/ 10 h 38"/>
                <a:gd name="T12" fmla="*/ 16 w 33"/>
                <a:gd name="T13" fmla="*/ 0 h 38"/>
                <a:gd name="T14" fmla="*/ 26 w 33"/>
                <a:gd name="T15" fmla="*/ 10 h 38"/>
                <a:gd name="T16" fmla="*/ 19 w 33"/>
                <a:gd name="T17" fmla="*/ 19 h 38"/>
                <a:gd name="T18" fmla="*/ 23 w 33"/>
                <a:gd name="T19" fmla="*/ 24 h 38"/>
                <a:gd name="T20" fmla="*/ 27 w 33"/>
                <a:gd name="T21" fmla="*/ 18 h 38"/>
                <a:gd name="T22" fmla="*/ 33 w 33"/>
                <a:gd name="T23" fmla="*/ 21 h 38"/>
                <a:gd name="T24" fmla="*/ 28 w 33"/>
                <a:gd name="T25" fmla="*/ 29 h 38"/>
                <a:gd name="T26" fmla="*/ 33 w 33"/>
                <a:gd name="T27" fmla="*/ 34 h 38"/>
                <a:gd name="T28" fmla="*/ 28 w 33"/>
                <a:gd name="T29" fmla="*/ 38 h 38"/>
                <a:gd name="T30" fmla="*/ 12 w 33"/>
                <a:gd name="T31" fmla="*/ 22 h 38"/>
                <a:gd name="T32" fmla="*/ 9 w 33"/>
                <a:gd name="T33" fmla="*/ 27 h 38"/>
                <a:gd name="T34" fmla="*/ 14 w 33"/>
                <a:gd name="T35" fmla="*/ 31 h 38"/>
                <a:gd name="T36" fmla="*/ 19 w 33"/>
                <a:gd name="T37" fmla="*/ 29 h 38"/>
                <a:gd name="T38" fmla="*/ 12 w 33"/>
                <a:gd name="T39" fmla="*/ 22 h 38"/>
                <a:gd name="T40" fmla="*/ 16 w 33"/>
                <a:gd name="T41" fmla="*/ 7 h 38"/>
                <a:gd name="T42" fmla="*/ 12 w 33"/>
                <a:gd name="T43" fmla="*/ 10 h 38"/>
                <a:gd name="T44" fmla="*/ 14 w 33"/>
                <a:gd name="T45" fmla="*/ 15 h 38"/>
                <a:gd name="T46" fmla="*/ 19 w 33"/>
                <a:gd name="T47" fmla="*/ 10 h 38"/>
                <a:gd name="T48" fmla="*/ 16 w 33"/>
                <a:gd name="T4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38">
                  <a:moveTo>
                    <a:pt x="28" y="38"/>
                  </a:moveTo>
                  <a:cubicBezTo>
                    <a:pt x="23" y="34"/>
                    <a:pt x="23" y="34"/>
                    <a:pt x="23" y="34"/>
                  </a:cubicBezTo>
                  <a:cubicBezTo>
                    <a:pt x="20" y="36"/>
                    <a:pt x="17" y="38"/>
                    <a:pt x="13" y="38"/>
                  </a:cubicBezTo>
                  <a:cubicBezTo>
                    <a:pt x="6" y="38"/>
                    <a:pt x="0" y="34"/>
                    <a:pt x="0" y="27"/>
                  </a:cubicBezTo>
                  <a:cubicBezTo>
                    <a:pt x="0" y="23"/>
                    <a:pt x="3" y="19"/>
                    <a:pt x="8" y="17"/>
                  </a:cubicBezTo>
                  <a:cubicBezTo>
                    <a:pt x="6" y="15"/>
                    <a:pt x="5" y="12"/>
                    <a:pt x="5" y="10"/>
                  </a:cubicBezTo>
                  <a:cubicBezTo>
                    <a:pt x="5" y="5"/>
                    <a:pt x="9" y="0"/>
                    <a:pt x="16" y="0"/>
                  </a:cubicBezTo>
                  <a:cubicBezTo>
                    <a:pt x="22" y="0"/>
                    <a:pt x="26" y="4"/>
                    <a:pt x="26" y="10"/>
                  </a:cubicBezTo>
                  <a:cubicBezTo>
                    <a:pt x="26" y="14"/>
                    <a:pt x="23" y="17"/>
                    <a:pt x="19" y="19"/>
                  </a:cubicBezTo>
                  <a:cubicBezTo>
                    <a:pt x="23" y="24"/>
                    <a:pt x="23" y="24"/>
                    <a:pt x="23" y="24"/>
                  </a:cubicBezTo>
                  <a:cubicBezTo>
                    <a:pt x="25" y="22"/>
                    <a:pt x="26" y="20"/>
                    <a:pt x="27" y="18"/>
                  </a:cubicBezTo>
                  <a:cubicBezTo>
                    <a:pt x="33" y="21"/>
                    <a:pt x="33" y="21"/>
                    <a:pt x="33" y="21"/>
                  </a:cubicBezTo>
                  <a:cubicBezTo>
                    <a:pt x="31" y="23"/>
                    <a:pt x="30" y="26"/>
                    <a:pt x="28" y="29"/>
                  </a:cubicBezTo>
                  <a:cubicBezTo>
                    <a:pt x="33" y="34"/>
                    <a:pt x="33" y="34"/>
                    <a:pt x="33" y="34"/>
                  </a:cubicBezTo>
                  <a:lnTo>
                    <a:pt x="28" y="38"/>
                  </a:lnTo>
                  <a:close/>
                  <a:moveTo>
                    <a:pt x="12" y="22"/>
                  </a:moveTo>
                  <a:cubicBezTo>
                    <a:pt x="10" y="23"/>
                    <a:pt x="9" y="25"/>
                    <a:pt x="9" y="27"/>
                  </a:cubicBezTo>
                  <a:cubicBezTo>
                    <a:pt x="9" y="30"/>
                    <a:pt x="11" y="31"/>
                    <a:pt x="14" y="31"/>
                  </a:cubicBezTo>
                  <a:cubicBezTo>
                    <a:pt x="15" y="31"/>
                    <a:pt x="17" y="31"/>
                    <a:pt x="19" y="29"/>
                  </a:cubicBezTo>
                  <a:lnTo>
                    <a:pt x="12" y="22"/>
                  </a:lnTo>
                  <a:close/>
                  <a:moveTo>
                    <a:pt x="16" y="7"/>
                  </a:moveTo>
                  <a:cubicBezTo>
                    <a:pt x="14" y="7"/>
                    <a:pt x="12" y="8"/>
                    <a:pt x="12" y="10"/>
                  </a:cubicBezTo>
                  <a:cubicBezTo>
                    <a:pt x="12" y="12"/>
                    <a:pt x="13" y="13"/>
                    <a:pt x="14" y="15"/>
                  </a:cubicBezTo>
                  <a:cubicBezTo>
                    <a:pt x="18" y="14"/>
                    <a:pt x="19" y="12"/>
                    <a:pt x="19" y="10"/>
                  </a:cubicBezTo>
                  <a:cubicBezTo>
                    <a:pt x="19" y="8"/>
                    <a:pt x="18" y="7"/>
                    <a:pt x="16" y="7"/>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5" name="Freeform 25"/>
            <p:cNvSpPr>
              <a:spLocks/>
            </p:cNvSpPr>
            <p:nvPr/>
          </p:nvSpPr>
          <p:spPr bwMode="auto">
            <a:xfrm>
              <a:off x="8537575" y="4106863"/>
              <a:ext cx="180975" cy="231775"/>
            </a:xfrm>
            <a:custGeom>
              <a:avLst/>
              <a:gdLst>
                <a:gd name="T0" fmla="*/ 15 w 29"/>
                <a:gd name="T1" fmla="*/ 37 h 37"/>
                <a:gd name="T2" fmla="*/ 0 w 29"/>
                <a:gd name="T3" fmla="*/ 31 h 37"/>
                <a:gd name="T4" fmla="*/ 5 w 29"/>
                <a:gd name="T5" fmla="*/ 26 h 37"/>
                <a:gd name="T6" fmla="*/ 15 w 29"/>
                <a:gd name="T7" fmla="*/ 30 h 37"/>
                <a:gd name="T8" fmla="*/ 21 w 29"/>
                <a:gd name="T9" fmla="*/ 27 h 37"/>
                <a:gd name="T10" fmla="*/ 21 w 29"/>
                <a:gd name="T11" fmla="*/ 27 h 37"/>
                <a:gd name="T12" fmla="*/ 13 w 29"/>
                <a:gd name="T13" fmla="*/ 22 h 37"/>
                <a:gd name="T14" fmla="*/ 1 w 29"/>
                <a:gd name="T15" fmla="*/ 11 h 37"/>
                <a:gd name="T16" fmla="*/ 1 w 29"/>
                <a:gd name="T17" fmla="*/ 11 h 37"/>
                <a:gd name="T18" fmla="*/ 14 w 29"/>
                <a:gd name="T19" fmla="*/ 0 h 37"/>
                <a:gd name="T20" fmla="*/ 27 w 29"/>
                <a:gd name="T21" fmla="*/ 4 h 37"/>
                <a:gd name="T22" fmla="*/ 23 w 29"/>
                <a:gd name="T23" fmla="*/ 10 h 37"/>
                <a:gd name="T24" fmla="*/ 14 w 29"/>
                <a:gd name="T25" fmla="*/ 7 h 37"/>
                <a:gd name="T26" fmla="*/ 9 w 29"/>
                <a:gd name="T27" fmla="*/ 10 h 37"/>
                <a:gd name="T28" fmla="*/ 9 w 29"/>
                <a:gd name="T29" fmla="*/ 10 h 37"/>
                <a:gd name="T30" fmla="*/ 17 w 29"/>
                <a:gd name="T31" fmla="*/ 15 h 37"/>
                <a:gd name="T32" fmla="*/ 29 w 29"/>
                <a:gd name="T33" fmla="*/ 26 h 37"/>
                <a:gd name="T34" fmla="*/ 29 w 29"/>
                <a:gd name="T35" fmla="*/ 26 h 37"/>
                <a:gd name="T36" fmla="*/ 15 w 29"/>
                <a:gd name="T3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37">
                  <a:moveTo>
                    <a:pt x="15" y="37"/>
                  </a:moveTo>
                  <a:cubicBezTo>
                    <a:pt x="10" y="37"/>
                    <a:pt x="4" y="35"/>
                    <a:pt x="0" y="31"/>
                  </a:cubicBezTo>
                  <a:cubicBezTo>
                    <a:pt x="5" y="26"/>
                    <a:pt x="5" y="26"/>
                    <a:pt x="5" y="26"/>
                  </a:cubicBezTo>
                  <a:cubicBezTo>
                    <a:pt x="8" y="28"/>
                    <a:pt x="11" y="30"/>
                    <a:pt x="15" y="30"/>
                  </a:cubicBezTo>
                  <a:cubicBezTo>
                    <a:pt x="19" y="30"/>
                    <a:pt x="21" y="29"/>
                    <a:pt x="21" y="27"/>
                  </a:cubicBezTo>
                  <a:cubicBezTo>
                    <a:pt x="21" y="27"/>
                    <a:pt x="21" y="27"/>
                    <a:pt x="21" y="27"/>
                  </a:cubicBezTo>
                  <a:cubicBezTo>
                    <a:pt x="21" y="25"/>
                    <a:pt x="19" y="24"/>
                    <a:pt x="13" y="22"/>
                  </a:cubicBezTo>
                  <a:cubicBezTo>
                    <a:pt x="6" y="20"/>
                    <a:pt x="1" y="18"/>
                    <a:pt x="1" y="11"/>
                  </a:cubicBezTo>
                  <a:cubicBezTo>
                    <a:pt x="1" y="11"/>
                    <a:pt x="1" y="11"/>
                    <a:pt x="1" y="11"/>
                  </a:cubicBezTo>
                  <a:cubicBezTo>
                    <a:pt x="1" y="4"/>
                    <a:pt x="7" y="0"/>
                    <a:pt x="14" y="0"/>
                  </a:cubicBezTo>
                  <a:cubicBezTo>
                    <a:pt x="19" y="0"/>
                    <a:pt x="24" y="1"/>
                    <a:pt x="27" y="4"/>
                  </a:cubicBezTo>
                  <a:cubicBezTo>
                    <a:pt x="23" y="10"/>
                    <a:pt x="23" y="10"/>
                    <a:pt x="23" y="10"/>
                  </a:cubicBezTo>
                  <a:cubicBezTo>
                    <a:pt x="20" y="8"/>
                    <a:pt x="17" y="7"/>
                    <a:pt x="14" y="7"/>
                  </a:cubicBezTo>
                  <a:cubicBezTo>
                    <a:pt x="11" y="7"/>
                    <a:pt x="9" y="8"/>
                    <a:pt x="9" y="10"/>
                  </a:cubicBezTo>
                  <a:cubicBezTo>
                    <a:pt x="9" y="10"/>
                    <a:pt x="9" y="10"/>
                    <a:pt x="9" y="10"/>
                  </a:cubicBezTo>
                  <a:cubicBezTo>
                    <a:pt x="9" y="13"/>
                    <a:pt x="11" y="13"/>
                    <a:pt x="17" y="15"/>
                  </a:cubicBezTo>
                  <a:cubicBezTo>
                    <a:pt x="24" y="17"/>
                    <a:pt x="29" y="20"/>
                    <a:pt x="29" y="26"/>
                  </a:cubicBezTo>
                  <a:cubicBezTo>
                    <a:pt x="29" y="26"/>
                    <a:pt x="29" y="26"/>
                    <a:pt x="29" y="26"/>
                  </a:cubicBezTo>
                  <a:cubicBezTo>
                    <a:pt x="29" y="33"/>
                    <a:pt x="23" y="37"/>
                    <a:pt x="15" y="37"/>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6" name="Freeform 26"/>
            <p:cNvSpPr>
              <a:spLocks/>
            </p:cNvSpPr>
            <p:nvPr/>
          </p:nvSpPr>
          <p:spPr bwMode="auto">
            <a:xfrm>
              <a:off x="8755063" y="4106863"/>
              <a:ext cx="200025" cy="231775"/>
            </a:xfrm>
            <a:custGeom>
              <a:avLst/>
              <a:gdLst>
                <a:gd name="T0" fmla="*/ 16 w 32"/>
                <a:gd name="T1" fmla="*/ 37 h 37"/>
                <a:gd name="T2" fmla="*/ 0 w 32"/>
                <a:gd name="T3" fmla="*/ 21 h 37"/>
                <a:gd name="T4" fmla="*/ 0 w 32"/>
                <a:gd name="T5" fmla="*/ 0 h 37"/>
                <a:gd name="T6" fmla="*/ 8 w 32"/>
                <a:gd name="T7" fmla="*/ 0 h 37"/>
                <a:gd name="T8" fmla="*/ 8 w 32"/>
                <a:gd name="T9" fmla="*/ 21 h 37"/>
                <a:gd name="T10" fmla="*/ 16 w 32"/>
                <a:gd name="T11" fmla="*/ 30 h 37"/>
                <a:gd name="T12" fmla="*/ 24 w 32"/>
                <a:gd name="T13" fmla="*/ 21 h 37"/>
                <a:gd name="T14" fmla="*/ 24 w 32"/>
                <a:gd name="T15" fmla="*/ 0 h 37"/>
                <a:gd name="T16" fmla="*/ 32 w 32"/>
                <a:gd name="T17" fmla="*/ 0 h 37"/>
                <a:gd name="T18" fmla="*/ 32 w 32"/>
                <a:gd name="T19" fmla="*/ 21 h 37"/>
                <a:gd name="T20" fmla="*/ 16 w 32"/>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7">
                  <a:moveTo>
                    <a:pt x="16" y="37"/>
                  </a:moveTo>
                  <a:cubicBezTo>
                    <a:pt x="6" y="37"/>
                    <a:pt x="0" y="32"/>
                    <a:pt x="0" y="21"/>
                  </a:cubicBezTo>
                  <a:cubicBezTo>
                    <a:pt x="0" y="0"/>
                    <a:pt x="0" y="0"/>
                    <a:pt x="0" y="0"/>
                  </a:cubicBezTo>
                  <a:cubicBezTo>
                    <a:pt x="8" y="0"/>
                    <a:pt x="8" y="0"/>
                    <a:pt x="8" y="0"/>
                  </a:cubicBezTo>
                  <a:cubicBezTo>
                    <a:pt x="8" y="21"/>
                    <a:pt x="8" y="21"/>
                    <a:pt x="8" y="21"/>
                  </a:cubicBezTo>
                  <a:cubicBezTo>
                    <a:pt x="8" y="27"/>
                    <a:pt x="11" y="30"/>
                    <a:pt x="16" y="30"/>
                  </a:cubicBezTo>
                  <a:cubicBezTo>
                    <a:pt x="21" y="30"/>
                    <a:pt x="24" y="27"/>
                    <a:pt x="24" y="21"/>
                  </a:cubicBezTo>
                  <a:cubicBezTo>
                    <a:pt x="24" y="0"/>
                    <a:pt x="24" y="0"/>
                    <a:pt x="24" y="0"/>
                  </a:cubicBezTo>
                  <a:cubicBezTo>
                    <a:pt x="32" y="0"/>
                    <a:pt x="32" y="0"/>
                    <a:pt x="32" y="0"/>
                  </a:cubicBezTo>
                  <a:cubicBezTo>
                    <a:pt x="32" y="21"/>
                    <a:pt x="32" y="21"/>
                    <a:pt x="32" y="21"/>
                  </a:cubicBezTo>
                  <a:cubicBezTo>
                    <a:pt x="32" y="32"/>
                    <a:pt x="25" y="37"/>
                    <a:pt x="16" y="37"/>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7" name="Freeform 27"/>
            <p:cNvSpPr>
              <a:spLocks noEditPoints="1"/>
            </p:cNvSpPr>
            <p:nvPr/>
          </p:nvSpPr>
          <p:spPr bwMode="auto">
            <a:xfrm>
              <a:off x="9005888" y="4106863"/>
              <a:ext cx="180975" cy="231775"/>
            </a:xfrm>
            <a:custGeom>
              <a:avLst/>
              <a:gdLst>
                <a:gd name="T0" fmla="*/ 14 w 29"/>
                <a:gd name="T1" fmla="*/ 26 h 37"/>
                <a:gd name="T2" fmla="*/ 8 w 29"/>
                <a:gd name="T3" fmla="*/ 26 h 37"/>
                <a:gd name="T4" fmla="*/ 8 w 29"/>
                <a:gd name="T5" fmla="*/ 37 h 37"/>
                <a:gd name="T6" fmla="*/ 0 w 29"/>
                <a:gd name="T7" fmla="*/ 37 h 37"/>
                <a:gd name="T8" fmla="*/ 0 w 29"/>
                <a:gd name="T9" fmla="*/ 0 h 37"/>
                <a:gd name="T10" fmla="*/ 15 w 29"/>
                <a:gd name="T11" fmla="*/ 0 h 37"/>
                <a:gd name="T12" fmla="*/ 29 w 29"/>
                <a:gd name="T13" fmla="*/ 13 h 37"/>
                <a:gd name="T14" fmla="*/ 29 w 29"/>
                <a:gd name="T15" fmla="*/ 13 h 37"/>
                <a:gd name="T16" fmla="*/ 14 w 29"/>
                <a:gd name="T17" fmla="*/ 26 h 37"/>
                <a:gd name="T18" fmla="*/ 21 w 29"/>
                <a:gd name="T19" fmla="*/ 13 h 37"/>
                <a:gd name="T20" fmla="*/ 14 w 29"/>
                <a:gd name="T21" fmla="*/ 8 h 37"/>
                <a:gd name="T22" fmla="*/ 8 w 29"/>
                <a:gd name="T23" fmla="*/ 8 h 37"/>
                <a:gd name="T24" fmla="*/ 8 w 29"/>
                <a:gd name="T25" fmla="*/ 19 h 37"/>
                <a:gd name="T26" fmla="*/ 14 w 29"/>
                <a:gd name="T27" fmla="*/ 19 h 37"/>
                <a:gd name="T28" fmla="*/ 21 w 29"/>
                <a:gd name="T29"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7">
                  <a:moveTo>
                    <a:pt x="14" y="26"/>
                  </a:moveTo>
                  <a:cubicBezTo>
                    <a:pt x="8" y="26"/>
                    <a:pt x="8" y="26"/>
                    <a:pt x="8" y="26"/>
                  </a:cubicBezTo>
                  <a:cubicBezTo>
                    <a:pt x="8" y="37"/>
                    <a:pt x="8" y="37"/>
                    <a:pt x="8" y="37"/>
                  </a:cubicBezTo>
                  <a:cubicBezTo>
                    <a:pt x="0" y="37"/>
                    <a:pt x="0" y="37"/>
                    <a:pt x="0" y="37"/>
                  </a:cubicBezTo>
                  <a:cubicBezTo>
                    <a:pt x="0" y="0"/>
                    <a:pt x="0" y="0"/>
                    <a:pt x="0" y="0"/>
                  </a:cubicBezTo>
                  <a:cubicBezTo>
                    <a:pt x="15" y="0"/>
                    <a:pt x="15" y="0"/>
                    <a:pt x="15" y="0"/>
                  </a:cubicBezTo>
                  <a:cubicBezTo>
                    <a:pt x="23" y="0"/>
                    <a:pt x="29" y="5"/>
                    <a:pt x="29" y="13"/>
                  </a:cubicBezTo>
                  <a:cubicBezTo>
                    <a:pt x="29" y="13"/>
                    <a:pt x="29" y="13"/>
                    <a:pt x="29" y="13"/>
                  </a:cubicBezTo>
                  <a:cubicBezTo>
                    <a:pt x="29" y="21"/>
                    <a:pt x="22" y="26"/>
                    <a:pt x="14" y="26"/>
                  </a:cubicBezTo>
                  <a:close/>
                  <a:moveTo>
                    <a:pt x="21" y="13"/>
                  </a:moveTo>
                  <a:cubicBezTo>
                    <a:pt x="21" y="9"/>
                    <a:pt x="18" y="8"/>
                    <a:pt x="14" y="8"/>
                  </a:cubicBezTo>
                  <a:cubicBezTo>
                    <a:pt x="8" y="8"/>
                    <a:pt x="8" y="8"/>
                    <a:pt x="8" y="8"/>
                  </a:cubicBezTo>
                  <a:cubicBezTo>
                    <a:pt x="8" y="19"/>
                    <a:pt x="8" y="19"/>
                    <a:pt x="8" y="19"/>
                  </a:cubicBezTo>
                  <a:cubicBezTo>
                    <a:pt x="14" y="19"/>
                    <a:pt x="14" y="19"/>
                    <a:pt x="14" y="19"/>
                  </a:cubicBezTo>
                  <a:cubicBezTo>
                    <a:pt x="18" y="19"/>
                    <a:pt x="21" y="16"/>
                    <a:pt x="21" y="13"/>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8" name="Freeform 28"/>
            <p:cNvSpPr>
              <a:spLocks noEditPoints="1"/>
            </p:cNvSpPr>
            <p:nvPr/>
          </p:nvSpPr>
          <p:spPr bwMode="auto">
            <a:xfrm>
              <a:off x="9224963" y="4106863"/>
              <a:ext cx="174625" cy="231775"/>
            </a:xfrm>
            <a:custGeom>
              <a:avLst/>
              <a:gdLst>
                <a:gd name="T0" fmla="*/ 14 w 28"/>
                <a:gd name="T1" fmla="*/ 26 h 37"/>
                <a:gd name="T2" fmla="*/ 8 w 28"/>
                <a:gd name="T3" fmla="*/ 26 h 37"/>
                <a:gd name="T4" fmla="*/ 8 w 28"/>
                <a:gd name="T5" fmla="*/ 37 h 37"/>
                <a:gd name="T6" fmla="*/ 0 w 28"/>
                <a:gd name="T7" fmla="*/ 37 h 37"/>
                <a:gd name="T8" fmla="*/ 0 w 28"/>
                <a:gd name="T9" fmla="*/ 0 h 37"/>
                <a:gd name="T10" fmla="*/ 14 w 28"/>
                <a:gd name="T11" fmla="*/ 0 h 37"/>
                <a:gd name="T12" fmla="*/ 28 w 28"/>
                <a:gd name="T13" fmla="*/ 13 h 37"/>
                <a:gd name="T14" fmla="*/ 28 w 28"/>
                <a:gd name="T15" fmla="*/ 13 h 37"/>
                <a:gd name="T16" fmla="*/ 14 w 28"/>
                <a:gd name="T17" fmla="*/ 26 h 37"/>
                <a:gd name="T18" fmla="*/ 20 w 28"/>
                <a:gd name="T19" fmla="*/ 13 h 37"/>
                <a:gd name="T20" fmla="*/ 14 w 28"/>
                <a:gd name="T21" fmla="*/ 8 h 37"/>
                <a:gd name="T22" fmla="*/ 8 w 28"/>
                <a:gd name="T23" fmla="*/ 8 h 37"/>
                <a:gd name="T24" fmla="*/ 8 w 28"/>
                <a:gd name="T25" fmla="*/ 19 h 37"/>
                <a:gd name="T26" fmla="*/ 14 w 28"/>
                <a:gd name="T27" fmla="*/ 19 h 37"/>
                <a:gd name="T28" fmla="*/ 20 w 28"/>
                <a:gd name="T29"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4" y="26"/>
                  </a:moveTo>
                  <a:cubicBezTo>
                    <a:pt x="8" y="26"/>
                    <a:pt x="8" y="26"/>
                    <a:pt x="8" y="26"/>
                  </a:cubicBezTo>
                  <a:cubicBezTo>
                    <a:pt x="8" y="37"/>
                    <a:pt x="8" y="37"/>
                    <a:pt x="8" y="37"/>
                  </a:cubicBezTo>
                  <a:cubicBezTo>
                    <a:pt x="0" y="37"/>
                    <a:pt x="0" y="37"/>
                    <a:pt x="0" y="37"/>
                  </a:cubicBezTo>
                  <a:cubicBezTo>
                    <a:pt x="0" y="0"/>
                    <a:pt x="0" y="0"/>
                    <a:pt x="0" y="0"/>
                  </a:cubicBezTo>
                  <a:cubicBezTo>
                    <a:pt x="14" y="0"/>
                    <a:pt x="14" y="0"/>
                    <a:pt x="14" y="0"/>
                  </a:cubicBezTo>
                  <a:cubicBezTo>
                    <a:pt x="23" y="0"/>
                    <a:pt x="28" y="5"/>
                    <a:pt x="28" y="13"/>
                  </a:cubicBezTo>
                  <a:cubicBezTo>
                    <a:pt x="28" y="13"/>
                    <a:pt x="28" y="13"/>
                    <a:pt x="28" y="13"/>
                  </a:cubicBezTo>
                  <a:cubicBezTo>
                    <a:pt x="28" y="21"/>
                    <a:pt x="22" y="26"/>
                    <a:pt x="14" y="26"/>
                  </a:cubicBezTo>
                  <a:close/>
                  <a:moveTo>
                    <a:pt x="20" y="13"/>
                  </a:moveTo>
                  <a:cubicBezTo>
                    <a:pt x="20" y="9"/>
                    <a:pt x="18" y="8"/>
                    <a:pt x="14" y="8"/>
                  </a:cubicBezTo>
                  <a:cubicBezTo>
                    <a:pt x="8" y="8"/>
                    <a:pt x="8" y="8"/>
                    <a:pt x="8" y="8"/>
                  </a:cubicBezTo>
                  <a:cubicBezTo>
                    <a:pt x="8" y="19"/>
                    <a:pt x="8" y="19"/>
                    <a:pt x="8" y="19"/>
                  </a:cubicBezTo>
                  <a:cubicBezTo>
                    <a:pt x="14" y="19"/>
                    <a:pt x="14" y="19"/>
                    <a:pt x="14" y="19"/>
                  </a:cubicBezTo>
                  <a:cubicBezTo>
                    <a:pt x="18" y="19"/>
                    <a:pt x="20" y="16"/>
                    <a:pt x="20" y="13"/>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29" name="Freeform 29"/>
            <p:cNvSpPr>
              <a:spLocks noEditPoints="1"/>
            </p:cNvSpPr>
            <p:nvPr/>
          </p:nvSpPr>
          <p:spPr bwMode="auto">
            <a:xfrm>
              <a:off x="9431338" y="4106863"/>
              <a:ext cx="236538" cy="231775"/>
            </a:xfrm>
            <a:custGeom>
              <a:avLst/>
              <a:gdLst>
                <a:gd name="T0" fmla="*/ 19 w 38"/>
                <a:gd name="T1" fmla="*/ 37 h 37"/>
                <a:gd name="T2" fmla="*/ 0 w 38"/>
                <a:gd name="T3" fmla="*/ 19 h 37"/>
                <a:gd name="T4" fmla="*/ 0 w 38"/>
                <a:gd name="T5" fmla="*/ 19 h 37"/>
                <a:gd name="T6" fmla="*/ 19 w 38"/>
                <a:gd name="T7" fmla="*/ 0 h 37"/>
                <a:gd name="T8" fmla="*/ 38 w 38"/>
                <a:gd name="T9" fmla="*/ 18 h 37"/>
                <a:gd name="T10" fmla="*/ 38 w 38"/>
                <a:gd name="T11" fmla="*/ 19 h 37"/>
                <a:gd name="T12" fmla="*/ 19 w 38"/>
                <a:gd name="T13" fmla="*/ 37 h 37"/>
                <a:gd name="T14" fmla="*/ 30 w 38"/>
                <a:gd name="T15" fmla="*/ 19 h 37"/>
                <a:gd name="T16" fmla="*/ 19 w 38"/>
                <a:gd name="T17" fmla="*/ 7 h 37"/>
                <a:gd name="T18" fmla="*/ 8 w 38"/>
                <a:gd name="T19" fmla="*/ 18 h 37"/>
                <a:gd name="T20" fmla="*/ 8 w 38"/>
                <a:gd name="T21" fmla="*/ 19 h 37"/>
                <a:gd name="T22" fmla="*/ 19 w 38"/>
                <a:gd name="T23" fmla="*/ 30 h 37"/>
                <a:gd name="T24" fmla="*/ 30 w 38"/>
                <a:gd name="T25"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7">
                  <a:moveTo>
                    <a:pt x="19" y="37"/>
                  </a:moveTo>
                  <a:cubicBezTo>
                    <a:pt x="8" y="37"/>
                    <a:pt x="0" y="29"/>
                    <a:pt x="0" y="19"/>
                  </a:cubicBezTo>
                  <a:cubicBezTo>
                    <a:pt x="0" y="19"/>
                    <a:pt x="0" y="19"/>
                    <a:pt x="0" y="19"/>
                  </a:cubicBezTo>
                  <a:cubicBezTo>
                    <a:pt x="0" y="8"/>
                    <a:pt x="8" y="0"/>
                    <a:pt x="19" y="0"/>
                  </a:cubicBezTo>
                  <a:cubicBezTo>
                    <a:pt x="30" y="0"/>
                    <a:pt x="38" y="8"/>
                    <a:pt x="38" y="18"/>
                  </a:cubicBezTo>
                  <a:cubicBezTo>
                    <a:pt x="38" y="19"/>
                    <a:pt x="38" y="19"/>
                    <a:pt x="38" y="19"/>
                  </a:cubicBezTo>
                  <a:cubicBezTo>
                    <a:pt x="38" y="29"/>
                    <a:pt x="30" y="37"/>
                    <a:pt x="19" y="37"/>
                  </a:cubicBezTo>
                  <a:close/>
                  <a:moveTo>
                    <a:pt x="30" y="19"/>
                  </a:moveTo>
                  <a:cubicBezTo>
                    <a:pt x="30" y="12"/>
                    <a:pt x="25" y="7"/>
                    <a:pt x="19" y="7"/>
                  </a:cubicBezTo>
                  <a:cubicBezTo>
                    <a:pt x="12" y="7"/>
                    <a:pt x="8" y="12"/>
                    <a:pt x="8" y="18"/>
                  </a:cubicBezTo>
                  <a:cubicBezTo>
                    <a:pt x="8" y="19"/>
                    <a:pt x="8" y="19"/>
                    <a:pt x="8" y="19"/>
                  </a:cubicBezTo>
                  <a:cubicBezTo>
                    <a:pt x="8" y="25"/>
                    <a:pt x="13" y="30"/>
                    <a:pt x="19" y="30"/>
                  </a:cubicBezTo>
                  <a:cubicBezTo>
                    <a:pt x="25" y="30"/>
                    <a:pt x="30" y="25"/>
                    <a:pt x="30" y="19"/>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0" name="Freeform 30"/>
            <p:cNvSpPr>
              <a:spLocks noEditPoints="1"/>
            </p:cNvSpPr>
            <p:nvPr/>
          </p:nvSpPr>
          <p:spPr bwMode="auto">
            <a:xfrm>
              <a:off x="9712325" y="4106863"/>
              <a:ext cx="200025" cy="231775"/>
            </a:xfrm>
            <a:custGeom>
              <a:avLst/>
              <a:gdLst>
                <a:gd name="T0" fmla="*/ 23 w 32"/>
                <a:gd name="T1" fmla="*/ 37 h 37"/>
                <a:gd name="T2" fmla="*/ 15 w 32"/>
                <a:gd name="T3" fmla="*/ 25 h 37"/>
                <a:gd name="T4" fmla="*/ 8 w 32"/>
                <a:gd name="T5" fmla="*/ 25 h 37"/>
                <a:gd name="T6" fmla="*/ 8 w 32"/>
                <a:gd name="T7" fmla="*/ 37 h 37"/>
                <a:gd name="T8" fmla="*/ 0 w 32"/>
                <a:gd name="T9" fmla="*/ 37 h 37"/>
                <a:gd name="T10" fmla="*/ 0 w 32"/>
                <a:gd name="T11" fmla="*/ 0 h 37"/>
                <a:gd name="T12" fmla="*/ 17 w 32"/>
                <a:gd name="T13" fmla="*/ 0 h 37"/>
                <a:gd name="T14" fmla="*/ 31 w 32"/>
                <a:gd name="T15" fmla="*/ 12 h 37"/>
                <a:gd name="T16" fmla="*/ 31 w 32"/>
                <a:gd name="T17" fmla="*/ 12 h 37"/>
                <a:gd name="T18" fmla="*/ 23 w 32"/>
                <a:gd name="T19" fmla="*/ 24 h 37"/>
                <a:gd name="T20" fmla="*/ 32 w 32"/>
                <a:gd name="T21" fmla="*/ 37 h 37"/>
                <a:gd name="T22" fmla="*/ 23 w 32"/>
                <a:gd name="T23" fmla="*/ 37 h 37"/>
                <a:gd name="T24" fmla="*/ 23 w 32"/>
                <a:gd name="T25" fmla="*/ 13 h 37"/>
                <a:gd name="T26" fmla="*/ 16 w 32"/>
                <a:gd name="T27" fmla="*/ 8 h 37"/>
                <a:gd name="T28" fmla="*/ 8 w 32"/>
                <a:gd name="T29" fmla="*/ 8 h 37"/>
                <a:gd name="T30" fmla="*/ 8 w 32"/>
                <a:gd name="T31" fmla="*/ 18 h 37"/>
                <a:gd name="T32" fmla="*/ 17 w 32"/>
                <a:gd name="T33" fmla="*/ 18 h 37"/>
                <a:gd name="T34" fmla="*/ 23 w 32"/>
                <a:gd name="T3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7">
                  <a:moveTo>
                    <a:pt x="23" y="37"/>
                  </a:moveTo>
                  <a:cubicBezTo>
                    <a:pt x="15" y="25"/>
                    <a:pt x="15" y="25"/>
                    <a:pt x="15" y="25"/>
                  </a:cubicBezTo>
                  <a:cubicBezTo>
                    <a:pt x="8" y="25"/>
                    <a:pt x="8" y="25"/>
                    <a:pt x="8" y="25"/>
                  </a:cubicBezTo>
                  <a:cubicBezTo>
                    <a:pt x="8" y="37"/>
                    <a:pt x="8" y="37"/>
                    <a:pt x="8" y="37"/>
                  </a:cubicBezTo>
                  <a:cubicBezTo>
                    <a:pt x="0" y="37"/>
                    <a:pt x="0" y="37"/>
                    <a:pt x="0" y="37"/>
                  </a:cubicBezTo>
                  <a:cubicBezTo>
                    <a:pt x="0" y="0"/>
                    <a:pt x="0" y="0"/>
                    <a:pt x="0" y="0"/>
                  </a:cubicBezTo>
                  <a:cubicBezTo>
                    <a:pt x="17" y="0"/>
                    <a:pt x="17" y="0"/>
                    <a:pt x="17" y="0"/>
                  </a:cubicBezTo>
                  <a:cubicBezTo>
                    <a:pt x="26" y="0"/>
                    <a:pt x="31" y="5"/>
                    <a:pt x="31" y="12"/>
                  </a:cubicBezTo>
                  <a:cubicBezTo>
                    <a:pt x="31" y="12"/>
                    <a:pt x="31" y="12"/>
                    <a:pt x="31" y="12"/>
                  </a:cubicBezTo>
                  <a:cubicBezTo>
                    <a:pt x="31" y="18"/>
                    <a:pt x="28" y="22"/>
                    <a:pt x="23" y="24"/>
                  </a:cubicBezTo>
                  <a:cubicBezTo>
                    <a:pt x="32" y="37"/>
                    <a:pt x="32" y="37"/>
                    <a:pt x="32" y="37"/>
                  </a:cubicBezTo>
                  <a:lnTo>
                    <a:pt x="23" y="37"/>
                  </a:lnTo>
                  <a:close/>
                  <a:moveTo>
                    <a:pt x="23" y="13"/>
                  </a:moveTo>
                  <a:cubicBezTo>
                    <a:pt x="23" y="9"/>
                    <a:pt x="20" y="8"/>
                    <a:pt x="16" y="8"/>
                  </a:cubicBezTo>
                  <a:cubicBezTo>
                    <a:pt x="8" y="8"/>
                    <a:pt x="8" y="8"/>
                    <a:pt x="8" y="8"/>
                  </a:cubicBezTo>
                  <a:cubicBezTo>
                    <a:pt x="8" y="18"/>
                    <a:pt x="8" y="18"/>
                    <a:pt x="8" y="18"/>
                  </a:cubicBezTo>
                  <a:cubicBezTo>
                    <a:pt x="17" y="18"/>
                    <a:pt x="17" y="18"/>
                    <a:pt x="17" y="18"/>
                  </a:cubicBezTo>
                  <a:cubicBezTo>
                    <a:pt x="20" y="18"/>
                    <a:pt x="23" y="16"/>
                    <a:pt x="23" y="13"/>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1" name="Freeform 31"/>
            <p:cNvSpPr>
              <a:spLocks/>
            </p:cNvSpPr>
            <p:nvPr/>
          </p:nvSpPr>
          <p:spPr bwMode="auto">
            <a:xfrm>
              <a:off x="9931400" y="4106863"/>
              <a:ext cx="193675" cy="231775"/>
            </a:xfrm>
            <a:custGeom>
              <a:avLst/>
              <a:gdLst>
                <a:gd name="T0" fmla="*/ 79 w 122"/>
                <a:gd name="T1" fmla="*/ 31 h 146"/>
                <a:gd name="T2" fmla="*/ 79 w 122"/>
                <a:gd name="T3" fmla="*/ 146 h 146"/>
                <a:gd name="T4" fmla="*/ 47 w 122"/>
                <a:gd name="T5" fmla="*/ 146 h 146"/>
                <a:gd name="T6" fmla="*/ 47 w 122"/>
                <a:gd name="T7" fmla="*/ 31 h 146"/>
                <a:gd name="T8" fmla="*/ 0 w 122"/>
                <a:gd name="T9" fmla="*/ 31 h 146"/>
                <a:gd name="T10" fmla="*/ 0 w 122"/>
                <a:gd name="T11" fmla="*/ 0 h 146"/>
                <a:gd name="T12" fmla="*/ 122 w 122"/>
                <a:gd name="T13" fmla="*/ 0 h 146"/>
                <a:gd name="T14" fmla="*/ 122 w 122"/>
                <a:gd name="T15" fmla="*/ 31 h 146"/>
                <a:gd name="T16" fmla="*/ 79 w 122"/>
                <a:gd name="T17"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46">
                  <a:moveTo>
                    <a:pt x="79" y="31"/>
                  </a:moveTo>
                  <a:lnTo>
                    <a:pt x="79" y="146"/>
                  </a:lnTo>
                  <a:lnTo>
                    <a:pt x="47" y="146"/>
                  </a:lnTo>
                  <a:lnTo>
                    <a:pt x="47" y="31"/>
                  </a:lnTo>
                  <a:lnTo>
                    <a:pt x="0" y="31"/>
                  </a:lnTo>
                  <a:lnTo>
                    <a:pt x="0" y="0"/>
                  </a:lnTo>
                  <a:lnTo>
                    <a:pt x="122" y="0"/>
                  </a:lnTo>
                  <a:lnTo>
                    <a:pt x="122" y="31"/>
                  </a:lnTo>
                  <a:lnTo>
                    <a:pt x="79" y="31"/>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grpSp>
      <p:grpSp>
        <p:nvGrpSpPr>
          <p:cNvPr id="2" name="Group 1"/>
          <p:cNvGrpSpPr>
            <a:grpSpLocks noChangeAspect="1"/>
          </p:cNvGrpSpPr>
          <p:nvPr/>
        </p:nvGrpSpPr>
        <p:grpSpPr>
          <a:xfrm>
            <a:off x="7942582" y="2058673"/>
            <a:ext cx="762940" cy="466302"/>
            <a:chOff x="7786688" y="1579563"/>
            <a:chExt cx="1106488" cy="676275"/>
          </a:xfrm>
        </p:grpSpPr>
        <p:sp>
          <p:nvSpPr>
            <p:cNvPr id="132" name="Freeform 32"/>
            <p:cNvSpPr>
              <a:spLocks/>
            </p:cNvSpPr>
            <p:nvPr/>
          </p:nvSpPr>
          <p:spPr bwMode="auto">
            <a:xfrm>
              <a:off x="8348663" y="1741488"/>
              <a:ext cx="544513" cy="514350"/>
            </a:xfrm>
            <a:custGeom>
              <a:avLst/>
              <a:gdLst>
                <a:gd name="T0" fmla="*/ 87 w 87"/>
                <a:gd name="T1" fmla="*/ 38 h 82"/>
                <a:gd name="T2" fmla="*/ 38 w 87"/>
                <a:gd name="T3" fmla="*/ 0 h 82"/>
                <a:gd name="T4" fmla="*/ 31 w 87"/>
                <a:gd name="T5" fmla="*/ 1 h 82"/>
                <a:gd name="T6" fmla="*/ 22 w 87"/>
                <a:gd name="T7" fmla="*/ 2 h 82"/>
                <a:gd name="T8" fmla="*/ 27 w 87"/>
                <a:gd name="T9" fmla="*/ 21 h 82"/>
                <a:gd name="T10" fmla="*/ 24 w 87"/>
                <a:gd name="T11" fmla="*/ 35 h 82"/>
                <a:gd name="T12" fmla="*/ 16 w 87"/>
                <a:gd name="T13" fmla="*/ 49 h 82"/>
                <a:gd name="T14" fmla="*/ 3 w 87"/>
                <a:gd name="T15" fmla="*/ 60 h 82"/>
                <a:gd name="T16" fmla="*/ 0 w 87"/>
                <a:gd name="T17" fmla="*/ 61 h 82"/>
                <a:gd name="T18" fmla="*/ 38 w 87"/>
                <a:gd name="T19" fmla="*/ 76 h 82"/>
                <a:gd name="T20" fmla="*/ 62 w 87"/>
                <a:gd name="T21" fmla="*/ 71 h 82"/>
                <a:gd name="T22" fmla="*/ 64 w 87"/>
                <a:gd name="T23" fmla="*/ 71 h 82"/>
                <a:gd name="T24" fmla="*/ 87 w 87"/>
                <a:gd name="T25" fmla="*/ 82 h 82"/>
                <a:gd name="T26" fmla="*/ 77 w 87"/>
                <a:gd name="T27" fmla="*/ 61 h 82"/>
                <a:gd name="T28" fmla="*/ 87 w 87"/>
                <a:gd name="T2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82">
                  <a:moveTo>
                    <a:pt x="87" y="38"/>
                  </a:moveTo>
                  <a:cubicBezTo>
                    <a:pt x="87" y="17"/>
                    <a:pt x="65" y="0"/>
                    <a:pt x="38" y="0"/>
                  </a:cubicBezTo>
                  <a:cubicBezTo>
                    <a:pt x="36" y="0"/>
                    <a:pt x="33" y="0"/>
                    <a:pt x="31" y="1"/>
                  </a:cubicBezTo>
                  <a:cubicBezTo>
                    <a:pt x="28" y="1"/>
                    <a:pt x="25" y="2"/>
                    <a:pt x="22" y="2"/>
                  </a:cubicBezTo>
                  <a:cubicBezTo>
                    <a:pt x="25" y="8"/>
                    <a:pt x="27" y="15"/>
                    <a:pt x="27" y="21"/>
                  </a:cubicBezTo>
                  <a:cubicBezTo>
                    <a:pt x="27" y="26"/>
                    <a:pt x="26" y="31"/>
                    <a:pt x="24" y="35"/>
                  </a:cubicBezTo>
                  <a:cubicBezTo>
                    <a:pt x="22" y="40"/>
                    <a:pt x="20" y="45"/>
                    <a:pt x="16" y="49"/>
                  </a:cubicBezTo>
                  <a:cubicBezTo>
                    <a:pt x="12" y="53"/>
                    <a:pt x="8" y="57"/>
                    <a:pt x="3" y="60"/>
                  </a:cubicBezTo>
                  <a:cubicBezTo>
                    <a:pt x="2" y="60"/>
                    <a:pt x="1" y="61"/>
                    <a:pt x="0" y="61"/>
                  </a:cubicBezTo>
                  <a:cubicBezTo>
                    <a:pt x="9" y="70"/>
                    <a:pt x="23" y="76"/>
                    <a:pt x="38" y="76"/>
                  </a:cubicBezTo>
                  <a:cubicBezTo>
                    <a:pt x="47" y="76"/>
                    <a:pt x="55" y="74"/>
                    <a:pt x="62" y="71"/>
                  </a:cubicBezTo>
                  <a:cubicBezTo>
                    <a:pt x="63" y="71"/>
                    <a:pt x="63" y="71"/>
                    <a:pt x="64" y="71"/>
                  </a:cubicBezTo>
                  <a:cubicBezTo>
                    <a:pt x="73" y="71"/>
                    <a:pt x="87" y="82"/>
                    <a:pt x="87" y="82"/>
                  </a:cubicBezTo>
                  <a:cubicBezTo>
                    <a:pt x="77" y="61"/>
                    <a:pt x="77" y="61"/>
                    <a:pt x="77" y="61"/>
                  </a:cubicBezTo>
                  <a:cubicBezTo>
                    <a:pt x="83" y="55"/>
                    <a:pt x="87" y="47"/>
                    <a:pt x="87" y="38"/>
                  </a:cubicBezTo>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3" name="Freeform 33"/>
            <p:cNvSpPr>
              <a:spLocks/>
            </p:cNvSpPr>
            <p:nvPr/>
          </p:nvSpPr>
          <p:spPr bwMode="auto">
            <a:xfrm>
              <a:off x="7786688" y="1598613"/>
              <a:ext cx="706438" cy="600075"/>
            </a:xfrm>
            <a:custGeom>
              <a:avLst/>
              <a:gdLst>
                <a:gd name="T0" fmla="*/ 111 w 113"/>
                <a:gd name="T1" fmla="*/ 57 h 96"/>
                <a:gd name="T2" fmla="*/ 113 w 113"/>
                <a:gd name="T3" fmla="*/ 44 h 96"/>
                <a:gd name="T4" fmla="*/ 109 w 113"/>
                <a:gd name="T5" fmla="*/ 26 h 96"/>
                <a:gd name="T6" fmla="*/ 65 w 113"/>
                <a:gd name="T7" fmla="*/ 0 h 96"/>
                <a:gd name="T8" fmla="*/ 57 w 113"/>
                <a:gd name="T9" fmla="*/ 0 h 96"/>
                <a:gd name="T10" fmla="*/ 0 w 113"/>
                <a:gd name="T11" fmla="*/ 44 h 96"/>
                <a:gd name="T12" fmla="*/ 11 w 113"/>
                <a:gd name="T13" fmla="*/ 71 h 96"/>
                <a:gd name="T14" fmla="*/ 0 w 113"/>
                <a:gd name="T15" fmla="*/ 96 h 96"/>
                <a:gd name="T16" fmla="*/ 27 w 113"/>
                <a:gd name="T17" fmla="*/ 83 h 96"/>
                <a:gd name="T18" fmla="*/ 28 w 113"/>
                <a:gd name="T19" fmla="*/ 83 h 96"/>
                <a:gd name="T20" fmla="*/ 57 w 113"/>
                <a:gd name="T21" fmla="*/ 89 h 96"/>
                <a:gd name="T22" fmla="*/ 88 w 113"/>
                <a:gd name="T23" fmla="*/ 81 h 96"/>
                <a:gd name="T24" fmla="*/ 111 w 113"/>
                <a:gd name="T25"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96">
                  <a:moveTo>
                    <a:pt x="111" y="57"/>
                  </a:moveTo>
                  <a:cubicBezTo>
                    <a:pt x="112" y="53"/>
                    <a:pt x="113" y="49"/>
                    <a:pt x="113" y="44"/>
                  </a:cubicBezTo>
                  <a:cubicBezTo>
                    <a:pt x="113" y="38"/>
                    <a:pt x="112" y="32"/>
                    <a:pt x="109" y="26"/>
                  </a:cubicBezTo>
                  <a:cubicBezTo>
                    <a:pt x="101" y="13"/>
                    <a:pt x="85" y="3"/>
                    <a:pt x="65" y="0"/>
                  </a:cubicBezTo>
                  <a:cubicBezTo>
                    <a:pt x="62" y="0"/>
                    <a:pt x="59" y="0"/>
                    <a:pt x="57" y="0"/>
                  </a:cubicBezTo>
                  <a:cubicBezTo>
                    <a:pt x="25" y="0"/>
                    <a:pt x="0" y="20"/>
                    <a:pt x="0" y="44"/>
                  </a:cubicBezTo>
                  <a:cubicBezTo>
                    <a:pt x="0" y="54"/>
                    <a:pt x="4" y="64"/>
                    <a:pt x="11" y="71"/>
                  </a:cubicBezTo>
                  <a:cubicBezTo>
                    <a:pt x="0" y="96"/>
                    <a:pt x="0" y="96"/>
                    <a:pt x="0" y="96"/>
                  </a:cubicBezTo>
                  <a:cubicBezTo>
                    <a:pt x="0" y="96"/>
                    <a:pt x="15" y="83"/>
                    <a:pt x="27" y="83"/>
                  </a:cubicBezTo>
                  <a:cubicBezTo>
                    <a:pt x="27" y="83"/>
                    <a:pt x="28" y="83"/>
                    <a:pt x="28" y="83"/>
                  </a:cubicBezTo>
                  <a:cubicBezTo>
                    <a:pt x="37" y="87"/>
                    <a:pt x="46" y="89"/>
                    <a:pt x="57" y="89"/>
                  </a:cubicBezTo>
                  <a:cubicBezTo>
                    <a:pt x="68" y="89"/>
                    <a:pt x="79" y="86"/>
                    <a:pt x="88" y="81"/>
                  </a:cubicBezTo>
                  <a:cubicBezTo>
                    <a:pt x="99" y="76"/>
                    <a:pt x="107" y="67"/>
                    <a:pt x="111" y="57"/>
                  </a:cubicBezTo>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4" name="Freeform 34"/>
            <p:cNvSpPr>
              <a:spLocks noEditPoints="1"/>
            </p:cNvSpPr>
            <p:nvPr/>
          </p:nvSpPr>
          <p:spPr bwMode="auto">
            <a:xfrm>
              <a:off x="8448675" y="1579563"/>
              <a:ext cx="131763" cy="144463"/>
            </a:xfrm>
            <a:custGeom>
              <a:avLst/>
              <a:gdLst>
                <a:gd name="T0" fmla="*/ 21 w 21"/>
                <a:gd name="T1" fmla="*/ 20 h 23"/>
                <a:gd name="T2" fmla="*/ 18 w 21"/>
                <a:gd name="T3" fmla="*/ 23 h 23"/>
                <a:gd name="T4" fmla="*/ 15 w 21"/>
                <a:gd name="T5" fmla="*/ 20 h 23"/>
                <a:gd name="T6" fmla="*/ 12 w 21"/>
                <a:gd name="T7" fmla="*/ 22 h 23"/>
                <a:gd name="T8" fmla="*/ 8 w 21"/>
                <a:gd name="T9" fmla="*/ 23 h 23"/>
                <a:gd name="T10" fmla="*/ 2 w 21"/>
                <a:gd name="T11" fmla="*/ 20 h 23"/>
                <a:gd name="T12" fmla="*/ 0 w 21"/>
                <a:gd name="T13" fmla="*/ 16 h 23"/>
                <a:gd name="T14" fmla="*/ 2 w 21"/>
                <a:gd name="T15" fmla="*/ 12 h 23"/>
                <a:gd name="T16" fmla="*/ 5 w 21"/>
                <a:gd name="T17" fmla="*/ 10 h 23"/>
                <a:gd name="T18" fmla="*/ 4 w 21"/>
                <a:gd name="T19" fmla="*/ 7 h 23"/>
                <a:gd name="T20" fmla="*/ 3 w 21"/>
                <a:gd name="T21" fmla="*/ 5 h 23"/>
                <a:gd name="T22" fmla="*/ 5 w 21"/>
                <a:gd name="T23" fmla="*/ 1 h 23"/>
                <a:gd name="T24" fmla="*/ 9 w 21"/>
                <a:gd name="T25" fmla="*/ 0 h 23"/>
                <a:gd name="T26" fmla="*/ 14 w 21"/>
                <a:gd name="T27" fmla="*/ 1 h 23"/>
                <a:gd name="T28" fmla="*/ 15 w 21"/>
                <a:gd name="T29" fmla="*/ 5 h 23"/>
                <a:gd name="T30" fmla="*/ 15 w 21"/>
                <a:gd name="T31" fmla="*/ 7 h 23"/>
                <a:gd name="T32" fmla="*/ 11 w 21"/>
                <a:gd name="T33" fmla="*/ 10 h 23"/>
                <a:gd name="T34" fmla="*/ 14 w 21"/>
                <a:gd name="T35" fmla="*/ 14 h 23"/>
                <a:gd name="T36" fmla="*/ 15 w 21"/>
                <a:gd name="T37" fmla="*/ 12 h 23"/>
                <a:gd name="T38" fmla="*/ 19 w 21"/>
                <a:gd name="T39" fmla="*/ 13 h 23"/>
                <a:gd name="T40" fmla="*/ 18 w 21"/>
                <a:gd name="T41" fmla="*/ 16 h 23"/>
                <a:gd name="T42" fmla="*/ 17 w 21"/>
                <a:gd name="T43" fmla="*/ 17 h 23"/>
                <a:gd name="T44" fmla="*/ 19 w 21"/>
                <a:gd name="T45" fmla="*/ 19 h 23"/>
                <a:gd name="T46" fmla="*/ 21 w 21"/>
                <a:gd name="T47" fmla="*/ 20 h 23"/>
                <a:gd name="T48" fmla="*/ 8 w 21"/>
                <a:gd name="T49" fmla="*/ 12 h 23"/>
                <a:gd name="T50" fmla="*/ 5 w 21"/>
                <a:gd name="T51" fmla="*/ 14 h 23"/>
                <a:gd name="T52" fmla="*/ 5 w 21"/>
                <a:gd name="T53" fmla="*/ 16 h 23"/>
                <a:gd name="T54" fmla="*/ 6 w 21"/>
                <a:gd name="T55" fmla="*/ 18 h 23"/>
                <a:gd name="T56" fmla="*/ 8 w 21"/>
                <a:gd name="T57" fmla="*/ 19 h 23"/>
                <a:gd name="T58" fmla="*/ 10 w 21"/>
                <a:gd name="T59" fmla="*/ 19 h 23"/>
                <a:gd name="T60" fmla="*/ 12 w 21"/>
                <a:gd name="T61" fmla="*/ 17 h 23"/>
                <a:gd name="T62" fmla="*/ 8 w 21"/>
                <a:gd name="T63" fmla="*/ 12 h 23"/>
                <a:gd name="T64" fmla="*/ 9 w 21"/>
                <a:gd name="T65" fmla="*/ 8 h 23"/>
                <a:gd name="T66" fmla="*/ 10 w 21"/>
                <a:gd name="T67" fmla="*/ 7 h 23"/>
                <a:gd name="T68" fmla="*/ 12 w 21"/>
                <a:gd name="T69" fmla="*/ 5 h 23"/>
                <a:gd name="T70" fmla="*/ 11 w 21"/>
                <a:gd name="T71" fmla="*/ 4 h 23"/>
                <a:gd name="T72" fmla="*/ 9 w 21"/>
                <a:gd name="T73" fmla="*/ 3 h 23"/>
                <a:gd name="T74" fmla="*/ 8 w 21"/>
                <a:gd name="T75" fmla="*/ 3 h 23"/>
                <a:gd name="T76" fmla="*/ 7 w 21"/>
                <a:gd name="T77" fmla="*/ 5 h 23"/>
                <a:gd name="T78" fmla="*/ 8 w 21"/>
                <a:gd name="T79" fmla="*/ 6 h 23"/>
                <a:gd name="T80" fmla="*/ 9 w 21"/>
                <a:gd name="T81"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 h="23">
                  <a:moveTo>
                    <a:pt x="21" y="20"/>
                  </a:moveTo>
                  <a:cubicBezTo>
                    <a:pt x="18" y="23"/>
                    <a:pt x="18" y="23"/>
                    <a:pt x="18" y="23"/>
                  </a:cubicBezTo>
                  <a:cubicBezTo>
                    <a:pt x="17" y="22"/>
                    <a:pt x="16" y="21"/>
                    <a:pt x="15" y="20"/>
                  </a:cubicBezTo>
                  <a:cubicBezTo>
                    <a:pt x="14" y="21"/>
                    <a:pt x="13" y="22"/>
                    <a:pt x="12" y="22"/>
                  </a:cubicBezTo>
                  <a:cubicBezTo>
                    <a:pt x="11" y="22"/>
                    <a:pt x="10" y="23"/>
                    <a:pt x="8" y="23"/>
                  </a:cubicBezTo>
                  <a:cubicBezTo>
                    <a:pt x="5" y="23"/>
                    <a:pt x="3" y="22"/>
                    <a:pt x="2" y="20"/>
                  </a:cubicBezTo>
                  <a:cubicBezTo>
                    <a:pt x="1" y="19"/>
                    <a:pt x="0" y="18"/>
                    <a:pt x="0" y="16"/>
                  </a:cubicBezTo>
                  <a:cubicBezTo>
                    <a:pt x="0" y="15"/>
                    <a:pt x="1" y="14"/>
                    <a:pt x="2" y="12"/>
                  </a:cubicBezTo>
                  <a:cubicBezTo>
                    <a:pt x="3" y="11"/>
                    <a:pt x="4" y="10"/>
                    <a:pt x="5" y="10"/>
                  </a:cubicBezTo>
                  <a:cubicBezTo>
                    <a:pt x="5" y="9"/>
                    <a:pt x="4" y="8"/>
                    <a:pt x="4" y="7"/>
                  </a:cubicBezTo>
                  <a:cubicBezTo>
                    <a:pt x="3" y="6"/>
                    <a:pt x="3" y="5"/>
                    <a:pt x="3" y="5"/>
                  </a:cubicBezTo>
                  <a:cubicBezTo>
                    <a:pt x="3" y="3"/>
                    <a:pt x="4" y="2"/>
                    <a:pt x="5" y="1"/>
                  </a:cubicBezTo>
                  <a:cubicBezTo>
                    <a:pt x="6" y="0"/>
                    <a:pt x="7" y="0"/>
                    <a:pt x="9" y="0"/>
                  </a:cubicBezTo>
                  <a:cubicBezTo>
                    <a:pt x="11" y="0"/>
                    <a:pt x="13" y="0"/>
                    <a:pt x="14" y="1"/>
                  </a:cubicBezTo>
                  <a:cubicBezTo>
                    <a:pt x="15" y="2"/>
                    <a:pt x="15" y="4"/>
                    <a:pt x="15" y="5"/>
                  </a:cubicBezTo>
                  <a:cubicBezTo>
                    <a:pt x="15" y="6"/>
                    <a:pt x="15" y="7"/>
                    <a:pt x="15" y="7"/>
                  </a:cubicBezTo>
                  <a:cubicBezTo>
                    <a:pt x="14" y="8"/>
                    <a:pt x="13" y="9"/>
                    <a:pt x="11" y="10"/>
                  </a:cubicBezTo>
                  <a:cubicBezTo>
                    <a:pt x="14" y="14"/>
                    <a:pt x="14" y="14"/>
                    <a:pt x="14" y="14"/>
                  </a:cubicBezTo>
                  <a:cubicBezTo>
                    <a:pt x="15" y="14"/>
                    <a:pt x="15" y="13"/>
                    <a:pt x="15" y="12"/>
                  </a:cubicBezTo>
                  <a:cubicBezTo>
                    <a:pt x="19" y="13"/>
                    <a:pt x="19" y="13"/>
                    <a:pt x="19" y="13"/>
                  </a:cubicBezTo>
                  <a:cubicBezTo>
                    <a:pt x="19" y="14"/>
                    <a:pt x="18" y="15"/>
                    <a:pt x="18" y="16"/>
                  </a:cubicBezTo>
                  <a:cubicBezTo>
                    <a:pt x="18" y="16"/>
                    <a:pt x="18" y="17"/>
                    <a:pt x="17" y="17"/>
                  </a:cubicBezTo>
                  <a:cubicBezTo>
                    <a:pt x="18" y="18"/>
                    <a:pt x="18" y="18"/>
                    <a:pt x="19" y="19"/>
                  </a:cubicBezTo>
                  <a:cubicBezTo>
                    <a:pt x="20" y="19"/>
                    <a:pt x="20" y="19"/>
                    <a:pt x="21" y="20"/>
                  </a:cubicBezTo>
                  <a:close/>
                  <a:moveTo>
                    <a:pt x="8" y="12"/>
                  </a:moveTo>
                  <a:cubicBezTo>
                    <a:pt x="7" y="13"/>
                    <a:pt x="6" y="13"/>
                    <a:pt x="5" y="14"/>
                  </a:cubicBezTo>
                  <a:cubicBezTo>
                    <a:pt x="5" y="15"/>
                    <a:pt x="5" y="15"/>
                    <a:pt x="5" y="16"/>
                  </a:cubicBezTo>
                  <a:cubicBezTo>
                    <a:pt x="5" y="17"/>
                    <a:pt x="5" y="18"/>
                    <a:pt x="6" y="18"/>
                  </a:cubicBezTo>
                  <a:cubicBezTo>
                    <a:pt x="6" y="19"/>
                    <a:pt x="7" y="19"/>
                    <a:pt x="8" y="19"/>
                  </a:cubicBezTo>
                  <a:cubicBezTo>
                    <a:pt x="9" y="19"/>
                    <a:pt x="9" y="19"/>
                    <a:pt x="10" y="19"/>
                  </a:cubicBezTo>
                  <a:cubicBezTo>
                    <a:pt x="10" y="19"/>
                    <a:pt x="11" y="18"/>
                    <a:pt x="12" y="17"/>
                  </a:cubicBezTo>
                  <a:lnTo>
                    <a:pt x="8" y="12"/>
                  </a:lnTo>
                  <a:close/>
                  <a:moveTo>
                    <a:pt x="9" y="8"/>
                  </a:moveTo>
                  <a:cubicBezTo>
                    <a:pt x="10" y="7"/>
                    <a:pt x="10" y="7"/>
                    <a:pt x="10" y="7"/>
                  </a:cubicBezTo>
                  <a:cubicBezTo>
                    <a:pt x="11" y="6"/>
                    <a:pt x="12" y="6"/>
                    <a:pt x="12" y="5"/>
                  </a:cubicBezTo>
                  <a:cubicBezTo>
                    <a:pt x="12" y="4"/>
                    <a:pt x="11" y="4"/>
                    <a:pt x="11" y="4"/>
                  </a:cubicBezTo>
                  <a:cubicBezTo>
                    <a:pt x="11" y="3"/>
                    <a:pt x="10" y="3"/>
                    <a:pt x="9" y="3"/>
                  </a:cubicBezTo>
                  <a:cubicBezTo>
                    <a:pt x="9" y="3"/>
                    <a:pt x="8" y="3"/>
                    <a:pt x="8" y="3"/>
                  </a:cubicBezTo>
                  <a:cubicBezTo>
                    <a:pt x="7" y="4"/>
                    <a:pt x="7" y="4"/>
                    <a:pt x="7" y="5"/>
                  </a:cubicBezTo>
                  <a:cubicBezTo>
                    <a:pt x="7" y="5"/>
                    <a:pt x="8" y="6"/>
                    <a:pt x="8" y="6"/>
                  </a:cubicBezTo>
                  <a:lnTo>
                    <a:pt x="9" y="8"/>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a:solidFill>
                  <a:schemeClr val="bg1"/>
                </a:solidFill>
              </a:endParaRPr>
            </a:p>
          </p:txBody>
        </p:sp>
        <p:sp>
          <p:nvSpPr>
            <p:cNvPr id="135" name="Freeform 35"/>
            <p:cNvSpPr>
              <a:spLocks noEditPoints="1"/>
            </p:cNvSpPr>
            <p:nvPr/>
          </p:nvSpPr>
          <p:spPr bwMode="auto">
            <a:xfrm>
              <a:off x="8024813" y="1736726"/>
              <a:ext cx="255588" cy="287338"/>
            </a:xfrm>
            <a:custGeom>
              <a:avLst/>
              <a:gdLst>
                <a:gd name="T0" fmla="*/ 19 w 41"/>
                <a:gd name="T1" fmla="*/ 36 h 46"/>
                <a:gd name="T2" fmla="*/ 11 w 41"/>
                <a:gd name="T3" fmla="*/ 32 h 46"/>
                <a:gd name="T4" fmla="*/ 8 w 41"/>
                <a:gd name="T5" fmla="*/ 22 h 46"/>
                <a:gd name="T6" fmla="*/ 11 w 41"/>
                <a:gd name="T7" fmla="*/ 11 h 46"/>
                <a:gd name="T8" fmla="*/ 19 w 41"/>
                <a:gd name="T9" fmla="*/ 7 h 46"/>
                <a:gd name="T10" fmla="*/ 28 w 41"/>
                <a:gd name="T11" fmla="*/ 11 h 46"/>
                <a:gd name="T12" fmla="*/ 31 w 41"/>
                <a:gd name="T13" fmla="*/ 22 h 46"/>
                <a:gd name="T14" fmla="*/ 30 w 41"/>
                <a:gd name="T15" fmla="*/ 28 h 46"/>
                <a:gd name="T16" fmla="*/ 28 w 41"/>
                <a:gd name="T17" fmla="*/ 32 h 46"/>
                <a:gd name="T18" fmla="*/ 20 w 41"/>
                <a:gd name="T19" fmla="*/ 28 h 46"/>
                <a:gd name="T20" fmla="*/ 17 w 41"/>
                <a:gd name="T21" fmla="*/ 33 h 46"/>
                <a:gd name="T22" fmla="*/ 23 w 41"/>
                <a:gd name="T23" fmla="*/ 35 h 46"/>
                <a:gd name="T24" fmla="*/ 19 w 41"/>
                <a:gd name="T25" fmla="*/ 36 h 46"/>
                <a:gd name="T26" fmla="*/ 20 w 41"/>
                <a:gd name="T27" fmla="*/ 0 h 46"/>
                <a:gd name="T28" fmla="*/ 5 w 41"/>
                <a:gd name="T29" fmla="*/ 6 h 46"/>
                <a:gd name="T30" fmla="*/ 0 w 41"/>
                <a:gd name="T31" fmla="*/ 22 h 46"/>
                <a:gd name="T32" fmla="*/ 5 w 41"/>
                <a:gd name="T33" fmla="*/ 37 h 46"/>
                <a:gd name="T34" fmla="*/ 20 w 41"/>
                <a:gd name="T35" fmla="*/ 43 h 46"/>
                <a:gd name="T36" fmla="*/ 29 w 41"/>
                <a:gd name="T37" fmla="*/ 41 h 46"/>
                <a:gd name="T38" fmla="*/ 34 w 41"/>
                <a:gd name="T39" fmla="*/ 45 h 46"/>
                <a:gd name="T40" fmla="*/ 38 w 41"/>
                <a:gd name="T41" fmla="*/ 46 h 46"/>
                <a:gd name="T42" fmla="*/ 41 w 41"/>
                <a:gd name="T43" fmla="*/ 40 h 46"/>
                <a:gd name="T44" fmla="*/ 34 w 41"/>
                <a:gd name="T45" fmla="*/ 37 h 46"/>
                <a:gd name="T46" fmla="*/ 38 w 41"/>
                <a:gd name="T47" fmla="*/ 31 h 46"/>
                <a:gd name="T48" fmla="*/ 39 w 41"/>
                <a:gd name="T49" fmla="*/ 22 h 46"/>
                <a:gd name="T50" fmla="*/ 34 w 41"/>
                <a:gd name="T51" fmla="*/ 6 h 46"/>
                <a:gd name="T52" fmla="*/ 20 w 41"/>
                <a:gd name="T5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46">
                  <a:moveTo>
                    <a:pt x="19" y="36"/>
                  </a:moveTo>
                  <a:cubicBezTo>
                    <a:pt x="16" y="36"/>
                    <a:pt x="13" y="35"/>
                    <a:pt x="11" y="32"/>
                  </a:cubicBezTo>
                  <a:cubicBezTo>
                    <a:pt x="9" y="30"/>
                    <a:pt x="8" y="26"/>
                    <a:pt x="8" y="22"/>
                  </a:cubicBezTo>
                  <a:cubicBezTo>
                    <a:pt x="8" y="17"/>
                    <a:pt x="9" y="13"/>
                    <a:pt x="11" y="11"/>
                  </a:cubicBezTo>
                  <a:cubicBezTo>
                    <a:pt x="13" y="9"/>
                    <a:pt x="16" y="7"/>
                    <a:pt x="19" y="7"/>
                  </a:cubicBezTo>
                  <a:cubicBezTo>
                    <a:pt x="23" y="7"/>
                    <a:pt x="26" y="9"/>
                    <a:pt x="28" y="11"/>
                  </a:cubicBezTo>
                  <a:cubicBezTo>
                    <a:pt x="30" y="13"/>
                    <a:pt x="31" y="17"/>
                    <a:pt x="31" y="22"/>
                  </a:cubicBezTo>
                  <a:cubicBezTo>
                    <a:pt x="31" y="24"/>
                    <a:pt x="31" y="26"/>
                    <a:pt x="30" y="28"/>
                  </a:cubicBezTo>
                  <a:cubicBezTo>
                    <a:pt x="29" y="29"/>
                    <a:pt x="29" y="31"/>
                    <a:pt x="28" y="32"/>
                  </a:cubicBezTo>
                  <a:cubicBezTo>
                    <a:pt x="25" y="30"/>
                    <a:pt x="23" y="29"/>
                    <a:pt x="20" y="28"/>
                  </a:cubicBezTo>
                  <a:cubicBezTo>
                    <a:pt x="17" y="33"/>
                    <a:pt x="17" y="33"/>
                    <a:pt x="17" y="33"/>
                  </a:cubicBezTo>
                  <a:cubicBezTo>
                    <a:pt x="19" y="33"/>
                    <a:pt x="21" y="34"/>
                    <a:pt x="23" y="35"/>
                  </a:cubicBezTo>
                  <a:cubicBezTo>
                    <a:pt x="22" y="36"/>
                    <a:pt x="20" y="36"/>
                    <a:pt x="19" y="36"/>
                  </a:cubicBezTo>
                  <a:moveTo>
                    <a:pt x="20" y="0"/>
                  </a:moveTo>
                  <a:cubicBezTo>
                    <a:pt x="13" y="0"/>
                    <a:pt x="9" y="2"/>
                    <a:pt x="5" y="6"/>
                  </a:cubicBezTo>
                  <a:cubicBezTo>
                    <a:pt x="1" y="10"/>
                    <a:pt x="0" y="15"/>
                    <a:pt x="0" y="22"/>
                  </a:cubicBezTo>
                  <a:cubicBezTo>
                    <a:pt x="0" y="28"/>
                    <a:pt x="1" y="34"/>
                    <a:pt x="5" y="37"/>
                  </a:cubicBezTo>
                  <a:cubicBezTo>
                    <a:pt x="9" y="41"/>
                    <a:pt x="13" y="43"/>
                    <a:pt x="20" y="43"/>
                  </a:cubicBezTo>
                  <a:cubicBezTo>
                    <a:pt x="23" y="43"/>
                    <a:pt x="26" y="42"/>
                    <a:pt x="29" y="41"/>
                  </a:cubicBezTo>
                  <a:cubicBezTo>
                    <a:pt x="32" y="43"/>
                    <a:pt x="34" y="45"/>
                    <a:pt x="34" y="45"/>
                  </a:cubicBezTo>
                  <a:cubicBezTo>
                    <a:pt x="35" y="45"/>
                    <a:pt x="37" y="46"/>
                    <a:pt x="38" y="46"/>
                  </a:cubicBezTo>
                  <a:cubicBezTo>
                    <a:pt x="41" y="40"/>
                    <a:pt x="41" y="40"/>
                    <a:pt x="41" y="40"/>
                  </a:cubicBezTo>
                  <a:cubicBezTo>
                    <a:pt x="39" y="39"/>
                    <a:pt x="36" y="38"/>
                    <a:pt x="34" y="37"/>
                  </a:cubicBezTo>
                  <a:cubicBezTo>
                    <a:pt x="36" y="35"/>
                    <a:pt x="37" y="33"/>
                    <a:pt x="38" y="31"/>
                  </a:cubicBezTo>
                  <a:cubicBezTo>
                    <a:pt x="39" y="28"/>
                    <a:pt x="39" y="25"/>
                    <a:pt x="39" y="22"/>
                  </a:cubicBezTo>
                  <a:cubicBezTo>
                    <a:pt x="39" y="15"/>
                    <a:pt x="38" y="10"/>
                    <a:pt x="34" y="6"/>
                  </a:cubicBezTo>
                  <a:cubicBezTo>
                    <a:pt x="30" y="2"/>
                    <a:pt x="26" y="0"/>
                    <a:pt x="20" y="0"/>
                  </a:cubicBezTo>
                </a:path>
              </a:pathLst>
            </a:custGeom>
            <a:solidFill>
              <a:srgbClr val="FCEA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6" name="Freeform 36"/>
            <p:cNvSpPr>
              <a:spLocks noEditPoints="1"/>
            </p:cNvSpPr>
            <p:nvPr/>
          </p:nvSpPr>
          <p:spPr bwMode="auto">
            <a:xfrm>
              <a:off x="8543925" y="1873251"/>
              <a:ext cx="200025" cy="206375"/>
            </a:xfrm>
            <a:custGeom>
              <a:avLst/>
              <a:gdLst>
                <a:gd name="T0" fmla="*/ 43 w 126"/>
                <a:gd name="T1" fmla="*/ 79 h 130"/>
                <a:gd name="T2" fmla="*/ 63 w 126"/>
                <a:gd name="T3" fmla="*/ 32 h 130"/>
                <a:gd name="T4" fmla="*/ 78 w 126"/>
                <a:gd name="T5" fmla="*/ 79 h 130"/>
                <a:gd name="T6" fmla="*/ 43 w 126"/>
                <a:gd name="T7" fmla="*/ 79 h 130"/>
                <a:gd name="T8" fmla="*/ 74 w 126"/>
                <a:gd name="T9" fmla="*/ 0 h 130"/>
                <a:gd name="T10" fmla="*/ 47 w 126"/>
                <a:gd name="T11" fmla="*/ 0 h 130"/>
                <a:gd name="T12" fmla="*/ 0 w 126"/>
                <a:gd name="T13" fmla="*/ 130 h 130"/>
                <a:gd name="T14" fmla="*/ 27 w 126"/>
                <a:gd name="T15" fmla="*/ 130 h 130"/>
                <a:gd name="T16" fmla="*/ 35 w 126"/>
                <a:gd name="T17" fmla="*/ 103 h 130"/>
                <a:gd name="T18" fmla="*/ 86 w 126"/>
                <a:gd name="T19" fmla="*/ 103 h 130"/>
                <a:gd name="T20" fmla="*/ 98 w 126"/>
                <a:gd name="T21" fmla="*/ 130 h 130"/>
                <a:gd name="T22" fmla="*/ 126 w 126"/>
                <a:gd name="T23" fmla="*/ 130 h 130"/>
                <a:gd name="T24" fmla="*/ 74 w 126"/>
                <a:gd name="T2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130">
                  <a:moveTo>
                    <a:pt x="43" y="79"/>
                  </a:moveTo>
                  <a:lnTo>
                    <a:pt x="63" y="32"/>
                  </a:lnTo>
                  <a:lnTo>
                    <a:pt x="78" y="79"/>
                  </a:lnTo>
                  <a:lnTo>
                    <a:pt x="43" y="79"/>
                  </a:lnTo>
                  <a:close/>
                  <a:moveTo>
                    <a:pt x="74" y="0"/>
                  </a:moveTo>
                  <a:lnTo>
                    <a:pt x="47" y="0"/>
                  </a:lnTo>
                  <a:lnTo>
                    <a:pt x="0" y="130"/>
                  </a:lnTo>
                  <a:lnTo>
                    <a:pt x="27" y="130"/>
                  </a:lnTo>
                  <a:lnTo>
                    <a:pt x="35" y="103"/>
                  </a:lnTo>
                  <a:lnTo>
                    <a:pt x="86" y="103"/>
                  </a:lnTo>
                  <a:lnTo>
                    <a:pt x="98" y="130"/>
                  </a:lnTo>
                  <a:lnTo>
                    <a:pt x="126" y="130"/>
                  </a:lnTo>
                  <a:lnTo>
                    <a:pt x="74" y="0"/>
                  </a:lnTo>
                  <a:close/>
                </a:path>
              </a:pathLst>
            </a:custGeom>
            <a:solidFill>
              <a:srgbClr val="D4E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7" name="Freeform 37"/>
            <p:cNvSpPr>
              <a:spLocks noEditPoints="1"/>
            </p:cNvSpPr>
            <p:nvPr/>
          </p:nvSpPr>
          <p:spPr bwMode="auto">
            <a:xfrm>
              <a:off x="8543925" y="1873251"/>
              <a:ext cx="200025" cy="206375"/>
            </a:xfrm>
            <a:custGeom>
              <a:avLst/>
              <a:gdLst>
                <a:gd name="T0" fmla="*/ 43 w 126"/>
                <a:gd name="T1" fmla="*/ 79 h 130"/>
                <a:gd name="T2" fmla="*/ 63 w 126"/>
                <a:gd name="T3" fmla="*/ 32 h 130"/>
                <a:gd name="T4" fmla="*/ 78 w 126"/>
                <a:gd name="T5" fmla="*/ 79 h 130"/>
                <a:gd name="T6" fmla="*/ 43 w 126"/>
                <a:gd name="T7" fmla="*/ 79 h 130"/>
                <a:gd name="T8" fmla="*/ 74 w 126"/>
                <a:gd name="T9" fmla="*/ 0 h 130"/>
                <a:gd name="T10" fmla="*/ 47 w 126"/>
                <a:gd name="T11" fmla="*/ 0 h 130"/>
                <a:gd name="T12" fmla="*/ 0 w 126"/>
                <a:gd name="T13" fmla="*/ 130 h 130"/>
                <a:gd name="T14" fmla="*/ 27 w 126"/>
                <a:gd name="T15" fmla="*/ 130 h 130"/>
                <a:gd name="T16" fmla="*/ 35 w 126"/>
                <a:gd name="T17" fmla="*/ 103 h 130"/>
                <a:gd name="T18" fmla="*/ 86 w 126"/>
                <a:gd name="T19" fmla="*/ 103 h 130"/>
                <a:gd name="T20" fmla="*/ 98 w 126"/>
                <a:gd name="T21" fmla="*/ 130 h 130"/>
                <a:gd name="T22" fmla="*/ 126 w 126"/>
                <a:gd name="T23" fmla="*/ 130 h 130"/>
                <a:gd name="T24" fmla="*/ 74 w 126"/>
                <a:gd name="T2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130">
                  <a:moveTo>
                    <a:pt x="43" y="79"/>
                  </a:moveTo>
                  <a:lnTo>
                    <a:pt x="63" y="32"/>
                  </a:lnTo>
                  <a:lnTo>
                    <a:pt x="78" y="79"/>
                  </a:lnTo>
                  <a:lnTo>
                    <a:pt x="43" y="79"/>
                  </a:lnTo>
                  <a:moveTo>
                    <a:pt x="74" y="0"/>
                  </a:moveTo>
                  <a:lnTo>
                    <a:pt x="47" y="0"/>
                  </a:lnTo>
                  <a:lnTo>
                    <a:pt x="0" y="130"/>
                  </a:lnTo>
                  <a:lnTo>
                    <a:pt x="27" y="130"/>
                  </a:lnTo>
                  <a:lnTo>
                    <a:pt x="35" y="103"/>
                  </a:lnTo>
                  <a:lnTo>
                    <a:pt x="86" y="103"/>
                  </a:lnTo>
                  <a:lnTo>
                    <a:pt x="98" y="130"/>
                  </a:lnTo>
                  <a:lnTo>
                    <a:pt x="126" y="130"/>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7942583" y="5254977"/>
            <a:ext cx="3130880" cy="466302"/>
            <a:chOff x="7786688" y="4832351"/>
            <a:chExt cx="3357563" cy="500063"/>
          </a:xfrm>
        </p:grpSpPr>
        <p:sp>
          <p:nvSpPr>
            <p:cNvPr id="138" name="Freeform 38"/>
            <p:cNvSpPr>
              <a:spLocks/>
            </p:cNvSpPr>
            <p:nvPr/>
          </p:nvSpPr>
          <p:spPr bwMode="auto">
            <a:xfrm>
              <a:off x="8112125" y="5176838"/>
              <a:ext cx="80963" cy="100013"/>
            </a:xfrm>
            <a:custGeom>
              <a:avLst/>
              <a:gdLst>
                <a:gd name="T0" fmla="*/ 13 w 13"/>
                <a:gd name="T1" fmla="*/ 0 h 16"/>
                <a:gd name="T2" fmla="*/ 4 w 13"/>
                <a:gd name="T3" fmla="*/ 0 h 16"/>
                <a:gd name="T4" fmla="*/ 4 w 13"/>
                <a:gd name="T5" fmla="*/ 0 h 16"/>
                <a:gd name="T6" fmla="*/ 0 w 13"/>
                <a:gd name="T7" fmla="*/ 13 h 16"/>
                <a:gd name="T8" fmla="*/ 0 w 13"/>
                <a:gd name="T9" fmla="*/ 14 h 16"/>
                <a:gd name="T10" fmla="*/ 0 w 13"/>
                <a:gd name="T11" fmla="*/ 14 h 16"/>
                <a:gd name="T12" fmla="*/ 7 w 13"/>
                <a:gd name="T13" fmla="*/ 16 h 16"/>
                <a:gd name="T14" fmla="*/ 7 w 13"/>
                <a:gd name="T15" fmla="*/ 16 h 16"/>
                <a:gd name="T16" fmla="*/ 7 w 13"/>
                <a:gd name="T17" fmla="*/ 16 h 16"/>
                <a:gd name="T18" fmla="*/ 13 w 13"/>
                <a:gd name="T19" fmla="*/ 0 h 16"/>
                <a:gd name="T20" fmla="*/ 13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0"/>
                  </a:moveTo>
                  <a:cubicBezTo>
                    <a:pt x="4" y="0"/>
                    <a:pt x="4" y="0"/>
                    <a:pt x="4" y="0"/>
                  </a:cubicBezTo>
                  <a:cubicBezTo>
                    <a:pt x="4" y="0"/>
                    <a:pt x="4" y="0"/>
                    <a:pt x="4" y="0"/>
                  </a:cubicBezTo>
                  <a:cubicBezTo>
                    <a:pt x="4" y="5"/>
                    <a:pt x="2" y="9"/>
                    <a:pt x="0" y="13"/>
                  </a:cubicBezTo>
                  <a:cubicBezTo>
                    <a:pt x="0" y="14"/>
                    <a:pt x="0" y="14"/>
                    <a:pt x="0" y="14"/>
                  </a:cubicBezTo>
                  <a:cubicBezTo>
                    <a:pt x="0" y="14"/>
                    <a:pt x="0" y="14"/>
                    <a:pt x="0" y="14"/>
                  </a:cubicBezTo>
                  <a:cubicBezTo>
                    <a:pt x="3" y="15"/>
                    <a:pt x="5" y="15"/>
                    <a:pt x="7" y="16"/>
                  </a:cubicBezTo>
                  <a:cubicBezTo>
                    <a:pt x="7" y="16"/>
                    <a:pt x="7" y="16"/>
                    <a:pt x="7" y="16"/>
                  </a:cubicBezTo>
                  <a:cubicBezTo>
                    <a:pt x="7" y="16"/>
                    <a:pt x="7" y="16"/>
                    <a:pt x="7" y="16"/>
                  </a:cubicBezTo>
                  <a:cubicBezTo>
                    <a:pt x="11" y="11"/>
                    <a:pt x="13" y="6"/>
                    <a:pt x="13" y="0"/>
                  </a:cubicBezTo>
                  <a:cubicBezTo>
                    <a:pt x="13" y="0"/>
                    <a:pt x="13" y="0"/>
                    <a:pt x="13"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39" name="Freeform 39"/>
            <p:cNvSpPr>
              <a:spLocks/>
            </p:cNvSpPr>
            <p:nvPr/>
          </p:nvSpPr>
          <p:spPr bwMode="auto">
            <a:xfrm>
              <a:off x="8061325" y="5276851"/>
              <a:ext cx="76200" cy="55563"/>
            </a:xfrm>
            <a:custGeom>
              <a:avLst/>
              <a:gdLst>
                <a:gd name="T0" fmla="*/ 12 w 12"/>
                <a:gd name="T1" fmla="*/ 2 h 9"/>
                <a:gd name="T2" fmla="*/ 7 w 12"/>
                <a:gd name="T3" fmla="*/ 0 h 9"/>
                <a:gd name="T4" fmla="*/ 6 w 12"/>
                <a:gd name="T5" fmla="*/ 1 h 9"/>
                <a:gd name="T6" fmla="*/ 5 w 12"/>
                <a:gd name="T7" fmla="*/ 2 h 9"/>
                <a:gd name="T8" fmla="*/ 0 w 12"/>
                <a:gd name="T9" fmla="*/ 8 h 9"/>
                <a:gd name="T10" fmla="*/ 0 w 12"/>
                <a:gd name="T11" fmla="*/ 9 h 9"/>
                <a:gd name="T12" fmla="*/ 0 w 12"/>
                <a:gd name="T13" fmla="*/ 9 h 9"/>
                <a:gd name="T14" fmla="*/ 0 w 12"/>
                <a:gd name="T15" fmla="*/ 9 h 9"/>
                <a:gd name="T16" fmla="*/ 12 w 12"/>
                <a:gd name="T17" fmla="*/ 3 h 9"/>
                <a:gd name="T18" fmla="*/ 12 w 12"/>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2" y="2"/>
                  </a:moveTo>
                  <a:cubicBezTo>
                    <a:pt x="11" y="1"/>
                    <a:pt x="9" y="1"/>
                    <a:pt x="7" y="0"/>
                  </a:cubicBezTo>
                  <a:cubicBezTo>
                    <a:pt x="6" y="1"/>
                    <a:pt x="6" y="1"/>
                    <a:pt x="6" y="1"/>
                  </a:cubicBezTo>
                  <a:cubicBezTo>
                    <a:pt x="6" y="1"/>
                    <a:pt x="5" y="2"/>
                    <a:pt x="5" y="2"/>
                  </a:cubicBezTo>
                  <a:cubicBezTo>
                    <a:pt x="3" y="5"/>
                    <a:pt x="2" y="7"/>
                    <a:pt x="0" y="8"/>
                  </a:cubicBezTo>
                  <a:cubicBezTo>
                    <a:pt x="0" y="9"/>
                    <a:pt x="0" y="9"/>
                    <a:pt x="0" y="9"/>
                  </a:cubicBezTo>
                  <a:cubicBezTo>
                    <a:pt x="0" y="9"/>
                    <a:pt x="0" y="9"/>
                    <a:pt x="0" y="9"/>
                  </a:cubicBezTo>
                  <a:cubicBezTo>
                    <a:pt x="0" y="9"/>
                    <a:pt x="0" y="9"/>
                    <a:pt x="0" y="9"/>
                  </a:cubicBezTo>
                  <a:cubicBezTo>
                    <a:pt x="5" y="8"/>
                    <a:pt x="9" y="6"/>
                    <a:pt x="12" y="3"/>
                  </a:cubicBezTo>
                  <a:cubicBezTo>
                    <a:pt x="12" y="2"/>
                    <a:pt x="12" y="2"/>
                    <a:pt x="12" y="2"/>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0" name="Freeform 40"/>
            <p:cNvSpPr>
              <a:spLocks/>
            </p:cNvSpPr>
            <p:nvPr/>
          </p:nvSpPr>
          <p:spPr bwMode="auto">
            <a:xfrm>
              <a:off x="8037513" y="5176838"/>
              <a:ext cx="80963" cy="80963"/>
            </a:xfrm>
            <a:custGeom>
              <a:avLst/>
              <a:gdLst>
                <a:gd name="T0" fmla="*/ 13 w 13"/>
                <a:gd name="T1" fmla="*/ 0 h 13"/>
                <a:gd name="T2" fmla="*/ 0 w 13"/>
                <a:gd name="T3" fmla="*/ 0 h 13"/>
                <a:gd name="T4" fmla="*/ 0 w 13"/>
                <a:gd name="T5" fmla="*/ 0 h 13"/>
                <a:gd name="T6" fmla="*/ 0 w 13"/>
                <a:gd name="T7" fmla="*/ 12 h 13"/>
                <a:gd name="T8" fmla="*/ 0 w 13"/>
                <a:gd name="T9" fmla="*/ 12 h 13"/>
                <a:gd name="T10" fmla="*/ 9 w 13"/>
                <a:gd name="T11" fmla="*/ 13 h 13"/>
                <a:gd name="T12" fmla="*/ 9 w 13"/>
                <a:gd name="T13" fmla="*/ 13 h 13"/>
                <a:gd name="T14" fmla="*/ 9 w 13"/>
                <a:gd name="T15" fmla="*/ 13 h 13"/>
                <a:gd name="T16" fmla="*/ 13 w 13"/>
                <a:gd name="T17" fmla="*/ 0 h 13"/>
                <a:gd name="T18" fmla="*/ 13 w 13"/>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13" y="0"/>
                  </a:moveTo>
                  <a:cubicBezTo>
                    <a:pt x="0" y="0"/>
                    <a:pt x="0" y="0"/>
                    <a:pt x="0" y="0"/>
                  </a:cubicBezTo>
                  <a:cubicBezTo>
                    <a:pt x="0" y="0"/>
                    <a:pt x="0" y="0"/>
                    <a:pt x="0" y="0"/>
                  </a:cubicBezTo>
                  <a:cubicBezTo>
                    <a:pt x="0" y="12"/>
                    <a:pt x="0" y="12"/>
                    <a:pt x="0" y="12"/>
                  </a:cubicBezTo>
                  <a:cubicBezTo>
                    <a:pt x="0" y="12"/>
                    <a:pt x="0" y="12"/>
                    <a:pt x="0" y="12"/>
                  </a:cubicBezTo>
                  <a:cubicBezTo>
                    <a:pt x="3" y="13"/>
                    <a:pt x="6" y="13"/>
                    <a:pt x="9" y="13"/>
                  </a:cubicBezTo>
                  <a:cubicBezTo>
                    <a:pt x="9" y="13"/>
                    <a:pt x="9" y="13"/>
                    <a:pt x="9" y="13"/>
                  </a:cubicBezTo>
                  <a:cubicBezTo>
                    <a:pt x="9" y="13"/>
                    <a:pt x="9" y="13"/>
                    <a:pt x="9" y="13"/>
                  </a:cubicBezTo>
                  <a:cubicBezTo>
                    <a:pt x="11" y="9"/>
                    <a:pt x="13" y="5"/>
                    <a:pt x="13" y="0"/>
                  </a:cubicBezTo>
                  <a:cubicBezTo>
                    <a:pt x="13" y="0"/>
                    <a:pt x="13" y="0"/>
                    <a:pt x="13"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1" name="Freeform 41"/>
            <p:cNvSpPr>
              <a:spLocks/>
            </p:cNvSpPr>
            <p:nvPr/>
          </p:nvSpPr>
          <p:spPr bwMode="auto">
            <a:xfrm>
              <a:off x="8037513" y="5270501"/>
              <a:ext cx="42863" cy="55563"/>
            </a:xfrm>
            <a:custGeom>
              <a:avLst/>
              <a:gdLst>
                <a:gd name="T0" fmla="*/ 7 w 7"/>
                <a:gd name="T1" fmla="*/ 1 h 9"/>
                <a:gd name="T2" fmla="*/ 7 w 7"/>
                <a:gd name="T3" fmla="*/ 1 h 9"/>
                <a:gd name="T4" fmla="*/ 7 w 7"/>
                <a:gd name="T5" fmla="*/ 1 h 9"/>
                <a:gd name="T6" fmla="*/ 7 w 7"/>
                <a:gd name="T7" fmla="*/ 1 h 9"/>
                <a:gd name="T8" fmla="*/ 0 w 7"/>
                <a:gd name="T9" fmla="*/ 0 h 9"/>
                <a:gd name="T10" fmla="*/ 0 w 7"/>
                <a:gd name="T11" fmla="*/ 0 h 9"/>
                <a:gd name="T12" fmla="*/ 0 w 7"/>
                <a:gd name="T13" fmla="*/ 1 h 9"/>
                <a:gd name="T14" fmla="*/ 0 w 7"/>
                <a:gd name="T15" fmla="*/ 8 h 9"/>
                <a:gd name="T16" fmla="*/ 0 w 7"/>
                <a:gd name="T17" fmla="*/ 9 h 9"/>
                <a:gd name="T18" fmla="*/ 0 w 7"/>
                <a:gd name="T19" fmla="*/ 9 h 9"/>
                <a:gd name="T20" fmla="*/ 0 w 7"/>
                <a:gd name="T21" fmla="*/ 9 h 9"/>
                <a:gd name="T22" fmla="*/ 7 w 7"/>
                <a:gd name="T23" fmla="*/ 2 h 9"/>
                <a:gd name="T24" fmla="*/ 7 w 7"/>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9">
                  <a:moveTo>
                    <a:pt x="7" y="1"/>
                  </a:moveTo>
                  <a:cubicBezTo>
                    <a:pt x="7" y="1"/>
                    <a:pt x="7" y="1"/>
                    <a:pt x="7" y="1"/>
                  </a:cubicBezTo>
                  <a:cubicBezTo>
                    <a:pt x="7" y="1"/>
                    <a:pt x="7" y="1"/>
                    <a:pt x="7" y="1"/>
                  </a:cubicBezTo>
                  <a:cubicBezTo>
                    <a:pt x="7" y="1"/>
                    <a:pt x="7" y="1"/>
                    <a:pt x="7" y="1"/>
                  </a:cubicBezTo>
                  <a:cubicBezTo>
                    <a:pt x="5" y="1"/>
                    <a:pt x="2" y="0"/>
                    <a:pt x="0" y="0"/>
                  </a:cubicBezTo>
                  <a:cubicBezTo>
                    <a:pt x="0" y="0"/>
                    <a:pt x="0" y="0"/>
                    <a:pt x="0" y="0"/>
                  </a:cubicBezTo>
                  <a:cubicBezTo>
                    <a:pt x="0" y="1"/>
                    <a:pt x="0" y="1"/>
                    <a:pt x="0" y="1"/>
                  </a:cubicBezTo>
                  <a:cubicBezTo>
                    <a:pt x="0" y="8"/>
                    <a:pt x="0" y="8"/>
                    <a:pt x="0" y="8"/>
                  </a:cubicBezTo>
                  <a:cubicBezTo>
                    <a:pt x="0" y="9"/>
                    <a:pt x="0" y="9"/>
                    <a:pt x="0" y="9"/>
                  </a:cubicBezTo>
                  <a:cubicBezTo>
                    <a:pt x="0" y="9"/>
                    <a:pt x="0" y="9"/>
                    <a:pt x="0" y="9"/>
                  </a:cubicBezTo>
                  <a:cubicBezTo>
                    <a:pt x="0" y="9"/>
                    <a:pt x="0" y="9"/>
                    <a:pt x="0" y="9"/>
                  </a:cubicBezTo>
                  <a:cubicBezTo>
                    <a:pt x="2" y="7"/>
                    <a:pt x="4" y="5"/>
                    <a:pt x="7" y="2"/>
                  </a:cubicBezTo>
                  <a:lnTo>
                    <a:pt x="7" y="1"/>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2" name="Freeform 42"/>
            <p:cNvSpPr>
              <a:spLocks/>
            </p:cNvSpPr>
            <p:nvPr/>
          </p:nvSpPr>
          <p:spPr bwMode="auto">
            <a:xfrm>
              <a:off x="7854950" y="5176838"/>
              <a:ext cx="82550" cy="100013"/>
            </a:xfrm>
            <a:custGeom>
              <a:avLst/>
              <a:gdLst>
                <a:gd name="T0" fmla="*/ 9 w 13"/>
                <a:gd name="T1" fmla="*/ 0 h 16"/>
                <a:gd name="T2" fmla="*/ 1 w 13"/>
                <a:gd name="T3" fmla="*/ 0 h 16"/>
                <a:gd name="T4" fmla="*/ 0 w 13"/>
                <a:gd name="T5" fmla="*/ 0 h 16"/>
                <a:gd name="T6" fmla="*/ 0 w 13"/>
                <a:gd name="T7" fmla="*/ 0 h 16"/>
                <a:gd name="T8" fmla="*/ 6 w 13"/>
                <a:gd name="T9" fmla="*/ 16 h 16"/>
                <a:gd name="T10" fmla="*/ 6 w 13"/>
                <a:gd name="T11" fmla="*/ 16 h 16"/>
                <a:gd name="T12" fmla="*/ 7 w 13"/>
                <a:gd name="T13" fmla="*/ 16 h 16"/>
                <a:gd name="T14" fmla="*/ 13 w 13"/>
                <a:gd name="T15" fmla="*/ 14 h 16"/>
                <a:gd name="T16" fmla="*/ 13 w 13"/>
                <a:gd name="T17" fmla="*/ 14 h 16"/>
                <a:gd name="T18" fmla="*/ 13 w 13"/>
                <a:gd name="T19" fmla="*/ 13 h 16"/>
                <a:gd name="T20" fmla="*/ 9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9" y="0"/>
                  </a:moveTo>
                  <a:cubicBezTo>
                    <a:pt x="1" y="0"/>
                    <a:pt x="1" y="0"/>
                    <a:pt x="1" y="0"/>
                  </a:cubicBezTo>
                  <a:cubicBezTo>
                    <a:pt x="0" y="0"/>
                    <a:pt x="0" y="0"/>
                    <a:pt x="0" y="0"/>
                  </a:cubicBezTo>
                  <a:cubicBezTo>
                    <a:pt x="0" y="0"/>
                    <a:pt x="0" y="0"/>
                    <a:pt x="0" y="0"/>
                  </a:cubicBezTo>
                  <a:cubicBezTo>
                    <a:pt x="1" y="6"/>
                    <a:pt x="3" y="11"/>
                    <a:pt x="6" y="16"/>
                  </a:cubicBezTo>
                  <a:cubicBezTo>
                    <a:pt x="6" y="16"/>
                    <a:pt x="6" y="16"/>
                    <a:pt x="6" y="16"/>
                  </a:cubicBezTo>
                  <a:cubicBezTo>
                    <a:pt x="7" y="16"/>
                    <a:pt x="7" y="16"/>
                    <a:pt x="7" y="16"/>
                  </a:cubicBezTo>
                  <a:cubicBezTo>
                    <a:pt x="8" y="15"/>
                    <a:pt x="10" y="15"/>
                    <a:pt x="13" y="14"/>
                  </a:cubicBezTo>
                  <a:cubicBezTo>
                    <a:pt x="13" y="14"/>
                    <a:pt x="13" y="14"/>
                    <a:pt x="13" y="14"/>
                  </a:cubicBezTo>
                  <a:cubicBezTo>
                    <a:pt x="13" y="13"/>
                    <a:pt x="13" y="13"/>
                    <a:pt x="13" y="13"/>
                  </a:cubicBezTo>
                  <a:cubicBezTo>
                    <a:pt x="11" y="9"/>
                    <a:pt x="10" y="5"/>
                    <a:pt x="9"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3" name="Freeform 43"/>
            <p:cNvSpPr>
              <a:spLocks/>
            </p:cNvSpPr>
            <p:nvPr/>
          </p:nvSpPr>
          <p:spPr bwMode="auto">
            <a:xfrm>
              <a:off x="7967663" y="5270501"/>
              <a:ext cx="50800" cy="55563"/>
            </a:xfrm>
            <a:custGeom>
              <a:avLst/>
              <a:gdLst>
                <a:gd name="T0" fmla="*/ 7 w 8"/>
                <a:gd name="T1" fmla="*/ 0 h 9"/>
                <a:gd name="T2" fmla="*/ 0 w 8"/>
                <a:gd name="T3" fmla="*/ 1 h 9"/>
                <a:gd name="T4" fmla="*/ 0 w 8"/>
                <a:gd name="T5" fmla="*/ 1 h 9"/>
                <a:gd name="T6" fmla="*/ 0 w 8"/>
                <a:gd name="T7" fmla="*/ 1 h 9"/>
                <a:gd name="T8" fmla="*/ 0 w 8"/>
                <a:gd name="T9" fmla="*/ 1 h 9"/>
                <a:gd name="T10" fmla="*/ 0 w 8"/>
                <a:gd name="T11" fmla="*/ 2 h 9"/>
                <a:gd name="T12" fmla="*/ 7 w 8"/>
                <a:gd name="T13" fmla="*/ 9 h 9"/>
                <a:gd name="T14" fmla="*/ 7 w 8"/>
                <a:gd name="T15" fmla="*/ 9 h 9"/>
                <a:gd name="T16" fmla="*/ 7 w 8"/>
                <a:gd name="T17" fmla="*/ 9 h 9"/>
                <a:gd name="T18" fmla="*/ 8 w 8"/>
                <a:gd name="T19" fmla="*/ 8 h 9"/>
                <a:gd name="T20" fmla="*/ 8 w 8"/>
                <a:gd name="T21" fmla="*/ 1 h 9"/>
                <a:gd name="T22" fmla="*/ 8 w 8"/>
                <a:gd name="T23" fmla="*/ 0 h 9"/>
                <a:gd name="T24" fmla="*/ 7 w 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7" y="0"/>
                  </a:moveTo>
                  <a:cubicBezTo>
                    <a:pt x="5" y="0"/>
                    <a:pt x="3" y="1"/>
                    <a:pt x="0" y="1"/>
                  </a:cubicBezTo>
                  <a:cubicBezTo>
                    <a:pt x="0" y="1"/>
                    <a:pt x="0" y="1"/>
                    <a:pt x="0" y="1"/>
                  </a:cubicBezTo>
                  <a:cubicBezTo>
                    <a:pt x="0" y="1"/>
                    <a:pt x="0" y="1"/>
                    <a:pt x="0" y="1"/>
                  </a:cubicBezTo>
                  <a:cubicBezTo>
                    <a:pt x="0" y="1"/>
                    <a:pt x="0" y="1"/>
                    <a:pt x="0" y="1"/>
                  </a:cubicBezTo>
                  <a:cubicBezTo>
                    <a:pt x="0" y="2"/>
                    <a:pt x="0" y="2"/>
                    <a:pt x="0" y="2"/>
                  </a:cubicBezTo>
                  <a:cubicBezTo>
                    <a:pt x="3" y="5"/>
                    <a:pt x="5" y="7"/>
                    <a:pt x="7" y="9"/>
                  </a:cubicBezTo>
                  <a:cubicBezTo>
                    <a:pt x="7" y="9"/>
                    <a:pt x="7" y="9"/>
                    <a:pt x="7" y="9"/>
                  </a:cubicBezTo>
                  <a:cubicBezTo>
                    <a:pt x="7" y="9"/>
                    <a:pt x="7" y="9"/>
                    <a:pt x="7" y="9"/>
                  </a:cubicBezTo>
                  <a:cubicBezTo>
                    <a:pt x="8" y="8"/>
                    <a:pt x="8" y="8"/>
                    <a:pt x="8" y="8"/>
                  </a:cubicBezTo>
                  <a:cubicBezTo>
                    <a:pt x="8" y="1"/>
                    <a:pt x="8" y="1"/>
                    <a:pt x="8" y="1"/>
                  </a:cubicBezTo>
                  <a:cubicBezTo>
                    <a:pt x="8" y="0"/>
                    <a:pt x="8" y="0"/>
                    <a:pt x="8" y="0"/>
                  </a:cubicBezTo>
                  <a:lnTo>
                    <a:pt x="7" y="0"/>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4" name="Freeform 44"/>
            <p:cNvSpPr>
              <a:spLocks/>
            </p:cNvSpPr>
            <p:nvPr/>
          </p:nvSpPr>
          <p:spPr bwMode="auto">
            <a:xfrm>
              <a:off x="7912100" y="5276851"/>
              <a:ext cx="80963" cy="55563"/>
            </a:xfrm>
            <a:custGeom>
              <a:avLst/>
              <a:gdLst>
                <a:gd name="T0" fmla="*/ 7 w 13"/>
                <a:gd name="T1" fmla="*/ 2 h 9"/>
                <a:gd name="T2" fmla="*/ 6 w 13"/>
                <a:gd name="T3" fmla="*/ 1 h 9"/>
                <a:gd name="T4" fmla="*/ 5 w 13"/>
                <a:gd name="T5" fmla="*/ 0 h 9"/>
                <a:gd name="T6" fmla="*/ 0 w 13"/>
                <a:gd name="T7" fmla="*/ 2 h 9"/>
                <a:gd name="T8" fmla="*/ 0 w 13"/>
                <a:gd name="T9" fmla="*/ 2 h 9"/>
                <a:gd name="T10" fmla="*/ 0 w 13"/>
                <a:gd name="T11" fmla="*/ 2 h 9"/>
                <a:gd name="T12" fmla="*/ 12 w 13"/>
                <a:gd name="T13" fmla="*/ 9 h 9"/>
                <a:gd name="T14" fmla="*/ 12 w 13"/>
                <a:gd name="T15" fmla="*/ 9 h 9"/>
                <a:gd name="T16" fmla="*/ 13 w 13"/>
                <a:gd name="T17" fmla="*/ 9 h 9"/>
                <a:gd name="T18" fmla="*/ 13 w 13"/>
                <a:gd name="T19" fmla="*/ 8 h 9"/>
                <a:gd name="T20" fmla="*/ 7 w 13"/>
                <a:gd name="T2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9">
                  <a:moveTo>
                    <a:pt x="7" y="2"/>
                  </a:moveTo>
                  <a:cubicBezTo>
                    <a:pt x="7" y="2"/>
                    <a:pt x="6" y="1"/>
                    <a:pt x="6" y="1"/>
                  </a:cubicBezTo>
                  <a:cubicBezTo>
                    <a:pt x="5" y="0"/>
                    <a:pt x="5" y="0"/>
                    <a:pt x="5" y="0"/>
                  </a:cubicBezTo>
                  <a:cubicBezTo>
                    <a:pt x="4" y="1"/>
                    <a:pt x="2" y="1"/>
                    <a:pt x="0" y="2"/>
                  </a:cubicBezTo>
                  <a:cubicBezTo>
                    <a:pt x="0" y="2"/>
                    <a:pt x="0" y="2"/>
                    <a:pt x="0" y="2"/>
                  </a:cubicBezTo>
                  <a:cubicBezTo>
                    <a:pt x="0" y="2"/>
                    <a:pt x="0" y="2"/>
                    <a:pt x="0" y="2"/>
                  </a:cubicBezTo>
                  <a:cubicBezTo>
                    <a:pt x="3" y="6"/>
                    <a:pt x="8" y="8"/>
                    <a:pt x="12" y="9"/>
                  </a:cubicBezTo>
                  <a:cubicBezTo>
                    <a:pt x="12" y="9"/>
                    <a:pt x="12" y="9"/>
                    <a:pt x="12" y="9"/>
                  </a:cubicBezTo>
                  <a:cubicBezTo>
                    <a:pt x="13" y="9"/>
                    <a:pt x="13" y="9"/>
                    <a:pt x="13" y="9"/>
                  </a:cubicBezTo>
                  <a:cubicBezTo>
                    <a:pt x="13" y="8"/>
                    <a:pt x="13" y="8"/>
                    <a:pt x="13" y="8"/>
                  </a:cubicBezTo>
                  <a:cubicBezTo>
                    <a:pt x="11" y="7"/>
                    <a:pt x="9" y="5"/>
                    <a:pt x="7" y="2"/>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5" name="Freeform 45"/>
            <p:cNvSpPr>
              <a:spLocks/>
            </p:cNvSpPr>
            <p:nvPr/>
          </p:nvSpPr>
          <p:spPr bwMode="auto">
            <a:xfrm>
              <a:off x="7931150" y="5176838"/>
              <a:ext cx="87313" cy="80963"/>
            </a:xfrm>
            <a:custGeom>
              <a:avLst/>
              <a:gdLst>
                <a:gd name="T0" fmla="*/ 13 w 14"/>
                <a:gd name="T1" fmla="*/ 0 h 13"/>
                <a:gd name="T2" fmla="*/ 1 w 14"/>
                <a:gd name="T3" fmla="*/ 0 h 13"/>
                <a:gd name="T4" fmla="*/ 0 w 14"/>
                <a:gd name="T5" fmla="*/ 0 h 13"/>
                <a:gd name="T6" fmla="*/ 0 w 14"/>
                <a:gd name="T7" fmla="*/ 0 h 13"/>
                <a:gd name="T8" fmla="*/ 4 w 14"/>
                <a:gd name="T9" fmla="*/ 13 h 13"/>
                <a:gd name="T10" fmla="*/ 4 w 14"/>
                <a:gd name="T11" fmla="*/ 13 h 13"/>
                <a:gd name="T12" fmla="*/ 4 w 14"/>
                <a:gd name="T13" fmla="*/ 13 h 13"/>
                <a:gd name="T14" fmla="*/ 13 w 14"/>
                <a:gd name="T15" fmla="*/ 12 h 13"/>
                <a:gd name="T16" fmla="*/ 14 w 14"/>
                <a:gd name="T17" fmla="*/ 12 h 13"/>
                <a:gd name="T18" fmla="*/ 14 w 14"/>
                <a:gd name="T19" fmla="*/ 0 h 13"/>
                <a:gd name="T20" fmla="*/ 13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3" y="0"/>
                  </a:moveTo>
                  <a:cubicBezTo>
                    <a:pt x="1" y="0"/>
                    <a:pt x="1" y="0"/>
                    <a:pt x="1" y="0"/>
                  </a:cubicBezTo>
                  <a:cubicBezTo>
                    <a:pt x="0" y="0"/>
                    <a:pt x="0" y="0"/>
                    <a:pt x="0" y="0"/>
                  </a:cubicBezTo>
                  <a:cubicBezTo>
                    <a:pt x="0" y="0"/>
                    <a:pt x="0" y="0"/>
                    <a:pt x="0" y="0"/>
                  </a:cubicBezTo>
                  <a:cubicBezTo>
                    <a:pt x="1" y="5"/>
                    <a:pt x="2" y="9"/>
                    <a:pt x="4" y="13"/>
                  </a:cubicBezTo>
                  <a:cubicBezTo>
                    <a:pt x="4" y="13"/>
                    <a:pt x="4" y="13"/>
                    <a:pt x="4" y="13"/>
                  </a:cubicBezTo>
                  <a:cubicBezTo>
                    <a:pt x="4" y="13"/>
                    <a:pt x="4" y="13"/>
                    <a:pt x="4" y="13"/>
                  </a:cubicBezTo>
                  <a:cubicBezTo>
                    <a:pt x="7" y="13"/>
                    <a:pt x="10" y="12"/>
                    <a:pt x="13" y="12"/>
                  </a:cubicBezTo>
                  <a:cubicBezTo>
                    <a:pt x="14" y="12"/>
                    <a:pt x="14" y="12"/>
                    <a:pt x="14" y="12"/>
                  </a:cubicBezTo>
                  <a:cubicBezTo>
                    <a:pt x="14" y="0"/>
                    <a:pt x="14" y="0"/>
                    <a:pt x="14" y="0"/>
                  </a:cubicBezTo>
                  <a:lnTo>
                    <a:pt x="13" y="0"/>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6" name="Freeform 46"/>
            <p:cNvSpPr>
              <a:spLocks/>
            </p:cNvSpPr>
            <p:nvPr/>
          </p:nvSpPr>
          <p:spPr bwMode="auto">
            <a:xfrm>
              <a:off x="8118475" y="5064126"/>
              <a:ext cx="74613" cy="93663"/>
            </a:xfrm>
            <a:custGeom>
              <a:avLst/>
              <a:gdLst>
                <a:gd name="T0" fmla="*/ 6 w 12"/>
                <a:gd name="T1" fmla="*/ 0 h 15"/>
                <a:gd name="T2" fmla="*/ 1 w 12"/>
                <a:gd name="T3" fmla="*/ 3 h 15"/>
                <a:gd name="T4" fmla="*/ 0 w 12"/>
                <a:gd name="T5" fmla="*/ 4 h 15"/>
                <a:gd name="T6" fmla="*/ 3 w 12"/>
                <a:gd name="T7" fmla="*/ 15 h 15"/>
                <a:gd name="T8" fmla="*/ 3 w 12"/>
                <a:gd name="T9" fmla="*/ 15 h 15"/>
                <a:gd name="T10" fmla="*/ 12 w 12"/>
                <a:gd name="T11" fmla="*/ 15 h 15"/>
                <a:gd name="T12" fmla="*/ 12 w 12"/>
                <a:gd name="T13" fmla="*/ 15 h 15"/>
                <a:gd name="T14" fmla="*/ 12 w 12"/>
                <a:gd name="T15" fmla="*/ 15 h 15"/>
                <a:gd name="T16" fmla="*/ 6 w 12"/>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0"/>
                  </a:moveTo>
                  <a:cubicBezTo>
                    <a:pt x="5" y="1"/>
                    <a:pt x="3" y="2"/>
                    <a:pt x="1" y="3"/>
                  </a:cubicBezTo>
                  <a:cubicBezTo>
                    <a:pt x="0" y="4"/>
                    <a:pt x="0" y="4"/>
                    <a:pt x="0" y="4"/>
                  </a:cubicBezTo>
                  <a:cubicBezTo>
                    <a:pt x="2" y="7"/>
                    <a:pt x="3" y="11"/>
                    <a:pt x="3" y="15"/>
                  </a:cubicBezTo>
                  <a:cubicBezTo>
                    <a:pt x="3" y="15"/>
                    <a:pt x="3" y="15"/>
                    <a:pt x="3" y="15"/>
                  </a:cubicBezTo>
                  <a:cubicBezTo>
                    <a:pt x="12" y="15"/>
                    <a:pt x="12" y="15"/>
                    <a:pt x="12" y="15"/>
                  </a:cubicBezTo>
                  <a:cubicBezTo>
                    <a:pt x="12" y="15"/>
                    <a:pt x="12" y="15"/>
                    <a:pt x="12" y="15"/>
                  </a:cubicBezTo>
                  <a:cubicBezTo>
                    <a:pt x="12" y="15"/>
                    <a:pt x="12" y="15"/>
                    <a:pt x="12" y="15"/>
                  </a:cubicBezTo>
                  <a:cubicBezTo>
                    <a:pt x="12" y="9"/>
                    <a:pt x="10" y="4"/>
                    <a:pt x="6"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7" name="Freeform 47"/>
            <p:cNvSpPr>
              <a:spLocks/>
            </p:cNvSpPr>
            <p:nvPr/>
          </p:nvSpPr>
          <p:spPr bwMode="auto">
            <a:xfrm>
              <a:off x="8037513" y="5087938"/>
              <a:ext cx="80963" cy="69850"/>
            </a:xfrm>
            <a:custGeom>
              <a:avLst/>
              <a:gdLst>
                <a:gd name="T0" fmla="*/ 10 w 13"/>
                <a:gd name="T1" fmla="*/ 0 h 11"/>
                <a:gd name="T2" fmla="*/ 0 w 13"/>
                <a:gd name="T3" fmla="*/ 2 h 11"/>
                <a:gd name="T4" fmla="*/ 0 w 13"/>
                <a:gd name="T5" fmla="*/ 11 h 11"/>
                <a:gd name="T6" fmla="*/ 0 w 13"/>
                <a:gd name="T7" fmla="*/ 11 h 11"/>
                <a:gd name="T8" fmla="*/ 13 w 13"/>
                <a:gd name="T9" fmla="*/ 11 h 11"/>
                <a:gd name="T10" fmla="*/ 13 w 13"/>
                <a:gd name="T11" fmla="*/ 11 h 11"/>
                <a:gd name="T12" fmla="*/ 13 w 13"/>
                <a:gd name="T13" fmla="*/ 11 h 11"/>
                <a:gd name="T14" fmla="*/ 10 w 13"/>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0" y="0"/>
                  </a:moveTo>
                  <a:cubicBezTo>
                    <a:pt x="7" y="1"/>
                    <a:pt x="3" y="2"/>
                    <a:pt x="0" y="2"/>
                  </a:cubicBezTo>
                  <a:cubicBezTo>
                    <a:pt x="0" y="11"/>
                    <a:pt x="0" y="11"/>
                    <a:pt x="0" y="11"/>
                  </a:cubicBezTo>
                  <a:cubicBezTo>
                    <a:pt x="0" y="11"/>
                    <a:pt x="0" y="11"/>
                    <a:pt x="0" y="11"/>
                  </a:cubicBezTo>
                  <a:cubicBezTo>
                    <a:pt x="13" y="11"/>
                    <a:pt x="13" y="11"/>
                    <a:pt x="13" y="11"/>
                  </a:cubicBezTo>
                  <a:cubicBezTo>
                    <a:pt x="13" y="11"/>
                    <a:pt x="13" y="11"/>
                    <a:pt x="13" y="11"/>
                  </a:cubicBezTo>
                  <a:cubicBezTo>
                    <a:pt x="13" y="11"/>
                    <a:pt x="13" y="11"/>
                    <a:pt x="13" y="11"/>
                  </a:cubicBezTo>
                  <a:cubicBezTo>
                    <a:pt x="13" y="7"/>
                    <a:pt x="12" y="4"/>
                    <a:pt x="10"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8" name="Freeform 48"/>
            <p:cNvSpPr>
              <a:spLocks/>
            </p:cNvSpPr>
            <p:nvPr/>
          </p:nvSpPr>
          <p:spPr bwMode="auto">
            <a:xfrm>
              <a:off x="7854950" y="5064126"/>
              <a:ext cx="76200" cy="93663"/>
            </a:xfrm>
            <a:custGeom>
              <a:avLst/>
              <a:gdLst>
                <a:gd name="T0" fmla="*/ 6 w 12"/>
                <a:gd name="T1" fmla="*/ 0 h 15"/>
                <a:gd name="T2" fmla="*/ 6 w 12"/>
                <a:gd name="T3" fmla="*/ 0 h 15"/>
                <a:gd name="T4" fmla="*/ 0 w 12"/>
                <a:gd name="T5" fmla="*/ 15 h 15"/>
                <a:gd name="T6" fmla="*/ 0 w 12"/>
                <a:gd name="T7" fmla="*/ 15 h 15"/>
                <a:gd name="T8" fmla="*/ 1 w 12"/>
                <a:gd name="T9" fmla="*/ 15 h 15"/>
                <a:gd name="T10" fmla="*/ 9 w 12"/>
                <a:gd name="T11" fmla="*/ 15 h 15"/>
                <a:gd name="T12" fmla="*/ 9 w 12"/>
                <a:gd name="T13" fmla="*/ 15 h 15"/>
                <a:gd name="T14" fmla="*/ 12 w 12"/>
                <a:gd name="T15" fmla="*/ 4 h 15"/>
                <a:gd name="T16" fmla="*/ 11 w 12"/>
                <a:gd name="T17" fmla="*/ 3 h 15"/>
                <a:gd name="T18" fmla="*/ 6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6" y="0"/>
                  </a:moveTo>
                  <a:cubicBezTo>
                    <a:pt x="6" y="0"/>
                    <a:pt x="6" y="0"/>
                    <a:pt x="6" y="0"/>
                  </a:cubicBezTo>
                  <a:cubicBezTo>
                    <a:pt x="3" y="4"/>
                    <a:pt x="1" y="9"/>
                    <a:pt x="0" y="15"/>
                  </a:cubicBezTo>
                  <a:cubicBezTo>
                    <a:pt x="0" y="15"/>
                    <a:pt x="0" y="15"/>
                    <a:pt x="0" y="15"/>
                  </a:cubicBezTo>
                  <a:cubicBezTo>
                    <a:pt x="1" y="15"/>
                    <a:pt x="1" y="15"/>
                    <a:pt x="1" y="15"/>
                  </a:cubicBezTo>
                  <a:cubicBezTo>
                    <a:pt x="9" y="15"/>
                    <a:pt x="9" y="15"/>
                    <a:pt x="9" y="15"/>
                  </a:cubicBezTo>
                  <a:cubicBezTo>
                    <a:pt x="9" y="15"/>
                    <a:pt x="9" y="15"/>
                    <a:pt x="9" y="15"/>
                  </a:cubicBezTo>
                  <a:cubicBezTo>
                    <a:pt x="10" y="11"/>
                    <a:pt x="11" y="7"/>
                    <a:pt x="12" y="4"/>
                  </a:cubicBezTo>
                  <a:cubicBezTo>
                    <a:pt x="11" y="3"/>
                    <a:pt x="11" y="3"/>
                    <a:pt x="11" y="3"/>
                  </a:cubicBezTo>
                  <a:cubicBezTo>
                    <a:pt x="9" y="2"/>
                    <a:pt x="7" y="1"/>
                    <a:pt x="6" y="0"/>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49" name="Freeform 49"/>
            <p:cNvSpPr>
              <a:spLocks/>
            </p:cNvSpPr>
            <p:nvPr/>
          </p:nvSpPr>
          <p:spPr bwMode="auto">
            <a:xfrm>
              <a:off x="7931150" y="5087938"/>
              <a:ext cx="87313" cy="69850"/>
            </a:xfrm>
            <a:custGeom>
              <a:avLst/>
              <a:gdLst>
                <a:gd name="T0" fmla="*/ 0 w 14"/>
                <a:gd name="T1" fmla="*/ 11 h 11"/>
                <a:gd name="T2" fmla="*/ 0 w 14"/>
                <a:gd name="T3" fmla="*/ 11 h 11"/>
                <a:gd name="T4" fmla="*/ 1 w 14"/>
                <a:gd name="T5" fmla="*/ 11 h 11"/>
                <a:gd name="T6" fmla="*/ 13 w 14"/>
                <a:gd name="T7" fmla="*/ 11 h 11"/>
                <a:gd name="T8" fmla="*/ 14 w 14"/>
                <a:gd name="T9" fmla="*/ 11 h 11"/>
                <a:gd name="T10" fmla="*/ 14 w 14"/>
                <a:gd name="T11" fmla="*/ 2 h 11"/>
                <a:gd name="T12" fmla="*/ 3 w 14"/>
                <a:gd name="T13" fmla="*/ 0 h 11"/>
                <a:gd name="T14" fmla="*/ 0 w 14"/>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1">
                  <a:moveTo>
                    <a:pt x="0" y="11"/>
                  </a:moveTo>
                  <a:cubicBezTo>
                    <a:pt x="0" y="11"/>
                    <a:pt x="0" y="11"/>
                    <a:pt x="0" y="11"/>
                  </a:cubicBezTo>
                  <a:cubicBezTo>
                    <a:pt x="1" y="11"/>
                    <a:pt x="1" y="11"/>
                    <a:pt x="1" y="11"/>
                  </a:cubicBezTo>
                  <a:cubicBezTo>
                    <a:pt x="13" y="11"/>
                    <a:pt x="13" y="11"/>
                    <a:pt x="13" y="11"/>
                  </a:cubicBezTo>
                  <a:cubicBezTo>
                    <a:pt x="14" y="11"/>
                    <a:pt x="14" y="11"/>
                    <a:pt x="14" y="11"/>
                  </a:cubicBezTo>
                  <a:cubicBezTo>
                    <a:pt x="14" y="2"/>
                    <a:pt x="14" y="2"/>
                    <a:pt x="14" y="2"/>
                  </a:cubicBezTo>
                  <a:cubicBezTo>
                    <a:pt x="10" y="2"/>
                    <a:pt x="6" y="1"/>
                    <a:pt x="3" y="0"/>
                  </a:cubicBezTo>
                  <a:cubicBezTo>
                    <a:pt x="1" y="4"/>
                    <a:pt x="1" y="7"/>
                    <a:pt x="0" y="11"/>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0" name="Freeform 50"/>
            <p:cNvSpPr>
              <a:spLocks/>
            </p:cNvSpPr>
            <p:nvPr/>
          </p:nvSpPr>
          <p:spPr bwMode="auto">
            <a:xfrm>
              <a:off x="8231188" y="4987926"/>
              <a:ext cx="36513" cy="38100"/>
            </a:xfrm>
            <a:custGeom>
              <a:avLst/>
              <a:gdLst>
                <a:gd name="T0" fmla="*/ 3 w 6"/>
                <a:gd name="T1" fmla="*/ 0 h 6"/>
                <a:gd name="T2" fmla="*/ 1 w 6"/>
                <a:gd name="T3" fmla="*/ 3 h 6"/>
                <a:gd name="T4" fmla="*/ 4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1" y="1"/>
                    <a:pt x="1" y="3"/>
                  </a:cubicBezTo>
                  <a:cubicBezTo>
                    <a:pt x="0" y="4"/>
                    <a:pt x="2" y="6"/>
                    <a:pt x="4" y="6"/>
                  </a:cubicBezTo>
                  <a:cubicBezTo>
                    <a:pt x="5" y="6"/>
                    <a:pt x="6" y="4"/>
                    <a:pt x="6" y="3"/>
                  </a:cubicBezTo>
                  <a:cubicBezTo>
                    <a:pt x="6" y="1"/>
                    <a:pt x="5" y="0"/>
                    <a:pt x="3" y="0"/>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1" name="Freeform 51"/>
            <p:cNvSpPr>
              <a:spLocks/>
            </p:cNvSpPr>
            <p:nvPr/>
          </p:nvSpPr>
          <p:spPr bwMode="auto">
            <a:xfrm>
              <a:off x="8218488" y="5026026"/>
              <a:ext cx="68263" cy="80963"/>
            </a:xfrm>
            <a:custGeom>
              <a:avLst/>
              <a:gdLst>
                <a:gd name="T0" fmla="*/ 11 w 11"/>
                <a:gd name="T1" fmla="*/ 13 h 13"/>
                <a:gd name="T2" fmla="*/ 8 w 11"/>
                <a:gd name="T3" fmla="*/ 1 h 13"/>
                <a:gd name="T4" fmla="*/ 8 w 11"/>
                <a:gd name="T5" fmla="*/ 0 h 13"/>
                <a:gd name="T6" fmla="*/ 5 w 11"/>
                <a:gd name="T7" fmla="*/ 1 h 13"/>
                <a:gd name="T8" fmla="*/ 3 w 11"/>
                <a:gd name="T9" fmla="*/ 0 h 13"/>
                <a:gd name="T10" fmla="*/ 3 w 11"/>
                <a:gd name="T11" fmla="*/ 1 h 13"/>
                <a:gd name="T12" fmla="*/ 0 w 11"/>
                <a:gd name="T13" fmla="*/ 13 h 13"/>
                <a:gd name="T14" fmla="*/ 0 w 11"/>
                <a:gd name="T15" fmla="*/ 13 h 13"/>
                <a:gd name="T16" fmla="*/ 0 w 11"/>
                <a:gd name="T17" fmla="*/ 13 h 13"/>
                <a:gd name="T18" fmla="*/ 10 w 11"/>
                <a:gd name="T19" fmla="*/ 13 h 13"/>
                <a:gd name="T20" fmla="*/ 11 w 1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3">
                  <a:moveTo>
                    <a:pt x="11" y="13"/>
                  </a:moveTo>
                  <a:cubicBezTo>
                    <a:pt x="8" y="1"/>
                    <a:pt x="8" y="1"/>
                    <a:pt x="8" y="1"/>
                  </a:cubicBezTo>
                  <a:cubicBezTo>
                    <a:pt x="8" y="0"/>
                    <a:pt x="8" y="0"/>
                    <a:pt x="8" y="0"/>
                  </a:cubicBezTo>
                  <a:cubicBezTo>
                    <a:pt x="7" y="1"/>
                    <a:pt x="7" y="1"/>
                    <a:pt x="5" y="1"/>
                  </a:cubicBezTo>
                  <a:cubicBezTo>
                    <a:pt x="4" y="1"/>
                    <a:pt x="3" y="1"/>
                    <a:pt x="3" y="0"/>
                  </a:cubicBezTo>
                  <a:cubicBezTo>
                    <a:pt x="3" y="1"/>
                    <a:pt x="3" y="1"/>
                    <a:pt x="3" y="1"/>
                  </a:cubicBezTo>
                  <a:cubicBezTo>
                    <a:pt x="0" y="13"/>
                    <a:pt x="0" y="13"/>
                    <a:pt x="0" y="13"/>
                  </a:cubicBezTo>
                  <a:cubicBezTo>
                    <a:pt x="0" y="13"/>
                    <a:pt x="0" y="13"/>
                    <a:pt x="0" y="13"/>
                  </a:cubicBezTo>
                  <a:cubicBezTo>
                    <a:pt x="0" y="13"/>
                    <a:pt x="0" y="13"/>
                    <a:pt x="0" y="13"/>
                  </a:cubicBezTo>
                  <a:cubicBezTo>
                    <a:pt x="10" y="13"/>
                    <a:pt x="10" y="13"/>
                    <a:pt x="10" y="13"/>
                  </a:cubicBezTo>
                  <a:cubicBezTo>
                    <a:pt x="11" y="13"/>
                    <a:pt x="11" y="13"/>
                    <a:pt x="11" y="13"/>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2" name="Freeform 52"/>
            <p:cNvSpPr>
              <a:spLocks/>
            </p:cNvSpPr>
            <p:nvPr/>
          </p:nvSpPr>
          <p:spPr bwMode="auto">
            <a:xfrm>
              <a:off x="7786688" y="4832351"/>
              <a:ext cx="474663" cy="149225"/>
            </a:xfrm>
            <a:custGeom>
              <a:avLst/>
              <a:gdLst>
                <a:gd name="T0" fmla="*/ 1 w 76"/>
                <a:gd name="T1" fmla="*/ 13 h 24"/>
                <a:gd name="T2" fmla="*/ 38 w 76"/>
                <a:gd name="T3" fmla="*/ 24 h 24"/>
                <a:gd name="T4" fmla="*/ 38 w 76"/>
                <a:gd name="T5" fmla="*/ 24 h 24"/>
                <a:gd name="T6" fmla="*/ 38 w 76"/>
                <a:gd name="T7" fmla="*/ 24 h 24"/>
                <a:gd name="T8" fmla="*/ 39 w 76"/>
                <a:gd name="T9" fmla="*/ 24 h 24"/>
                <a:gd name="T10" fmla="*/ 75 w 76"/>
                <a:gd name="T11" fmla="*/ 13 h 24"/>
                <a:gd name="T12" fmla="*/ 76 w 76"/>
                <a:gd name="T13" fmla="*/ 12 h 24"/>
                <a:gd name="T14" fmla="*/ 75 w 76"/>
                <a:gd name="T15" fmla="*/ 11 h 24"/>
                <a:gd name="T16" fmla="*/ 39 w 76"/>
                <a:gd name="T17" fmla="*/ 0 h 24"/>
                <a:gd name="T18" fmla="*/ 38 w 76"/>
                <a:gd name="T19" fmla="*/ 0 h 24"/>
                <a:gd name="T20" fmla="*/ 38 w 76"/>
                <a:gd name="T21" fmla="*/ 0 h 24"/>
                <a:gd name="T22" fmla="*/ 1 w 76"/>
                <a:gd name="T23" fmla="*/ 11 h 24"/>
                <a:gd name="T24" fmla="*/ 0 w 76"/>
                <a:gd name="T25" fmla="*/ 12 h 24"/>
                <a:gd name="T26" fmla="*/ 1 w 76"/>
                <a:gd name="T27"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24">
                  <a:moveTo>
                    <a:pt x="1" y="13"/>
                  </a:moveTo>
                  <a:cubicBezTo>
                    <a:pt x="38" y="24"/>
                    <a:pt x="38" y="24"/>
                    <a:pt x="38" y="24"/>
                  </a:cubicBezTo>
                  <a:cubicBezTo>
                    <a:pt x="38" y="24"/>
                    <a:pt x="38" y="24"/>
                    <a:pt x="38" y="24"/>
                  </a:cubicBezTo>
                  <a:cubicBezTo>
                    <a:pt x="38" y="24"/>
                    <a:pt x="38" y="24"/>
                    <a:pt x="38" y="24"/>
                  </a:cubicBezTo>
                  <a:cubicBezTo>
                    <a:pt x="39" y="24"/>
                    <a:pt x="39" y="24"/>
                    <a:pt x="39" y="24"/>
                  </a:cubicBezTo>
                  <a:cubicBezTo>
                    <a:pt x="75" y="13"/>
                    <a:pt x="75" y="13"/>
                    <a:pt x="75" y="13"/>
                  </a:cubicBezTo>
                  <a:cubicBezTo>
                    <a:pt x="76" y="13"/>
                    <a:pt x="76" y="12"/>
                    <a:pt x="76" y="12"/>
                  </a:cubicBezTo>
                  <a:cubicBezTo>
                    <a:pt x="76" y="11"/>
                    <a:pt x="76" y="11"/>
                    <a:pt x="75" y="11"/>
                  </a:cubicBezTo>
                  <a:cubicBezTo>
                    <a:pt x="39" y="0"/>
                    <a:pt x="39" y="0"/>
                    <a:pt x="39" y="0"/>
                  </a:cubicBezTo>
                  <a:cubicBezTo>
                    <a:pt x="38" y="0"/>
                    <a:pt x="38" y="0"/>
                    <a:pt x="38" y="0"/>
                  </a:cubicBezTo>
                  <a:cubicBezTo>
                    <a:pt x="38" y="0"/>
                    <a:pt x="38" y="0"/>
                    <a:pt x="38" y="0"/>
                  </a:cubicBezTo>
                  <a:cubicBezTo>
                    <a:pt x="1" y="11"/>
                    <a:pt x="1" y="11"/>
                    <a:pt x="1" y="11"/>
                  </a:cubicBezTo>
                  <a:cubicBezTo>
                    <a:pt x="0" y="11"/>
                    <a:pt x="0" y="11"/>
                    <a:pt x="0" y="12"/>
                  </a:cubicBezTo>
                  <a:cubicBezTo>
                    <a:pt x="0" y="12"/>
                    <a:pt x="0" y="13"/>
                    <a:pt x="1" y="13"/>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3" name="Freeform 53"/>
            <p:cNvSpPr>
              <a:spLocks/>
            </p:cNvSpPr>
            <p:nvPr/>
          </p:nvSpPr>
          <p:spPr bwMode="auto">
            <a:xfrm>
              <a:off x="8242300" y="4926013"/>
              <a:ext cx="19050" cy="55563"/>
            </a:xfrm>
            <a:custGeom>
              <a:avLst/>
              <a:gdLst>
                <a:gd name="T0" fmla="*/ 3 w 3"/>
                <a:gd name="T1" fmla="*/ 9 h 9"/>
                <a:gd name="T2" fmla="*/ 3 w 3"/>
                <a:gd name="T3" fmla="*/ 0 h 9"/>
                <a:gd name="T4" fmla="*/ 3 w 3"/>
                <a:gd name="T5" fmla="*/ 0 h 9"/>
                <a:gd name="T6" fmla="*/ 0 w 3"/>
                <a:gd name="T7" fmla="*/ 2 h 9"/>
                <a:gd name="T8" fmla="*/ 0 w 3"/>
                <a:gd name="T9" fmla="*/ 9 h 9"/>
                <a:gd name="T10" fmla="*/ 1 w 3"/>
                <a:gd name="T11" fmla="*/ 8 h 9"/>
                <a:gd name="T12" fmla="*/ 3 w 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 h="9">
                  <a:moveTo>
                    <a:pt x="3" y="9"/>
                  </a:moveTo>
                  <a:cubicBezTo>
                    <a:pt x="3" y="0"/>
                    <a:pt x="3" y="0"/>
                    <a:pt x="3" y="0"/>
                  </a:cubicBezTo>
                  <a:cubicBezTo>
                    <a:pt x="3" y="0"/>
                    <a:pt x="3" y="0"/>
                    <a:pt x="3" y="0"/>
                  </a:cubicBezTo>
                  <a:cubicBezTo>
                    <a:pt x="0" y="2"/>
                    <a:pt x="0" y="2"/>
                    <a:pt x="0" y="2"/>
                  </a:cubicBezTo>
                  <a:cubicBezTo>
                    <a:pt x="0" y="9"/>
                    <a:pt x="0" y="9"/>
                    <a:pt x="0" y="9"/>
                  </a:cubicBezTo>
                  <a:cubicBezTo>
                    <a:pt x="0" y="9"/>
                    <a:pt x="1" y="8"/>
                    <a:pt x="1" y="8"/>
                  </a:cubicBezTo>
                  <a:cubicBezTo>
                    <a:pt x="2" y="8"/>
                    <a:pt x="3" y="9"/>
                    <a:pt x="3" y="9"/>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4" name="Freeform 54"/>
            <p:cNvSpPr>
              <a:spLocks/>
            </p:cNvSpPr>
            <p:nvPr/>
          </p:nvSpPr>
          <p:spPr bwMode="auto">
            <a:xfrm>
              <a:off x="7886700" y="4964113"/>
              <a:ext cx="274638" cy="117475"/>
            </a:xfrm>
            <a:custGeom>
              <a:avLst/>
              <a:gdLst>
                <a:gd name="T0" fmla="*/ 44 w 44"/>
                <a:gd name="T1" fmla="*/ 11 h 19"/>
                <a:gd name="T2" fmla="*/ 44 w 44"/>
                <a:gd name="T3" fmla="*/ 11 h 19"/>
                <a:gd name="T4" fmla="*/ 44 w 44"/>
                <a:gd name="T5" fmla="*/ 0 h 19"/>
                <a:gd name="T6" fmla="*/ 23 w 44"/>
                <a:gd name="T7" fmla="*/ 6 h 19"/>
                <a:gd name="T8" fmla="*/ 22 w 44"/>
                <a:gd name="T9" fmla="*/ 6 h 19"/>
                <a:gd name="T10" fmla="*/ 22 w 44"/>
                <a:gd name="T11" fmla="*/ 6 h 19"/>
                <a:gd name="T12" fmla="*/ 22 w 44"/>
                <a:gd name="T13" fmla="*/ 6 h 19"/>
                <a:gd name="T14" fmla="*/ 0 w 44"/>
                <a:gd name="T15" fmla="*/ 0 h 19"/>
                <a:gd name="T16" fmla="*/ 0 w 44"/>
                <a:gd name="T17" fmla="*/ 11 h 19"/>
                <a:gd name="T18" fmla="*/ 0 w 44"/>
                <a:gd name="T19" fmla="*/ 11 h 19"/>
                <a:gd name="T20" fmla="*/ 22 w 44"/>
                <a:gd name="T21" fmla="*/ 19 h 19"/>
                <a:gd name="T22" fmla="*/ 44 w 44"/>
                <a:gd name="T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19">
                  <a:moveTo>
                    <a:pt x="44" y="11"/>
                  </a:moveTo>
                  <a:cubicBezTo>
                    <a:pt x="44" y="11"/>
                    <a:pt x="44" y="11"/>
                    <a:pt x="44" y="11"/>
                  </a:cubicBezTo>
                  <a:cubicBezTo>
                    <a:pt x="44" y="0"/>
                    <a:pt x="44" y="0"/>
                    <a:pt x="44" y="0"/>
                  </a:cubicBezTo>
                  <a:cubicBezTo>
                    <a:pt x="23" y="6"/>
                    <a:pt x="23" y="6"/>
                    <a:pt x="23" y="6"/>
                  </a:cubicBezTo>
                  <a:cubicBezTo>
                    <a:pt x="22" y="6"/>
                    <a:pt x="22" y="6"/>
                    <a:pt x="22" y="6"/>
                  </a:cubicBezTo>
                  <a:cubicBezTo>
                    <a:pt x="22" y="6"/>
                    <a:pt x="22" y="6"/>
                    <a:pt x="22" y="6"/>
                  </a:cubicBezTo>
                  <a:cubicBezTo>
                    <a:pt x="22" y="6"/>
                    <a:pt x="22" y="6"/>
                    <a:pt x="22" y="6"/>
                  </a:cubicBezTo>
                  <a:cubicBezTo>
                    <a:pt x="0" y="0"/>
                    <a:pt x="0" y="0"/>
                    <a:pt x="0" y="0"/>
                  </a:cubicBezTo>
                  <a:cubicBezTo>
                    <a:pt x="0" y="11"/>
                    <a:pt x="0" y="11"/>
                    <a:pt x="0" y="11"/>
                  </a:cubicBezTo>
                  <a:cubicBezTo>
                    <a:pt x="0" y="11"/>
                    <a:pt x="0" y="11"/>
                    <a:pt x="0" y="11"/>
                  </a:cubicBezTo>
                  <a:cubicBezTo>
                    <a:pt x="1" y="14"/>
                    <a:pt x="10" y="19"/>
                    <a:pt x="22" y="19"/>
                  </a:cubicBezTo>
                  <a:cubicBezTo>
                    <a:pt x="34" y="19"/>
                    <a:pt x="44" y="14"/>
                    <a:pt x="44" y="11"/>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5" name="Freeform 55"/>
            <p:cNvSpPr>
              <a:spLocks noEditPoints="1"/>
            </p:cNvSpPr>
            <p:nvPr/>
          </p:nvSpPr>
          <p:spPr bwMode="auto">
            <a:xfrm>
              <a:off x="8399463" y="4838701"/>
              <a:ext cx="200025" cy="231775"/>
            </a:xfrm>
            <a:custGeom>
              <a:avLst/>
              <a:gdLst>
                <a:gd name="T0" fmla="*/ 18 w 32"/>
                <a:gd name="T1" fmla="*/ 37 h 37"/>
                <a:gd name="T2" fmla="*/ 0 w 32"/>
                <a:gd name="T3" fmla="*/ 37 h 37"/>
                <a:gd name="T4" fmla="*/ 0 w 32"/>
                <a:gd name="T5" fmla="*/ 0 h 37"/>
                <a:gd name="T6" fmla="*/ 18 w 32"/>
                <a:gd name="T7" fmla="*/ 0 h 37"/>
                <a:gd name="T8" fmla="*/ 30 w 32"/>
                <a:gd name="T9" fmla="*/ 9 h 37"/>
                <a:gd name="T10" fmla="*/ 30 w 32"/>
                <a:gd name="T11" fmla="*/ 10 h 37"/>
                <a:gd name="T12" fmla="*/ 25 w 32"/>
                <a:gd name="T13" fmla="*/ 18 h 37"/>
                <a:gd name="T14" fmla="*/ 32 w 32"/>
                <a:gd name="T15" fmla="*/ 27 h 37"/>
                <a:gd name="T16" fmla="*/ 32 w 32"/>
                <a:gd name="T17" fmla="*/ 27 h 37"/>
                <a:gd name="T18" fmla="*/ 18 w 32"/>
                <a:gd name="T19" fmla="*/ 37 h 37"/>
                <a:gd name="T20" fmla="*/ 22 w 32"/>
                <a:gd name="T21" fmla="*/ 11 h 37"/>
                <a:gd name="T22" fmla="*/ 16 w 32"/>
                <a:gd name="T23" fmla="*/ 7 h 37"/>
                <a:gd name="T24" fmla="*/ 8 w 32"/>
                <a:gd name="T25" fmla="*/ 7 h 37"/>
                <a:gd name="T26" fmla="*/ 8 w 32"/>
                <a:gd name="T27" fmla="*/ 15 h 37"/>
                <a:gd name="T28" fmla="*/ 16 w 32"/>
                <a:gd name="T29" fmla="*/ 15 h 37"/>
                <a:gd name="T30" fmla="*/ 22 w 32"/>
                <a:gd name="T31" fmla="*/ 11 h 37"/>
                <a:gd name="T32" fmla="*/ 24 w 32"/>
                <a:gd name="T33" fmla="*/ 26 h 37"/>
                <a:gd name="T34" fmla="*/ 18 w 32"/>
                <a:gd name="T35" fmla="*/ 22 h 37"/>
                <a:gd name="T36" fmla="*/ 8 w 32"/>
                <a:gd name="T37" fmla="*/ 22 h 37"/>
                <a:gd name="T38" fmla="*/ 8 w 32"/>
                <a:gd name="T39" fmla="*/ 30 h 37"/>
                <a:gd name="T40" fmla="*/ 18 w 32"/>
                <a:gd name="T41" fmla="*/ 30 h 37"/>
                <a:gd name="T42" fmla="*/ 24 w 32"/>
                <a:gd name="T4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7">
                  <a:moveTo>
                    <a:pt x="18" y="37"/>
                  </a:moveTo>
                  <a:cubicBezTo>
                    <a:pt x="0" y="37"/>
                    <a:pt x="0" y="37"/>
                    <a:pt x="0" y="37"/>
                  </a:cubicBezTo>
                  <a:cubicBezTo>
                    <a:pt x="0" y="0"/>
                    <a:pt x="0" y="0"/>
                    <a:pt x="0" y="0"/>
                  </a:cubicBezTo>
                  <a:cubicBezTo>
                    <a:pt x="18" y="0"/>
                    <a:pt x="18" y="0"/>
                    <a:pt x="18" y="0"/>
                  </a:cubicBezTo>
                  <a:cubicBezTo>
                    <a:pt x="25" y="0"/>
                    <a:pt x="30" y="3"/>
                    <a:pt x="30" y="9"/>
                  </a:cubicBezTo>
                  <a:cubicBezTo>
                    <a:pt x="30" y="10"/>
                    <a:pt x="30" y="10"/>
                    <a:pt x="30" y="10"/>
                  </a:cubicBezTo>
                  <a:cubicBezTo>
                    <a:pt x="30" y="14"/>
                    <a:pt x="28" y="16"/>
                    <a:pt x="25" y="18"/>
                  </a:cubicBezTo>
                  <a:cubicBezTo>
                    <a:pt x="29" y="19"/>
                    <a:pt x="32" y="22"/>
                    <a:pt x="32" y="27"/>
                  </a:cubicBezTo>
                  <a:cubicBezTo>
                    <a:pt x="32" y="27"/>
                    <a:pt x="32" y="27"/>
                    <a:pt x="32" y="27"/>
                  </a:cubicBezTo>
                  <a:cubicBezTo>
                    <a:pt x="32" y="34"/>
                    <a:pt x="27" y="37"/>
                    <a:pt x="18" y="37"/>
                  </a:cubicBezTo>
                  <a:close/>
                  <a:moveTo>
                    <a:pt x="22" y="11"/>
                  </a:moveTo>
                  <a:cubicBezTo>
                    <a:pt x="22" y="8"/>
                    <a:pt x="20" y="7"/>
                    <a:pt x="16" y="7"/>
                  </a:cubicBezTo>
                  <a:cubicBezTo>
                    <a:pt x="8" y="7"/>
                    <a:pt x="8" y="7"/>
                    <a:pt x="8" y="7"/>
                  </a:cubicBezTo>
                  <a:cubicBezTo>
                    <a:pt x="8" y="15"/>
                    <a:pt x="8" y="15"/>
                    <a:pt x="8" y="15"/>
                  </a:cubicBezTo>
                  <a:cubicBezTo>
                    <a:pt x="16" y="15"/>
                    <a:pt x="16" y="15"/>
                    <a:pt x="16" y="15"/>
                  </a:cubicBezTo>
                  <a:cubicBezTo>
                    <a:pt x="19" y="15"/>
                    <a:pt x="22" y="14"/>
                    <a:pt x="22" y="11"/>
                  </a:cubicBezTo>
                  <a:close/>
                  <a:moveTo>
                    <a:pt x="24" y="26"/>
                  </a:moveTo>
                  <a:cubicBezTo>
                    <a:pt x="24" y="23"/>
                    <a:pt x="22" y="22"/>
                    <a:pt x="18" y="22"/>
                  </a:cubicBezTo>
                  <a:cubicBezTo>
                    <a:pt x="8" y="22"/>
                    <a:pt x="8" y="22"/>
                    <a:pt x="8" y="22"/>
                  </a:cubicBezTo>
                  <a:cubicBezTo>
                    <a:pt x="8" y="30"/>
                    <a:pt x="8" y="30"/>
                    <a:pt x="8" y="30"/>
                  </a:cubicBezTo>
                  <a:cubicBezTo>
                    <a:pt x="18" y="30"/>
                    <a:pt x="18" y="30"/>
                    <a:pt x="18" y="30"/>
                  </a:cubicBezTo>
                  <a:cubicBezTo>
                    <a:pt x="22" y="30"/>
                    <a:pt x="24" y="29"/>
                    <a:pt x="24" y="26"/>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6" name="Freeform 56"/>
            <p:cNvSpPr>
              <a:spLocks/>
            </p:cNvSpPr>
            <p:nvPr/>
          </p:nvSpPr>
          <p:spPr bwMode="auto">
            <a:xfrm>
              <a:off x="8643938" y="4838701"/>
              <a:ext cx="180975" cy="231775"/>
            </a:xfrm>
            <a:custGeom>
              <a:avLst/>
              <a:gdLst>
                <a:gd name="T0" fmla="*/ 0 w 114"/>
                <a:gd name="T1" fmla="*/ 146 h 146"/>
                <a:gd name="T2" fmla="*/ 0 w 114"/>
                <a:gd name="T3" fmla="*/ 0 h 146"/>
                <a:gd name="T4" fmla="*/ 114 w 114"/>
                <a:gd name="T5" fmla="*/ 0 h 146"/>
                <a:gd name="T6" fmla="*/ 114 w 114"/>
                <a:gd name="T7" fmla="*/ 27 h 146"/>
                <a:gd name="T8" fmla="*/ 31 w 114"/>
                <a:gd name="T9" fmla="*/ 27 h 146"/>
                <a:gd name="T10" fmla="*/ 31 w 114"/>
                <a:gd name="T11" fmla="*/ 59 h 146"/>
                <a:gd name="T12" fmla="*/ 102 w 114"/>
                <a:gd name="T13" fmla="*/ 59 h 146"/>
                <a:gd name="T14" fmla="*/ 102 w 114"/>
                <a:gd name="T15" fmla="*/ 86 h 146"/>
                <a:gd name="T16" fmla="*/ 31 w 114"/>
                <a:gd name="T17" fmla="*/ 86 h 146"/>
                <a:gd name="T18" fmla="*/ 31 w 114"/>
                <a:gd name="T19" fmla="*/ 118 h 146"/>
                <a:gd name="T20" fmla="*/ 114 w 114"/>
                <a:gd name="T21" fmla="*/ 118 h 146"/>
                <a:gd name="T22" fmla="*/ 114 w 114"/>
                <a:gd name="T23" fmla="*/ 146 h 146"/>
                <a:gd name="T24" fmla="*/ 0 w 114"/>
                <a:gd name="T2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46">
                  <a:moveTo>
                    <a:pt x="0" y="146"/>
                  </a:moveTo>
                  <a:lnTo>
                    <a:pt x="0" y="0"/>
                  </a:lnTo>
                  <a:lnTo>
                    <a:pt x="114" y="0"/>
                  </a:lnTo>
                  <a:lnTo>
                    <a:pt x="114" y="27"/>
                  </a:lnTo>
                  <a:lnTo>
                    <a:pt x="31" y="27"/>
                  </a:lnTo>
                  <a:lnTo>
                    <a:pt x="31" y="59"/>
                  </a:lnTo>
                  <a:lnTo>
                    <a:pt x="102" y="59"/>
                  </a:lnTo>
                  <a:lnTo>
                    <a:pt x="102" y="86"/>
                  </a:lnTo>
                  <a:lnTo>
                    <a:pt x="31" y="86"/>
                  </a:lnTo>
                  <a:lnTo>
                    <a:pt x="31" y="118"/>
                  </a:lnTo>
                  <a:lnTo>
                    <a:pt x="114" y="118"/>
                  </a:lnTo>
                  <a:lnTo>
                    <a:pt x="114" y="146"/>
                  </a:lnTo>
                  <a:lnTo>
                    <a:pt x="0" y="146"/>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7" name="Freeform 57"/>
            <p:cNvSpPr>
              <a:spLocks/>
            </p:cNvSpPr>
            <p:nvPr/>
          </p:nvSpPr>
          <p:spPr bwMode="auto">
            <a:xfrm>
              <a:off x="8855075" y="4832351"/>
              <a:ext cx="188913" cy="242888"/>
            </a:xfrm>
            <a:custGeom>
              <a:avLst/>
              <a:gdLst>
                <a:gd name="T0" fmla="*/ 16 w 30"/>
                <a:gd name="T1" fmla="*/ 39 h 39"/>
                <a:gd name="T2" fmla="*/ 0 w 30"/>
                <a:gd name="T3" fmla="*/ 33 h 39"/>
                <a:gd name="T4" fmla="*/ 5 w 30"/>
                <a:gd name="T5" fmla="*/ 27 h 39"/>
                <a:gd name="T6" fmla="*/ 16 w 30"/>
                <a:gd name="T7" fmla="*/ 32 h 39"/>
                <a:gd name="T8" fmla="*/ 21 w 30"/>
                <a:gd name="T9" fmla="*/ 28 h 39"/>
                <a:gd name="T10" fmla="*/ 21 w 30"/>
                <a:gd name="T11" fmla="*/ 28 h 39"/>
                <a:gd name="T12" fmla="*/ 14 w 30"/>
                <a:gd name="T13" fmla="*/ 23 h 39"/>
                <a:gd name="T14" fmla="*/ 1 w 30"/>
                <a:gd name="T15" fmla="*/ 12 h 39"/>
                <a:gd name="T16" fmla="*/ 1 w 30"/>
                <a:gd name="T17" fmla="*/ 12 h 39"/>
                <a:gd name="T18" fmla="*/ 14 w 30"/>
                <a:gd name="T19" fmla="*/ 0 h 39"/>
                <a:gd name="T20" fmla="*/ 28 w 30"/>
                <a:gd name="T21" fmla="*/ 5 h 39"/>
                <a:gd name="T22" fmla="*/ 24 w 30"/>
                <a:gd name="T23" fmla="*/ 11 h 39"/>
                <a:gd name="T24" fmla="*/ 14 w 30"/>
                <a:gd name="T25" fmla="*/ 7 h 39"/>
                <a:gd name="T26" fmla="*/ 9 w 30"/>
                <a:gd name="T27" fmla="*/ 11 h 39"/>
                <a:gd name="T28" fmla="*/ 9 w 30"/>
                <a:gd name="T29" fmla="*/ 11 h 39"/>
                <a:gd name="T30" fmla="*/ 18 w 30"/>
                <a:gd name="T31" fmla="*/ 16 h 39"/>
                <a:gd name="T32" fmla="*/ 30 w 30"/>
                <a:gd name="T33" fmla="*/ 27 h 39"/>
                <a:gd name="T34" fmla="*/ 30 w 30"/>
                <a:gd name="T35" fmla="*/ 27 h 39"/>
                <a:gd name="T36" fmla="*/ 16 w 30"/>
                <a:gd name="T3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9">
                  <a:moveTo>
                    <a:pt x="16" y="39"/>
                  </a:moveTo>
                  <a:cubicBezTo>
                    <a:pt x="10" y="39"/>
                    <a:pt x="4" y="37"/>
                    <a:pt x="0" y="33"/>
                  </a:cubicBezTo>
                  <a:cubicBezTo>
                    <a:pt x="5" y="27"/>
                    <a:pt x="5" y="27"/>
                    <a:pt x="5" y="27"/>
                  </a:cubicBezTo>
                  <a:cubicBezTo>
                    <a:pt x="8" y="30"/>
                    <a:pt x="12" y="32"/>
                    <a:pt x="16" y="32"/>
                  </a:cubicBezTo>
                  <a:cubicBezTo>
                    <a:pt x="19" y="32"/>
                    <a:pt x="21" y="30"/>
                    <a:pt x="21" y="28"/>
                  </a:cubicBezTo>
                  <a:cubicBezTo>
                    <a:pt x="21" y="28"/>
                    <a:pt x="21" y="28"/>
                    <a:pt x="21" y="28"/>
                  </a:cubicBezTo>
                  <a:cubicBezTo>
                    <a:pt x="21" y="26"/>
                    <a:pt x="20" y="25"/>
                    <a:pt x="14" y="23"/>
                  </a:cubicBezTo>
                  <a:cubicBezTo>
                    <a:pt x="6" y="21"/>
                    <a:pt x="1" y="19"/>
                    <a:pt x="1" y="12"/>
                  </a:cubicBezTo>
                  <a:cubicBezTo>
                    <a:pt x="1" y="12"/>
                    <a:pt x="1" y="12"/>
                    <a:pt x="1" y="12"/>
                  </a:cubicBezTo>
                  <a:cubicBezTo>
                    <a:pt x="1" y="5"/>
                    <a:pt x="7" y="0"/>
                    <a:pt x="14" y="0"/>
                  </a:cubicBezTo>
                  <a:cubicBezTo>
                    <a:pt x="20" y="0"/>
                    <a:pt x="25" y="2"/>
                    <a:pt x="28" y="5"/>
                  </a:cubicBezTo>
                  <a:cubicBezTo>
                    <a:pt x="24" y="11"/>
                    <a:pt x="24" y="11"/>
                    <a:pt x="24" y="11"/>
                  </a:cubicBezTo>
                  <a:cubicBezTo>
                    <a:pt x="21" y="9"/>
                    <a:pt x="18" y="7"/>
                    <a:pt x="14" y="7"/>
                  </a:cubicBezTo>
                  <a:cubicBezTo>
                    <a:pt x="11" y="7"/>
                    <a:pt x="9" y="9"/>
                    <a:pt x="9" y="11"/>
                  </a:cubicBezTo>
                  <a:cubicBezTo>
                    <a:pt x="9" y="11"/>
                    <a:pt x="9" y="11"/>
                    <a:pt x="9" y="11"/>
                  </a:cubicBezTo>
                  <a:cubicBezTo>
                    <a:pt x="9" y="13"/>
                    <a:pt x="11" y="14"/>
                    <a:pt x="18" y="16"/>
                  </a:cubicBezTo>
                  <a:cubicBezTo>
                    <a:pt x="25" y="18"/>
                    <a:pt x="30" y="21"/>
                    <a:pt x="30" y="27"/>
                  </a:cubicBezTo>
                  <a:cubicBezTo>
                    <a:pt x="30" y="27"/>
                    <a:pt x="30" y="27"/>
                    <a:pt x="30" y="27"/>
                  </a:cubicBezTo>
                  <a:cubicBezTo>
                    <a:pt x="30" y="35"/>
                    <a:pt x="24" y="39"/>
                    <a:pt x="16" y="39"/>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8" name="Freeform 58"/>
            <p:cNvSpPr>
              <a:spLocks/>
            </p:cNvSpPr>
            <p:nvPr/>
          </p:nvSpPr>
          <p:spPr bwMode="auto">
            <a:xfrm>
              <a:off x="9061450" y="4838701"/>
              <a:ext cx="200025" cy="231775"/>
            </a:xfrm>
            <a:custGeom>
              <a:avLst/>
              <a:gdLst>
                <a:gd name="T0" fmla="*/ 79 w 126"/>
                <a:gd name="T1" fmla="*/ 27 h 146"/>
                <a:gd name="T2" fmla="*/ 79 w 126"/>
                <a:gd name="T3" fmla="*/ 146 h 146"/>
                <a:gd name="T4" fmla="*/ 48 w 126"/>
                <a:gd name="T5" fmla="*/ 146 h 146"/>
                <a:gd name="T6" fmla="*/ 48 w 126"/>
                <a:gd name="T7" fmla="*/ 27 h 146"/>
                <a:gd name="T8" fmla="*/ 0 w 126"/>
                <a:gd name="T9" fmla="*/ 27 h 146"/>
                <a:gd name="T10" fmla="*/ 0 w 126"/>
                <a:gd name="T11" fmla="*/ 0 h 146"/>
                <a:gd name="T12" fmla="*/ 126 w 126"/>
                <a:gd name="T13" fmla="*/ 0 h 146"/>
                <a:gd name="T14" fmla="*/ 126 w 126"/>
                <a:gd name="T15" fmla="*/ 27 h 146"/>
                <a:gd name="T16" fmla="*/ 79 w 126"/>
                <a:gd name="T17"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46">
                  <a:moveTo>
                    <a:pt x="79" y="27"/>
                  </a:moveTo>
                  <a:lnTo>
                    <a:pt x="79" y="146"/>
                  </a:lnTo>
                  <a:lnTo>
                    <a:pt x="48" y="146"/>
                  </a:lnTo>
                  <a:lnTo>
                    <a:pt x="48" y="27"/>
                  </a:lnTo>
                  <a:lnTo>
                    <a:pt x="0" y="27"/>
                  </a:lnTo>
                  <a:lnTo>
                    <a:pt x="0" y="0"/>
                  </a:lnTo>
                  <a:lnTo>
                    <a:pt x="126" y="0"/>
                  </a:lnTo>
                  <a:lnTo>
                    <a:pt x="126" y="27"/>
                  </a:lnTo>
                  <a:lnTo>
                    <a:pt x="79" y="27"/>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59" name="Freeform 59"/>
            <p:cNvSpPr>
              <a:spLocks noEditPoints="1"/>
            </p:cNvSpPr>
            <p:nvPr/>
          </p:nvSpPr>
          <p:spPr bwMode="auto">
            <a:xfrm>
              <a:off x="9399588" y="4838701"/>
              <a:ext cx="187325" cy="231775"/>
            </a:xfrm>
            <a:custGeom>
              <a:avLst/>
              <a:gdLst>
                <a:gd name="T0" fmla="*/ 15 w 30"/>
                <a:gd name="T1" fmla="*/ 26 h 37"/>
                <a:gd name="T2" fmla="*/ 9 w 30"/>
                <a:gd name="T3" fmla="*/ 26 h 37"/>
                <a:gd name="T4" fmla="*/ 9 w 30"/>
                <a:gd name="T5" fmla="*/ 37 h 37"/>
                <a:gd name="T6" fmla="*/ 0 w 30"/>
                <a:gd name="T7" fmla="*/ 37 h 37"/>
                <a:gd name="T8" fmla="*/ 0 w 30"/>
                <a:gd name="T9" fmla="*/ 0 h 37"/>
                <a:gd name="T10" fmla="*/ 16 w 30"/>
                <a:gd name="T11" fmla="*/ 0 h 37"/>
                <a:gd name="T12" fmla="*/ 30 w 30"/>
                <a:gd name="T13" fmla="*/ 13 h 37"/>
                <a:gd name="T14" fmla="*/ 30 w 30"/>
                <a:gd name="T15" fmla="*/ 13 h 37"/>
                <a:gd name="T16" fmla="*/ 15 w 30"/>
                <a:gd name="T17" fmla="*/ 26 h 37"/>
                <a:gd name="T18" fmla="*/ 22 w 30"/>
                <a:gd name="T19" fmla="*/ 13 h 37"/>
                <a:gd name="T20" fmla="*/ 15 w 30"/>
                <a:gd name="T21" fmla="*/ 7 h 37"/>
                <a:gd name="T22" fmla="*/ 9 w 30"/>
                <a:gd name="T23" fmla="*/ 7 h 37"/>
                <a:gd name="T24" fmla="*/ 9 w 30"/>
                <a:gd name="T25" fmla="*/ 19 h 37"/>
                <a:gd name="T26" fmla="*/ 15 w 30"/>
                <a:gd name="T27" fmla="*/ 19 h 37"/>
                <a:gd name="T28" fmla="*/ 22 w 30"/>
                <a:gd name="T29"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7">
                  <a:moveTo>
                    <a:pt x="15" y="26"/>
                  </a:moveTo>
                  <a:cubicBezTo>
                    <a:pt x="9" y="26"/>
                    <a:pt x="9" y="26"/>
                    <a:pt x="9" y="26"/>
                  </a:cubicBezTo>
                  <a:cubicBezTo>
                    <a:pt x="9" y="37"/>
                    <a:pt x="9" y="37"/>
                    <a:pt x="9" y="37"/>
                  </a:cubicBezTo>
                  <a:cubicBezTo>
                    <a:pt x="0" y="37"/>
                    <a:pt x="0" y="37"/>
                    <a:pt x="0" y="37"/>
                  </a:cubicBezTo>
                  <a:cubicBezTo>
                    <a:pt x="0" y="0"/>
                    <a:pt x="0" y="0"/>
                    <a:pt x="0" y="0"/>
                  </a:cubicBezTo>
                  <a:cubicBezTo>
                    <a:pt x="16" y="0"/>
                    <a:pt x="16" y="0"/>
                    <a:pt x="16" y="0"/>
                  </a:cubicBezTo>
                  <a:cubicBezTo>
                    <a:pt x="25" y="0"/>
                    <a:pt x="30" y="5"/>
                    <a:pt x="30" y="13"/>
                  </a:cubicBezTo>
                  <a:cubicBezTo>
                    <a:pt x="30" y="13"/>
                    <a:pt x="30" y="13"/>
                    <a:pt x="30" y="13"/>
                  </a:cubicBezTo>
                  <a:cubicBezTo>
                    <a:pt x="30" y="22"/>
                    <a:pt x="23" y="26"/>
                    <a:pt x="15" y="26"/>
                  </a:cubicBezTo>
                  <a:close/>
                  <a:moveTo>
                    <a:pt x="22" y="13"/>
                  </a:moveTo>
                  <a:cubicBezTo>
                    <a:pt x="22" y="9"/>
                    <a:pt x="19" y="7"/>
                    <a:pt x="15" y="7"/>
                  </a:cubicBezTo>
                  <a:cubicBezTo>
                    <a:pt x="9" y="7"/>
                    <a:pt x="9" y="7"/>
                    <a:pt x="9" y="7"/>
                  </a:cubicBezTo>
                  <a:cubicBezTo>
                    <a:pt x="9" y="19"/>
                    <a:pt x="9" y="19"/>
                    <a:pt x="9" y="19"/>
                  </a:cubicBezTo>
                  <a:cubicBezTo>
                    <a:pt x="15" y="19"/>
                    <a:pt x="15" y="19"/>
                    <a:pt x="15" y="19"/>
                  </a:cubicBezTo>
                  <a:cubicBezTo>
                    <a:pt x="19" y="19"/>
                    <a:pt x="22" y="16"/>
                    <a:pt x="22" y="13"/>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0" name="Freeform 60"/>
            <p:cNvSpPr>
              <a:spLocks noEditPoints="1"/>
            </p:cNvSpPr>
            <p:nvPr/>
          </p:nvSpPr>
          <p:spPr bwMode="auto">
            <a:xfrm>
              <a:off x="9625013" y="4838701"/>
              <a:ext cx="206375" cy="231775"/>
            </a:xfrm>
            <a:custGeom>
              <a:avLst/>
              <a:gdLst>
                <a:gd name="T0" fmla="*/ 23 w 33"/>
                <a:gd name="T1" fmla="*/ 37 h 37"/>
                <a:gd name="T2" fmla="*/ 15 w 33"/>
                <a:gd name="T3" fmla="*/ 25 h 37"/>
                <a:gd name="T4" fmla="*/ 9 w 33"/>
                <a:gd name="T5" fmla="*/ 25 h 37"/>
                <a:gd name="T6" fmla="*/ 9 w 33"/>
                <a:gd name="T7" fmla="*/ 37 h 37"/>
                <a:gd name="T8" fmla="*/ 0 w 33"/>
                <a:gd name="T9" fmla="*/ 37 h 37"/>
                <a:gd name="T10" fmla="*/ 0 w 33"/>
                <a:gd name="T11" fmla="*/ 0 h 37"/>
                <a:gd name="T12" fmla="*/ 18 w 33"/>
                <a:gd name="T13" fmla="*/ 0 h 37"/>
                <a:gd name="T14" fmla="*/ 32 w 33"/>
                <a:gd name="T15" fmla="*/ 12 h 37"/>
                <a:gd name="T16" fmla="*/ 32 w 33"/>
                <a:gd name="T17" fmla="*/ 12 h 37"/>
                <a:gd name="T18" fmla="*/ 24 w 33"/>
                <a:gd name="T19" fmla="*/ 24 h 37"/>
                <a:gd name="T20" fmla="*/ 33 w 33"/>
                <a:gd name="T21" fmla="*/ 37 h 37"/>
                <a:gd name="T22" fmla="*/ 23 w 33"/>
                <a:gd name="T23" fmla="*/ 37 h 37"/>
                <a:gd name="T24" fmla="*/ 24 w 33"/>
                <a:gd name="T25" fmla="*/ 13 h 37"/>
                <a:gd name="T26" fmla="*/ 17 w 33"/>
                <a:gd name="T27" fmla="*/ 7 h 37"/>
                <a:gd name="T28" fmla="*/ 9 w 33"/>
                <a:gd name="T29" fmla="*/ 7 h 37"/>
                <a:gd name="T30" fmla="*/ 9 w 33"/>
                <a:gd name="T31" fmla="*/ 18 h 37"/>
                <a:gd name="T32" fmla="*/ 17 w 33"/>
                <a:gd name="T33" fmla="*/ 18 h 37"/>
                <a:gd name="T34" fmla="*/ 24 w 33"/>
                <a:gd name="T3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7">
                  <a:moveTo>
                    <a:pt x="23" y="37"/>
                  </a:moveTo>
                  <a:cubicBezTo>
                    <a:pt x="15" y="25"/>
                    <a:pt x="15" y="25"/>
                    <a:pt x="15" y="25"/>
                  </a:cubicBezTo>
                  <a:cubicBezTo>
                    <a:pt x="9" y="25"/>
                    <a:pt x="9" y="25"/>
                    <a:pt x="9" y="25"/>
                  </a:cubicBezTo>
                  <a:cubicBezTo>
                    <a:pt x="9" y="37"/>
                    <a:pt x="9" y="37"/>
                    <a:pt x="9" y="37"/>
                  </a:cubicBezTo>
                  <a:cubicBezTo>
                    <a:pt x="0" y="37"/>
                    <a:pt x="0" y="37"/>
                    <a:pt x="0" y="37"/>
                  </a:cubicBezTo>
                  <a:cubicBezTo>
                    <a:pt x="0" y="0"/>
                    <a:pt x="0" y="0"/>
                    <a:pt x="0" y="0"/>
                  </a:cubicBezTo>
                  <a:cubicBezTo>
                    <a:pt x="18" y="0"/>
                    <a:pt x="18" y="0"/>
                    <a:pt x="18" y="0"/>
                  </a:cubicBezTo>
                  <a:cubicBezTo>
                    <a:pt x="27" y="0"/>
                    <a:pt x="32" y="4"/>
                    <a:pt x="32" y="12"/>
                  </a:cubicBezTo>
                  <a:cubicBezTo>
                    <a:pt x="32" y="12"/>
                    <a:pt x="32" y="12"/>
                    <a:pt x="32" y="12"/>
                  </a:cubicBezTo>
                  <a:cubicBezTo>
                    <a:pt x="32" y="18"/>
                    <a:pt x="29" y="22"/>
                    <a:pt x="24" y="24"/>
                  </a:cubicBezTo>
                  <a:cubicBezTo>
                    <a:pt x="33" y="37"/>
                    <a:pt x="33" y="37"/>
                    <a:pt x="33" y="37"/>
                  </a:cubicBezTo>
                  <a:lnTo>
                    <a:pt x="23" y="37"/>
                  </a:lnTo>
                  <a:close/>
                  <a:moveTo>
                    <a:pt x="24" y="13"/>
                  </a:moveTo>
                  <a:cubicBezTo>
                    <a:pt x="24" y="9"/>
                    <a:pt x="21" y="7"/>
                    <a:pt x="17" y="7"/>
                  </a:cubicBezTo>
                  <a:cubicBezTo>
                    <a:pt x="9" y="7"/>
                    <a:pt x="9" y="7"/>
                    <a:pt x="9" y="7"/>
                  </a:cubicBezTo>
                  <a:cubicBezTo>
                    <a:pt x="9" y="18"/>
                    <a:pt x="9" y="18"/>
                    <a:pt x="9" y="18"/>
                  </a:cubicBezTo>
                  <a:cubicBezTo>
                    <a:pt x="17" y="18"/>
                    <a:pt x="17" y="18"/>
                    <a:pt x="17" y="18"/>
                  </a:cubicBezTo>
                  <a:cubicBezTo>
                    <a:pt x="21" y="18"/>
                    <a:pt x="24" y="16"/>
                    <a:pt x="24" y="13"/>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1" name="Freeform 61"/>
            <p:cNvSpPr>
              <a:spLocks noEditPoints="1"/>
            </p:cNvSpPr>
            <p:nvPr/>
          </p:nvSpPr>
          <p:spPr bwMode="auto">
            <a:xfrm>
              <a:off x="9850438" y="4832351"/>
              <a:ext cx="249238" cy="238125"/>
            </a:xfrm>
            <a:custGeom>
              <a:avLst/>
              <a:gdLst>
                <a:gd name="T0" fmla="*/ 126 w 157"/>
                <a:gd name="T1" fmla="*/ 150 h 150"/>
                <a:gd name="T2" fmla="*/ 110 w 157"/>
                <a:gd name="T3" fmla="*/ 118 h 150"/>
                <a:gd name="T4" fmla="*/ 47 w 157"/>
                <a:gd name="T5" fmla="*/ 118 h 150"/>
                <a:gd name="T6" fmla="*/ 35 w 157"/>
                <a:gd name="T7" fmla="*/ 150 h 150"/>
                <a:gd name="T8" fmla="*/ 0 w 157"/>
                <a:gd name="T9" fmla="*/ 150 h 150"/>
                <a:gd name="T10" fmla="*/ 67 w 157"/>
                <a:gd name="T11" fmla="*/ 0 h 150"/>
                <a:gd name="T12" fmla="*/ 94 w 157"/>
                <a:gd name="T13" fmla="*/ 0 h 150"/>
                <a:gd name="T14" fmla="*/ 157 w 157"/>
                <a:gd name="T15" fmla="*/ 150 h 150"/>
                <a:gd name="T16" fmla="*/ 126 w 157"/>
                <a:gd name="T17" fmla="*/ 150 h 150"/>
                <a:gd name="T18" fmla="*/ 78 w 157"/>
                <a:gd name="T19" fmla="*/ 39 h 150"/>
                <a:gd name="T20" fmla="*/ 59 w 157"/>
                <a:gd name="T21" fmla="*/ 90 h 150"/>
                <a:gd name="T22" fmla="*/ 98 w 157"/>
                <a:gd name="T23" fmla="*/ 90 h 150"/>
                <a:gd name="T24" fmla="*/ 78 w 157"/>
                <a:gd name="T25" fmla="*/ 3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126" y="150"/>
                  </a:moveTo>
                  <a:lnTo>
                    <a:pt x="110" y="118"/>
                  </a:lnTo>
                  <a:lnTo>
                    <a:pt x="47" y="118"/>
                  </a:lnTo>
                  <a:lnTo>
                    <a:pt x="35" y="150"/>
                  </a:lnTo>
                  <a:lnTo>
                    <a:pt x="0" y="150"/>
                  </a:lnTo>
                  <a:lnTo>
                    <a:pt x="67" y="0"/>
                  </a:lnTo>
                  <a:lnTo>
                    <a:pt x="94" y="0"/>
                  </a:lnTo>
                  <a:lnTo>
                    <a:pt x="157" y="150"/>
                  </a:lnTo>
                  <a:lnTo>
                    <a:pt x="126" y="150"/>
                  </a:lnTo>
                  <a:close/>
                  <a:moveTo>
                    <a:pt x="78" y="39"/>
                  </a:moveTo>
                  <a:lnTo>
                    <a:pt x="59" y="90"/>
                  </a:lnTo>
                  <a:lnTo>
                    <a:pt x="98" y="90"/>
                  </a:lnTo>
                  <a:lnTo>
                    <a:pt x="78" y="39"/>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2" name="Freeform 62"/>
            <p:cNvSpPr>
              <a:spLocks/>
            </p:cNvSpPr>
            <p:nvPr/>
          </p:nvSpPr>
          <p:spPr bwMode="auto">
            <a:xfrm>
              <a:off x="10112375" y="4832351"/>
              <a:ext cx="219075" cy="242888"/>
            </a:xfrm>
            <a:custGeom>
              <a:avLst/>
              <a:gdLst>
                <a:gd name="T0" fmla="*/ 20 w 35"/>
                <a:gd name="T1" fmla="*/ 39 h 39"/>
                <a:gd name="T2" fmla="*/ 0 w 35"/>
                <a:gd name="T3" fmla="*/ 20 h 39"/>
                <a:gd name="T4" fmla="*/ 0 w 35"/>
                <a:gd name="T5" fmla="*/ 20 h 39"/>
                <a:gd name="T6" fmla="*/ 20 w 35"/>
                <a:gd name="T7" fmla="*/ 0 h 39"/>
                <a:gd name="T8" fmla="*/ 35 w 35"/>
                <a:gd name="T9" fmla="*/ 6 h 39"/>
                <a:gd name="T10" fmla="*/ 30 w 35"/>
                <a:gd name="T11" fmla="*/ 12 h 39"/>
                <a:gd name="T12" fmla="*/ 20 w 35"/>
                <a:gd name="T13" fmla="*/ 8 h 39"/>
                <a:gd name="T14" fmla="*/ 9 w 35"/>
                <a:gd name="T15" fmla="*/ 19 h 39"/>
                <a:gd name="T16" fmla="*/ 9 w 35"/>
                <a:gd name="T17" fmla="*/ 20 h 39"/>
                <a:gd name="T18" fmla="*/ 20 w 35"/>
                <a:gd name="T19" fmla="*/ 31 h 39"/>
                <a:gd name="T20" fmla="*/ 30 w 35"/>
                <a:gd name="T21" fmla="*/ 27 h 39"/>
                <a:gd name="T22" fmla="*/ 35 w 35"/>
                <a:gd name="T23" fmla="*/ 32 h 39"/>
                <a:gd name="T24" fmla="*/ 20 w 35"/>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9">
                  <a:moveTo>
                    <a:pt x="20" y="39"/>
                  </a:moveTo>
                  <a:cubicBezTo>
                    <a:pt x="8" y="39"/>
                    <a:pt x="0" y="31"/>
                    <a:pt x="0" y="20"/>
                  </a:cubicBezTo>
                  <a:cubicBezTo>
                    <a:pt x="0" y="20"/>
                    <a:pt x="0" y="20"/>
                    <a:pt x="0" y="20"/>
                  </a:cubicBezTo>
                  <a:cubicBezTo>
                    <a:pt x="0" y="9"/>
                    <a:pt x="8" y="0"/>
                    <a:pt x="20" y="0"/>
                  </a:cubicBezTo>
                  <a:cubicBezTo>
                    <a:pt x="27" y="0"/>
                    <a:pt x="31" y="2"/>
                    <a:pt x="35" y="6"/>
                  </a:cubicBezTo>
                  <a:cubicBezTo>
                    <a:pt x="30" y="12"/>
                    <a:pt x="30" y="12"/>
                    <a:pt x="30" y="12"/>
                  </a:cubicBezTo>
                  <a:cubicBezTo>
                    <a:pt x="27" y="9"/>
                    <a:pt x="24" y="8"/>
                    <a:pt x="20" y="8"/>
                  </a:cubicBezTo>
                  <a:cubicBezTo>
                    <a:pt x="13" y="8"/>
                    <a:pt x="9" y="13"/>
                    <a:pt x="9" y="19"/>
                  </a:cubicBezTo>
                  <a:cubicBezTo>
                    <a:pt x="9" y="20"/>
                    <a:pt x="9" y="20"/>
                    <a:pt x="9" y="20"/>
                  </a:cubicBezTo>
                  <a:cubicBezTo>
                    <a:pt x="9" y="26"/>
                    <a:pt x="13" y="31"/>
                    <a:pt x="20" y="31"/>
                  </a:cubicBezTo>
                  <a:cubicBezTo>
                    <a:pt x="24" y="31"/>
                    <a:pt x="27" y="30"/>
                    <a:pt x="30" y="27"/>
                  </a:cubicBezTo>
                  <a:cubicBezTo>
                    <a:pt x="35" y="32"/>
                    <a:pt x="35" y="32"/>
                    <a:pt x="35" y="32"/>
                  </a:cubicBezTo>
                  <a:cubicBezTo>
                    <a:pt x="31" y="37"/>
                    <a:pt x="27" y="39"/>
                    <a:pt x="20" y="39"/>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3" name="Freeform 63"/>
            <p:cNvSpPr>
              <a:spLocks/>
            </p:cNvSpPr>
            <p:nvPr/>
          </p:nvSpPr>
          <p:spPr bwMode="auto">
            <a:xfrm>
              <a:off x="10356850" y="4838701"/>
              <a:ext cx="193675" cy="231775"/>
            </a:xfrm>
            <a:custGeom>
              <a:avLst/>
              <a:gdLst>
                <a:gd name="T0" fmla="*/ 78 w 122"/>
                <a:gd name="T1" fmla="*/ 27 h 146"/>
                <a:gd name="T2" fmla="*/ 78 w 122"/>
                <a:gd name="T3" fmla="*/ 146 h 146"/>
                <a:gd name="T4" fmla="*/ 47 w 122"/>
                <a:gd name="T5" fmla="*/ 146 h 146"/>
                <a:gd name="T6" fmla="*/ 47 w 122"/>
                <a:gd name="T7" fmla="*/ 27 h 146"/>
                <a:gd name="T8" fmla="*/ 0 w 122"/>
                <a:gd name="T9" fmla="*/ 27 h 146"/>
                <a:gd name="T10" fmla="*/ 0 w 122"/>
                <a:gd name="T11" fmla="*/ 0 h 146"/>
                <a:gd name="T12" fmla="*/ 122 w 122"/>
                <a:gd name="T13" fmla="*/ 0 h 146"/>
                <a:gd name="T14" fmla="*/ 122 w 122"/>
                <a:gd name="T15" fmla="*/ 27 h 146"/>
                <a:gd name="T16" fmla="*/ 78 w 122"/>
                <a:gd name="T17"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46">
                  <a:moveTo>
                    <a:pt x="78" y="27"/>
                  </a:moveTo>
                  <a:lnTo>
                    <a:pt x="78" y="146"/>
                  </a:lnTo>
                  <a:lnTo>
                    <a:pt x="47" y="146"/>
                  </a:lnTo>
                  <a:lnTo>
                    <a:pt x="47" y="27"/>
                  </a:lnTo>
                  <a:lnTo>
                    <a:pt x="0" y="27"/>
                  </a:lnTo>
                  <a:lnTo>
                    <a:pt x="0" y="0"/>
                  </a:lnTo>
                  <a:lnTo>
                    <a:pt x="122" y="0"/>
                  </a:lnTo>
                  <a:lnTo>
                    <a:pt x="122" y="27"/>
                  </a:lnTo>
                  <a:lnTo>
                    <a:pt x="78" y="27"/>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4" name="Rectangle 64"/>
            <p:cNvSpPr>
              <a:spLocks noChangeArrowheads="1"/>
            </p:cNvSpPr>
            <p:nvPr/>
          </p:nvSpPr>
          <p:spPr bwMode="auto">
            <a:xfrm>
              <a:off x="10593388" y="4838701"/>
              <a:ext cx="57150" cy="231775"/>
            </a:xfrm>
            <a:prstGeom prst="rect">
              <a:avLst/>
            </a:prstGeom>
            <a:solidFill>
              <a:srgbClr val="F1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5" name="Freeform 65"/>
            <p:cNvSpPr>
              <a:spLocks/>
            </p:cNvSpPr>
            <p:nvPr/>
          </p:nvSpPr>
          <p:spPr bwMode="auto">
            <a:xfrm>
              <a:off x="10693400" y="4832351"/>
              <a:ext cx="219075" cy="242888"/>
            </a:xfrm>
            <a:custGeom>
              <a:avLst/>
              <a:gdLst>
                <a:gd name="T0" fmla="*/ 20 w 35"/>
                <a:gd name="T1" fmla="*/ 39 h 39"/>
                <a:gd name="T2" fmla="*/ 0 w 35"/>
                <a:gd name="T3" fmla="*/ 20 h 39"/>
                <a:gd name="T4" fmla="*/ 0 w 35"/>
                <a:gd name="T5" fmla="*/ 20 h 39"/>
                <a:gd name="T6" fmla="*/ 20 w 35"/>
                <a:gd name="T7" fmla="*/ 0 h 39"/>
                <a:gd name="T8" fmla="*/ 35 w 35"/>
                <a:gd name="T9" fmla="*/ 6 h 39"/>
                <a:gd name="T10" fmla="*/ 30 w 35"/>
                <a:gd name="T11" fmla="*/ 12 h 39"/>
                <a:gd name="T12" fmla="*/ 20 w 35"/>
                <a:gd name="T13" fmla="*/ 8 h 39"/>
                <a:gd name="T14" fmla="*/ 9 w 35"/>
                <a:gd name="T15" fmla="*/ 19 h 39"/>
                <a:gd name="T16" fmla="*/ 9 w 35"/>
                <a:gd name="T17" fmla="*/ 20 h 39"/>
                <a:gd name="T18" fmla="*/ 20 w 35"/>
                <a:gd name="T19" fmla="*/ 31 h 39"/>
                <a:gd name="T20" fmla="*/ 30 w 35"/>
                <a:gd name="T21" fmla="*/ 27 h 39"/>
                <a:gd name="T22" fmla="*/ 35 w 35"/>
                <a:gd name="T23" fmla="*/ 32 h 39"/>
                <a:gd name="T24" fmla="*/ 20 w 35"/>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9">
                  <a:moveTo>
                    <a:pt x="20" y="39"/>
                  </a:moveTo>
                  <a:cubicBezTo>
                    <a:pt x="9" y="39"/>
                    <a:pt x="0" y="31"/>
                    <a:pt x="0" y="20"/>
                  </a:cubicBezTo>
                  <a:cubicBezTo>
                    <a:pt x="0" y="20"/>
                    <a:pt x="0" y="20"/>
                    <a:pt x="0" y="20"/>
                  </a:cubicBezTo>
                  <a:cubicBezTo>
                    <a:pt x="0" y="9"/>
                    <a:pt x="8" y="0"/>
                    <a:pt x="20" y="0"/>
                  </a:cubicBezTo>
                  <a:cubicBezTo>
                    <a:pt x="27" y="0"/>
                    <a:pt x="31" y="2"/>
                    <a:pt x="35" y="6"/>
                  </a:cubicBezTo>
                  <a:cubicBezTo>
                    <a:pt x="30" y="12"/>
                    <a:pt x="30" y="12"/>
                    <a:pt x="30" y="12"/>
                  </a:cubicBezTo>
                  <a:cubicBezTo>
                    <a:pt x="27" y="9"/>
                    <a:pt x="24" y="8"/>
                    <a:pt x="20" y="8"/>
                  </a:cubicBezTo>
                  <a:cubicBezTo>
                    <a:pt x="14" y="8"/>
                    <a:pt x="9" y="13"/>
                    <a:pt x="9" y="19"/>
                  </a:cubicBezTo>
                  <a:cubicBezTo>
                    <a:pt x="9" y="20"/>
                    <a:pt x="9" y="20"/>
                    <a:pt x="9" y="20"/>
                  </a:cubicBezTo>
                  <a:cubicBezTo>
                    <a:pt x="9" y="26"/>
                    <a:pt x="14" y="31"/>
                    <a:pt x="20" y="31"/>
                  </a:cubicBezTo>
                  <a:cubicBezTo>
                    <a:pt x="24" y="31"/>
                    <a:pt x="27" y="30"/>
                    <a:pt x="30" y="27"/>
                  </a:cubicBezTo>
                  <a:cubicBezTo>
                    <a:pt x="35" y="32"/>
                    <a:pt x="35" y="32"/>
                    <a:pt x="35" y="32"/>
                  </a:cubicBezTo>
                  <a:cubicBezTo>
                    <a:pt x="31" y="37"/>
                    <a:pt x="27" y="39"/>
                    <a:pt x="20" y="39"/>
                  </a:cubicBez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6" name="Freeform 66"/>
            <p:cNvSpPr>
              <a:spLocks/>
            </p:cNvSpPr>
            <p:nvPr/>
          </p:nvSpPr>
          <p:spPr bwMode="auto">
            <a:xfrm>
              <a:off x="10956925" y="4838701"/>
              <a:ext cx="180975" cy="231775"/>
            </a:xfrm>
            <a:custGeom>
              <a:avLst/>
              <a:gdLst>
                <a:gd name="T0" fmla="*/ 0 w 114"/>
                <a:gd name="T1" fmla="*/ 146 h 146"/>
                <a:gd name="T2" fmla="*/ 0 w 114"/>
                <a:gd name="T3" fmla="*/ 0 h 146"/>
                <a:gd name="T4" fmla="*/ 110 w 114"/>
                <a:gd name="T5" fmla="*/ 0 h 146"/>
                <a:gd name="T6" fmla="*/ 110 w 114"/>
                <a:gd name="T7" fmla="*/ 27 h 146"/>
                <a:gd name="T8" fmla="*/ 31 w 114"/>
                <a:gd name="T9" fmla="*/ 27 h 146"/>
                <a:gd name="T10" fmla="*/ 31 w 114"/>
                <a:gd name="T11" fmla="*/ 59 h 146"/>
                <a:gd name="T12" fmla="*/ 102 w 114"/>
                <a:gd name="T13" fmla="*/ 59 h 146"/>
                <a:gd name="T14" fmla="*/ 102 w 114"/>
                <a:gd name="T15" fmla="*/ 86 h 146"/>
                <a:gd name="T16" fmla="*/ 31 w 114"/>
                <a:gd name="T17" fmla="*/ 86 h 146"/>
                <a:gd name="T18" fmla="*/ 31 w 114"/>
                <a:gd name="T19" fmla="*/ 118 h 146"/>
                <a:gd name="T20" fmla="*/ 114 w 114"/>
                <a:gd name="T21" fmla="*/ 118 h 146"/>
                <a:gd name="T22" fmla="*/ 114 w 114"/>
                <a:gd name="T23" fmla="*/ 146 h 146"/>
                <a:gd name="T24" fmla="*/ 0 w 114"/>
                <a:gd name="T2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46">
                  <a:moveTo>
                    <a:pt x="0" y="146"/>
                  </a:moveTo>
                  <a:lnTo>
                    <a:pt x="0" y="0"/>
                  </a:lnTo>
                  <a:lnTo>
                    <a:pt x="110" y="0"/>
                  </a:lnTo>
                  <a:lnTo>
                    <a:pt x="110" y="27"/>
                  </a:lnTo>
                  <a:lnTo>
                    <a:pt x="31" y="27"/>
                  </a:lnTo>
                  <a:lnTo>
                    <a:pt x="31" y="59"/>
                  </a:lnTo>
                  <a:lnTo>
                    <a:pt x="102" y="59"/>
                  </a:lnTo>
                  <a:lnTo>
                    <a:pt x="102" y="86"/>
                  </a:lnTo>
                  <a:lnTo>
                    <a:pt x="31" y="86"/>
                  </a:lnTo>
                  <a:lnTo>
                    <a:pt x="31" y="118"/>
                  </a:lnTo>
                  <a:lnTo>
                    <a:pt x="114" y="118"/>
                  </a:lnTo>
                  <a:lnTo>
                    <a:pt x="114" y="146"/>
                  </a:lnTo>
                  <a:lnTo>
                    <a:pt x="0" y="146"/>
                  </a:lnTo>
                  <a:close/>
                </a:path>
              </a:pathLst>
            </a:custGeom>
            <a:solidFill>
              <a:srgbClr val="F1A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7" name="Freeform 67"/>
            <p:cNvSpPr>
              <a:spLocks noEditPoints="1"/>
            </p:cNvSpPr>
            <p:nvPr/>
          </p:nvSpPr>
          <p:spPr bwMode="auto">
            <a:xfrm>
              <a:off x="8386763" y="5181601"/>
              <a:ext cx="138113" cy="150813"/>
            </a:xfrm>
            <a:custGeom>
              <a:avLst/>
              <a:gdLst>
                <a:gd name="T0" fmla="*/ 10 w 22"/>
                <a:gd name="T1" fmla="*/ 24 h 24"/>
                <a:gd name="T2" fmla="*/ 0 w 22"/>
                <a:gd name="T3" fmla="*/ 24 h 24"/>
                <a:gd name="T4" fmla="*/ 0 w 22"/>
                <a:gd name="T5" fmla="*/ 0 h 24"/>
                <a:gd name="T6" fmla="*/ 10 w 22"/>
                <a:gd name="T7" fmla="*/ 0 h 24"/>
                <a:gd name="T8" fmla="*/ 22 w 22"/>
                <a:gd name="T9" fmla="*/ 12 h 24"/>
                <a:gd name="T10" fmla="*/ 22 w 22"/>
                <a:gd name="T11" fmla="*/ 12 h 24"/>
                <a:gd name="T12" fmla="*/ 10 w 22"/>
                <a:gd name="T13" fmla="*/ 24 h 24"/>
                <a:gd name="T14" fmla="*/ 17 w 22"/>
                <a:gd name="T15" fmla="*/ 12 h 24"/>
                <a:gd name="T16" fmla="*/ 10 w 22"/>
                <a:gd name="T17" fmla="*/ 4 h 24"/>
                <a:gd name="T18" fmla="*/ 6 w 22"/>
                <a:gd name="T19" fmla="*/ 4 h 24"/>
                <a:gd name="T20" fmla="*/ 6 w 22"/>
                <a:gd name="T21" fmla="*/ 19 h 24"/>
                <a:gd name="T22" fmla="*/ 10 w 22"/>
                <a:gd name="T23" fmla="*/ 19 h 24"/>
                <a:gd name="T24" fmla="*/ 17 w 22"/>
                <a:gd name="T25"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4">
                  <a:moveTo>
                    <a:pt x="10" y="24"/>
                  </a:moveTo>
                  <a:cubicBezTo>
                    <a:pt x="0" y="24"/>
                    <a:pt x="0" y="24"/>
                    <a:pt x="0" y="24"/>
                  </a:cubicBezTo>
                  <a:cubicBezTo>
                    <a:pt x="0" y="0"/>
                    <a:pt x="0" y="0"/>
                    <a:pt x="0" y="0"/>
                  </a:cubicBezTo>
                  <a:cubicBezTo>
                    <a:pt x="10" y="0"/>
                    <a:pt x="10" y="0"/>
                    <a:pt x="10" y="0"/>
                  </a:cubicBezTo>
                  <a:cubicBezTo>
                    <a:pt x="17" y="0"/>
                    <a:pt x="22" y="5"/>
                    <a:pt x="22" y="12"/>
                  </a:cubicBezTo>
                  <a:cubicBezTo>
                    <a:pt x="22" y="12"/>
                    <a:pt x="22" y="12"/>
                    <a:pt x="22" y="12"/>
                  </a:cubicBezTo>
                  <a:cubicBezTo>
                    <a:pt x="22" y="18"/>
                    <a:pt x="17" y="24"/>
                    <a:pt x="10" y="24"/>
                  </a:cubicBezTo>
                  <a:close/>
                  <a:moveTo>
                    <a:pt x="17" y="12"/>
                  </a:moveTo>
                  <a:cubicBezTo>
                    <a:pt x="17" y="7"/>
                    <a:pt x="14" y="4"/>
                    <a:pt x="10" y="4"/>
                  </a:cubicBezTo>
                  <a:cubicBezTo>
                    <a:pt x="6" y="4"/>
                    <a:pt x="6" y="4"/>
                    <a:pt x="6" y="4"/>
                  </a:cubicBezTo>
                  <a:cubicBezTo>
                    <a:pt x="6" y="19"/>
                    <a:pt x="6" y="19"/>
                    <a:pt x="6" y="19"/>
                  </a:cubicBezTo>
                  <a:cubicBezTo>
                    <a:pt x="10" y="19"/>
                    <a:pt x="10" y="19"/>
                    <a:pt x="10" y="19"/>
                  </a:cubicBezTo>
                  <a:cubicBezTo>
                    <a:pt x="14" y="19"/>
                    <a:pt x="17" y="16"/>
                    <a:pt x="17" y="12"/>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8" name="Freeform 68"/>
            <p:cNvSpPr>
              <a:spLocks/>
            </p:cNvSpPr>
            <p:nvPr/>
          </p:nvSpPr>
          <p:spPr bwMode="auto">
            <a:xfrm>
              <a:off x="8555038" y="5181601"/>
              <a:ext cx="131763" cy="150813"/>
            </a:xfrm>
            <a:custGeom>
              <a:avLst/>
              <a:gdLst>
                <a:gd name="T0" fmla="*/ 10 w 21"/>
                <a:gd name="T1" fmla="*/ 24 h 24"/>
                <a:gd name="T2" fmla="*/ 0 w 21"/>
                <a:gd name="T3" fmla="*/ 13 h 24"/>
                <a:gd name="T4" fmla="*/ 0 w 21"/>
                <a:gd name="T5" fmla="*/ 0 h 24"/>
                <a:gd name="T6" fmla="*/ 5 w 21"/>
                <a:gd name="T7" fmla="*/ 0 h 24"/>
                <a:gd name="T8" fmla="*/ 5 w 21"/>
                <a:gd name="T9" fmla="*/ 13 h 24"/>
                <a:gd name="T10" fmla="*/ 10 w 21"/>
                <a:gd name="T11" fmla="*/ 19 h 24"/>
                <a:gd name="T12" fmla="*/ 15 w 21"/>
                <a:gd name="T13" fmla="*/ 13 h 24"/>
                <a:gd name="T14" fmla="*/ 15 w 21"/>
                <a:gd name="T15" fmla="*/ 0 h 24"/>
                <a:gd name="T16" fmla="*/ 21 w 21"/>
                <a:gd name="T17" fmla="*/ 0 h 24"/>
                <a:gd name="T18" fmla="*/ 21 w 21"/>
                <a:gd name="T19" fmla="*/ 13 h 24"/>
                <a:gd name="T20" fmla="*/ 10 w 2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4">
                  <a:moveTo>
                    <a:pt x="10" y="24"/>
                  </a:moveTo>
                  <a:cubicBezTo>
                    <a:pt x="4" y="24"/>
                    <a:pt x="0" y="20"/>
                    <a:pt x="0" y="13"/>
                  </a:cubicBezTo>
                  <a:cubicBezTo>
                    <a:pt x="0" y="0"/>
                    <a:pt x="0" y="0"/>
                    <a:pt x="0" y="0"/>
                  </a:cubicBezTo>
                  <a:cubicBezTo>
                    <a:pt x="5" y="0"/>
                    <a:pt x="5" y="0"/>
                    <a:pt x="5" y="0"/>
                  </a:cubicBezTo>
                  <a:cubicBezTo>
                    <a:pt x="5" y="13"/>
                    <a:pt x="5" y="13"/>
                    <a:pt x="5" y="13"/>
                  </a:cubicBezTo>
                  <a:cubicBezTo>
                    <a:pt x="5" y="17"/>
                    <a:pt x="7" y="19"/>
                    <a:pt x="10" y="19"/>
                  </a:cubicBezTo>
                  <a:cubicBezTo>
                    <a:pt x="13" y="19"/>
                    <a:pt x="15" y="17"/>
                    <a:pt x="15" y="13"/>
                  </a:cubicBezTo>
                  <a:cubicBezTo>
                    <a:pt x="15" y="0"/>
                    <a:pt x="15" y="0"/>
                    <a:pt x="15" y="0"/>
                  </a:cubicBezTo>
                  <a:cubicBezTo>
                    <a:pt x="21" y="0"/>
                    <a:pt x="21" y="0"/>
                    <a:pt x="21" y="0"/>
                  </a:cubicBezTo>
                  <a:cubicBezTo>
                    <a:pt x="21" y="13"/>
                    <a:pt x="21" y="13"/>
                    <a:pt x="21" y="13"/>
                  </a:cubicBezTo>
                  <a:cubicBezTo>
                    <a:pt x="21" y="20"/>
                    <a:pt x="17" y="24"/>
                    <a:pt x="10" y="24"/>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69" name="Freeform 69"/>
            <p:cNvSpPr>
              <a:spLocks noEditPoints="1"/>
            </p:cNvSpPr>
            <p:nvPr/>
          </p:nvSpPr>
          <p:spPr bwMode="auto">
            <a:xfrm>
              <a:off x="8718550" y="5181601"/>
              <a:ext cx="131763" cy="150813"/>
            </a:xfrm>
            <a:custGeom>
              <a:avLst/>
              <a:gdLst>
                <a:gd name="T0" fmla="*/ 15 w 21"/>
                <a:gd name="T1" fmla="*/ 24 h 24"/>
                <a:gd name="T2" fmla="*/ 9 w 21"/>
                <a:gd name="T3" fmla="*/ 16 h 24"/>
                <a:gd name="T4" fmla="*/ 5 w 21"/>
                <a:gd name="T5" fmla="*/ 16 h 24"/>
                <a:gd name="T6" fmla="*/ 5 w 21"/>
                <a:gd name="T7" fmla="*/ 24 h 24"/>
                <a:gd name="T8" fmla="*/ 0 w 21"/>
                <a:gd name="T9" fmla="*/ 24 h 24"/>
                <a:gd name="T10" fmla="*/ 0 w 21"/>
                <a:gd name="T11" fmla="*/ 0 h 24"/>
                <a:gd name="T12" fmla="*/ 11 w 21"/>
                <a:gd name="T13" fmla="*/ 0 h 24"/>
                <a:gd name="T14" fmla="*/ 20 w 21"/>
                <a:gd name="T15" fmla="*/ 8 h 24"/>
                <a:gd name="T16" fmla="*/ 20 w 21"/>
                <a:gd name="T17" fmla="*/ 8 h 24"/>
                <a:gd name="T18" fmla="*/ 15 w 21"/>
                <a:gd name="T19" fmla="*/ 15 h 24"/>
                <a:gd name="T20" fmla="*/ 21 w 21"/>
                <a:gd name="T21" fmla="*/ 24 h 24"/>
                <a:gd name="T22" fmla="*/ 15 w 21"/>
                <a:gd name="T23" fmla="*/ 24 h 24"/>
                <a:gd name="T24" fmla="*/ 15 w 21"/>
                <a:gd name="T25" fmla="*/ 8 h 24"/>
                <a:gd name="T26" fmla="*/ 11 w 21"/>
                <a:gd name="T27" fmla="*/ 4 h 24"/>
                <a:gd name="T28" fmla="*/ 5 w 21"/>
                <a:gd name="T29" fmla="*/ 4 h 24"/>
                <a:gd name="T30" fmla="*/ 5 w 21"/>
                <a:gd name="T31" fmla="*/ 11 h 24"/>
                <a:gd name="T32" fmla="*/ 11 w 21"/>
                <a:gd name="T33" fmla="*/ 11 h 24"/>
                <a:gd name="T34" fmla="*/ 15 w 21"/>
                <a:gd name="T3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24">
                  <a:moveTo>
                    <a:pt x="15" y="24"/>
                  </a:moveTo>
                  <a:cubicBezTo>
                    <a:pt x="9" y="16"/>
                    <a:pt x="9" y="16"/>
                    <a:pt x="9" y="16"/>
                  </a:cubicBezTo>
                  <a:cubicBezTo>
                    <a:pt x="5" y="16"/>
                    <a:pt x="5" y="16"/>
                    <a:pt x="5" y="16"/>
                  </a:cubicBezTo>
                  <a:cubicBezTo>
                    <a:pt x="5" y="24"/>
                    <a:pt x="5" y="24"/>
                    <a:pt x="5" y="24"/>
                  </a:cubicBezTo>
                  <a:cubicBezTo>
                    <a:pt x="0" y="24"/>
                    <a:pt x="0" y="24"/>
                    <a:pt x="0" y="24"/>
                  </a:cubicBezTo>
                  <a:cubicBezTo>
                    <a:pt x="0" y="0"/>
                    <a:pt x="0" y="0"/>
                    <a:pt x="0" y="0"/>
                  </a:cubicBezTo>
                  <a:cubicBezTo>
                    <a:pt x="11" y="0"/>
                    <a:pt x="11" y="0"/>
                    <a:pt x="11" y="0"/>
                  </a:cubicBezTo>
                  <a:cubicBezTo>
                    <a:pt x="17" y="0"/>
                    <a:pt x="20" y="3"/>
                    <a:pt x="20" y="8"/>
                  </a:cubicBezTo>
                  <a:cubicBezTo>
                    <a:pt x="20" y="8"/>
                    <a:pt x="20" y="8"/>
                    <a:pt x="20" y="8"/>
                  </a:cubicBezTo>
                  <a:cubicBezTo>
                    <a:pt x="20" y="11"/>
                    <a:pt x="18" y="14"/>
                    <a:pt x="15" y="15"/>
                  </a:cubicBezTo>
                  <a:cubicBezTo>
                    <a:pt x="21" y="24"/>
                    <a:pt x="21" y="24"/>
                    <a:pt x="21" y="24"/>
                  </a:cubicBezTo>
                  <a:lnTo>
                    <a:pt x="15" y="24"/>
                  </a:lnTo>
                  <a:close/>
                  <a:moveTo>
                    <a:pt x="15" y="8"/>
                  </a:moveTo>
                  <a:cubicBezTo>
                    <a:pt x="15" y="6"/>
                    <a:pt x="13" y="4"/>
                    <a:pt x="11" y="4"/>
                  </a:cubicBezTo>
                  <a:cubicBezTo>
                    <a:pt x="5" y="4"/>
                    <a:pt x="5" y="4"/>
                    <a:pt x="5" y="4"/>
                  </a:cubicBezTo>
                  <a:cubicBezTo>
                    <a:pt x="5" y="11"/>
                    <a:pt x="5" y="11"/>
                    <a:pt x="5" y="11"/>
                  </a:cubicBezTo>
                  <a:cubicBezTo>
                    <a:pt x="11" y="11"/>
                    <a:pt x="11" y="11"/>
                    <a:pt x="11" y="11"/>
                  </a:cubicBezTo>
                  <a:cubicBezTo>
                    <a:pt x="13" y="11"/>
                    <a:pt x="15" y="10"/>
                    <a:pt x="15" y="8"/>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0" name="Rectangle 70"/>
            <p:cNvSpPr>
              <a:spLocks noChangeArrowheads="1"/>
            </p:cNvSpPr>
            <p:nvPr/>
          </p:nvSpPr>
          <p:spPr bwMode="auto">
            <a:xfrm>
              <a:off x="8874125" y="5181601"/>
              <a:ext cx="31750" cy="150813"/>
            </a:xfrm>
            <a:prstGeom prst="rect">
              <a:avLst/>
            </a:prstGeom>
            <a:solidFill>
              <a:srgbClr val="03A3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1" name="Freeform 71"/>
            <p:cNvSpPr>
              <a:spLocks/>
            </p:cNvSpPr>
            <p:nvPr/>
          </p:nvSpPr>
          <p:spPr bwMode="auto">
            <a:xfrm>
              <a:off x="8943975" y="5181601"/>
              <a:ext cx="136525" cy="150813"/>
            </a:xfrm>
            <a:custGeom>
              <a:avLst/>
              <a:gdLst>
                <a:gd name="T0" fmla="*/ 67 w 86"/>
                <a:gd name="T1" fmla="*/ 95 h 95"/>
                <a:gd name="T2" fmla="*/ 19 w 86"/>
                <a:gd name="T3" fmla="*/ 32 h 95"/>
                <a:gd name="T4" fmla="*/ 19 w 86"/>
                <a:gd name="T5" fmla="*/ 95 h 95"/>
                <a:gd name="T6" fmla="*/ 0 w 86"/>
                <a:gd name="T7" fmla="*/ 95 h 95"/>
                <a:gd name="T8" fmla="*/ 0 w 86"/>
                <a:gd name="T9" fmla="*/ 0 h 95"/>
                <a:gd name="T10" fmla="*/ 19 w 86"/>
                <a:gd name="T11" fmla="*/ 0 h 95"/>
                <a:gd name="T12" fmla="*/ 63 w 86"/>
                <a:gd name="T13" fmla="*/ 56 h 95"/>
                <a:gd name="T14" fmla="*/ 63 w 86"/>
                <a:gd name="T15" fmla="*/ 0 h 95"/>
                <a:gd name="T16" fmla="*/ 86 w 86"/>
                <a:gd name="T17" fmla="*/ 0 h 95"/>
                <a:gd name="T18" fmla="*/ 86 w 86"/>
                <a:gd name="T19" fmla="*/ 95 h 95"/>
                <a:gd name="T20" fmla="*/ 67 w 86"/>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95">
                  <a:moveTo>
                    <a:pt x="67" y="95"/>
                  </a:moveTo>
                  <a:lnTo>
                    <a:pt x="19" y="32"/>
                  </a:lnTo>
                  <a:lnTo>
                    <a:pt x="19" y="95"/>
                  </a:lnTo>
                  <a:lnTo>
                    <a:pt x="0" y="95"/>
                  </a:lnTo>
                  <a:lnTo>
                    <a:pt x="0" y="0"/>
                  </a:lnTo>
                  <a:lnTo>
                    <a:pt x="19" y="0"/>
                  </a:lnTo>
                  <a:lnTo>
                    <a:pt x="63" y="56"/>
                  </a:lnTo>
                  <a:lnTo>
                    <a:pt x="63" y="0"/>
                  </a:lnTo>
                  <a:lnTo>
                    <a:pt x="86" y="0"/>
                  </a:lnTo>
                  <a:lnTo>
                    <a:pt x="86" y="95"/>
                  </a:lnTo>
                  <a:lnTo>
                    <a:pt x="67" y="95"/>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2" name="Freeform 72"/>
            <p:cNvSpPr>
              <a:spLocks/>
            </p:cNvSpPr>
            <p:nvPr/>
          </p:nvSpPr>
          <p:spPr bwMode="auto">
            <a:xfrm>
              <a:off x="9105900" y="5176838"/>
              <a:ext cx="144463" cy="155575"/>
            </a:xfrm>
            <a:custGeom>
              <a:avLst/>
              <a:gdLst>
                <a:gd name="T0" fmla="*/ 13 w 23"/>
                <a:gd name="T1" fmla="*/ 25 h 25"/>
                <a:gd name="T2" fmla="*/ 0 w 23"/>
                <a:gd name="T3" fmla="*/ 13 h 25"/>
                <a:gd name="T4" fmla="*/ 0 w 23"/>
                <a:gd name="T5" fmla="*/ 13 h 25"/>
                <a:gd name="T6" fmla="*/ 13 w 23"/>
                <a:gd name="T7" fmla="*/ 0 h 25"/>
                <a:gd name="T8" fmla="*/ 22 w 23"/>
                <a:gd name="T9" fmla="*/ 3 h 25"/>
                <a:gd name="T10" fmla="*/ 19 w 23"/>
                <a:gd name="T11" fmla="*/ 8 h 25"/>
                <a:gd name="T12" fmla="*/ 13 w 23"/>
                <a:gd name="T13" fmla="*/ 5 h 25"/>
                <a:gd name="T14" fmla="*/ 6 w 23"/>
                <a:gd name="T15" fmla="*/ 13 h 25"/>
                <a:gd name="T16" fmla="*/ 6 w 23"/>
                <a:gd name="T17" fmla="*/ 13 h 25"/>
                <a:gd name="T18" fmla="*/ 13 w 23"/>
                <a:gd name="T19" fmla="*/ 20 h 25"/>
                <a:gd name="T20" fmla="*/ 18 w 23"/>
                <a:gd name="T21" fmla="*/ 19 h 25"/>
                <a:gd name="T22" fmla="*/ 18 w 23"/>
                <a:gd name="T23" fmla="*/ 15 h 25"/>
                <a:gd name="T24" fmla="*/ 13 w 23"/>
                <a:gd name="T25" fmla="*/ 15 h 25"/>
                <a:gd name="T26" fmla="*/ 13 w 23"/>
                <a:gd name="T27" fmla="*/ 11 h 25"/>
                <a:gd name="T28" fmla="*/ 23 w 23"/>
                <a:gd name="T29" fmla="*/ 11 h 25"/>
                <a:gd name="T30" fmla="*/ 23 w 23"/>
                <a:gd name="T31" fmla="*/ 21 h 25"/>
                <a:gd name="T32" fmla="*/ 13 w 23"/>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5">
                  <a:moveTo>
                    <a:pt x="13" y="25"/>
                  </a:moveTo>
                  <a:cubicBezTo>
                    <a:pt x="5" y="25"/>
                    <a:pt x="0" y="20"/>
                    <a:pt x="0" y="13"/>
                  </a:cubicBezTo>
                  <a:cubicBezTo>
                    <a:pt x="0" y="13"/>
                    <a:pt x="0" y="13"/>
                    <a:pt x="0" y="13"/>
                  </a:cubicBezTo>
                  <a:cubicBezTo>
                    <a:pt x="0" y="6"/>
                    <a:pt x="6" y="0"/>
                    <a:pt x="13" y="0"/>
                  </a:cubicBezTo>
                  <a:cubicBezTo>
                    <a:pt x="17" y="0"/>
                    <a:pt x="20" y="1"/>
                    <a:pt x="22" y="3"/>
                  </a:cubicBezTo>
                  <a:cubicBezTo>
                    <a:pt x="19" y="8"/>
                    <a:pt x="19" y="8"/>
                    <a:pt x="19" y="8"/>
                  </a:cubicBezTo>
                  <a:cubicBezTo>
                    <a:pt x="17" y="6"/>
                    <a:pt x="15" y="5"/>
                    <a:pt x="13" y="5"/>
                  </a:cubicBezTo>
                  <a:cubicBezTo>
                    <a:pt x="9" y="5"/>
                    <a:pt x="6" y="8"/>
                    <a:pt x="6" y="13"/>
                  </a:cubicBezTo>
                  <a:cubicBezTo>
                    <a:pt x="6" y="13"/>
                    <a:pt x="6" y="13"/>
                    <a:pt x="6" y="13"/>
                  </a:cubicBezTo>
                  <a:cubicBezTo>
                    <a:pt x="6" y="17"/>
                    <a:pt x="9" y="20"/>
                    <a:pt x="13" y="20"/>
                  </a:cubicBezTo>
                  <a:cubicBezTo>
                    <a:pt x="15" y="20"/>
                    <a:pt x="17" y="20"/>
                    <a:pt x="18" y="19"/>
                  </a:cubicBezTo>
                  <a:cubicBezTo>
                    <a:pt x="18" y="15"/>
                    <a:pt x="18" y="15"/>
                    <a:pt x="18" y="15"/>
                  </a:cubicBezTo>
                  <a:cubicBezTo>
                    <a:pt x="13" y="15"/>
                    <a:pt x="13" y="15"/>
                    <a:pt x="13" y="15"/>
                  </a:cubicBezTo>
                  <a:cubicBezTo>
                    <a:pt x="13" y="11"/>
                    <a:pt x="13" y="11"/>
                    <a:pt x="13" y="11"/>
                  </a:cubicBezTo>
                  <a:cubicBezTo>
                    <a:pt x="23" y="11"/>
                    <a:pt x="23" y="11"/>
                    <a:pt x="23" y="11"/>
                  </a:cubicBezTo>
                  <a:cubicBezTo>
                    <a:pt x="23" y="21"/>
                    <a:pt x="23" y="21"/>
                    <a:pt x="23" y="21"/>
                  </a:cubicBezTo>
                  <a:cubicBezTo>
                    <a:pt x="21" y="23"/>
                    <a:pt x="17" y="25"/>
                    <a:pt x="13" y="25"/>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3" name="Freeform 73"/>
            <p:cNvSpPr>
              <a:spLocks/>
            </p:cNvSpPr>
            <p:nvPr/>
          </p:nvSpPr>
          <p:spPr bwMode="auto">
            <a:xfrm>
              <a:off x="9337675" y="5176838"/>
              <a:ext cx="119063" cy="155575"/>
            </a:xfrm>
            <a:custGeom>
              <a:avLst/>
              <a:gdLst>
                <a:gd name="T0" fmla="*/ 10 w 19"/>
                <a:gd name="T1" fmla="*/ 25 h 25"/>
                <a:gd name="T2" fmla="*/ 0 w 19"/>
                <a:gd name="T3" fmla="*/ 21 h 25"/>
                <a:gd name="T4" fmla="*/ 3 w 19"/>
                <a:gd name="T5" fmla="*/ 17 h 25"/>
                <a:gd name="T6" fmla="*/ 10 w 19"/>
                <a:gd name="T7" fmla="*/ 20 h 25"/>
                <a:gd name="T8" fmla="*/ 14 w 19"/>
                <a:gd name="T9" fmla="*/ 18 h 25"/>
                <a:gd name="T10" fmla="*/ 14 w 19"/>
                <a:gd name="T11" fmla="*/ 18 h 25"/>
                <a:gd name="T12" fmla="*/ 9 w 19"/>
                <a:gd name="T13" fmla="*/ 15 h 25"/>
                <a:gd name="T14" fmla="*/ 1 w 19"/>
                <a:gd name="T15" fmla="*/ 8 h 25"/>
                <a:gd name="T16" fmla="*/ 1 w 19"/>
                <a:gd name="T17" fmla="*/ 8 h 25"/>
                <a:gd name="T18" fmla="*/ 9 w 19"/>
                <a:gd name="T19" fmla="*/ 0 h 25"/>
                <a:gd name="T20" fmla="*/ 18 w 19"/>
                <a:gd name="T21" fmla="*/ 3 h 25"/>
                <a:gd name="T22" fmla="*/ 15 w 19"/>
                <a:gd name="T23" fmla="*/ 7 h 25"/>
                <a:gd name="T24" fmla="*/ 9 w 19"/>
                <a:gd name="T25" fmla="*/ 5 h 25"/>
                <a:gd name="T26" fmla="*/ 6 w 19"/>
                <a:gd name="T27" fmla="*/ 7 h 25"/>
                <a:gd name="T28" fmla="*/ 6 w 19"/>
                <a:gd name="T29" fmla="*/ 7 h 25"/>
                <a:gd name="T30" fmla="*/ 11 w 19"/>
                <a:gd name="T31" fmla="*/ 10 h 25"/>
                <a:gd name="T32" fmla="*/ 19 w 19"/>
                <a:gd name="T33" fmla="*/ 17 h 25"/>
                <a:gd name="T34" fmla="*/ 19 w 19"/>
                <a:gd name="T35" fmla="*/ 18 h 25"/>
                <a:gd name="T36" fmla="*/ 10 w 19"/>
                <a:gd name="T3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5">
                  <a:moveTo>
                    <a:pt x="10" y="25"/>
                  </a:moveTo>
                  <a:cubicBezTo>
                    <a:pt x="6" y="25"/>
                    <a:pt x="3" y="24"/>
                    <a:pt x="0" y="21"/>
                  </a:cubicBezTo>
                  <a:cubicBezTo>
                    <a:pt x="3" y="17"/>
                    <a:pt x="3" y="17"/>
                    <a:pt x="3" y="17"/>
                  </a:cubicBezTo>
                  <a:cubicBezTo>
                    <a:pt x="5" y="19"/>
                    <a:pt x="7" y="20"/>
                    <a:pt x="10" y="20"/>
                  </a:cubicBezTo>
                  <a:cubicBezTo>
                    <a:pt x="12" y="20"/>
                    <a:pt x="14" y="19"/>
                    <a:pt x="14" y="18"/>
                  </a:cubicBezTo>
                  <a:cubicBezTo>
                    <a:pt x="14" y="18"/>
                    <a:pt x="14" y="18"/>
                    <a:pt x="14" y="18"/>
                  </a:cubicBezTo>
                  <a:cubicBezTo>
                    <a:pt x="14" y="17"/>
                    <a:pt x="13" y="16"/>
                    <a:pt x="9" y="15"/>
                  </a:cubicBezTo>
                  <a:cubicBezTo>
                    <a:pt x="4" y="14"/>
                    <a:pt x="1" y="12"/>
                    <a:pt x="1" y="8"/>
                  </a:cubicBezTo>
                  <a:cubicBezTo>
                    <a:pt x="1" y="8"/>
                    <a:pt x="1" y="8"/>
                    <a:pt x="1" y="8"/>
                  </a:cubicBezTo>
                  <a:cubicBezTo>
                    <a:pt x="1" y="3"/>
                    <a:pt x="4" y="0"/>
                    <a:pt x="9" y="0"/>
                  </a:cubicBezTo>
                  <a:cubicBezTo>
                    <a:pt x="13" y="0"/>
                    <a:pt x="16" y="1"/>
                    <a:pt x="18" y="3"/>
                  </a:cubicBezTo>
                  <a:cubicBezTo>
                    <a:pt x="15" y="7"/>
                    <a:pt x="15" y="7"/>
                    <a:pt x="15" y="7"/>
                  </a:cubicBezTo>
                  <a:cubicBezTo>
                    <a:pt x="13" y="6"/>
                    <a:pt x="11" y="5"/>
                    <a:pt x="9" y="5"/>
                  </a:cubicBezTo>
                  <a:cubicBezTo>
                    <a:pt x="7" y="5"/>
                    <a:pt x="6" y="6"/>
                    <a:pt x="6" y="7"/>
                  </a:cubicBezTo>
                  <a:cubicBezTo>
                    <a:pt x="6" y="7"/>
                    <a:pt x="6" y="7"/>
                    <a:pt x="6" y="7"/>
                  </a:cubicBezTo>
                  <a:cubicBezTo>
                    <a:pt x="6" y="9"/>
                    <a:pt x="7" y="9"/>
                    <a:pt x="11" y="10"/>
                  </a:cubicBezTo>
                  <a:cubicBezTo>
                    <a:pt x="16" y="12"/>
                    <a:pt x="19" y="13"/>
                    <a:pt x="19" y="17"/>
                  </a:cubicBezTo>
                  <a:cubicBezTo>
                    <a:pt x="19" y="18"/>
                    <a:pt x="19" y="18"/>
                    <a:pt x="19" y="18"/>
                  </a:cubicBezTo>
                  <a:cubicBezTo>
                    <a:pt x="19" y="22"/>
                    <a:pt x="15" y="25"/>
                    <a:pt x="10" y="25"/>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4" name="Freeform 74"/>
            <p:cNvSpPr>
              <a:spLocks/>
            </p:cNvSpPr>
            <p:nvPr/>
          </p:nvSpPr>
          <p:spPr bwMode="auto">
            <a:xfrm>
              <a:off x="9480550" y="5181601"/>
              <a:ext cx="119063" cy="150813"/>
            </a:xfrm>
            <a:custGeom>
              <a:avLst/>
              <a:gdLst>
                <a:gd name="T0" fmla="*/ 0 w 75"/>
                <a:gd name="T1" fmla="*/ 95 h 95"/>
                <a:gd name="T2" fmla="*/ 0 w 75"/>
                <a:gd name="T3" fmla="*/ 0 h 95"/>
                <a:gd name="T4" fmla="*/ 71 w 75"/>
                <a:gd name="T5" fmla="*/ 0 h 95"/>
                <a:gd name="T6" fmla="*/ 71 w 75"/>
                <a:gd name="T7" fmla="*/ 16 h 95"/>
                <a:gd name="T8" fmla="*/ 24 w 75"/>
                <a:gd name="T9" fmla="*/ 16 h 95"/>
                <a:gd name="T10" fmla="*/ 24 w 75"/>
                <a:gd name="T11" fmla="*/ 36 h 95"/>
                <a:gd name="T12" fmla="*/ 67 w 75"/>
                <a:gd name="T13" fmla="*/ 36 h 95"/>
                <a:gd name="T14" fmla="*/ 67 w 75"/>
                <a:gd name="T15" fmla="*/ 56 h 95"/>
                <a:gd name="T16" fmla="*/ 24 w 75"/>
                <a:gd name="T17" fmla="*/ 56 h 95"/>
                <a:gd name="T18" fmla="*/ 24 w 75"/>
                <a:gd name="T19" fmla="*/ 75 h 95"/>
                <a:gd name="T20" fmla="*/ 75 w 75"/>
                <a:gd name="T21" fmla="*/ 75 h 95"/>
                <a:gd name="T22" fmla="*/ 75 w 75"/>
                <a:gd name="T23" fmla="*/ 95 h 95"/>
                <a:gd name="T24" fmla="*/ 0 w 75"/>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5">
                  <a:moveTo>
                    <a:pt x="0" y="95"/>
                  </a:moveTo>
                  <a:lnTo>
                    <a:pt x="0" y="0"/>
                  </a:lnTo>
                  <a:lnTo>
                    <a:pt x="71" y="0"/>
                  </a:lnTo>
                  <a:lnTo>
                    <a:pt x="71" y="16"/>
                  </a:lnTo>
                  <a:lnTo>
                    <a:pt x="24" y="16"/>
                  </a:lnTo>
                  <a:lnTo>
                    <a:pt x="24" y="36"/>
                  </a:lnTo>
                  <a:lnTo>
                    <a:pt x="67" y="36"/>
                  </a:lnTo>
                  <a:lnTo>
                    <a:pt x="67" y="56"/>
                  </a:lnTo>
                  <a:lnTo>
                    <a:pt x="24" y="56"/>
                  </a:lnTo>
                  <a:lnTo>
                    <a:pt x="24" y="75"/>
                  </a:lnTo>
                  <a:lnTo>
                    <a:pt x="75" y="75"/>
                  </a:lnTo>
                  <a:lnTo>
                    <a:pt x="75" y="95"/>
                  </a:lnTo>
                  <a:lnTo>
                    <a:pt x="0" y="95"/>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5" name="Freeform 75"/>
            <p:cNvSpPr>
              <a:spLocks/>
            </p:cNvSpPr>
            <p:nvPr/>
          </p:nvSpPr>
          <p:spPr bwMode="auto">
            <a:xfrm>
              <a:off x="9618663" y="5176838"/>
              <a:ext cx="119063" cy="155575"/>
            </a:xfrm>
            <a:custGeom>
              <a:avLst/>
              <a:gdLst>
                <a:gd name="T0" fmla="*/ 10 w 19"/>
                <a:gd name="T1" fmla="*/ 25 h 25"/>
                <a:gd name="T2" fmla="*/ 0 w 19"/>
                <a:gd name="T3" fmla="*/ 21 h 25"/>
                <a:gd name="T4" fmla="*/ 3 w 19"/>
                <a:gd name="T5" fmla="*/ 17 h 25"/>
                <a:gd name="T6" fmla="*/ 10 w 19"/>
                <a:gd name="T7" fmla="*/ 20 h 25"/>
                <a:gd name="T8" fmla="*/ 13 w 19"/>
                <a:gd name="T9" fmla="*/ 18 h 25"/>
                <a:gd name="T10" fmla="*/ 13 w 19"/>
                <a:gd name="T11" fmla="*/ 18 h 25"/>
                <a:gd name="T12" fmla="*/ 9 w 19"/>
                <a:gd name="T13" fmla="*/ 15 h 25"/>
                <a:gd name="T14" fmla="*/ 1 w 19"/>
                <a:gd name="T15" fmla="*/ 8 h 25"/>
                <a:gd name="T16" fmla="*/ 1 w 19"/>
                <a:gd name="T17" fmla="*/ 8 h 25"/>
                <a:gd name="T18" fmla="*/ 9 w 19"/>
                <a:gd name="T19" fmla="*/ 0 h 25"/>
                <a:gd name="T20" fmla="*/ 18 w 19"/>
                <a:gd name="T21" fmla="*/ 3 h 25"/>
                <a:gd name="T22" fmla="*/ 15 w 19"/>
                <a:gd name="T23" fmla="*/ 7 h 25"/>
                <a:gd name="T24" fmla="*/ 9 w 19"/>
                <a:gd name="T25" fmla="*/ 5 h 25"/>
                <a:gd name="T26" fmla="*/ 6 w 19"/>
                <a:gd name="T27" fmla="*/ 7 h 25"/>
                <a:gd name="T28" fmla="*/ 6 w 19"/>
                <a:gd name="T29" fmla="*/ 7 h 25"/>
                <a:gd name="T30" fmla="*/ 11 w 19"/>
                <a:gd name="T31" fmla="*/ 10 h 25"/>
                <a:gd name="T32" fmla="*/ 19 w 19"/>
                <a:gd name="T33" fmla="*/ 17 h 25"/>
                <a:gd name="T34" fmla="*/ 19 w 19"/>
                <a:gd name="T35" fmla="*/ 18 h 25"/>
                <a:gd name="T36" fmla="*/ 10 w 19"/>
                <a:gd name="T3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5">
                  <a:moveTo>
                    <a:pt x="10" y="25"/>
                  </a:moveTo>
                  <a:cubicBezTo>
                    <a:pt x="6" y="25"/>
                    <a:pt x="3" y="24"/>
                    <a:pt x="0" y="21"/>
                  </a:cubicBezTo>
                  <a:cubicBezTo>
                    <a:pt x="3" y="17"/>
                    <a:pt x="3" y="17"/>
                    <a:pt x="3" y="17"/>
                  </a:cubicBezTo>
                  <a:cubicBezTo>
                    <a:pt x="5" y="19"/>
                    <a:pt x="7" y="20"/>
                    <a:pt x="10" y="20"/>
                  </a:cubicBezTo>
                  <a:cubicBezTo>
                    <a:pt x="12" y="20"/>
                    <a:pt x="13" y="19"/>
                    <a:pt x="13" y="18"/>
                  </a:cubicBezTo>
                  <a:cubicBezTo>
                    <a:pt x="13" y="18"/>
                    <a:pt x="13" y="18"/>
                    <a:pt x="13" y="18"/>
                  </a:cubicBezTo>
                  <a:cubicBezTo>
                    <a:pt x="13" y="17"/>
                    <a:pt x="13" y="16"/>
                    <a:pt x="9" y="15"/>
                  </a:cubicBezTo>
                  <a:cubicBezTo>
                    <a:pt x="4" y="14"/>
                    <a:pt x="1" y="12"/>
                    <a:pt x="1" y="8"/>
                  </a:cubicBezTo>
                  <a:cubicBezTo>
                    <a:pt x="1" y="8"/>
                    <a:pt x="1" y="8"/>
                    <a:pt x="1" y="8"/>
                  </a:cubicBezTo>
                  <a:cubicBezTo>
                    <a:pt x="1" y="3"/>
                    <a:pt x="4" y="0"/>
                    <a:pt x="9" y="0"/>
                  </a:cubicBezTo>
                  <a:cubicBezTo>
                    <a:pt x="13" y="0"/>
                    <a:pt x="16" y="1"/>
                    <a:pt x="18" y="3"/>
                  </a:cubicBezTo>
                  <a:cubicBezTo>
                    <a:pt x="15" y="7"/>
                    <a:pt x="15" y="7"/>
                    <a:pt x="15" y="7"/>
                  </a:cubicBezTo>
                  <a:cubicBezTo>
                    <a:pt x="13" y="6"/>
                    <a:pt x="11" y="5"/>
                    <a:pt x="9" y="5"/>
                  </a:cubicBezTo>
                  <a:cubicBezTo>
                    <a:pt x="7" y="5"/>
                    <a:pt x="6" y="6"/>
                    <a:pt x="6" y="7"/>
                  </a:cubicBezTo>
                  <a:cubicBezTo>
                    <a:pt x="6" y="7"/>
                    <a:pt x="6" y="7"/>
                    <a:pt x="6" y="7"/>
                  </a:cubicBezTo>
                  <a:cubicBezTo>
                    <a:pt x="6" y="9"/>
                    <a:pt x="7" y="9"/>
                    <a:pt x="11" y="10"/>
                  </a:cubicBezTo>
                  <a:cubicBezTo>
                    <a:pt x="16" y="12"/>
                    <a:pt x="19" y="13"/>
                    <a:pt x="19" y="17"/>
                  </a:cubicBezTo>
                  <a:cubicBezTo>
                    <a:pt x="19" y="18"/>
                    <a:pt x="19" y="18"/>
                    <a:pt x="19" y="18"/>
                  </a:cubicBezTo>
                  <a:cubicBezTo>
                    <a:pt x="19" y="22"/>
                    <a:pt x="15" y="25"/>
                    <a:pt x="10" y="25"/>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6" name="Freeform 76"/>
            <p:cNvSpPr>
              <a:spLocks/>
            </p:cNvSpPr>
            <p:nvPr/>
          </p:nvSpPr>
          <p:spPr bwMode="auto">
            <a:xfrm>
              <a:off x="9750425" y="5176838"/>
              <a:ext cx="117475" cy="155575"/>
            </a:xfrm>
            <a:custGeom>
              <a:avLst/>
              <a:gdLst>
                <a:gd name="T0" fmla="*/ 10 w 19"/>
                <a:gd name="T1" fmla="*/ 25 h 25"/>
                <a:gd name="T2" fmla="*/ 0 w 19"/>
                <a:gd name="T3" fmla="*/ 21 h 25"/>
                <a:gd name="T4" fmla="*/ 3 w 19"/>
                <a:gd name="T5" fmla="*/ 17 h 25"/>
                <a:gd name="T6" fmla="*/ 11 w 19"/>
                <a:gd name="T7" fmla="*/ 20 h 25"/>
                <a:gd name="T8" fmla="*/ 14 w 19"/>
                <a:gd name="T9" fmla="*/ 18 h 25"/>
                <a:gd name="T10" fmla="*/ 14 w 19"/>
                <a:gd name="T11" fmla="*/ 18 h 25"/>
                <a:gd name="T12" fmla="*/ 9 w 19"/>
                <a:gd name="T13" fmla="*/ 15 h 25"/>
                <a:gd name="T14" fmla="*/ 1 w 19"/>
                <a:gd name="T15" fmla="*/ 8 h 25"/>
                <a:gd name="T16" fmla="*/ 1 w 19"/>
                <a:gd name="T17" fmla="*/ 8 h 25"/>
                <a:gd name="T18" fmla="*/ 10 w 19"/>
                <a:gd name="T19" fmla="*/ 0 h 25"/>
                <a:gd name="T20" fmla="*/ 19 w 19"/>
                <a:gd name="T21" fmla="*/ 3 h 25"/>
                <a:gd name="T22" fmla="*/ 16 w 19"/>
                <a:gd name="T23" fmla="*/ 7 h 25"/>
                <a:gd name="T24" fmla="*/ 10 w 19"/>
                <a:gd name="T25" fmla="*/ 5 h 25"/>
                <a:gd name="T26" fmla="*/ 6 w 19"/>
                <a:gd name="T27" fmla="*/ 7 h 25"/>
                <a:gd name="T28" fmla="*/ 6 w 19"/>
                <a:gd name="T29" fmla="*/ 7 h 25"/>
                <a:gd name="T30" fmla="*/ 12 w 19"/>
                <a:gd name="T31" fmla="*/ 10 h 25"/>
                <a:gd name="T32" fmla="*/ 19 w 19"/>
                <a:gd name="T33" fmla="*/ 17 h 25"/>
                <a:gd name="T34" fmla="*/ 19 w 19"/>
                <a:gd name="T35" fmla="*/ 18 h 25"/>
                <a:gd name="T36" fmla="*/ 10 w 19"/>
                <a:gd name="T3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5">
                  <a:moveTo>
                    <a:pt x="10" y="25"/>
                  </a:moveTo>
                  <a:cubicBezTo>
                    <a:pt x="7" y="25"/>
                    <a:pt x="3" y="24"/>
                    <a:pt x="0" y="21"/>
                  </a:cubicBezTo>
                  <a:cubicBezTo>
                    <a:pt x="3" y="17"/>
                    <a:pt x="3" y="17"/>
                    <a:pt x="3" y="17"/>
                  </a:cubicBezTo>
                  <a:cubicBezTo>
                    <a:pt x="6" y="19"/>
                    <a:pt x="8" y="20"/>
                    <a:pt x="11" y="20"/>
                  </a:cubicBezTo>
                  <a:cubicBezTo>
                    <a:pt x="13" y="20"/>
                    <a:pt x="14" y="19"/>
                    <a:pt x="14" y="18"/>
                  </a:cubicBezTo>
                  <a:cubicBezTo>
                    <a:pt x="14" y="18"/>
                    <a:pt x="14" y="18"/>
                    <a:pt x="14" y="18"/>
                  </a:cubicBezTo>
                  <a:cubicBezTo>
                    <a:pt x="14" y="17"/>
                    <a:pt x="13" y="16"/>
                    <a:pt x="9" y="15"/>
                  </a:cubicBezTo>
                  <a:cubicBezTo>
                    <a:pt x="4" y="14"/>
                    <a:pt x="1" y="12"/>
                    <a:pt x="1" y="8"/>
                  </a:cubicBezTo>
                  <a:cubicBezTo>
                    <a:pt x="1" y="8"/>
                    <a:pt x="1" y="8"/>
                    <a:pt x="1" y="8"/>
                  </a:cubicBezTo>
                  <a:cubicBezTo>
                    <a:pt x="1" y="3"/>
                    <a:pt x="5" y="0"/>
                    <a:pt x="10" y="0"/>
                  </a:cubicBezTo>
                  <a:cubicBezTo>
                    <a:pt x="13" y="0"/>
                    <a:pt x="16" y="1"/>
                    <a:pt x="19" y="3"/>
                  </a:cubicBezTo>
                  <a:cubicBezTo>
                    <a:pt x="16" y="7"/>
                    <a:pt x="16" y="7"/>
                    <a:pt x="16" y="7"/>
                  </a:cubicBezTo>
                  <a:cubicBezTo>
                    <a:pt x="14" y="6"/>
                    <a:pt x="12" y="5"/>
                    <a:pt x="10" y="5"/>
                  </a:cubicBezTo>
                  <a:cubicBezTo>
                    <a:pt x="8" y="5"/>
                    <a:pt x="6" y="6"/>
                    <a:pt x="6" y="7"/>
                  </a:cubicBezTo>
                  <a:cubicBezTo>
                    <a:pt x="6" y="7"/>
                    <a:pt x="6" y="7"/>
                    <a:pt x="6" y="7"/>
                  </a:cubicBezTo>
                  <a:cubicBezTo>
                    <a:pt x="6" y="9"/>
                    <a:pt x="8" y="9"/>
                    <a:pt x="12" y="10"/>
                  </a:cubicBezTo>
                  <a:cubicBezTo>
                    <a:pt x="17" y="12"/>
                    <a:pt x="19" y="13"/>
                    <a:pt x="19" y="17"/>
                  </a:cubicBezTo>
                  <a:cubicBezTo>
                    <a:pt x="19" y="18"/>
                    <a:pt x="19" y="18"/>
                    <a:pt x="19" y="18"/>
                  </a:cubicBezTo>
                  <a:cubicBezTo>
                    <a:pt x="19" y="22"/>
                    <a:pt x="16" y="25"/>
                    <a:pt x="10" y="25"/>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7" name="Rectangle 77"/>
            <p:cNvSpPr>
              <a:spLocks noChangeArrowheads="1"/>
            </p:cNvSpPr>
            <p:nvPr/>
          </p:nvSpPr>
          <p:spPr bwMode="auto">
            <a:xfrm>
              <a:off x="9899650" y="5181601"/>
              <a:ext cx="31750" cy="150813"/>
            </a:xfrm>
            <a:prstGeom prst="rect">
              <a:avLst/>
            </a:prstGeom>
            <a:solidFill>
              <a:srgbClr val="03A3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8" name="Freeform 78"/>
            <p:cNvSpPr>
              <a:spLocks noEditPoints="1"/>
            </p:cNvSpPr>
            <p:nvPr/>
          </p:nvSpPr>
          <p:spPr bwMode="auto">
            <a:xfrm>
              <a:off x="9963150" y="5176838"/>
              <a:ext cx="161925" cy="155575"/>
            </a:xfrm>
            <a:custGeom>
              <a:avLst/>
              <a:gdLst>
                <a:gd name="T0" fmla="*/ 13 w 26"/>
                <a:gd name="T1" fmla="*/ 25 h 25"/>
                <a:gd name="T2" fmla="*/ 0 w 26"/>
                <a:gd name="T3" fmla="*/ 13 h 25"/>
                <a:gd name="T4" fmla="*/ 0 w 26"/>
                <a:gd name="T5" fmla="*/ 13 h 25"/>
                <a:gd name="T6" fmla="*/ 13 w 26"/>
                <a:gd name="T7" fmla="*/ 0 h 25"/>
                <a:gd name="T8" fmla="*/ 26 w 26"/>
                <a:gd name="T9" fmla="*/ 13 h 25"/>
                <a:gd name="T10" fmla="*/ 26 w 26"/>
                <a:gd name="T11" fmla="*/ 13 h 25"/>
                <a:gd name="T12" fmla="*/ 13 w 26"/>
                <a:gd name="T13" fmla="*/ 25 h 25"/>
                <a:gd name="T14" fmla="*/ 20 w 26"/>
                <a:gd name="T15" fmla="*/ 13 h 25"/>
                <a:gd name="T16" fmla="*/ 13 w 26"/>
                <a:gd name="T17" fmla="*/ 5 h 25"/>
                <a:gd name="T18" fmla="*/ 6 w 26"/>
                <a:gd name="T19" fmla="*/ 13 h 25"/>
                <a:gd name="T20" fmla="*/ 6 w 26"/>
                <a:gd name="T21" fmla="*/ 13 h 25"/>
                <a:gd name="T22" fmla="*/ 13 w 26"/>
                <a:gd name="T23" fmla="*/ 20 h 25"/>
                <a:gd name="T24" fmla="*/ 20 w 26"/>
                <a:gd name="T2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25">
                  <a:moveTo>
                    <a:pt x="13" y="25"/>
                  </a:moveTo>
                  <a:cubicBezTo>
                    <a:pt x="6" y="25"/>
                    <a:pt x="0" y="19"/>
                    <a:pt x="0" y="13"/>
                  </a:cubicBezTo>
                  <a:cubicBezTo>
                    <a:pt x="0" y="13"/>
                    <a:pt x="0" y="13"/>
                    <a:pt x="0" y="13"/>
                  </a:cubicBezTo>
                  <a:cubicBezTo>
                    <a:pt x="0" y="6"/>
                    <a:pt x="6" y="0"/>
                    <a:pt x="13" y="0"/>
                  </a:cubicBezTo>
                  <a:cubicBezTo>
                    <a:pt x="20" y="0"/>
                    <a:pt x="26" y="6"/>
                    <a:pt x="26" y="13"/>
                  </a:cubicBezTo>
                  <a:cubicBezTo>
                    <a:pt x="26" y="13"/>
                    <a:pt x="26" y="13"/>
                    <a:pt x="26" y="13"/>
                  </a:cubicBezTo>
                  <a:cubicBezTo>
                    <a:pt x="26" y="19"/>
                    <a:pt x="20" y="25"/>
                    <a:pt x="13" y="25"/>
                  </a:cubicBezTo>
                  <a:close/>
                  <a:moveTo>
                    <a:pt x="20" y="13"/>
                  </a:moveTo>
                  <a:cubicBezTo>
                    <a:pt x="20" y="8"/>
                    <a:pt x="17" y="5"/>
                    <a:pt x="13" y="5"/>
                  </a:cubicBezTo>
                  <a:cubicBezTo>
                    <a:pt x="9" y="5"/>
                    <a:pt x="6" y="8"/>
                    <a:pt x="6" y="13"/>
                  </a:cubicBezTo>
                  <a:cubicBezTo>
                    <a:pt x="6" y="13"/>
                    <a:pt x="6" y="13"/>
                    <a:pt x="6" y="13"/>
                  </a:cubicBezTo>
                  <a:cubicBezTo>
                    <a:pt x="6" y="17"/>
                    <a:pt x="9" y="20"/>
                    <a:pt x="13" y="20"/>
                  </a:cubicBezTo>
                  <a:cubicBezTo>
                    <a:pt x="17" y="20"/>
                    <a:pt x="20" y="17"/>
                    <a:pt x="20" y="13"/>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79" name="Freeform 79"/>
            <p:cNvSpPr>
              <a:spLocks/>
            </p:cNvSpPr>
            <p:nvPr/>
          </p:nvSpPr>
          <p:spPr bwMode="auto">
            <a:xfrm>
              <a:off x="10150475" y="5181601"/>
              <a:ext cx="136525" cy="150813"/>
            </a:xfrm>
            <a:custGeom>
              <a:avLst/>
              <a:gdLst>
                <a:gd name="T0" fmla="*/ 67 w 86"/>
                <a:gd name="T1" fmla="*/ 95 h 95"/>
                <a:gd name="T2" fmla="*/ 23 w 86"/>
                <a:gd name="T3" fmla="*/ 32 h 95"/>
                <a:gd name="T4" fmla="*/ 23 w 86"/>
                <a:gd name="T5" fmla="*/ 95 h 95"/>
                <a:gd name="T6" fmla="*/ 0 w 86"/>
                <a:gd name="T7" fmla="*/ 95 h 95"/>
                <a:gd name="T8" fmla="*/ 0 w 86"/>
                <a:gd name="T9" fmla="*/ 0 h 95"/>
                <a:gd name="T10" fmla="*/ 19 w 86"/>
                <a:gd name="T11" fmla="*/ 0 h 95"/>
                <a:gd name="T12" fmla="*/ 67 w 86"/>
                <a:gd name="T13" fmla="*/ 56 h 95"/>
                <a:gd name="T14" fmla="*/ 67 w 86"/>
                <a:gd name="T15" fmla="*/ 0 h 95"/>
                <a:gd name="T16" fmla="*/ 86 w 86"/>
                <a:gd name="T17" fmla="*/ 0 h 95"/>
                <a:gd name="T18" fmla="*/ 86 w 86"/>
                <a:gd name="T19" fmla="*/ 95 h 95"/>
                <a:gd name="T20" fmla="*/ 67 w 86"/>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95">
                  <a:moveTo>
                    <a:pt x="67" y="95"/>
                  </a:moveTo>
                  <a:lnTo>
                    <a:pt x="23" y="32"/>
                  </a:lnTo>
                  <a:lnTo>
                    <a:pt x="23" y="95"/>
                  </a:lnTo>
                  <a:lnTo>
                    <a:pt x="0" y="95"/>
                  </a:lnTo>
                  <a:lnTo>
                    <a:pt x="0" y="0"/>
                  </a:lnTo>
                  <a:lnTo>
                    <a:pt x="19" y="0"/>
                  </a:lnTo>
                  <a:lnTo>
                    <a:pt x="67" y="56"/>
                  </a:lnTo>
                  <a:lnTo>
                    <a:pt x="67" y="0"/>
                  </a:lnTo>
                  <a:lnTo>
                    <a:pt x="86" y="0"/>
                  </a:lnTo>
                  <a:lnTo>
                    <a:pt x="86" y="95"/>
                  </a:lnTo>
                  <a:lnTo>
                    <a:pt x="67" y="95"/>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80" name="Freeform 80"/>
            <p:cNvSpPr>
              <a:spLocks noEditPoints="1"/>
            </p:cNvSpPr>
            <p:nvPr/>
          </p:nvSpPr>
          <p:spPr bwMode="auto">
            <a:xfrm>
              <a:off x="10387013" y="5181601"/>
              <a:ext cx="125413" cy="150813"/>
            </a:xfrm>
            <a:custGeom>
              <a:avLst/>
              <a:gdLst>
                <a:gd name="T0" fmla="*/ 11 w 20"/>
                <a:gd name="T1" fmla="*/ 24 h 24"/>
                <a:gd name="T2" fmla="*/ 0 w 20"/>
                <a:gd name="T3" fmla="*/ 24 h 24"/>
                <a:gd name="T4" fmla="*/ 0 w 20"/>
                <a:gd name="T5" fmla="*/ 0 h 24"/>
                <a:gd name="T6" fmla="*/ 11 w 20"/>
                <a:gd name="T7" fmla="*/ 0 h 24"/>
                <a:gd name="T8" fmla="*/ 19 w 20"/>
                <a:gd name="T9" fmla="*/ 6 h 24"/>
                <a:gd name="T10" fmla="*/ 19 w 20"/>
                <a:gd name="T11" fmla="*/ 6 h 24"/>
                <a:gd name="T12" fmla="*/ 16 w 20"/>
                <a:gd name="T13" fmla="*/ 11 h 24"/>
                <a:gd name="T14" fmla="*/ 20 w 20"/>
                <a:gd name="T15" fmla="*/ 17 h 24"/>
                <a:gd name="T16" fmla="*/ 20 w 20"/>
                <a:gd name="T17" fmla="*/ 17 h 24"/>
                <a:gd name="T18" fmla="*/ 11 w 20"/>
                <a:gd name="T19" fmla="*/ 24 h 24"/>
                <a:gd name="T20" fmla="*/ 14 w 20"/>
                <a:gd name="T21" fmla="*/ 7 h 24"/>
                <a:gd name="T22" fmla="*/ 10 w 20"/>
                <a:gd name="T23" fmla="*/ 4 h 24"/>
                <a:gd name="T24" fmla="*/ 5 w 20"/>
                <a:gd name="T25" fmla="*/ 4 h 24"/>
                <a:gd name="T26" fmla="*/ 5 w 20"/>
                <a:gd name="T27" fmla="*/ 9 h 24"/>
                <a:gd name="T28" fmla="*/ 10 w 20"/>
                <a:gd name="T29" fmla="*/ 9 h 24"/>
                <a:gd name="T30" fmla="*/ 14 w 20"/>
                <a:gd name="T31" fmla="*/ 7 h 24"/>
                <a:gd name="T32" fmla="*/ 15 w 20"/>
                <a:gd name="T33" fmla="*/ 16 h 24"/>
                <a:gd name="T34" fmla="*/ 11 w 20"/>
                <a:gd name="T35" fmla="*/ 14 h 24"/>
                <a:gd name="T36" fmla="*/ 5 w 20"/>
                <a:gd name="T37" fmla="*/ 14 h 24"/>
                <a:gd name="T38" fmla="*/ 5 w 20"/>
                <a:gd name="T39" fmla="*/ 19 h 24"/>
                <a:gd name="T40" fmla="*/ 11 w 20"/>
                <a:gd name="T41" fmla="*/ 19 h 24"/>
                <a:gd name="T42" fmla="*/ 15 w 20"/>
                <a:gd name="T4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4">
                  <a:moveTo>
                    <a:pt x="11" y="24"/>
                  </a:moveTo>
                  <a:cubicBezTo>
                    <a:pt x="0" y="24"/>
                    <a:pt x="0" y="24"/>
                    <a:pt x="0" y="24"/>
                  </a:cubicBezTo>
                  <a:cubicBezTo>
                    <a:pt x="0" y="0"/>
                    <a:pt x="0" y="0"/>
                    <a:pt x="0" y="0"/>
                  </a:cubicBezTo>
                  <a:cubicBezTo>
                    <a:pt x="11" y="0"/>
                    <a:pt x="11" y="0"/>
                    <a:pt x="11" y="0"/>
                  </a:cubicBezTo>
                  <a:cubicBezTo>
                    <a:pt x="16" y="0"/>
                    <a:pt x="19" y="2"/>
                    <a:pt x="19" y="6"/>
                  </a:cubicBezTo>
                  <a:cubicBezTo>
                    <a:pt x="19" y="6"/>
                    <a:pt x="19" y="6"/>
                    <a:pt x="19" y="6"/>
                  </a:cubicBezTo>
                  <a:cubicBezTo>
                    <a:pt x="19" y="9"/>
                    <a:pt x="17" y="10"/>
                    <a:pt x="16" y="11"/>
                  </a:cubicBezTo>
                  <a:cubicBezTo>
                    <a:pt x="18" y="12"/>
                    <a:pt x="20" y="14"/>
                    <a:pt x="20" y="17"/>
                  </a:cubicBezTo>
                  <a:cubicBezTo>
                    <a:pt x="20" y="17"/>
                    <a:pt x="20" y="17"/>
                    <a:pt x="20" y="17"/>
                  </a:cubicBezTo>
                  <a:cubicBezTo>
                    <a:pt x="20" y="21"/>
                    <a:pt x="17" y="24"/>
                    <a:pt x="11" y="24"/>
                  </a:cubicBezTo>
                  <a:close/>
                  <a:moveTo>
                    <a:pt x="14" y="7"/>
                  </a:moveTo>
                  <a:cubicBezTo>
                    <a:pt x="14" y="5"/>
                    <a:pt x="12" y="4"/>
                    <a:pt x="10" y="4"/>
                  </a:cubicBezTo>
                  <a:cubicBezTo>
                    <a:pt x="5" y="4"/>
                    <a:pt x="5" y="4"/>
                    <a:pt x="5" y="4"/>
                  </a:cubicBezTo>
                  <a:cubicBezTo>
                    <a:pt x="5" y="9"/>
                    <a:pt x="5" y="9"/>
                    <a:pt x="5" y="9"/>
                  </a:cubicBezTo>
                  <a:cubicBezTo>
                    <a:pt x="10" y="9"/>
                    <a:pt x="10" y="9"/>
                    <a:pt x="10" y="9"/>
                  </a:cubicBezTo>
                  <a:cubicBezTo>
                    <a:pt x="12" y="9"/>
                    <a:pt x="14" y="9"/>
                    <a:pt x="14" y="7"/>
                  </a:cubicBezTo>
                  <a:close/>
                  <a:moveTo>
                    <a:pt x="15" y="16"/>
                  </a:moveTo>
                  <a:cubicBezTo>
                    <a:pt x="15" y="15"/>
                    <a:pt x="14" y="14"/>
                    <a:pt x="11" y="14"/>
                  </a:cubicBezTo>
                  <a:cubicBezTo>
                    <a:pt x="5" y="14"/>
                    <a:pt x="5" y="14"/>
                    <a:pt x="5" y="14"/>
                  </a:cubicBezTo>
                  <a:cubicBezTo>
                    <a:pt x="5" y="19"/>
                    <a:pt x="5" y="19"/>
                    <a:pt x="5" y="19"/>
                  </a:cubicBezTo>
                  <a:cubicBezTo>
                    <a:pt x="11" y="19"/>
                    <a:pt x="11" y="19"/>
                    <a:pt x="11" y="19"/>
                  </a:cubicBezTo>
                  <a:cubicBezTo>
                    <a:pt x="14" y="19"/>
                    <a:pt x="15" y="18"/>
                    <a:pt x="15" y="16"/>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81" name="Freeform 81"/>
            <p:cNvSpPr>
              <a:spLocks noEditPoints="1"/>
            </p:cNvSpPr>
            <p:nvPr/>
          </p:nvSpPr>
          <p:spPr bwMode="auto">
            <a:xfrm>
              <a:off x="10544175" y="5181601"/>
              <a:ext cx="125413" cy="150813"/>
            </a:xfrm>
            <a:custGeom>
              <a:avLst/>
              <a:gdLst>
                <a:gd name="T0" fmla="*/ 14 w 20"/>
                <a:gd name="T1" fmla="*/ 24 h 24"/>
                <a:gd name="T2" fmla="*/ 9 w 20"/>
                <a:gd name="T3" fmla="*/ 16 h 24"/>
                <a:gd name="T4" fmla="*/ 5 w 20"/>
                <a:gd name="T5" fmla="*/ 16 h 24"/>
                <a:gd name="T6" fmla="*/ 5 w 20"/>
                <a:gd name="T7" fmla="*/ 24 h 24"/>
                <a:gd name="T8" fmla="*/ 0 w 20"/>
                <a:gd name="T9" fmla="*/ 24 h 24"/>
                <a:gd name="T10" fmla="*/ 0 w 20"/>
                <a:gd name="T11" fmla="*/ 0 h 24"/>
                <a:gd name="T12" fmla="*/ 11 w 20"/>
                <a:gd name="T13" fmla="*/ 0 h 24"/>
                <a:gd name="T14" fmla="*/ 20 w 20"/>
                <a:gd name="T15" fmla="*/ 8 h 24"/>
                <a:gd name="T16" fmla="*/ 20 w 20"/>
                <a:gd name="T17" fmla="*/ 8 h 24"/>
                <a:gd name="T18" fmla="*/ 14 w 20"/>
                <a:gd name="T19" fmla="*/ 15 h 24"/>
                <a:gd name="T20" fmla="*/ 20 w 20"/>
                <a:gd name="T21" fmla="*/ 24 h 24"/>
                <a:gd name="T22" fmla="*/ 14 w 20"/>
                <a:gd name="T23" fmla="*/ 24 h 24"/>
                <a:gd name="T24" fmla="*/ 14 w 20"/>
                <a:gd name="T25" fmla="*/ 8 h 24"/>
                <a:gd name="T26" fmla="*/ 10 w 20"/>
                <a:gd name="T27" fmla="*/ 4 h 24"/>
                <a:gd name="T28" fmla="*/ 5 w 20"/>
                <a:gd name="T29" fmla="*/ 4 h 24"/>
                <a:gd name="T30" fmla="*/ 5 w 20"/>
                <a:gd name="T31" fmla="*/ 11 h 24"/>
                <a:gd name="T32" fmla="*/ 10 w 20"/>
                <a:gd name="T33" fmla="*/ 11 h 24"/>
                <a:gd name="T34" fmla="*/ 14 w 20"/>
                <a:gd name="T3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4">
                  <a:moveTo>
                    <a:pt x="14" y="24"/>
                  </a:moveTo>
                  <a:cubicBezTo>
                    <a:pt x="9" y="16"/>
                    <a:pt x="9" y="16"/>
                    <a:pt x="9" y="16"/>
                  </a:cubicBezTo>
                  <a:cubicBezTo>
                    <a:pt x="5" y="16"/>
                    <a:pt x="5" y="16"/>
                    <a:pt x="5" y="16"/>
                  </a:cubicBezTo>
                  <a:cubicBezTo>
                    <a:pt x="5" y="24"/>
                    <a:pt x="5" y="24"/>
                    <a:pt x="5" y="24"/>
                  </a:cubicBezTo>
                  <a:cubicBezTo>
                    <a:pt x="0" y="24"/>
                    <a:pt x="0" y="24"/>
                    <a:pt x="0" y="24"/>
                  </a:cubicBezTo>
                  <a:cubicBezTo>
                    <a:pt x="0" y="0"/>
                    <a:pt x="0" y="0"/>
                    <a:pt x="0" y="0"/>
                  </a:cubicBezTo>
                  <a:cubicBezTo>
                    <a:pt x="11" y="0"/>
                    <a:pt x="11" y="0"/>
                    <a:pt x="11" y="0"/>
                  </a:cubicBezTo>
                  <a:cubicBezTo>
                    <a:pt x="16" y="0"/>
                    <a:pt x="20" y="3"/>
                    <a:pt x="20" y="8"/>
                  </a:cubicBezTo>
                  <a:cubicBezTo>
                    <a:pt x="20" y="8"/>
                    <a:pt x="20" y="8"/>
                    <a:pt x="20" y="8"/>
                  </a:cubicBezTo>
                  <a:cubicBezTo>
                    <a:pt x="20" y="11"/>
                    <a:pt x="17" y="14"/>
                    <a:pt x="14" y="15"/>
                  </a:cubicBezTo>
                  <a:cubicBezTo>
                    <a:pt x="20" y="24"/>
                    <a:pt x="20" y="24"/>
                    <a:pt x="20" y="24"/>
                  </a:cubicBezTo>
                  <a:lnTo>
                    <a:pt x="14" y="24"/>
                  </a:lnTo>
                  <a:close/>
                  <a:moveTo>
                    <a:pt x="14" y="8"/>
                  </a:moveTo>
                  <a:cubicBezTo>
                    <a:pt x="14" y="6"/>
                    <a:pt x="13" y="4"/>
                    <a:pt x="10" y="4"/>
                  </a:cubicBezTo>
                  <a:cubicBezTo>
                    <a:pt x="5" y="4"/>
                    <a:pt x="5" y="4"/>
                    <a:pt x="5" y="4"/>
                  </a:cubicBezTo>
                  <a:cubicBezTo>
                    <a:pt x="5" y="11"/>
                    <a:pt x="5" y="11"/>
                    <a:pt x="5" y="11"/>
                  </a:cubicBezTo>
                  <a:cubicBezTo>
                    <a:pt x="10" y="11"/>
                    <a:pt x="10" y="11"/>
                    <a:pt x="10" y="11"/>
                  </a:cubicBezTo>
                  <a:cubicBezTo>
                    <a:pt x="13" y="11"/>
                    <a:pt x="14" y="10"/>
                    <a:pt x="14" y="8"/>
                  </a:cubicBez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82" name="Freeform 82"/>
            <p:cNvSpPr>
              <a:spLocks/>
            </p:cNvSpPr>
            <p:nvPr/>
          </p:nvSpPr>
          <p:spPr bwMode="auto">
            <a:xfrm>
              <a:off x="10693400" y="5181601"/>
              <a:ext cx="119063" cy="150813"/>
            </a:xfrm>
            <a:custGeom>
              <a:avLst/>
              <a:gdLst>
                <a:gd name="T0" fmla="*/ 0 w 75"/>
                <a:gd name="T1" fmla="*/ 95 h 95"/>
                <a:gd name="T2" fmla="*/ 0 w 75"/>
                <a:gd name="T3" fmla="*/ 0 h 95"/>
                <a:gd name="T4" fmla="*/ 71 w 75"/>
                <a:gd name="T5" fmla="*/ 0 h 95"/>
                <a:gd name="T6" fmla="*/ 71 w 75"/>
                <a:gd name="T7" fmla="*/ 16 h 95"/>
                <a:gd name="T8" fmla="*/ 24 w 75"/>
                <a:gd name="T9" fmla="*/ 16 h 95"/>
                <a:gd name="T10" fmla="*/ 24 w 75"/>
                <a:gd name="T11" fmla="*/ 36 h 95"/>
                <a:gd name="T12" fmla="*/ 67 w 75"/>
                <a:gd name="T13" fmla="*/ 36 h 95"/>
                <a:gd name="T14" fmla="*/ 67 w 75"/>
                <a:gd name="T15" fmla="*/ 56 h 95"/>
                <a:gd name="T16" fmla="*/ 24 w 75"/>
                <a:gd name="T17" fmla="*/ 56 h 95"/>
                <a:gd name="T18" fmla="*/ 24 w 75"/>
                <a:gd name="T19" fmla="*/ 75 h 95"/>
                <a:gd name="T20" fmla="*/ 75 w 75"/>
                <a:gd name="T21" fmla="*/ 75 h 95"/>
                <a:gd name="T22" fmla="*/ 75 w 75"/>
                <a:gd name="T23" fmla="*/ 95 h 95"/>
                <a:gd name="T24" fmla="*/ 0 w 75"/>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5">
                  <a:moveTo>
                    <a:pt x="0" y="95"/>
                  </a:moveTo>
                  <a:lnTo>
                    <a:pt x="0" y="0"/>
                  </a:lnTo>
                  <a:lnTo>
                    <a:pt x="71" y="0"/>
                  </a:lnTo>
                  <a:lnTo>
                    <a:pt x="71" y="16"/>
                  </a:lnTo>
                  <a:lnTo>
                    <a:pt x="24" y="16"/>
                  </a:lnTo>
                  <a:lnTo>
                    <a:pt x="24" y="36"/>
                  </a:lnTo>
                  <a:lnTo>
                    <a:pt x="67" y="36"/>
                  </a:lnTo>
                  <a:lnTo>
                    <a:pt x="67" y="56"/>
                  </a:lnTo>
                  <a:lnTo>
                    <a:pt x="24" y="56"/>
                  </a:lnTo>
                  <a:lnTo>
                    <a:pt x="24" y="75"/>
                  </a:lnTo>
                  <a:lnTo>
                    <a:pt x="75" y="75"/>
                  </a:lnTo>
                  <a:lnTo>
                    <a:pt x="75" y="95"/>
                  </a:lnTo>
                  <a:lnTo>
                    <a:pt x="0" y="95"/>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83" name="Freeform 83"/>
            <p:cNvSpPr>
              <a:spLocks noEditPoints="1"/>
            </p:cNvSpPr>
            <p:nvPr/>
          </p:nvSpPr>
          <p:spPr bwMode="auto">
            <a:xfrm>
              <a:off x="10825163" y="5176838"/>
              <a:ext cx="161925" cy="155575"/>
            </a:xfrm>
            <a:custGeom>
              <a:avLst/>
              <a:gdLst>
                <a:gd name="T0" fmla="*/ 79 w 102"/>
                <a:gd name="T1" fmla="*/ 98 h 98"/>
                <a:gd name="T2" fmla="*/ 71 w 102"/>
                <a:gd name="T3" fmla="*/ 74 h 98"/>
                <a:gd name="T4" fmla="*/ 32 w 102"/>
                <a:gd name="T5" fmla="*/ 74 h 98"/>
                <a:gd name="T6" fmla="*/ 24 w 102"/>
                <a:gd name="T7" fmla="*/ 98 h 98"/>
                <a:gd name="T8" fmla="*/ 0 w 102"/>
                <a:gd name="T9" fmla="*/ 98 h 98"/>
                <a:gd name="T10" fmla="*/ 39 w 102"/>
                <a:gd name="T11" fmla="*/ 0 h 98"/>
                <a:gd name="T12" fmla="*/ 59 w 102"/>
                <a:gd name="T13" fmla="*/ 0 h 98"/>
                <a:gd name="T14" fmla="*/ 102 w 102"/>
                <a:gd name="T15" fmla="*/ 98 h 98"/>
                <a:gd name="T16" fmla="*/ 79 w 102"/>
                <a:gd name="T17" fmla="*/ 98 h 98"/>
                <a:gd name="T18" fmla="*/ 51 w 102"/>
                <a:gd name="T19" fmla="*/ 27 h 98"/>
                <a:gd name="T20" fmla="*/ 39 w 102"/>
                <a:gd name="T21" fmla="*/ 59 h 98"/>
                <a:gd name="T22" fmla="*/ 63 w 102"/>
                <a:gd name="T23" fmla="*/ 59 h 98"/>
                <a:gd name="T24" fmla="*/ 51 w 102"/>
                <a:gd name="T25" fmla="*/ 2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8">
                  <a:moveTo>
                    <a:pt x="79" y="98"/>
                  </a:moveTo>
                  <a:lnTo>
                    <a:pt x="71" y="74"/>
                  </a:lnTo>
                  <a:lnTo>
                    <a:pt x="32" y="74"/>
                  </a:lnTo>
                  <a:lnTo>
                    <a:pt x="24" y="98"/>
                  </a:lnTo>
                  <a:lnTo>
                    <a:pt x="0" y="98"/>
                  </a:lnTo>
                  <a:lnTo>
                    <a:pt x="39" y="0"/>
                  </a:lnTo>
                  <a:lnTo>
                    <a:pt x="59" y="0"/>
                  </a:lnTo>
                  <a:lnTo>
                    <a:pt x="102" y="98"/>
                  </a:lnTo>
                  <a:lnTo>
                    <a:pt x="79" y="98"/>
                  </a:lnTo>
                  <a:close/>
                  <a:moveTo>
                    <a:pt x="51" y="27"/>
                  </a:moveTo>
                  <a:lnTo>
                    <a:pt x="39" y="59"/>
                  </a:lnTo>
                  <a:lnTo>
                    <a:pt x="63" y="59"/>
                  </a:lnTo>
                  <a:lnTo>
                    <a:pt x="51" y="27"/>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184" name="Freeform 84"/>
            <p:cNvSpPr>
              <a:spLocks/>
            </p:cNvSpPr>
            <p:nvPr/>
          </p:nvSpPr>
          <p:spPr bwMode="auto">
            <a:xfrm>
              <a:off x="11006138" y="5181601"/>
              <a:ext cx="138113" cy="150813"/>
            </a:xfrm>
            <a:custGeom>
              <a:avLst/>
              <a:gdLst>
                <a:gd name="T0" fmla="*/ 63 w 87"/>
                <a:gd name="T1" fmla="*/ 95 h 95"/>
                <a:gd name="T2" fmla="*/ 32 w 87"/>
                <a:gd name="T3" fmla="*/ 52 h 95"/>
                <a:gd name="T4" fmla="*/ 24 w 87"/>
                <a:gd name="T5" fmla="*/ 63 h 95"/>
                <a:gd name="T6" fmla="*/ 24 w 87"/>
                <a:gd name="T7" fmla="*/ 95 h 95"/>
                <a:gd name="T8" fmla="*/ 0 w 87"/>
                <a:gd name="T9" fmla="*/ 95 h 95"/>
                <a:gd name="T10" fmla="*/ 0 w 87"/>
                <a:gd name="T11" fmla="*/ 0 h 95"/>
                <a:gd name="T12" fmla="*/ 24 w 87"/>
                <a:gd name="T13" fmla="*/ 0 h 95"/>
                <a:gd name="T14" fmla="*/ 24 w 87"/>
                <a:gd name="T15" fmla="*/ 40 h 95"/>
                <a:gd name="T16" fmla="*/ 59 w 87"/>
                <a:gd name="T17" fmla="*/ 0 h 95"/>
                <a:gd name="T18" fmla="*/ 87 w 87"/>
                <a:gd name="T19" fmla="*/ 0 h 95"/>
                <a:gd name="T20" fmla="*/ 47 w 87"/>
                <a:gd name="T21" fmla="*/ 40 h 95"/>
                <a:gd name="T22" fmla="*/ 87 w 87"/>
                <a:gd name="T23" fmla="*/ 95 h 95"/>
                <a:gd name="T24" fmla="*/ 63 w 87"/>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5">
                  <a:moveTo>
                    <a:pt x="63" y="95"/>
                  </a:moveTo>
                  <a:lnTo>
                    <a:pt x="32" y="52"/>
                  </a:lnTo>
                  <a:lnTo>
                    <a:pt x="24" y="63"/>
                  </a:lnTo>
                  <a:lnTo>
                    <a:pt x="24" y="95"/>
                  </a:lnTo>
                  <a:lnTo>
                    <a:pt x="0" y="95"/>
                  </a:lnTo>
                  <a:lnTo>
                    <a:pt x="0" y="0"/>
                  </a:lnTo>
                  <a:lnTo>
                    <a:pt x="24" y="0"/>
                  </a:lnTo>
                  <a:lnTo>
                    <a:pt x="24" y="40"/>
                  </a:lnTo>
                  <a:lnTo>
                    <a:pt x="59" y="0"/>
                  </a:lnTo>
                  <a:lnTo>
                    <a:pt x="87" y="0"/>
                  </a:lnTo>
                  <a:lnTo>
                    <a:pt x="47" y="40"/>
                  </a:lnTo>
                  <a:lnTo>
                    <a:pt x="87" y="95"/>
                  </a:lnTo>
                  <a:lnTo>
                    <a:pt x="63" y="95"/>
                  </a:lnTo>
                  <a:close/>
                </a:path>
              </a:pathLst>
            </a:custGeom>
            <a:solidFill>
              <a:srgbClr val="03A3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grpSp>
      <p:cxnSp>
        <p:nvCxnSpPr>
          <p:cNvPr id="7" name="Straight Connector 6"/>
          <p:cNvCxnSpPr/>
          <p:nvPr/>
        </p:nvCxnSpPr>
        <p:spPr>
          <a:xfrm>
            <a:off x="7639037" y="2002717"/>
            <a:ext cx="0" cy="3776844"/>
          </a:xfrm>
          <a:prstGeom prst="line">
            <a:avLst/>
          </a:prstGeom>
          <a:ln w="9525">
            <a:solidFill>
              <a:srgbClr val="D4DBE3"/>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578418" y="2231205"/>
            <a:ext cx="121238" cy="121238"/>
          </a:xfrm>
          <a:prstGeom prst="ellipse">
            <a:avLst/>
          </a:prstGeom>
          <a:solidFill>
            <a:srgbClr val="03A3D8"/>
          </a:solidFill>
          <a:ln>
            <a:solidFill>
              <a:srgbClr val="184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7578418" y="3298129"/>
            <a:ext cx="121238" cy="121238"/>
          </a:xfrm>
          <a:prstGeom prst="ellipse">
            <a:avLst/>
          </a:prstGeom>
          <a:solidFill>
            <a:srgbClr val="03A3D8"/>
          </a:solidFill>
          <a:ln>
            <a:solidFill>
              <a:srgbClr val="184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7578418" y="4369976"/>
            <a:ext cx="121238" cy="121238"/>
          </a:xfrm>
          <a:prstGeom prst="ellipse">
            <a:avLst/>
          </a:prstGeom>
          <a:solidFill>
            <a:srgbClr val="03A3D8"/>
          </a:solidFill>
          <a:ln>
            <a:solidFill>
              <a:srgbClr val="184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Oval 193"/>
          <p:cNvSpPr/>
          <p:nvPr/>
        </p:nvSpPr>
        <p:spPr>
          <a:xfrm>
            <a:off x="7578418" y="5427509"/>
            <a:ext cx="121238" cy="121238"/>
          </a:xfrm>
          <a:prstGeom prst="ellipse">
            <a:avLst/>
          </a:prstGeom>
          <a:solidFill>
            <a:srgbClr val="03A3D8"/>
          </a:solidFill>
          <a:ln>
            <a:solidFill>
              <a:srgbClr val="184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5" name="Picture 1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 y="1"/>
            <a:ext cx="12434711" cy="48572"/>
          </a:xfrm>
          <a:prstGeom prst="rect">
            <a:avLst/>
          </a:prstGeom>
        </p:spPr>
      </p:pic>
      <p:pic>
        <p:nvPicPr>
          <p:cNvPr id="196" name="Picture 19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36496" y="667142"/>
            <a:ext cx="1988872" cy="532359"/>
          </a:xfrm>
          <a:prstGeom prst="rect">
            <a:avLst/>
          </a:prstGeom>
        </p:spPr>
      </p:pic>
    </p:spTree>
    <p:extLst>
      <p:ext uri="{BB962C8B-B14F-4D97-AF65-F5344CB8AC3E}">
        <p14:creationId xmlns:p14="http://schemas.microsoft.com/office/powerpoint/2010/main" val="2450864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p:cNvSpPr/>
          <p:nvPr/>
        </p:nvSpPr>
        <p:spPr>
          <a:xfrm>
            <a:off x="674579" y="2181987"/>
            <a:ext cx="11135215" cy="4824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575182" y="535539"/>
            <a:ext cx="11804143" cy="693187"/>
          </a:xfrm>
          <a:prstGeom prst="rect">
            <a:avLst/>
          </a:prstGeom>
        </p:spPr>
        <p:txBody>
          <a:bodyPr>
            <a:normAutofit/>
          </a:bodyPr>
          <a:lstStyle/>
          <a:p>
            <a:r>
              <a:rPr lang="en-US" sz="4000" b="1" dirty="0">
                <a:solidFill>
                  <a:srgbClr val="FF9800"/>
                </a:solidFill>
                <a:latin typeface="Arial" panose="020B0604020202020204" pitchFamily="34" charset="0"/>
                <a:cs typeface="Arial" panose="020B0604020202020204" pitchFamily="34" charset="0"/>
              </a:rPr>
              <a:t>NPS &amp; Feedback for every session you attend</a:t>
            </a:r>
          </a:p>
        </p:txBody>
      </p:sp>
      <p:sp>
        <p:nvSpPr>
          <p:cNvPr id="13" name="Rectangle 12"/>
          <p:cNvSpPr/>
          <p:nvPr/>
        </p:nvSpPr>
        <p:spPr>
          <a:xfrm>
            <a:off x="632332" y="1436030"/>
            <a:ext cx="11177463" cy="579646"/>
          </a:xfrm>
          <a:prstGeom prst="rect">
            <a:avLst/>
          </a:prstGeom>
        </p:spPr>
        <p:txBody>
          <a:bodyPr wrap="square">
            <a:spAutoFit/>
          </a:bodyPr>
          <a:lstStyle/>
          <a:p>
            <a:pPr>
              <a:lnSpc>
                <a:spcPts val="1938"/>
              </a:lnSpc>
            </a:pPr>
            <a:r>
              <a:rPr lang="en-IN" sz="1600" dirty="0">
                <a:solidFill>
                  <a:schemeClr val="tx1">
                    <a:lumMod val="65000"/>
                    <a:lumOff val="35000"/>
                  </a:schemeClr>
                </a:solidFill>
                <a:latin typeface="Calibri" panose="020F0502020204030204" pitchFamily="34" charset="0"/>
                <a:cs typeface="Calibri" panose="020F0502020204030204" pitchFamily="34" charset="0"/>
              </a:rPr>
              <a:t>We constantly work on initiatives to ensure that your learning experience is delightful. Enable us to continuously improve </a:t>
            </a:r>
          </a:p>
          <a:p>
            <a:pPr>
              <a:lnSpc>
                <a:spcPts val="1938"/>
              </a:lnSpc>
            </a:pPr>
            <a:r>
              <a:rPr lang="en-IN" sz="1600" dirty="0">
                <a:solidFill>
                  <a:schemeClr val="tx1">
                    <a:lumMod val="65000"/>
                    <a:lumOff val="35000"/>
                  </a:schemeClr>
                </a:solidFill>
                <a:latin typeface="Calibri" panose="020F0502020204030204" pitchFamily="34" charset="0"/>
                <a:cs typeface="Calibri" panose="020F0502020204030204" pitchFamily="34" charset="0"/>
              </a:rPr>
              <a:t>Spare a few seconds after every online class and give us your valuable feedback on :</a:t>
            </a:r>
          </a:p>
        </p:txBody>
      </p:sp>
      <p:grpSp>
        <p:nvGrpSpPr>
          <p:cNvPr id="8" name="Group 7"/>
          <p:cNvGrpSpPr/>
          <p:nvPr/>
        </p:nvGrpSpPr>
        <p:grpSpPr>
          <a:xfrm>
            <a:off x="1215620" y="2250577"/>
            <a:ext cx="1294016" cy="606488"/>
            <a:chOff x="716009" y="2512624"/>
            <a:chExt cx="1083298" cy="594650"/>
          </a:xfrm>
        </p:grpSpPr>
        <p:sp>
          <p:nvSpPr>
            <p:cNvPr id="11" name="Rectangle 10"/>
            <p:cNvSpPr/>
            <p:nvPr/>
          </p:nvSpPr>
          <p:spPr>
            <a:xfrm>
              <a:off x="990329" y="2512624"/>
              <a:ext cx="808978" cy="594650"/>
            </a:xfrm>
            <a:prstGeom prst="rect">
              <a:avLst/>
            </a:prstGeom>
          </p:spPr>
          <p:txBody>
            <a:bodyPr wrap="square">
              <a:spAutoFit/>
            </a:bodyPr>
            <a:lstStyle/>
            <a:p>
              <a:pPr algn="ctr"/>
              <a:r>
                <a:rPr lang="en-IN" sz="1632" b="1" dirty="0">
                  <a:solidFill>
                    <a:schemeClr val="tx1">
                      <a:lumMod val="50000"/>
                      <a:lumOff val="50000"/>
                    </a:schemeClr>
                  </a:solidFill>
                </a:rPr>
                <a:t>Trainer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009" y="2544674"/>
              <a:ext cx="274320" cy="274455"/>
            </a:xfrm>
            <a:prstGeom prst="rect">
              <a:avLst/>
            </a:prstGeom>
          </p:spPr>
        </p:pic>
      </p:grpSp>
      <p:grpSp>
        <p:nvGrpSpPr>
          <p:cNvPr id="7" name="Group 6"/>
          <p:cNvGrpSpPr/>
          <p:nvPr/>
        </p:nvGrpSpPr>
        <p:grpSpPr>
          <a:xfrm>
            <a:off x="3829488" y="2250580"/>
            <a:ext cx="1248017" cy="343492"/>
            <a:chOff x="3350565" y="2512624"/>
            <a:chExt cx="1223657" cy="336787"/>
          </a:xfrm>
        </p:grpSpPr>
        <p:sp>
          <p:nvSpPr>
            <p:cNvPr id="12" name="Rectangle 11"/>
            <p:cNvSpPr/>
            <p:nvPr/>
          </p:nvSpPr>
          <p:spPr>
            <a:xfrm>
              <a:off x="3624885" y="2512624"/>
              <a:ext cx="949337" cy="336787"/>
            </a:xfrm>
            <a:prstGeom prst="rect">
              <a:avLst/>
            </a:prstGeom>
          </p:spPr>
          <p:txBody>
            <a:bodyPr wrap="square">
              <a:spAutoFit/>
            </a:bodyPr>
            <a:lstStyle/>
            <a:p>
              <a:pPr algn="ctr"/>
              <a:r>
                <a:rPr lang="en-IN" sz="1632" b="1" dirty="0">
                  <a:solidFill>
                    <a:schemeClr val="tx1">
                      <a:lumMod val="50000"/>
                      <a:lumOff val="50000"/>
                    </a:schemeClr>
                  </a:solidFill>
                </a:rPr>
                <a:t>Content</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0565" y="2544674"/>
              <a:ext cx="274320" cy="274455"/>
            </a:xfrm>
            <a:prstGeom prst="rect">
              <a:avLst/>
            </a:prstGeom>
          </p:spPr>
        </p:pic>
      </p:grpSp>
      <p:grpSp>
        <p:nvGrpSpPr>
          <p:cNvPr id="6" name="Group 5"/>
          <p:cNvGrpSpPr/>
          <p:nvPr/>
        </p:nvGrpSpPr>
        <p:grpSpPr>
          <a:xfrm>
            <a:off x="6586509" y="2250577"/>
            <a:ext cx="1263263" cy="606488"/>
            <a:chOff x="6385104" y="2512624"/>
            <a:chExt cx="1079387" cy="594650"/>
          </a:xfrm>
        </p:grpSpPr>
        <p:sp>
          <p:nvSpPr>
            <p:cNvPr id="14" name="Rectangle 13"/>
            <p:cNvSpPr/>
            <p:nvPr/>
          </p:nvSpPr>
          <p:spPr>
            <a:xfrm>
              <a:off x="6655512" y="2512624"/>
              <a:ext cx="808979" cy="594650"/>
            </a:xfrm>
            <a:prstGeom prst="rect">
              <a:avLst/>
            </a:prstGeom>
          </p:spPr>
          <p:txBody>
            <a:bodyPr wrap="square">
              <a:spAutoFit/>
            </a:bodyPr>
            <a:lstStyle/>
            <a:p>
              <a:pPr algn="ctr"/>
              <a:r>
                <a:rPr lang="en-IN" sz="1632" b="1" dirty="0" err="1">
                  <a:solidFill>
                    <a:schemeClr val="tx1">
                      <a:lumMod val="50000"/>
                      <a:lumOff val="50000"/>
                    </a:schemeClr>
                  </a:solidFill>
                </a:rPr>
                <a:t>Webex</a:t>
              </a:r>
              <a:endParaRPr lang="en-IN" sz="1632" b="1" dirty="0">
                <a:solidFill>
                  <a:schemeClr val="tx1">
                    <a:lumMod val="50000"/>
                    <a:lumOff val="50000"/>
                  </a:schemeClr>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104" y="2544674"/>
              <a:ext cx="274320" cy="274455"/>
            </a:xfrm>
            <a:prstGeom prst="rect">
              <a:avLst/>
            </a:prstGeom>
          </p:spPr>
        </p:pic>
      </p:grpSp>
      <p:grpSp>
        <p:nvGrpSpPr>
          <p:cNvPr id="5" name="Group 4"/>
          <p:cNvGrpSpPr/>
          <p:nvPr/>
        </p:nvGrpSpPr>
        <p:grpSpPr>
          <a:xfrm>
            <a:off x="9196387" y="2250577"/>
            <a:ext cx="2409459" cy="606488"/>
            <a:chOff x="9545781" y="2512624"/>
            <a:chExt cx="2032635" cy="594650"/>
          </a:xfrm>
        </p:grpSpPr>
        <p:sp>
          <p:nvSpPr>
            <p:cNvPr id="15" name="Rectangle 14"/>
            <p:cNvSpPr/>
            <p:nvPr/>
          </p:nvSpPr>
          <p:spPr>
            <a:xfrm>
              <a:off x="9820101" y="2512624"/>
              <a:ext cx="1758315" cy="594650"/>
            </a:xfrm>
            <a:prstGeom prst="rect">
              <a:avLst/>
            </a:prstGeom>
          </p:spPr>
          <p:txBody>
            <a:bodyPr wrap="square">
              <a:spAutoFit/>
            </a:bodyPr>
            <a:lstStyle/>
            <a:p>
              <a:pPr algn="ctr"/>
              <a:r>
                <a:rPr lang="en-IN" sz="1632" b="1" dirty="0">
                  <a:solidFill>
                    <a:schemeClr val="tx1">
                      <a:lumMod val="50000"/>
                      <a:lumOff val="50000"/>
                    </a:schemeClr>
                  </a:solidFill>
                </a:rPr>
                <a:t>Get Certified Team</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781" y="2544674"/>
              <a:ext cx="274320" cy="274455"/>
            </a:xfrm>
            <a:prstGeom prst="rect">
              <a:avLst/>
            </a:prstGeom>
          </p:spPr>
        </p:pic>
      </p:grpSp>
      <p:sp>
        <p:nvSpPr>
          <p:cNvPr id="67" name="TextBox 66"/>
          <p:cNvSpPr txBox="1"/>
          <p:nvPr/>
        </p:nvSpPr>
        <p:spPr>
          <a:xfrm>
            <a:off x="674579" y="3034565"/>
            <a:ext cx="11135215" cy="591185"/>
          </a:xfrm>
          <a:prstGeom prst="rect">
            <a:avLst/>
          </a:prstGeom>
          <a:noFill/>
        </p:spPr>
        <p:txBody>
          <a:bodyPr wrap="square" rtlCol="0">
            <a:spAutoFit/>
          </a:bodyPr>
          <a:lstStyle/>
          <a:p>
            <a:pPr>
              <a:lnSpc>
                <a:spcPts val="1938"/>
              </a:lnSpc>
            </a:pPr>
            <a:r>
              <a:rPr lang="en-IN" sz="1632" dirty="0">
                <a:solidFill>
                  <a:schemeClr val="tx1">
                    <a:lumMod val="65000"/>
                    <a:lumOff val="35000"/>
                  </a:schemeClr>
                </a:solidFill>
                <a:latin typeface="Calibri" panose="020F0502020204030204" pitchFamily="34" charset="0"/>
                <a:cs typeface="Calibri" panose="020F0502020204030204" pitchFamily="34" charset="0"/>
              </a:rPr>
              <a:t>We start working on your feedback right after the session and address it before your next schedule. In our endeavour to understand your concern better, we might try to reach you through email or call.</a:t>
            </a:r>
          </a:p>
        </p:txBody>
      </p:sp>
      <p:sp>
        <p:nvSpPr>
          <p:cNvPr id="68" name="TextBox 67"/>
          <p:cNvSpPr txBox="1"/>
          <p:nvPr/>
        </p:nvSpPr>
        <p:spPr>
          <a:xfrm>
            <a:off x="674579" y="4040358"/>
            <a:ext cx="11177462" cy="350330"/>
          </a:xfrm>
          <a:prstGeom prst="rect">
            <a:avLst/>
          </a:prstGeom>
          <a:noFill/>
        </p:spPr>
        <p:txBody>
          <a:bodyPr wrap="square" rtlCol="0">
            <a:spAutoFit/>
          </a:bodyPr>
          <a:lstStyle/>
          <a:p>
            <a:r>
              <a:rPr lang="en-US" sz="1632" b="1" dirty="0">
                <a:solidFill>
                  <a:srgbClr val="FF9800"/>
                </a:solidFill>
              </a:rPr>
              <a:t>How likely is it that you would recommend Simplilearn to a friend or colleague? </a:t>
            </a:r>
            <a:endParaRPr lang="en-IN" sz="1632" b="1" dirty="0">
              <a:solidFill>
                <a:srgbClr val="FF9800"/>
              </a:solidFill>
            </a:endParaRPr>
          </a:p>
        </p:txBody>
      </p:sp>
      <p:sp>
        <p:nvSpPr>
          <p:cNvPr id="65" name="TextBox 64"/>
          <p:cNvSpPr txBox="1"/>
          <p:nvPr/>
        </p:nvSpPr>
        <p:spPr>
          <a:xfrm>
            <a:off x="8738835" y="4217568"/>
            <a:ext cx="3291809" cy="1801806"/>
          </a:xfrm>
          <a:prstGeom prst="rect">
            <a:avLst/>
          </a:prstGeom>
          <a:solidFill>
            <a:schemeClr val="accent2">
              <a:lumMod val="20000"/>
              <a:lumOff val="80000"/>
            </a:schemeClr>
          </a:solidFill>
        </p:spPr>
        <p:txBody>
          <a:bodyPr wrap="square" rtlCol="0">
            <a:spAutoFit/>
          </a:bodyPr>
          <a:lstStyle/>
          <a:p>
            <a:pPr lvl="1" algn="ctr">
              <a:lnSpc>
                <a:spcPts val="1938"/>
              </a:lnSpc>
            </a:pPr>
            <a:endParaRPr lang="en-US" sz="1020" dirty="0">
              <a:solidFill>
                <a:schemeClr val="accent2">
                  <a:lumMod val="75000"/>
                </a:schemeClr>
              </a:solidFill>
            </a:endParaRPr>
          </a:p>
          <a:p>
            <a:pPr algn="ctr">
              <a:lnSpc>
                <a:spcPts val="1938"/>
              </a:lnSpc>
            </a:pPr>
            <a:r>
              <a:rPr lang="en-US" sz="1428" dirty="0">
                <a:solidFill>
                  <a:schemeClr val="accent2">
                    <a:lumMod val="75000"/>
                  </a:schemeClr>
                </a:solidFill>
              </a:rPr>
              <a:t>Net Promoter Score constantly helps us understand our customers’ brand loyalty and any rating less than 9 indicates that your experience was unsatisfactory.</a:t>
            </a:r>
          </a:p>
          <a:p>
            <a:pPr algn="ctr">
              <a:lnSpc>
                <a:spcPts val="1938"/>
              </a:lnSpc>
            </a:pPr>
            <a:endParaRPr lang="en-IN" sz="1020" dirty="0">
              <a:solidFill>
                <a:schemeClr val="accent2">
                  <a:lumMod val="75000"/>
                </a:schemeClr>
              </a:solidFill>
            </a:endParaRPr>
          </a:p>
        </p:txBody>
      </p:sp>
      <p:cxnSp>
        <p:nvCxnSpPr>
          <p:cNvPr id="19" name="Straight Connector 18"/>
          <p:cNvCxnSpPr>
            <a:cxnSpLocks/>
          </p:cNvCxnSpPr>
          <p:nvPr/>
        </p:nvCxnSpPr>
        <p:spPr>
          <a:xfrm>
            <a:off x="927129" y="5379413"/>
            <a:ext cx="722444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8017197" y="4564700"/>
            <a:ext cx="265533" cy="746407"/>
            <a:chOff x="11317288" y="4143375"/>
            <a:chExt cx="260350" cy="731838"/>
          </a:xfrm>
        </p:grpSpPr>
        <p:sp>
          <p:nvSpPr>
            <p:cNvPr id="94" name="Oval 20"/>
            <p:cNvSpPr>
              <a:spLocks noChangeArrowheads="1"/>
            </p:cNvSpPr>
            <p:nvPr/>
          </p:nvSpPr>
          <p:spPr bwMode="auto">
            <a:xfrm>
              <a:off x="11364913" y="4143375"/>
              <a:ext cx="163513" cy="163513"/>
            </a:xfrm>
            <a:prstGeom prst="ellipse">
              <a:avLst/>
            </a:prstGeom>
            <a:solidFill>
              <a:srgbClr val="66BB6A"/>
            </a:solidFill>
            <a:ln>
              <a:noFill/>
            </a:ln>
          </p:spPr>
          <p:txBody>
            <a:bodyPr vert="horz" wrap="square" lIns="93260" tIns="46630" rIns="93260" bIns="46630" numCol="1" anchor="t" anchorCtr="0" compatLnSpc="1">
              <a:prstTxWarp prst="textNoShape">
                <a:avLst/>
              </a:prstTxWarp>
            </a:bodyPr>
            <a:lstStyle/>
            <a:p>
              <a:endParaRPr lang="en-US"/>
            </a:p>
          </p:txBody>
        </p:sp>
        <p:sp>
          <p:nvSpPr>
            <p:cNvPr id="95" name="Freeform 21"/>
            <p:cNvSpPr>
              <a:spLocks/>
            </p:cNvSpPr>
            <p:nvPr/>
          </p:nvSpPr>
          <p:spPr bwMode="auto">
            <a:xfrm>
              <a:off x="11317288"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rgbClr val="66BB6A"/>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37" name="Group 136"/>
          <p:cNvGrpSpPr/>
          <p:nvPr/>
        </p:nvGrpSpPr>
        <p:grpSpPr>
          <a:xfrm>
            <a:off x="800830" y="4564700"/>
            <a:ext cx="265533" cy="746407"/>
            <a:chOff x="660547" y="4143375"/>
            <a:chExt cx="260350" cy="731838"/>
          </a:xfrm>
        </p:grpSpPr>
        <p:sp>
          <p:nvSpPr>
            <p:cNvPr id="98"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99"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39" name="Group 138"/>
          <p:cNvGrpSpPr/>
          <p:nvPr/>
        </p:nvGrpSpPr>
        <p:grpSpPr>
          <a:xfrm>
            <a:off x="7295559" y="4564700"/>
            <a:ext cx="265533" cy="746407"/>
            <a:chOff x="11317288" y="4143375"/>
            <a:chExt cx="260350" cy="731838"/>
          </a:xfrm>
        </p:grpSpPr>
        <p:sp>
          <p:nvSpPr>
            <p:cNvPr id="140" name="Oval 20"/>
            <p:cNvSpPr>
              <a:spLocks noChangeArrowheads="1"/>
            </p:cNvSpPr>
            <p:nvPr/>
          </p:nvSpPr>
          <p:spPr bwMode="auto">
            <a:xfrm>
              <a:off x="11364913" y="4143375"/>
              <a:ext cx="163513" cy="163513"/>
            </a:xfrm>
            <a:prstGeom prst="ellipse">
              <a:avLst/>
            </a:prstGeom>
            <a:solidFill>
              <a:srgbClr val="66BB6A"/>
            </a:solidFill>
            <a:ln>
              <a:noFill/>
            </a:ln>
          </p:spPr>
          <p:txBody>
            <a:bodyPr vert="horz" wrap="square" lIns="93260" tIns="46630" rIns="93260" bIns="46630" numCol="1" anchor="t" anchorCtr="0" compatLnSpc="1">
              <a:prstTxWarp prst="textNoShape">
                <a:avLst/>
              </a:prstTxWarp>
            </a:bodyPr>
            <a:lstStyle/>
            <a:p>
              <a:endParaRPr lang="en-US"/>
            </a:p>
          </p:txBody>
        </p:sp>
        <p:sp>
          <p:nvSpPr>
            <p:cNvPr id="141" name="Freeform 21"/>
            <p:cNvSpPr>
              <a:spLocks/>
            </p:cNvSpPr>
            <p:nvPr/>
          </p:nvSpPr>
          <p:spPr bwMode="auto">
            <a:xfrm>
              <a:off x="11317288"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rgbClr val="66BB6A"/>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42" name="Group 141"/>
          <p:cNvGrpSpPr/>
          <p:nvPr/>
        </p:nvGrpSpPr>
        <p:grpSpPr>
          <a:xfrm>
            <a:off x="2244103" y="4564700"/>
            <a:ext cx="265533" cy="746407"/>
            <a:chOff x="660547" y="4143375"/>
            <a:chExt cx="260350" cy="731838"/>
          </a:xfrm>
        </p:grpSpPr>
        <p:sp>
          <p:nvSpPr>
            <p:cNvPr id="143"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144"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45" name="Group 144"/>
          <p:cNvGrpSpPr/>
          <p:nvPr/>
        </p:nvGrpSpPr>
        <p:grpSpPr>
          <a:xfrm>
            <a:off x="2965740" y="4564700"/>
            <a:ext cx="265533" cy="746407"/>
            <a:chOff x="660547" y="4143375"/>
            <a:chExt cx="260350" cy="731838"/>
          </a:xfrm>
        </p:grpSpPr>
        <p:sp>
          <p:nvSpPr>
            <p:cNvPr id="146"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147"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48" name="Group 147"/>
          <p:cNvGrpSpPr/>
          <p:nvPr/>
        </p:nvGrpSpPr>
        <p:grpSpPr>
          <a:xfrm>
            <a:off x="3687376" y="4564700"/>
            <a:ext cx="265533" cy="746407"/>
            <a:chOff x="660547" y="4143375"/>
            <a:chExt cx="260350" cy="731838"/>
          </a:xfrm>
        </p:grpSpPr>
        <p:sp>
          <p:nvSpPr>
            <p:cNvPr id="149"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150"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51" name="Group 150"/>
          <p:cNvGrpSpPr/>
          <p:nvPr/>
        </p:nvGrpSpPr>
        <p:grpSpPr>
          <a:xfrm>
            <a:off x="4409013" y="4564700"/>
            <a:ext cx="265533" cy="746407"/>
            <a:chOff x="660547" y="4143375"/>
            <a:chExt cx="260350" cy="731838"/>
          </a:xfrm>
        </p:grpSpPr>
        <p:sp>
          <p:nvSpPr>
            <p:cNvPr id="152"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153"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54" name="Group 153"/>
          <p:cNvGrpSpPr/>
          <p:nvPr/>
        </p:nvGrpSpPr>
        <p:grpSpPr>
          <a:xfrm>
            <a:off x="5130650" y="4564700"/>
            <a:ext cx="265533" cy="746407"/>
            <a:chOff x="660547" y="4143375"/>
            <a:chExt cx="260350" cy="731838"/>
          </a:xfrm>
        </p:grpSpPr>
        <p:sp>
          <p:nvSpPr>
            <p:cNvPr id="155"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156"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57" name="Group 156"/>
          <p:cNvGrpSpPr/>
          <p:nvPr/>
        </p:nvGrpSpPr>
        <p:grpSpPr>
          <a:xfrm>
            <a:off x="5852286" y="4564700"/>
            <a:ext cx="265533" cy="746407"/>
            <a:chOff x="660547" y="4143375"/>
            <a:chExt cx="260350" cy="731838"/>
          </a:xfrm>
          <a:solidFill>
            <a:srgbClr val="FF9800"/>
          </a:solidFill>
        </p:grpSpPr>
        <p:sp>
          <p:nvSpPr>
            <p:cNvPr id="158" name="Oval 20"/>
            <p:cNvSpPr>
              <a:spLocks noChangeArrowheads="1"/>
            </p:cNvSpPr>
            <p:nvPr/>
          </p:nvSpPr>
          <p:spPr bwMode="auto">
            <a:xfrm>
              <a:off x="708172" y="4143375"/>
              <a:ext cx="163513" cy="163513"/>
            </a:xfrm>
            <a:prstGeom prst="ellipse">
              <a:avLst/>
            </a:prstGeom>
            <a:grpFill/>
            <a:ln>
              <a:noFill/>
            </a:ln>
          </p:spPr>
          <p:txBody>
            <a:bodyPr vert="horz" wrap="square" lIns="93260" tIns="46630" rIns="93260" bIns="46630" numCol="1" anchor="t" anchorCtr="0" compatLnSpc="1">
              <a:prstTxWarp prst="textNoShape">
                <a:avLst/>
              </a:prstTxWarp>
            </a:bodyPr>
            <a:lstStyle/>
            <a:p>
              <a:endParaRPr lang="en-US"/>
            </a:p>
          </p:txBody>
        </p:sp>
        <p:sp>
          <p:nvSpPr>
            <p:cNvPr id="159"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grpFill/>
            <a:ln>
              <a:noFill/>
            </a:ln>
          </p:spPr>
          <p:txBody>
            <a:bodyPr vert="horz" wrap="square" lIns="93260" tIns="46630" rIns="93260" bIns="46630" numCol="1" anchor="t" anchorCtr="0" compatLnSpc="1">
              <a:prstTxWarp prst="textNoShape">
                <a:avLst/>
              </a:prstTxWarp>
            </a:bodyPr>
            <a:lstStyle/>
            <a:p>
              <a:endParaRPr lang="en-US"/>
            </a:p>
          </p:txBody>
        </p:sp>
      </p:grpSp>
      <p:grpSp>
        <p:nvGrpSpPr>
          <p:cNvPr id="160" name="Group 159"/>
          <p:cNvGrpSpPr/>
          <p:nvPr/>
        </p:nvGrpSpPr>
        <p:grpSpPr>
          <a:xfrm>
            <a:off x="6573923" y="4564700"/>
            <a:ext cx="265533" cy="746407"/>
            <a:chOff x="660547" y="4143375"/>
            <a:chExt cx="260350" cy="731838"/>
          </a:xfrm>
          <a:solidFill>
            <a:srgbClr val="FF9800"/>
          </a:solidFill>
        </p:grpSpPr>
        <p:sp>
          <p:nvSpPr>
            <p:cNvPr id="161" name="Oval 20"/>
            <p:cNvSpPr>
              <a:spLocks noChangeArrowheads="1"/>
            </p:cNvSpPr>
            <p:nvPr/>
          </p:nvSpPr>
          <p:spPr bwMode="auto">
            <a:xfrm>
              <a:off x="708172" y="4143375"/>
              <a:ext cx="163513" cy="163513"/>
            </a:xfrm>
            <a:prstGeom prst="ellipse">
              <a:avLst/>
            </a:prstGeom>
            <a:grpFill/>
            <a:ln>
              <a:noFill/>
            </a:ln>
          </p:spPr>
          <p:txBody>
            <a:bodyPr vert="horz" wrap="square" lIns="93260" tIns="46630" rIns="93260" bIns="46630" numCol="1" anchor="t" anchorCtr="0" compatLnSpc="1">
              <a:prstTxWarp prst="textNoShape">
                <a:avLst/>
              </a:prstTxWarp>
            </a:bodyPr>
            <a:lstStyle/>
            <a:p>
              <a:endParaRPr lang="en-US"/>
            </a:p>
          </p:txBody>
        </p:sp>
        <p:sp>
          <p:nvSpPr>
            <p:cNvPr id="162"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grpFill/>
            <a:ln>
              <a:noFill/>
            </a:ln>
          </p:spPr>
          <p:txBody>
            <a:bodyPr vert="horz" wrap="square" lIns="93260" tIns="46630" rIns="93260" bIns="46630" numCol="1" anchor="t" anchorCtr="0" compatLnSpc="1">
              <a:prstTxWarp prst="textNoShape">
                <a:avLst/>
              </a:prstTxWarp>
            </a:bodyPr>
            <a:lstStyle/>
            <a:p>
              <a:endParaRPr lang="en-US"/>
            </a:p>
          </p:txBody>
        </p:sp>
      </p:grpSp>
      <p:cxnSp>
        <p:nvCxnSpPr>
          <p:cNvPr id="164" name="Straight Connector 163"/>
          <p:cNvCxnSpPr/>
          <p:nvPr/>
        </p:nvCxnSpPr>
        <p:spPr>
          <a:xfrm>
            <a:off x="927129"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151577"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372019"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094465"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816910"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4539355"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261800"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984246"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706691"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429136" y="5379414"/>
            <a:ext cx="0" cy="88746"/>
          </a:xfrm>
          <a:prstGeom prst="line">
            <a:avLst/>
          </a:prstGeom>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807203" y="5536467"/>
            <a:ext cx="7678484" cy="261610"/>
          </a:xfrm>
          <a:prstGeom prst="rect">
            <a:avLst/>
          </a:prstGeom>
          <a:noFill/>
        </p:spPr>
        <p:txBody>
          <a:bodyPr wrap="square" rtlCol="0">
            <a:spAutoFit/>
          </a:bodyPr>
          <a:lstStyle/>
          <a:p>
            <a:r>
              <a:rPr lang="en-US" sz="1100" b="1" dirty="0">
                <a:solidFill>
                  <a:srgbClr val="5F5F5F"/>
                </a:solidFill>
                <a:latin typeface="Arial" panose="020B0604020202020204" pitchFamily="34" charset="0"/>
                <a:cs typeface="Arial" panose="020B0604020202020204" pitchFamily="34" charset="0"/>
              </a:rPr>
              <a:t>0                 1                 2                 3                 4                 5                 6                7                 8                 9                10</a:t>
            </a:r>
            <a:endParaRPr lang="en-IN" sz="1100" b="1" dirty="0">
              <a:solidFill>
                <a:srgbClr val="5F5F5F"/>
              </a:solidFill>
              <a:latin typeface="Arial" panose="020B0604020202020204" pitchFamily="34" charset="0"/>
              <a:cs typeface="Arial" panose="020B0604020202020204" pitchFamily="34" charset="0"/>
            </a:endParaRPr>
          </a:p>
        </p:txBody>
      </p:sp>
      <p:grpSp>
        <p:nvGrpSpPr>
          <p:cNvPr id="175" name="Group 174"/>
          <p:cNvGrpSpPr/>
          <p:nvPr/>
        </p:nvGrpSpPr>
        <p:grpSpPr>
          <a:xfrm>
            <a:off x="1522467" y="4564700"/>
            <a:ext cx="265533" cy="746407"/>
            <a:chOff x="660547" y="4143375"/>
            <a:chExt cx="260350" cy="731838"/>
          </a:xfrm>
        </p:grpSpPr>
        <p:sp>
          <p:nvSpPr>
            <p:cNvPr id="176" name="Oval 20"/>
            <p:cNvSpPr>
              <a:spLocks noChangeArrowheads="1"/>
            </p:cNvSpPr>
            <p:nvPr/>
          </p:nvSpPr>
          <p:spPr bwMode="auto">
            <a:xfrm>
              <a:off x="708172" y="4143375"/>
              <a:ext cx="163513" cy="163513"/>
            </a:xfrm>
            <a:prstGeom prst="ellipse">
              <a:avLst/>
            </a:pr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sp>
          <p:nvSpPr>
            <p:cNvPr id="177" name="Freeform 21"/>
            <p:cNvSpPr>
              <a:spLocks/>
            </p:cNvSpPr>
            <p:nvPr/>
          </p:nvSpPr>
          <p:spPr bwMode="auto">
            <a:xfrm>
              <a:off x="660547" y="4330700"/>
              <a:ext cx="260350" cy="544513"/>
            </a:xfrm>
            <a:custGeom>
              <a:avLst/>
              <a:gdLst>
                <a:gd name="T0" fmla="*/ 398 w 398"/>
                <a:gd name="T1" fmla="*/ 113 h 837"/>
                <a:gd name="T2" fmla="*/ 398 w 398"/>
                <a:gd name="T3" fmla="*/ 375 h 837"/>
                <a:gd name="T4" fmla="*/ 367 w 398"/>
                <a:gd name="T5" fmla="*/ 405 h 837"/>
                <a:gd name="T6" fmla="*/ 337 w 398"/>
                <a:gd name="T7" fmla="*/ 374 h 837"/>
                <a:gd name="T8" fmla="*/ 337 w 398"/>
                <a:gd name="T9" fmla="*/ 138 h 837"/>
                <a:gd name="T10" fmla="*/ 336 w 398"/>
                <a:gd name="T11" fmla="*/ 135 h 837"/>
                <a:gd name="T12" fmla="*/ 321 w 398"/>
                <a:gd name="T13" fmla="*/ 117 h 837"/>
                <a:gd name="T14" fmla="*/ 320 w 398"/>
                <a:gd name="T15" fmla="*/ 116 h 837"/>
                <a:gd name="T16" fmla="*/ 318 w 398"/>
                <a:gd name="T17" fmla="*/ 115 h 837"/>
                <a:gd name="T18" fmla="*/ 313 w 398"/>
                <a:gd name="T19" fmla="*/ 120 h 837"/>
                <a:gd name="T20" fmla="*/ 313 w 398"/>
                <a:gd name="T21" fmla="*/ 794 h 837"/>
                <a:gd name="T22" fmla="*/ 301 w 398"/>
                <a:gd name="T23" fmla="*/ 825 h 837"/>
                <a:gd name="T24" fmla="*/ 270 w 398"/>
                <a:gd name="T25" fmla="*/ 837 h 837"/>
                <a:gd name="T26" fmla="*/ 227 w 398"/>
                <a:gd name="T27" fmla="*/ 794 h 837"/>
                <a:gd name="T28" fmla="*/ 227 w 398"/>
                <a:gd name="T29" fmla="*/ 500 h 837"/>
                <a:gd name="T30" fmla="*/ 218 w 398"/>
                <a:gd name="T31" fmla="*/ 480 h 837"/>
                <a:gd name="T32" fmla="*/ 198 w 398"/>
                <a:gd name="T33" fmla="*/ 471 h 837"/>
                <a:gd name="T34" fmla="*/ 170 w 398"/>
                <a:gd name="T35" fmla="*/ 500 h 837"/>
                <a:gd name="T36" fmla="*/ 170 w 398"/>
                <a:gd name="T37" fmla="*/ 794 h 837"/>
                <a:gd name="T38" fmla="*/ 157 w 398"/>
                <a:gd name="T39" fmla="*/ 825 h 837"/>
                <a:gd name="T40" fmla="*/ 126 w 398"/>
                <a:gd name="T41" fmla="*/ 837 h 837"/>
                <a:gd name="T42" fmla="*/ 102 w 398"/>
                <a:gd name="T43" fmla="*/ 830 h 837"/>
                <a:gd name="T44" fmla="*/ 90 w 398"/>
                <a:gd name="T45" fmla="*/ 818 h 837"/>
                <a:gd name="T46" fmla="*/ 83 w 398"/>
                <a:gd name="T47" fmla="*/ 794 h 837"/>
                <a:gd name="T48" fmla="*/ 83 w 398"/>
                <a:gd name="T49" fmla="*/ 120 h 837"/>
                <a:gd name="T50" fmla="*/ 79 w 398"/>
                <a:gd name="T51" fmla="*/ 115 h 837"/>
                <a:gd name="T52" fmla="*/ 78 w 398"/>
                <a:gd name="T53" fmla="*/ 115 h 837"/>
                <a:gd name="T54" fmla="*/ 74 w 398"/>
                <a:gd name="T55" fmla="*/ 117 h 837"/>
                <a:gd name="T56" fmla="*/ 61 w 398"/>
                <a:gd name="T57" fmla="*/ 133 h 837"/>
                <a:gd name="T58" fmla="*/ 60 w 398"/>
                <a:gd name="T59" fmla="*/ 136 h 837"/>
                <a:gd name="T60" fmla="*/ 60 w 398"/>
                <a:gd name="T61" fmla="*/ 375 h 837"/>
                <a:gd name="T62" fmla="*/ 52 w 398"/>
                <a:gd name="T63" fmla="*/ 396 h 837"/>
                <a:gd name="T64" fmla="*/ 30 w 398"/>
                <a:gd name="T65" fmla="*/ 405 h 837"/>
                <a:gd name="T66" fmla="*/ 10 w 398"/>
                <a:gd name="T67" fmla="*/ 398 h 837"/>
                <a:gd name="T68" fmla="*/ 7 w 398"/>
                <a:gd name="T69" fmla="*/ 395 h 837"/>
                <a:gd name="T70" fmla="*/ 0 w 398"/>
                <a:gd name="T71" fmla="*/ 375 h 837"/>
                <a:gd name="T72" fmla="*/ 0 w 398"/>
                <a:gd name="T73" fmla="*/ 113 h 837"/>
                <a:gd name="T74" fmla="*/ 0 w 398"/>
                <a:gd name="T75" fmla="*/ 103 h 837"/>
                <a:gd name="T76" fmla="*/ 112 w 398"/>
                <a:gd name="T77" fmla="*/ 0 h 837"/>
                <a:gd name="T78" fmla="*/ 285 w 398"/>
                <a:gd name="T79" fmla="*/ 0 h 837"/>
                <a:gd name="T80" fmla="*/ 354 w 398"/>
                <a:gd name="T81" fmla="*/ 24 h 837"/>
                <a:gd name="T82" fmla="*/ 375 w 398"/>
                <a:gd name="T83" fmla="*/ 45 h 837"/>
                <a:gd name="T84" fmla="*/ 398 w 398"/>
                <a:gd name="T85" fmla="*/ 11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837">
                  <a:moveTo>
                    <a:pt x="398" y="113"/>
                  </a:moveTo>
                  <a:cubicBezTo>
                    <a:pt x="398" y="375"/>
                    <a:pt x="398" y="375"/>
                    <a:pt x="398" y="375"/>
                  </a:cubicBezTo>
                  <a:cubicBezTo>
                    <a:pt x="398" y="392"/>
                    <a:pt x="384" y="405"/>
                    <a:pt x="367" y="405"/>
                  </a:cubicBezTo>
                  <a:cubicBezTo>
                    <a:pt x="350" y="405"/>
                    <a:pt x="337" y="391"/>
                    <a:pt x="337" y="374"/>
                  </a:cubicBezTo>
                  <a:cubicBezTo>
                    <a:pt x="337" y="138"/>
                    <a:pt x="337" y="138"/>
                    <a:pt x="337" y="138"/>
                  </a:cubicBezTo>
                  <a:cubicBezTo>
                    <a:pt x="337" y="137"/>
                    <a:pt x="337" y="136"/>
                    <a:pt x="336" y="135"/>
                  </a:cubicBezTo>
                  <a:cubicBezTo>
                    <a:pt x="321" y="117"/>
                    <a:pt x="321" y="117"/>
                    <a:pt x="321" y="117"/>
                  </a:cubicBezTo>
                  <a:cubicBezTo>
                    <a:pt x="321" y="116"/>
                    <a:pt x="320" y="116"/>
                    <a:pt x="320" y="116"/>
                  </a:cubicBezTo>
                  <a:cubicBezTo>
                    <a:pt x="319" y="115"/>
                    <a:pt x="319" y="115"/>
                    <a:pt x="318" y="115"/>
                  </a:cubicBezTo>
                  <a:cubicBezTo>
                    <a:pt x="315" y="115"/>
                    <a:pt x="313" y="117"/>
                    <a:pt x="313" y="120"/>
                  </a:cubicBezTo>
                  <a:cubicBezTo>
                    <a:pt x="313" y="794"/>
                    <a:pt x="313" y="794"/>
                    <a:pt x="313" y="794"/>
                  </a:cubicBezTo>
                  <a:cubicBezTo>
                    <a:pt x="313" y="806"/>
                    <a:pt x="308" y="817"/>
                    <a:pt x="301" y="825"/>
                  </a:cubicBezTo>
                  <a:cubicBezTo>
                    <a:pt x="293" y="833"/>
                    <a:pt x="282" y="837"/>
                    <a:pt x="270" y="837"/>
                  </a:cubicBezTo>
                  <a:cubicBezTo>
                    <a:pt x="246" y="837"/>
                    <a:pt x="227" y="818"/>
                    <a:pt x="227" y="794"/>
                  </a:cubicBezTo>
                  <a:cubicBezTo>
                    <a:pt x="227" y="500"/>
                    <a:pt x="227" y="500"/>
                    <a:pt x="227" y="500"/>
                  </a:cubicBezTo>
                  <a:cubicBezTo>
                    <a:pt x="227" y="492"/>
                    <a:pt x="223" y="485"/>
                    <a:pt x="218" y="480"/>
                  </a:cubicBezTo>
                  <a:cubicBezTo>
                    <a:pt x="213" y="474"/>
                    <a:pt x="206" y="471"/>
                    <a:pt x="198" y="471"/>
                  </a:cubicBezTo>
                  <a:cubicBezTo>
                    <a:pt x="183" y="471"/>
                    <a:pt x="170" y="484"/>
                    <a:pt x="170" y="500"/>
                  </a:cubicBezTo>
                  <a:cubicBezTo>
                    <a:pt x="170" y="794"/>
                    <a:pt x="170" y="794"/>
                    <a:pt x="170" y="794"/>
                  </a:cubicBezTo>
                  <a:cubicBezTo>
                    <a:pt x="170" y="806"/>
                    <a:pt x="165" y="817"/>
                    <a:pt x="157" y="825"/>
                  </a:cubicBezTo>
                  <a:cubicBezTo>
                    <a:pt x="149" y="833"/>
                    <a:pt x="138" y="837"/>
                    <a:pt x="126" y="837"/>
                  </a:cubicBezTo>
                  <a:cubicBezTo>
                    <a:pt x="118" y="837"/>
                    <a:pt x="109" y="835"/>
                    <a:pt x="102" y="830"/>
                  </a:cubicBezTo>
                  <a:cubicBezTo>
                    <a:pt x="98" y="827"/>
                    <a:pt x="94" y="823"/>
                    <a:pt x="90" y="818"/>
                  </a:cubicBezTo>
                  <a:cubicBezTo>
                    <a:pt x="86" y="811"/>
                    <a:pt x="83" y="803"/>
                    <a:pt x="83" y="794"/>
                  </a:cubicBezTo>
                  <a:cubicBezTo>
                    <a:pt x="83" y="120"/>
                    <a:pt x="83" y="120"/>
                    <a:pt x="83" y="120"/>
                  </a:cubicBezTo>
                  <a:cubicBezTo>
                    <a:pt x="83" y="117"/>
                    <a:pt x="81" y="115"/>
                    <a:pt x="79" y="115"/>
                  </a:cubicBezTo>
                  <a:cubicBezTo>
                    <a:pt x="78" y="115"/>
                    <a:pt x="78" y="115"/>
                    <a:pt x="78" y="115"/>
                  </a:cubicBezTo>
                  <a:cubicBezTo>
                    <a:pt x="76" y="115"/>
                    <a:pt x="75" y="116"/>
                    <a:pt x="74" y="117"/>
                  </a:cubicBezTo>
                  <a:cubicBezTo>
                    <a:pt x="61" y="133"/>
                    <a:pt x="61" y="133"/>
                    <a:pt x="61" y="133"/>
                  </a:cubicBezTo>
                  <a:cubicBezTo>
                    <a:pt x="61" y="133"/>
                    <a:pt x="60" y="135"/>
                    <a:pt x="60" y="136"/>
                  </a:cubicBezTo>
                  <a:cubicBezTo>
                    <a:pt x="60" y="375"/>
                    <a:pt x="60" y="375"/>
                    <a:pt x="60" y="375"/>
                  </a:cubicBezTo>
                  <a:cubicBezTo>
                    <a:pt x="60" y="383"/>
                    <a:pt x="57" y="391"/>
                    <a:pt x="52" y="396"/>
                  </a:cubicBezTo>
                  <a:cubicBezTo>
                    <a:pt x="46" y="402"/>
                    <a:pt x="38" y="405"/>
                    <a:pt x="30" y="405"/>
                  </a:cubicBezTo>
                  <a:cubicBezTo>
                    <a:pt x="23" y="405"/>
                    <a:pt x="16" y="402"/>
                    <a:pt x="10" y="398"/>
                  </a:cubicBezTo>
                  <a:cubicBezTo>
                    <a:pt x="9" y="397"/>
                    <a:pt x="8" y="396"/>
                    <a:pt x="7" y="395"/>
                  </a:cubicBezTo>
                  <a:cubicBezTo>
                    <a:pt x="3" y="389"/>
                    <a:pt x="0" y="382"/>
                    <a:pt x="0" y="375"/>
                  </a:cubicBezTo>
                  <a:cubicBezTo>
                    <a:pt x="0" y="113"/>
                    <a:pt x="0" y="113"/>
                    <a:pt x="0" y="113"/>
                  </a:cubicBezTo>
                  <a:cubicBezTo>
                    <a:pt x="0" y="109"/>
                    <a:pt x="0" y="106"/>
                    <a:pt x="0" y="103"/>
                  </a:cubicBezTo>
                  <a:cubicBezTo>
                    <a:pt x="5" y="45"/>
                    <a:pt x="53" y="0"/>
                    <a:pt x="112" y="0"/>
                  </a:cubicBezTo>
                  <a:cubicBezTo>
                    <a:pt x="285" y="0"/>
                    <a:pt x="285" y="0"/>
                    <a:pt x="285" y="0"/>
                  </a:cubicBezTo>
                  <a:cubicBezTo>
                    <a:pt x="311" y="0"/>
                    <a:pt x="335" y="9"/>
                    <a:pt x="354" y="24"/>
                  </a:cubicBezTo>
                  <a:cubicBezTo>
                    <a:pt x="362" y="30"/>
                    <a:pt x="369" y="37"/>
                    <a:pt x="375" y="45"/>
                  </a:cubicBezTo>
                  <a:cubicBezTo>
                    <a:pt x="389" y="63"/>
                    <a:pt x="398" y="87"/>
                    <a:pt x="398" y="113"/>
                  </a:cubicBezTo>
                  <a:close/>
                </a:path>
              </a:pathLst>
            </a:custGeom>
            <a:solidFill>
              <a:schemeClr val="accent6">
                <a:lumMod val="75000"/>
              </a:schemeClr>
            </a:solidFill>
            <a:ln>
              <a:noFill/>
            </a:ln>
          </p:spPr>
          <p:txBody>
            <a:bodyPr vert="horz" wrap="square" lIns="93260" tIns="46630" rIns="93260" bIns="46630" numCol="1" anchor="t" anchorCtr="0" compatLnSpc="1">
              <a:prstTxWarp prst="textNoShape">
                <a:avLst/>
              </a:prstTxWarp>
            </a:bodyPr>
            <a:lstStyle/>
            <a:p>
              <a:endParaRPr lang="en-US"/>
            </a:p>
          </p:txBody>
        </p:sp>
      </p:grpSp>
      <p:cxnSp>
        <p:nvCxnSpPr>
          <p:cNvPr id="178" name="Straight Connector 177"/>
          <p:cNvCxnSpPr/>
          <p:nvPr/>
        </p:nvCxnSpPr>
        <p:spPr>
          <a:xfrm>
            <a:off x="1649574" y="5379414"/>
            <a:ext cx="0" cy="8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2F0148-36C9-4E80-B468-D4DF606E4A0F}"/>
              </a:ext>
            </a:extLst>
          </p:cNvPr>
          <p:cNvCxnSpPr/>
          <p:nvPr/>
        </p:nvCxnSpPr>
        <p:spPr>
          <a:xfrm>
            <a:off x="674579" y="1147446"/>
            <a:ext cx="10778281" cy="0"/>
          </a:xfrm>
          <a:prstGeom prst="line">
            <a:avLst/>
          </a:prstGeom>
          <a:ln>
            <a:solidFill>
              <a:srgbClr val="FF98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650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6230803" y="0"/>
            <a:ext cx="6205672"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3"/>
          <a:stretch>
            <a:fillRect/>
          </a:stretch>
        </p:blipFill>
        <p:spPr>
          <a:xfrm>
            <a:off x="834309" y="5229957"/>
            <a:ext cx="2158695" cy="1870033"/>
          </a:xfrm>
          <a:prstGeom prst="rect">
            <a:avLst/>
          </a:prstGeom>
        </p:spPr>
      </p:pic>
      <p:pic>
        <p:nvPicPr>
          <p:cNvPr id="88" name="Picture 87"/>
          <p:cNvPicPr>
            <a:picLocks noChangeAspect="1"/>
          </p:cNvPicPr>
          <p:nvPr/>
        </p:nvPicPr>
        <p:blipFill>
          <a:blip r:embed="rId3"/>
          <a:stretch>
            <a:fillRect/>
          </a:stretch>
        </p:blipFill>
        <p:spPr>
          <a:xfrm>
            <a:off x="846942" y="-289546"/>
            <a:ext cx="2143955" cy="1857264"/>
          </a:xfrm>
          <a:prstGeom prst="rect">
            <a:avLst/>
          </a:prstGeom>
        </p:spPr>
      </p:pic>
      <p:pic>
        <p:nvPicPr>
          <p:cNvPr id="89" name="Picture 88"/>
          <p:cNvPicPr>
            <a:picLocks noChangeAspect="1"/>
          </p:cNvPicPr>
          <p:nvPr/>
        </p:nvPicPr>
        <p:blipFill>
          <a:blip r:embed="rId3"/>
          <a:stretch>
            <a:fillRect/>
          </a:stretch>
        </p:blipFill>
        <p:spPr>
          <a:xfrm>
            <a:off x="2447386" y="596246"/>
            <a:ext cx="2183218" cy="1891277"/>
          </a:xfrm>
          <a:prstGeom prst="rect">
            <a:avLst/>
          </a:prstGeom>
        </p:spPr>
      </p:pic>
      <p:pic>
        <p:nvPicPr>
          <p:cNvPr id="90" name="Picture 89"/>
          <p:cNvPicPr>
            <a:picLocks noChangeAspect="1"/>
          </p:cNvPicPr>
          <p:nvPr/>
        </p:nvPicPr>
        <p:blipFill>
          <a:blip r:embed="rId3"/>
          <a:stretch>
            <a:fillRect/>
          </a:stretch>
        </p:blipFill>
        <p:spPr>
          <a:xfrm>
            <a:off x="4047585" y="1521533"/>
            <a:ext cx="2183218" cy="1891277"/>
          </a:xfrm>
          <a:prstGeom prst="rect">
            <a:avLst/>
          </a:prstGeom>
        </p:spPr>
      </p:pic>
      <p:pic>
        <p:nvPicPr>
          <p:cNvPr id="91" name="Picture 90"/>
          <p:cNvPicPr>
            <a:picLocks noChangeAspect="1"/>
          </p:cNvPicPr>
          <p:nvPr/>
        </p:nvPicPr>
        <p:blipFill>
          <a:blip r:embed="rId3"/>
          <a:stretch>
            <a:fillRect/>
          </a:stretch>
        </p:blipFill>
        <p:spPr>
          <a:xfrm>
            <a:off x="4047585" y="3393876"/>
            <a:ext cx="2183218" cy="1891277"/>
          </a:xfrm>
          <a:prstGeom prst="rect">
            <a:avLst/>
          </a:prstGeom>
        </p:spPr>
      </p:pic>
      <p:pic>
        <p:nvPicPr>
          <p:cNvPr id="92" name="Picture 91"/>
          <p:cNvPicPr>
            <a:picLocks noChangeAspect="1"/>
          </p:cNvPicPr>
          <p:nvPr/>
        </p:nvPicPr>
        <p:blipFill>
          <a:blip r:embed="rId3"/>
          <a:stretch>
            <a:fillRect/>
          </a:stretch>
        </p:blipFill>
        <p:spPr>
          <a:xfrm>
            <a:off x="2447386" y="4308275"/>
            <a:ext cx="2183218" cy="1891277"/>
          </a:xfrm>
          <a:prstGeom prst="rect">
            <a:avLst/>
          </a:prstGeom>
        </p:spPr>
      </p:pic>
      <p:pic>
        <p:nvPicPr>
          <p:cNvPr id="63" name="Picture 62"/>
          <p:cNvPicPr>
            <a:picLocks noChangeAspect="1"/>
          </p:cNvPicPr>
          <p:nvPr/>
        </p:nvPicPr>
        <p:blipFill>
          <a:blip r:embed="rId3"/>
          <a:stretch>
            <a:fillRect/>
          </a:stretch>
        </p:blipFill>
        <p:spPr>
          <a:xfrm>
            <a:off x="-752987" y="618764"/>
            <a:ext cx="2143955" cy="1857264"/>
          </a:xfrm>
          <a:prstGeom prst="rect">
            <a:avLst/>
          </a:prstGeom>
        </p:spPr>
      </p:pic>
      <p:pic>
        <p:nvPicPr>
          <p:cNvPr id="73" name="Picture 72"/>
          <p:cNvPicPr>
            <a:picLocks noChangeAspect="1"/>
          </p:cNvPicPr>
          <p:nvPr/>
        </p:nvPicPr>
        <p:blipFill>
          <a:blip r:embed="rId3"/>
          <a:stretch>
            <a:fillRect/>
          </a:stretch>
        </p:blipFill>
        <p:spPr>
          <a:xfrm>
            <a:off x="-752986" y="-1210036"/>
            <a:ext cx="2143955" cy="1857264"/>
          </a:xfrm>
          <a:prstGeom prst="rect">
            <a:avLst/>
          </a:prstGeom>
        </p:spPr>
      </p:pic>
      <p:pic>
        <p:nvPicPr>
          <p:cNvPr id="74" name="Picture 73"/>
          <p:cNvPicPr>
            <a:picLocks noChangeAspect="1"/>
          </p:cNvPicPr>
          <p:nvPr/>
        </p:nvPicPr>
        <p:blipFill>
          <a:blip r:embed="rId3"/>
          <a:stretch>
            <a:fillRect/>
          </a:stretch>
        </p:blipFill>
        <p:spPr>
          <a:xfrm>
            <a:off x="-746807" y="4320590"/>
            <a:ext cx="2143955" cy="1857264"/>
          </a:xfrm>
          <a:prstGeom prst="rect">
            <a:avLst/>
          </a:prstGeom>
        </p:spPr>
      </p:pic>
      <p:pic>
        <p:nvPicPr>
          <p:cNvPr id="75" name="Picture 74"/>
          <p:cNvPicPr>
            <a:picLocks noChangeAspect="1"/>
          </p:cNvPicPr>
          <p:nvPr/>
        </p:nvPicPr>
        <p:blipFill>
          <a:blip r:embed="rId3"/>
          <a:stretch>
            <a:fillRect/>
          </a:stretch>
        </p:blipFill>
        <p:spPr>
          <a:xfrm>
            <a:off x="-746807" y="2461971"/>
            <a:ext cx="2143955" cy="1866865"/>
          </a:xfrm>
          <a:prstGeom prst="rect">
            <a:avLst/>
          </a:prstGeom>
        </p:spPr>
      </p:pic>
      <p:sp>
        <p:nvSpPr>
          <p:cNvPr id="76" name="Rectangle 75"/>
          <p:cNvSpPr/>
          <p:nvPr/>
        </p:nvSpPr>
        <p:spPr bwMode="auto">
          <a:xfrm>
            <a:off x="-1" y="0"/>
            <a:ext cx="6583907" cy="6994525"/>
          </a:xfrm>
          <a:prstGeom prst="rect">
            <a:avLst/>
          </a:prstGeom>
          <a:gradFill flip="none" rotWithShape="1">
            <a:gsLst>
              <a:gs pos="0">
                <a:schemeClr val="bg2">
                  <a:alpha val="0"/>
                </a:schemeClr>
              </a:gs>
              <a:gs pos="100000">
                <a:schemeClr val="bg2"/>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8" name="Picture 77"/>
          <p:cNvPicPr>
            <a:picLocks noChangeAspect="1"/>
          </p:cNvPicPr>
          <p:nvPr/>
        </p:nvPicPr>
        <p:blipFill>
          <a:blip r:embed="rId4"/>
          <a:stretch>
            <a:fillRect/>
          </a:stretch>
        </p:blipFill>
        <p:spPr>
          <a:xfrm>
            <a:off x="2450758" y="2455881"/>
            <a:ext cx="2157064" cy="1865330"/>
          </a:xfrm>
          <a:prstGeom prst="rect">
            <a:avLst/>
          </a:prstGeom>
        </p:spPr>
      </p:pic>
      <p:grpSp>
        <p:nvGrpSpPr>
          <p:cNvPr id="80" name="Group 79"/>
          <p:cNvGrpSpPr/>
          <p:nvPr/>
        </p:nvGrpSpPr>
        <p:grpSpPr>
          <a:xfrm>
            <a:off x="846989" y="3388791"/>
            <a:ext cx="2157064" cy="1865330"/>
            <a:chOff x="846989" y="3388791"/>
            <a:chExt cx="2157064" cy="1865330"/>
          </a:xfrm>
        </p:grpSpPr>
        <p:pic>
          <p:nvPicPr>
            <p:cNvPr id="81" name="Picture 80"/>
            <p:cNvPicPr>
              <a:picLocks noChangeAspect="1"/>
            </p:cNvPicPr>
            <p:nvPr/>
          </p:nvPicPr>
          <p:blipFill>
            <a:blip r:embed="rId4"/>
            <a:stretch>
              <a:fillRect/>
            </a:stretch>
          </p:blipFill>
          <p:spPr>
            <a:xfrm>
              <a:off x="846989" y="3388791"/>
              <a:ext cx="2157064" cy="1865330"/>
            </a:xfrm>
            <a:prstGeom prst="rect">
              <a:avLst/>
            </a:prstGeom>
          </p:spPr>
        </p:pic>
        <p:sp>
          <p:nvSpPr>
            <p:cNvPr id="82" name="Rectangle 81"/>
            <p:cNvSpPr/>
            <p:nvPr/>
          </p:nvSpPr>
          <p:spPr>
            <a:xfrm>
              <a:off x="1410016" y="4156018"/>
              <a:ext cx="896399" cy="341632"/>
            </a:xfrm>
            <a:prstGeom prst="rect">
              <a:avLst/>
            </a:prstGeom>
          </p:spPr>
          <p:txBody>
            <a:bodyPr wrap="none">
              <a:spAutoFit/>
            </a:bodyPr>
            <a:lstStyle/>
            <a:p>
              <a:pPr lvl="0" algn="ctr" defTabSz="932103">
                <a:lnSpc>
                  <a:spcPct val="90000"/>
                </a:lnSpc>
                <a:defRPr/>
              </a:pPr>
              <a:r>
                <a:rPr lang="en-US" dirty="0">
                  <a:solidFill>
                    <a:srgbClr val="002050"/>
                  </a:solidFill>
                  <a:latin typeface="Segoe UI Semibold" panose="020B0702040204020203" pitchFamily="34" charset="0"/>
                  <a:cs typeface="Segoe UI Semibold" panose="020B0702040204020203" pitchFamily="34" charset="0"/>
                </a:rPr>
                <a:t>Hybrid</a:t>
              </a:r>
            </a:p>
          </p:txBody>
        </p:sp>
      </p:grpSp>
      <p:pic>
        <p:nvPicPr>
          <p:cNvPr id="84" name="Picture 83"/>
          <p:cNvPicPr>
            <a:picLocks noChangeAspect="1"/>
          </p:cNvPicPr>
          <p:nvPr/>
        </p:nvPicPr>
        <p:blipFill>
          <a:blip r:embed="rId4"/>
          <a:stretch>
            <a:fillRect/>
          </a:stretch>
        </p:blipFill>
        <p:spPr>
          <a:xfrm>
            <a:off x="840179" y="1547221"/>
            <a:ext cx="2157064" cy="1865330"/>
          </a:xfrm>
          <a:prstGeom prst="rect">
            <a:avLst/>
          </a:prstGeom>
        </p:spPr>
      </p:pic>
      <p:pic>
        <p:nvPicPr>
          <p:cNvPr id="86" name="Picture 85"/>
          <p:cNvPicPr>
            <a:picLocks noChangeAspect="1"/>
          </p:cNvPicPr>
          <p:nvPr/>
        </p:nvPicPr>
        <p:blipFill>
          <a:blip r:embed="rId3"/>
          <a:stretch>
            <a:fillRect/>
          </a:stretch>
        </p:blipFill>
        <p:spPr>
          <a:xfrm>
            <a:off x="-748845" y="6154762"/>
            <a:ext cx="2143955" cy="1857264"/>
          </a:xfrm>
          <a:prstGeom prst="rect">
            <a:avLst/>
          </a:prstGeom>
        </p:spPr>
      </p:pic>
      <p:pic>
        <p:nvPicPr>
          <p:cNvPr id="2" name="Picture 1"/>
          <p:cNvPicPr>
            <a:picLocks noChangeAspect="1"/>
          </p:cNvPicPr>
          <p:nvPr/>
        </p:nvPicPr>
        <p:blipFill>
          <a:blip r:embed="rId5"/>
          <a:stretch>
            <a:fillRect/>
          </a:stretch>
        </p:blipFill>
        <p:spPr>
          <a:xfrm>
            <a:off x="7286107" y="4899365"/>
            <a:ext cx="4914089" cy="2117462"/>
          </a:xfrm>
          <a:prstGeom prst="rect">
            <a:avLst/>
          </a:prstGeom>
        </p:spPr>
      </p:pic>
      <p:pic>
        <p:nvPicPr>
          <p:cNvPr id="45" name="Picture 44"/>
          <p:cNvPicPr>
            <a:picLocks noChangeAspect="1"/>
          </p:cNvPicPr>
          <p:nvPr/>
        </p:nvPicPr>
        <p:blipFill>
          <a:blip r:embed="rId6"/>
          <a:stretch>
            <a:fillRect/>
          </a:stretch>
        </p:blipFill>
        <p:spPr>
          <a:xfrm>
            <a:off x="846053" y="3394724"/>
            <a:ext cx="2164772" cy="1871996"/>
          </a:xfrm>
          <a:prstGeom prst="rect">
            <a:avLst/>
          </a:prstGeom>
        </p:spPr>
      </p:pic>
      <p:sp>
        <p:nvSpPr>
          <p:cNvPr id="39" name="Rectangle 38"/>
          <p:cNvSpPr/>
          <p:nvPr/>
        </p:nvSpPr>
        <p:spPr bwMode="auto">
          <a:xfrm rot="18900000">
            <a:off x="6137070" y="2850972"/>
            <a:ext cx="1162975" cy="116297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6718557" y="435198"/>
            <a:ext cx="5701463" cy="2442656"/>
          </a:xfrm>
          <a:prstGeom prst="rect">
            <a:avLst/>
          </a:prstGeom>
          <a:noFill/>
        </p:spPr>
        <p:txBody>
          <a:bodyPr wrap="square" lIns="182880" tIns="146304" rIns="182880" bIns="146304" rtlCol="0">
            <a:spAutoFit/>
          </a:bodyPr>
          <a:lstStyle/>
          <a:p>
            <a:pPr marL="355600" marR="5080" indent="-342900">
              <a:lnSpc>
                <a:spcPct val="150000"/>
              </a:lnSpc>
              <a:buFont typeface="Arial" panose="020B0604020202020204" pitchFamily="34" charset="0"/>
              <a:buChar char="•"/>
            </a:pPr>
            <a:r>
              <a:rPr lang="en-IN" sz="2400" dirty="0">
                <a:solidFill>
                  <a:srgbClr val="002060"/>
                </a:solidFill>
                <a:latin typeface="+mj-lt"/>
              </a:rPr>
              <a:t>Design a Governance Solution</a:t>
            </a:r>
          </a:p>
          <a:p>
            <a:pPr marL="355600" marR="5080" indent="-342900">
              <a:lnSpc>
                <a:spcPct val="150000"/>
              </a:lnSpc>
              <a:buFont typeface="Arial" panose="020B0604020202020204" pitchFamily="34" charset="0"/>
              <a:buChar char="•"/>
            </a:pPr>
            <a:r>
              <a:rPr lang="en-IN" sz="2400" dirty="0">
                <a:solidFill>
                  <a:srgbClr val="002060"/>
                </a:solidFill>
                <a:latin typeface="+mj-lt"/>
              </a:rPr>
              <a:t>Design a Compute Solution</a:t>
            </a:r>
          </a:p>
          <a:p>
            <a:pPr marL="355600" marR="5080" indent="-342900">
              <a:lnSpc>
                <a:spcPct val="150000"/>
              </a:lnSpc>
              <a:buFont typeface="Arial" panose="020B0604020202020204" pitchFamily="34" charset="0"/>
              <a:buChar char="•"/>
            </a:pPr>
            <a:r>
              <a:rPr lang="en-IN" sz="2400" dirty="0">
                <a:solidFill>
                  <a:srgbClr val="002060"/>
                </a:solidFill>
                <a:latin typeface="+mj-lt"/>
              </a:rPr>
              <a:t>Design a Non-relational Storage Solution</a:t>
            </a:r>
          </a:p>
        </p:txBody>
      </p:sp>
      <p:sp>
        <p:nvSpPr>
          <p:cNvPr id="3" name="Rectangle 2"/>
          <p:cNvSpPr/>
          <p:nvPr/>
        </p:nvSpPr>
        <p:spPr>
          <a:xfrm>
            <a:off x="1116600" y="2520428"/>
            <a:ext cx="3207415" cy="830997"/>
          </a:xfrm>
          <a:prstGeom prst="rect">
            <a:avLst/>
          </a:prstGeom>
          <a:noFill/>
        </p:spPr>
        <p:txBody>
          <a:bodyPr wrap="square" lIns="91440" tIns="45720" rIns="91440" bIns="45720">
            <a:spAutoFit/>
          </a:bodyPr>
          <a:lstStyle/>
          <a:p>
            <a:pPr algn="ctr"/>
            <a:r>
              <a:rPr lang="en-US" sz="4800" dirty="0">
                <a:ln w="0">
                  <a:solidFill>
                    <a:schemeClr val="bg2"/>
                  </a:solidFill>
                </a:ln>
                <a:solidFill>
                  <a:schemeClr val="accent1"/>
                </a:solidFill>
                <a:effectLst>
                  <a:outerShdw blurRad="38100" dist="25400" dir="5400000" algn="ctr" rotWithShape="0">
                    <a:srgbClr val="6E747A">
                      <a:alpha val="43000"/>
                    </a:srgbClr>
                  </a:outerShdw>
                </a:effectLst>
              </a:rPr>
              <a:t>Overview</a:t>
            </a:r>
          </a:p>
        </p:txBody>
      </p:sp>
    </p:spTree>
    <p:extLst>
      <p:ext uri="{BB962C8B-B14F-4D97-AF65-F5344CB8AC3E}">
        <p14:creationId xmlns:p14="http://schemas.microsoft.com/office/powerpoint/2010/main" val="140632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250" fill="hold"/>
                                        <p:tgtEl>
                                          <p:spTgt spid="41"/>
                                        </p:tgtEl>
                                        <p:attrNameLst>
                                          <p:attrName>ppt_x</p:attrName>
                                        </p:attrNameLst>
                                      </p:cBhvr>
                                      <p:tavLst>
                                        <p:tav tm="0">
                                          <p:val>
                                            <p:strVal val="1+#ppt_w/2"/>
                                          </p:val>
                                        </p:tav>
                                        <p:tav tm="100000">
                                          <p:val>
                                            <p:strVal val="#ppt_x"/>
                                          </p:val>
                                        </p:tav>
                                      </p:tavLst>
                                    </p:anim>
                                    <p:anim calcmode="lin" valueType="num">
                                      <p:cBhvr additive="base">
                                        <p:cTn id="8" dur="25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250"/>
                                        <p:tgtEl>
                                          <p:spTgt spid="48"/>
                                        </p:tgtEl>
                                      </p:cBhvr>
                                    </p:animEffect>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250"/>
                                        <p:tgtEl>
                                          <p:spTgt spid="39"/>
                                        </p:tgtEl>
                                        <p:attrNameLst>
                                          <p:attrName>ppt_x</p:attrName>
                                        </p:attrNameLst>
                                      </p:cBhvr>
                                      <p:tavLst>
                                        <p:tav tm="0">
                                          <p:val>
                                            <p:strVal val="#ppt_x+#ppt_w*1.125000"/>
                                          </p:val>
                                        </p:tav>
                                        <p:tav tm="100000">
                                          <p:val>
                                            <p:strVal val="#ppt_x"/>
                                          </p:val>
                                        </p:tav>
                                      </p:tavLst>
                                    </p:anim>
                                    <p:animEffect transition="in" filter="wipe(left)">
                                      <p:cBhvr>
                                        <p:cTn id="17" dur="250"/>
                                        <p:tgtEl>
                                          <p:spTgt spid="39"/>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9"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Design a Governance Solution</a:t>
            </a:r>
          </a:p>
        </p:txBody>
      </p:sp>
    </p:spTree>
    <p:extLst>
      <p:ext uri="{BB962C8B-B14F-4D97-AF65-F5344CB8AC3E}">
        <p14:creationId xmlns:p14="http://schemas.microsoft.com/office/powerpoint/2010/main" val="366458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Requirements</a:t>
            </a:r>
            <a:endParaRPr lang="en-US" sz="4800" dirty="0"/>
          </a:p>
        </p:txBody>
      </p:sp>
    </p:spTree>
    <p:extLst>
      <p:ext uri="{BB962C8B-B14F-4D97-AF65-F5344CB8AC3E}">
        <p14:creationId xmlns:p14="http://schemas.microsoft.com/office/powerpoint/2010/main" val="239938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318968" y="230857"/>
            <a:ext cx="11798538"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IN" sz="4800" b="1" dirty="0">
                <a:solidFill>
                  <a:schemeClr val="tx2"/>
                </a:solidFill>
              </a:rPr>
              <a:t>Requirements</a:t>
            </a:r>
          </a:p>
        </p:txBody>
      </p:sp>
      <p:sp>
        <p:nvSpPr>
          <p:cNvPr id="9" name="TextBox 8">
            <a:extLst>
              <a:ext uri="{FF2B5EF4-FFF2-40B4-BE49-F238E27FC236}">
                <a16:creationId xmlns:a16="http://schemas.microsoft.com/office/drawing/2014/main" id="{3ED1D895-92D3-4CCF-BCFE-595D2AAA1FC2}"/>
              </a:ext>
            </a:extLst>
          </p:cNvPr>
          <p:cNvSpPr txBox="1"/>
          <p:nvPr/>
        </p:nvSpPr>
        <p:spPr>
          <a:xfrm>
            <a:off x="383822" y="1392015"/>
            <a:ext cx="12052653" cy="5175533"/>
          </a:xfrm>
          <a:prstGeom prst="rect">
            <a:avLst/>
          </a:prstGeom>
          <a:noFill/>
        </p:spPr>
        <p:txBody>
          <a:bodyPr vert="horz" wrap="square" lIns="0" tIns="648" rIns="0" bIns="0" rtlCol="0">
            <a:spAutoFit/>
          </a:bodyPr>
          <a:lstStyle/>
          <a:p>
            <a:pPr marL="342900" marR="413840" indent="-228600">
              <a:lnSpc>
                <a:spcPct val="150000"/>
              </a:lnSpc>
              <a:spcBef>
                <a:spcPts val="600"/>
              </a:spcBef>
              <a:buFont typeface="Arial" panose="020B0604020202020204" pitchFamily="34" charset="0"/>
              <a:buChar char="•"/>
            </a:pPr>
            <a:r>
              <a:rPr lang="en-US" sz="2000" dirty="0">
                <a:solidFill>
                  <a:schemeClr val="tx2"/>
                </a:solidFill>
                <a:latin typeface="+mn-lt"/>
              </a:rPr>
              <a:t>Tailwind Traders is planning on making some significant changes to their governance solution. They have asked for your help with recommendations and questions. Here are the specific requirements.</a:t>
            </a:r>
          </a:p>
          <a:p>
            <a:pPr marL="808038" marR="413840" lvl="1" indent="-228600">
              <a:lnSpc>
                <a:spcPct val="150000"/>
              </a:lnSpc>
              <a:spcBef>
                <a:spcPts val="600"/>
              </a:spcBef>
              <a:buFont typeface="Arial" panose="020B0604020202020204" pitchFamily="34" charset="0"/>
              <a:buChar char="•"/>
            </a:pPr>
            <a:r>
              <a:rPr lang="en-US" sz="2000" b="1" dirty="0">
                <a:solidFill>
                  <a:schemeClr val="tx2"/>
                </a:solidFill>
                <a:latin typeface="+mn-lt"/>
              </a:rPr>
              <a:t>Cost and accounting</a:t>
            </a:r>
            <a:r>
              <a:rPr lang="en-US" sz="2000" dirty="0">
                <a:solidFill>
                  <a:schemeClr val="tx2"/>
                </a:solidFill>
                <a:latin typeface="+mn-lt"/>
              </a:rPr>
              <a:t>. Tailwind Traders has two core business units that handle Apparel and Sporting Goods. Each of the business units has three departments: Product Development, Marketing, and Sales. Each business unit and subunit will track their Azure spend. At the same time, the Enterprise IT team will handle providing company-wide Azure cost reporting.</a:t>
            </a:r>
          </a:p>
          <a:p>
            <a:pPr marL="808038" marR="413840" lvl="1" indent="-228600">
              <a:lnSpc>
                <a:spcPct val="150000"/>
              </a:lnSpc>
              <a:spcBef>
                <a:spcPts val="600"/>
              </a:spcBef>
              <a:buFont typeface="Arial" panose="020B0604020202020204" pitchFamily="34" charset="0"/>
              <a:buChar char="•"/>
            </a:pPr>
            <a:r>
              <a:rPr lang="en-US" sz="2000" b="1" dirty="0">
                <a:solidFill>
                  <a:schemeClr val="tx2"/>
                </a:solidFill>
                <a:latin typeface="+mn-lt"/>
              </a:rPr>
              <a:t>New development project</a:t>
            </a:r>
            <a:r>
              <a:rPr lang="en-US" sz="2000" dirty="0">
                <a:solidFill>
                  <a:schemeClr val="tx2"/>
                </a:solidFill>
                <a:latin typeface="+mn-lt"/>
              </a:rPr>
              <a:t>. The company has a new development project for customer feedback. The CFO wants to ensure all costs associated with the project are captured. For the testing phase, workloads should be hosted on lower cost virtual machines. The virtual machines should be named to indicate they are part of the project. Any instances of non-compliance with resource consistency rules should be automatically identified.</a:t>
            </a:r>
            <a:endParaRPr lang="en-US" sz="2400" dirty="0">
              <a:solidFill>
                <a:srgbClr val="3E3E3E"/>
              </a:solidFill>
              <a:latin typeface="+mn-lt"/>
              <a:cs typeface="Arial Narrow"/>
            </a:endParaRPr>
          </a:p>
        </p:txBody>
      </p:sp>
    </p:spTree>
    <p:extLst>
      <p:ext uri="{BB962C8B-B14F-4D97-AF65-F5344CB8AC3E}">
        <p14:creationId xmlns:p14="http://schemas.microsoft.com/office/powerpoint/2010/main" val="36097880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6309" y="2352798"/>
            <a:ext cx="11352706" cy="11053"/>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56309" y="1415779"/>
            <a:ext cx="11984182" cy="937019"/>
          </a:xfrm>
        </p:spPr>
        <p:txBody>
          <a:bodyPr>
            <a:noAutofit/>
          </a:bodyPr>
          <a:lstStyle/>
          <a:p>
            <a:pPr marL="12700" algn="l">
              <a:lnSpc>
                <a:spcPts val="4995"/>
              </a:lnSpc>
              <a:spcBef>
                <a:spcPts val="100"/>
              </a:spcBef>
            </a:pPr>
            <a:r>
              <a:rPr lang="en-IN" sz="4800" spc="-100" dirty="0">
                <a:cs typeface="Century"/>
              </a:rPr>
              <a:t>Tasks</a:t>
            </a:r>
            <a:endParaRPr lang="en-US" sz="4800" dirty="0"/>
          </a:p>
        </p:txBody>
      </p:sp>
    </p:spTree>
    <p:extLst>
      <p:ext uri="{BB962C8B-B14F-4D97-AF65-F5344CB8AC3E}">
        <p14:creationId xmlns:p14="http://schemas.microsoft.com/office/powerpoint/2010/main" val="297069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318968" y="230857"/>
            <a:ext cx="11798538"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US" sz="4800" b="1" dirty="0">
                <a:solidFill>
                  <a:schemeClr val="tx2"/>
                </a:solidFill>
              </a:rPr>
              <a:t>T</a:t>
            </a:r>
            <a:r>
              <a:rPr lang="en-IN" sz="4800" b="1" dirty="0">
                <a:solidFill>
                  <a:schemeClr val="tx2"/>
                </a:solidFill>
              </a:rPr>
              <a:t>asks</a:t>
            </a:r>
          </a:p>
        </p:txBody>
      </p:sp>
      <p:sp>
        <p:nvSpPr>
          <p:cNvPr id="9" name="TextBox 8">
            <a:extLst>
              <a:ext uri="{FF2B5EF4-FFF2-40B4-BE49-F238E27FC236}">
                <a16:creationId xmlns:a16="http://schemas.microsoft.com/office/drawing/2014/main" id="{3ED1D895-92D3-4CCF-BCFE-595D2AAA1FC2}"/>
              </a:ext>
            </a:extLst>
          </p:cNvPr>
          <p:cNvSpPr txBox="1"/>
          <p:nvPr/>
        </p:nvSpPr>
        <p:spPr>
          <a:xfrm>
            <a:off x="383822" y="1392015"/>
            <a:ext cx="12052653" cy="4098315"/>
          </a:xfrm>
          <a:prstGeom prst="rect">
            <a:avLst/>
          </a:prstGeom>
          <a:noFill/>
        </p:spPr>
        <p:txBody>
          <a:bodyPr vert="horz" wrap="square" lIns="0" tIns="648" rIns="0" bIns="0" rtlCol="0">
            <a:spAutoFit/>
          </a:bodyPr>
          <a:lstStyle/>
          <a:p>
            <a:pPr marL="114300" marR="413840">
              <a:lnSpc>
                <a:spcPct val="150000"/>
              </a:lnSpc>
              <a:spcBef>
                <a:spcPts val="600"/>
              </a:spcBef>
            </a:pPr>
            <a:r>
              <a:rPr lang="en-US" sz="2000" dirty="0">
                <a:solidFill>
                  <a:schemeClr val="tx2"/>
                </a:solidFill>
                <a:latin typeface="+mn-lt"/>
              </a:rPr>
              <a:t>1. Cost and accounting.</a:t>
            </a:r>
          </a:p>
          <a:p>
            <a:pPr marL="808038" marR="413840" lvl="1" indent="-228600">
              <a:lnSpc>
                <a:spcPct val="150000"/>
              </a:lnSpc>
              <a:spcBef>
                <a:spcPts val="600"/>
              </a:spcBef>
              <a:buFont typeface="Arial" panose="020B0604020202020204" pitchFamily="34" charset="0"/>
              <a:buChar char="•"/>
            </a:pPr>
            <a:r>
              <a:rPr lang="en-US" sz="2000" dirty="0">
                <a:solidFill>
                  <a:schemeClr val="tx2"/>
                </a:solidFill>
                <a:latin typeface="+mn-lt"/>
              </a:rPr>
              <a:t>What are the different ways Tailwind Traders could organize their subscriptions and management groups? Which would be the best to meet their requirements?</a:t>
            </a:r>
          </a:p>
          <a:p>
            <a:pPr marL="808038" marR="413840" lvl="1" indent="-228600">
              <a:lnSpc>
                <a:spcPct val="150000"/>
              </a:lnSpc>
              <a:spcBef>
                <a:spcPts val="600"/>
              </a:spcBef>
              <a:buFont typeface="Arial" panose="020B0604020202020204" pitchFamily="34" charset="0"/>
              <a:buChar char="•"/>
            </a:pPr>
            <a:r>
              <a:rPr lang="en-US" sz="2000" dirty="0">
                <a:solidFill>
                  <a:schemeClr val="tx2"/>
                </a:solidFill>
                <a:latin typeface="+mn-lt"/>
              </a:rPr>
              <a:t>Design two alternative hierarchies and explain your decision-making process.</a:t>
            </a:r>
          </a:p>
          <a:p>
            <a:pPr marL="114300" marR="413840">
              <a:lnSpc>
                <a:spcPct val="150000"/>
              </a:lnSpc>
              <a:spcBef>
                <a:spcPts val="600"/>
              </a:spcBef>
            </a:pPr>
            <a:r>
              <a:rPr lang="en-US" sz="2000" dirty="0">
                <a:solidFill>
                  <a:schemeClr val="tx2"/>
                </a:solidFill>
                <a:latin typeface="+mn-lt"/>
              </a:rPr>
              <a:t>2. New development project.</a:t>
            </a:r>
          </a:p>
          <a:p>
            <a:pPr marL="808038" marR="413840" lvl="1" indent="-228600">
              <a:lnSpc>
                <a:spcPct val="150000"/>
              </a:lnSpc>
              <a:spcBef>
                <a:spcPts val="600"/>
              </a:spcBef>
              <a:buFont typeface="Arial" panose="020B0604020202020204" pitchFamily="34" charset="0"/>
              <a:buChar char="•"/>
            </a:pPr>
            <a:r>
              <a:rPr lang="en-US" sz="2000" dirty="0">
                <a:solidFill>
                  <a:schemeClr val="tx2"/>
                </a:solidFill>
                <a:latin typeface="+mn-lt"/>
              </a:rPr>
              <a:t>What are the different ways Tailwind Traders could track costs for the new development project?</a:t>
            </a:r>
          </a:p>
          <a:p>
            <a:pPr marL="808038" marR="413840" lvl="1" indent="-228600">
              <a:lnSpc>
                <a:spcPct val="150000"/>
              </a:lnSpc>
              <a:spcBef>
                <a:spcPts val="600"/>
              </a:spcBef>
              <a:buFont typeface="Arial" panose="020B0604020202020204" pitchFamily="34" charset="0"/>
              <a:buChar char="•"/>
            </a:pPr>
            <a:r>
              <a:rPr lang="en-US" sz="2000" dirty="0">
                <a:solidFill>
                  <a:schemeClr val="tx2"/>
                </a:solidFill>
                <a:latin typeface="+mn-lt"/>
              </a:rPr>
              <a:t>How are you ensuring compliance with the requirements for virtual machine sizing and naming?</a:t>
            </a:r>
          </a:p>
          <a:p>
            <a:pPr marL="808038" marR="413840" lvl="1" indent="-228600">
              <a:lnSpc>
                <a:spcPct val="150000"/>
              </a:lnSpc>
              <a:spcBef>
                <a:spcPts val="600"/>
              </a:spcBef>
              <a:buFont typeface="Arial" panose="020B0604020202020204" pitchFamily="34" charset="0"/>
              <a:buChar char="•"/>
            </a:pPr>
            <a:r>
              <a:rPr lang="en-US" sz="2000" dirty="0">
                <a:solidFill>
                  <a:schemeClr val="tx2"/>
                </a:solidFill>
                <a:latin typeface="+mn-lt"/>
              </a:rPr>
              <a:t>Propose at least two ways of meeting the requirements. Explain your final decision.</a:t>
            </a:r>
            <a:endParaRPr lang="en-US" sz="2400" dirty="0">
              <a:solidFill>
                <a:srgbClr val="3E3E3E"/>
              </a:solidFill>
              <a:latin typeface="+mn-lt"/>
              <a:cs typeface="Arial Narrow"/>
            </a:endParaRPr>
          </a:p>
        </p:txBody>
      </p:sp>
    </p:spTree>
    <p:extLst>
      <p:ext uri="{BB962C8B-B14F-4D97-AF65-F5344CB8AC3E}">
        <p14:creationId xmlns:p14="http://schemas.microsoft.com/office/powerpoint/2010/main" val="31525752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802265A-0B66-4FE4-889E-8D8288A5315E}"/>
              </a:ext>
            </a:extLst>
          </p:cNvPr>
          <p:cNvSpPr txBox="1">
            <a:spLocks/>
          </p:cNvSpPr>
          <p:nvPr/>
        </p:nvSpPr>
        <p:spPr>
          <a:xfrm>
            <a:off x="6218236" y="230857"/>
            <a:ext cx="5899269"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US" sz="4800" b="1" dirty="0">
                <a:solidFill>
                  <a:schemeClr val="tx2"/>
                </a:solidFill>
              </a:rPr>
              <a:t>T</a:t>
            </a:r>
            <a:r>
              <a:rPr lang="en-IN" sz="4800" b="1" dirty="0">
                <a:solidFill>
                  <a:schemeClr val="tx2"/>
                </a:solidFill>
              </a:rPr>
              <a:t>asks</a:t>
            </a:r>
          </a:p>
        </p:txBody>
      </p:sp>
      <p:sp>
        <p:nvSpPr>
          <p:cNvPr id="9" name="TextBox 8">
            <a:extLst>
              <a:ext uri="{FF2B5EF4-FFF2-40B4-BE49-F238E27FC236}">
                <a16:creationId xmlns:a16="http://schemas.microsoft.com/office/drawing/2014/main" id="{3ED1D895-92D3-4CCF-BCFE-595D2AAA1FC2}"/>
              </a:ext>
            </a:extLst>
          </p:cNvPr>
          <p:cNvSpPr txBox="1"/>
          <p:nvPr/>
        </p:nvSpPr>
        <p:spPr>
          <a:xfrm>
            <a:off x="6931377" y="1392015"/>
            <a:ext cx="5505097" cy="4623330"/>
          </a:xfrm>
          <a:prstGeom prst="rect">
            <a:avLst/>
          </a:prstGeom>
          <a:noFill/>
        </p:spPr>
        <p:txBody>
          <a:bodyPr vert="horz" wrap="square" lIns="0" tIns="648" rIns="0" bIns="0" rtlCol="0">
            <a:spAutoFit/>
          </a:bodyPr>
          <a:lstStyle/>
          <a:p>
            <a:pPr marL="114300" marR="413840">
              <a:lnSpc>
                <a:spcPct val="150000"/>
              </a:lnSpc>
              <a:spcBef>
                <a:spcPts val="600"/>
              </a:spcBef>
            </a:pPr>
            <a:r>
              <a:rPr lang="en-US" sz="1400" dirty="0">
                <a:solidFill>
                  <a:schemeClr val="tx2"/>
                </a:solidFill>
                <a:latin typeface="+mn-lt"/>
              </a:rPr>
              <a:t>1. Cost and accounting.</a:t>
            </a:r>
          </a:p>
          <a:p>
            <a:pPr marL="808038" marR="413840" lvl="1" indent="-228600">
              <a:lnSpc>
                <a:spcPct val="150000"/>
              </a:lnSpc>
              <a:spcBef>
                <a:spcPts val="600"/>
              </a:spcBef>
              <a:buFont typeface="Arial" panose="020B0604020202020204" pitchFamily="34" charset="0"/>
              <a:buChar char="•"/>
            </a:pPr>
            <a:r>
              <a:rPr lang="en-US" sz="1400" dirty="0">
                <a:solidFill>
                  <a:schemeClr val="tx2"/>
                </a:solidFill>
                <a:latin typeface="+mn-lt"/>
              </a:rPr>
              <a:t>What are the different ways Tailwind Traders could organize their subscriptions and management groups? Which would be the best to meet their requirements?</a:t>
            </a:r>
          </a:p>
          <a:p>
            <a:pPr marL="808038" marR="413840" lvl="1" indent="-228600">
              <a:lnSpc>
                <a:spcPct val="150000"/>
              </a:lnSpc>
              <a:spcBef>
                <a:spcPts val="600"/>
              </a:spcBef>
              <a:buFont typeface="Arial" panose="020B0604020202020204" pitchFamily="34" charset="0"/>
              <a:buChar char="•"/>
            </a:pPr>
            <a:r>
              <a:rPr lang="en-US" sz="1400" dirty="0">
                <a:solidFill>
                  <a:schemeClr val="tx2"/>
                </a:solidFill>
                <a:latin typeface="+mn-lt"/>
              </a:rPr>
              <a:t>Design two alternative hierarchies and explain your decision-making process.</a:t>
            </a:r>
          </a:p>
          <a:p>
            <a:pPr marL="114300" marR="413840">
              <a:lnSpc>
                <a:spcPct val="150000"/>
              </a:lnSpc>
              <a:spcBef>
                <a:spcPts val="600"/>
              </a:spcBef>
            </a:pPr>
            <a:r>
              <a:rPr lang="en-US" sz="1400" dirty="0">
                <a:solidFill>
                  <a:schemeClr val="tx2"/>
                </a:solidFill>
                <a:latin typeface="+mn-lt"/>
              </a:rPr>
              <a:t>2. New development project.</a:t>
            </a:r>
          </a:p>
          <a:p>
            <a:pPr marL="808038" marR="413840" lvl="1" indent="-228600">
              <a:lnSpc>
                <a:spcPct val="150000"/>
              </a:lnSpc>
              <a:spcBef>
                <a:spcPts val="600"/>
              </a:spcBef>
              <a:buFont typeface="Arial" panose="020B0604020202020204" pitchFamily="34" charset="0"/>
              <a:buChar char="•"/>
            </a:pPr>
            <a:r>
              <a:rPr lang="en-US" sz="1400" dirty="0">
                <a:solidFill>
                  <a:schemeClr val="tx2"/>
                </a:solidFill>
                <a:latin typeface="+mn-lt"/>
              </a:rPr>
              <a:t>What are the different ways Tailwind Traders could track costs for the new development project?</a:t>
            </a:r>
          </a:p>
          <a:p>
            <a:pPr marL="808038" marR="413840" lvl="1" indent="-228600">
              <a:lnSpc>
                <a:spcPct val="150000"/>
              </a:lnSpc>
              <a:spcBef>
                <a:spcPts val="600"/>
              </a:spcBef>
              <a:buFont typeface="Arial" panose="020B0604020202020204" pitchFamily="34" charset="0"/>
              <a:buChar char="•"/>
            </a:pPr>
            <a:r>
              <a:rPr lang="en-US" sz="1400" dirty="0">
                <a:solidFill>
                  <a:schemeClr val="tx2"/>
                </a:solidFill>
                <a:latin typeface="+mn-lt"/>
              </a:rPr>
              <a:t>How are you ensuring compliance with the requirements for virtual machine sizing and naming?</a:t>
            </a:r>
          </a:p>
          <a:p>
            <a:pPr marL="808038" marR="413840" lvl="1" indent="-228600">
              <a:lnSpc>
                <a:spcPct val="150000"/>
              </a:lnSpc>
              <a:spcBef>
                <a:spcPts val="600"/>
              </a:spcBef>
              <a:buFont typeface="Arial" panose="020B0604020202020204" pitchFamily="34" charset="0"/>
              <a:buChar char="•"/>
            </a:pPr>
            <a:r>
              <a:rPr lang="en-US" sz="1400" dirty="0">
                <a:solidFill>
                  <a:schemeClr val="tx2"/>
                </a:solidFill>
                <a:latin typeface="+mn-lt"/>
              </a:rPr>
              <a:t>Propose at least two ways of meeting the requirements. Explain your final decision.</a:t>
            </a:r>
            <a:endParaRPr lang="en-US" sz="1600" dirty="0">
              <a:solidFill>
                <a:srgbClr val="3E3E3E"/>
              </a:solidFill>
              <a:latin typeface="+mn-lt"/>
              <a:cs typeface="Arial Narrow"/>
            </a:endParaRPr>
          </a:p>
        </p:txBody>
      </p:sp>
      <p:sp>
        <p:nvSpPr>
          <p:cNvPr id="4" name="Title 5">
            <a:extLst>
              <a:ext uri="{FF2B5EF4-FFF2-40B4-BE49-F238E27FC236}">
                <a16:creationId xmlns:a16="http://schemas.microsoft.com/office/drawing/2014/main" id="{549B52BE-D27E-4AF6-A385-151C778ED23B}"/>
              </a:ext>
            </a:extLst>
          </p:cNvPr>
          <p:cNvSpPr txBox="1">
            <a:spLocks/>
          </p:cNvSpPr>
          <p:nvPr/>
        </p:nvSpPr>
        <p:spPr>
          <a:xfrm>
            <a:off x="318968" y="230857"/>
            <a:ext cx="5404499" cy="942315"/>
          </a:xfrm>
          <a:prstGeom prst="rect">
            <a:avLst/>
          </a:prstGeom>
        </p:spPr>
        <p:txBody>
          <a:bodyPr/>
          <a:lstStyle>
            <a:lvl1pPr algn="l" defTabSz="932372" rtl="0" eaLnBrk="1" latinLnBrk="0" hangingPunct="1">
              <a:lnSpc>
                <a:spcPct val="90000"/>
              </a:lnSpc>
              <a:spcBef>
                <a:spcPct val="0"/>
              </a:spcBef>
              <a:buNone/>
              <a:defRPr lang="en-US" sz="5398" b="0" kern="1200" cap="none" spc="-102" baseline="0" dirty="0" smtClean="0">
                <a:ln w="3175">
                  <a:noFill/>
                </a:ln>
                <a:solidFill>
                  <a:schemeClr val="bg1"/>
                </a:solidFill>
                <a:effectLst/>
                <a:latin typeface="+mj-lt"/>
                <a:ea typeface="+mn-ea"/>
                <a:cs typeface="Segoe UI" pitchFamily="34" charset="0"/>
              </a:defRPr>
            </a:lvl1pPr>
          </a:lstStyle>
          <a:p>
            <a:pPr algn="ctr" fontAlgn="auto">
              <a:spcAft>
                <a:spcPts val="0"/>
              </a:spcAft>
            </a:pPr>
            <a:r>
              <a:rPr lang="en-IN" sz="4800" b="1" dirty="0">
                <a:solidFill>
                  <a:schemeClr val="tx2"/>
                </a:solidFill>
              </a:rPr>
              <a:t>Requirements</a:t>
            </a:r>
          </a:p>
        </p:txBody>
      </p:sp>
      <p:sp>
        <p:nvSpPr>
          <p:cNvPr id="6" name="TextBox 5">
            <a:extLst>
              <a:ext uri="{FF2B5EF4-FFF2-40B4-BE49-F238E27FC236}">
                <a16:creationId xmlns:a16="http://schemas.microsoft.com/office/drawing/2014/main" id="{7E58E56A-8444-BE5D-8FC1-B6BFFE978298}"/>
              </a:ext>
            </a:extLst>
          </p:cNvPr>
          <p:cNvSpPr txBox="1"/>
          <p:nvPr/>
        </p:nvSpPr>
        <p:spPr>
          <a:xfrm>
            <a:off x="383823" y="1392015"/>
            <a:ext cx="6592710" cy="5285050"/>
          </a:xfrm>
          <a:prstGeom prst="rect">
            <a:avLst/>
          </a:prstGeom>
          <a:noFill/>
        </p:spPr>
        <p:txBody>
          <a:bodyPr vert="horz" wrap="square" lIns="0" tIns="648" rIns="0" bIns="0" rtlCol="0">
            <a:spAutoFit/>
          </a:bodyPr>
          <a:lstStyle/>
          <a:p>
            <a:pPr marL="342900" marR="413840" indent="-228600">
              <a:lnSpc>
                <a:spcPct val="150000"/>
              </a:lnSpc>
              <a:spcBef>
                <a:spcPts val="600"/>
              </a:spcBef>
              <a:buFont typeface="Arial" panose="020B0604020202020204" pitchFamily="34" charset="0"/>
              <a:buChar char="•"/>
            </a:pPr>
            <a:r>
              <a:rPr lang="en-US" sz="1400" dirty="0">
                <a:solidFill>
                  <a:schemeClr val="tx2"/>
                </a:solidFill>
                <a:latin typeface="+mn-lt"/>
              </a:rPr>
              <a:t>Tailwind Traders is planning on making some significant changes to their governance solution. They have asked for your help with recommendations and questions. Here are the specific requirements.</a:t>
            </a:r>
          </a:p>
          <a:p>
            <a:pPr marL="808038" marR="413840" lvl="1" indent="-228600">
              <a:lnSpc>
                <a:spcPct val="150000"/>
              </a:lnSpc>
              <a:spcBef>
                <a:spcPts val="600"/>
              </a:spcBef>
              <a:buFont typeface="Arial" panose="020B0604020202020204" pitchFamily="34" charset="0"/>
              <a:buChar char="•"/>
            </a:pPr>
            <a:r>
              <a:rPr lang="en-US" sz="1400" b="1" dirty="0">
                <a:solidFill>
                  <a:schemeClr val="tx2"/>
                </a:solidFill>
                <a:latin typeface="+mn-lt"/>
              </a:rPr>
              <a:t>Cost and accounting</a:t>
            </a:r>
            <a:r>
              <a:rPr lang="en-US" sz="1400" dirty="0">
                <a:solidFill>
                  <a:schemeClr val="tx2"/>
                </a:solidFill>
                <a:latin typeface="+mn-lt"/>
              </a:rPr>
              <a:t>. Tailwind Traders has two core business units that handle Apparel and Sporting Goods. Each of the business units has three departments: Product Development, Marketing, and Sales. Each business unit and subunit will track their Azure spend. At the same time, the Enterprise IT team will handle providing company-wide Azure cost reporting.</a:t>
            </a:r>
          </a:p>
          <a:p>
            <a:pPr marL="808038" marR="413840" lvl="1" indent="-228600">
              <a:lnSpc>
                <a:spcPct val="150000"/>
              </a:lnSpc>
              <a:spcBef>
                <a:spcPts val="600"/>
              </a:spcBef>
              <a:buFont typeface="Arial" panose="020B0604020202020204" pitchFamily="34" charset="0"/>
              <a:buChar char="•"/>
            </a:pPr>
            <a:r>
              <a:rPr lang="en-US" sz="1400" b="1" dirty="0">
                <a:solidFill>
                  <a:schemeClr val="tx2"/>
                </a:solidFill>
                <a:latin typeface="+mn-lt"/>
              </a:rPr>
              <a:t>New development project</a:t>
            </a:r>
            <a:r>
              <a:rPr lang="en-US" sz="1400" dirty="0">
                <a:solidFill>
                  <a:schemeClr val="tx2"/>
                </a:solidFill>
                <a:latin typeface="+mn-lt"/>
              </a:rPr>
              <a:t>. The company has a new development project for customer feedback. The CFO wants to ensure all costs associated with the project are captured. For the testing phase, workloads should be hosted on lower cost virtual machines. The virtual machines should be named to indicate they are part of the project. Any instances of non-compliance with resource consistency rules should be automatically identified.</a:t>
            </a:r>
            <a:endParaRPr lang="en-US" sz="1600" dirty="0">
              <a:solidFill>
                <a:srgbClr val="3E3E3E"/>
              </a:solidFill>
              <a:latin typeface="+mn-lt"/>
              <a:cs typeface="Arial Narrow"/>
            </a:endParaRPr>
          </a:p>
        </p:txBody>
      </p:sp>
    </p:spTree>
    <p:extLst>
      <p:ext uri="{BB962C8B-B14F-4D97-AF65-F5344CB8AC3E}">
        <p14:creationId xmlns:p14="http://schemas.microsoft.com/office/powerpoint/2010/main" val="11474920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7027&quot;&gt;&lt;property id=&quot;20148&quot; value=&quot;5&quot;/&gt;&lt;property id=&quot;20300&quot; value=&quot;Slide 1 - &amp;quot;Cloud Computing – The Basics&amp;quot;&quot;/&gt;&lt;property id=&quot;20307&quot; value=&quot;1647&quot;/&gt;&lt;/object&gt;&lt;object type=&quot;3&quot; unique_id=&quot;17028&quot;&gt;&lt;property id=&quot;20148&quot; value=&quot;5&quot;/&gt;&lt;property id=&quot;20300&quot; value=&quot;Slide 2&quot;/&gt;&lt;property id=&quot;20307&quot; value=&quot;1648&quot;/&gt;&lt;/object&gt;&lt;object type=&quot;3&quot; unique_id=&quot;17029&quot;&gt;&lt;property id=&quot;20148&quot; value=&quot;5&quot;/&gt;&lt;property id=&quot;20300&quot; value=&quot;Slide 3 - &amp;quot;Cloud Computing Is…&amp;quot;&quot;/&gt;&lt;property id=&quot;20307&quot; value=&quot;1649&quot;/&gt;&lt;/object&gt;&lt;object type=&quot;3&quot; unique_id=&quot;17030&quot;&gt;&lt;property id=&quot;20148&quot; value=&quot;5&quot;/&gt;&lt;property id=&quot;20300&quot; value=&quot;Slide 4 - &amp;quot;According to Vmware…&amp;quot;&quot;/&gt;&lt;property id=&quot;20307&quot; value=&quot;1650&quot;/&gt;&lt;/object&gt;&lt;object type=&quot;3&quot; unique_id=&quot;17031&quot;&gt;&lt;property id=&quot;20148&quot; value=&quot;5&quot;/&gt;&lt;property id=&quot;20300&quot; value=&quot;Slide 5 - &amp;quot;Traits of a Cloud&amp;quot;&quot;/&gt;&lt;property id=&quot;20307&quot; value=&quot;1651&quot;/&gt;&lt;/object&gt;&lt;object type=&quot;3&quot; unique_id=&quot;17032&quot;&gt;&lt;property id=&quot;20148&quot; value=&quot;5&quot;/&gt;&lt;property id=&quot;20300&quot; value=&quot;Slide 6 - &amp;quot;To Understand Cloud Computing You Must be Able to Answer These Questions&amp;quot;&quot;/&gt;&lt;property id=&quot;20307&quot; value=&quot;1652&quot;/&gt;&lt;/object&gt;&lt;object type=&quot;3&quot; unique_id=&quot;17033&quot;&gt;&lt;property id=&quot;20148&quot; value=&quot;5&quot;/&gt;&lt;property id=&quot;20300&quot; value=&quot;Slide 7&quot;/&gt;&lt;property id=&quot;20307&quot; value=&quot;1653&quot;/&gt;&lt;/object&gt;&lt;object type=&quot;3&quot; unique_id=&quot;17034&quot;&gt;&lt;property id=&quot;20148&quot; value=&quot;5&quot;/&gt;&lt;property id=&quot;20300&quot; value=&quot;Slide 8&quot;/&gt;&lt;property id=&quot;20307&quot; value=&quot;1654&quot;/&gt;&lt;/object&gt;&lt;object type=&quot;3&quot; unique_id=&quot;17035&quot;&gt;&lt;property id=&quot;20148&quot; value=&quot;5&quot;/&gt;&lt;property id=&quot;20300&quot; value=&quot;Slide 9&quot;/&gt;&lt;property id=&quot;20307&quot; value=&quot;1655&quot;/&gt;&lt;/object&gt;&lt;object type=&quot;3&quot; unique_id=&quot;17036&quot;&gt;&lt;property id=&quot;20148&quot; value=&quot;5&quot;/&gt;&lt;property id=&quot;20300&quot; value=&quot;Slide 10&quot;/&gt;&lt;property id=&quot;20307&quot; value=&quot;1656&quot;/&gt;&lt;/object&gt;&lt;object type=&quot;3&quot; unique_id=&quot;17037&quot;&gt;&lt;property id=&quot;20148&quot; value=&quot;5&quot;/&gt;&lt;property id=&quot;20300&quot; value=&quot;Slide 11&quot;/&gt;&lt;property id=&quot;20307&quot; value=&quot;1657&quot;/&gt;&lt;/object&gt;&lt;object type=&quot;3&quot; unique_id=&quot;17038&quot;&gt;&lt;property id=&quot;20148&quot; value=&quot;5&quot;/&gt;&lt;property id=&quot;20300&quot; value=&quot;Slide 12&quot;/&gt;&lt;property id=&quot;20307&quot; value=&quot;1658&quot;/&gt;&lt;/object&gt;&lt;object type=&quot;3&quot; unique_id=&quot;17039&quot;&gt;&lt;property id=&quot;20148&quot; value=&quot;5&quot;/&gt;&lt;property id=&quot;20300&quot; value=&quot;Slide 13 - &amp;quot;Cloud Computing Comes in Many Forms…&amp;quot;&quot;/&gt;&lt;property id=&quot;20307&quot; value=&quot;1659&quot;/&gt;&lt;/object&gt;&lt;object type=&quot;3&quot; unique_id=&quot;17040&quot;&gt;&lt;property id=&quot;20148&quot; value=&quot;5&quot;/&gt;&lt;property id=&quot;20300&quot; value=&quot;Slide 14&quot;/&gt;&lt;property id=&quot;20307&quot; value=&quot;1660&quot;/&gt;&lt;/object&gt;&lt;object type=&quot;3&quot; unique_id=&quot;17041&quot;&gt;&lt;property id=&quot;20148&quot; value=&quot;5&quot;/&gt;&lt;property id=&quot;20300&quot; value=&quot;Slide 15&quot;/&gt;&lt;property id=&quot;20307&quot; value=&quot;1661&quot;/&gt;&lt;/object&gt;&lt;object type=&quot;3&quot; unique_id=&quot;17042&quot;&gt;&lt;property id=&quot;20148&quot; value=&quot;5&quot;/&gt;&lt;property id=&quot;20300&quot; value=&quot;Slide 16&quot;/&gt;&lt;property id=&quot;20307&quot; value=&quot;1662&quot;/&gt;&lt;/object&gt;&lt;object type=&quot;3&quot; unique_id=&quot;17043&quot;&gt;&lt;property id=&quot;20148&quot; value=&quot;5&quot;/&gt;&lt;property id=&quot;20300&quot; value=&quot;Slide 17&quot;/&gt;&lt;property id=&quot;20307&quot; value=&quot;1663&quot;/&gt;&lt;/object&gt;&lt;object type=&quot;3&quot; unique_id=&quot;17044&quot;&gt;&lt;property id=&quot;20148&quot; value=&quot;5&quot;/&gt;&lt;property id=&quot;20300&quot; value=&quot;Slide 18 - &amp;quot;History of Cloud Computing&amp;quot;&quot;/&gt;&lt;property id=&quot;20307&quot; value=&quot;1664&quot;/&gt;&lt;/object&gt;&lt;object type=&quot;3&quot; unique_id=&quot;17045&quot;&gt;&lt;property id=&quot;20148&quot; value=&quot;5&quot;/&gt;&lt;property id=&quot;20300&quot; value=&quot;Slide 19&quot;/&gt;&lt;property id=&quot;20307&quot; value=&quot;1665&quot;/&gt;&lt;/object&gt;&lt;object type=&quot;3&quot; unique_id=&quot;17046&quot;&gt;&lt;property id=&quot;20148&quot; value=&quot;5&quot;/&gt;&lt;property id=&quot;20300&quot; value=&quot;Slide 20 - &amp;quot;History of Cloud Computing&amp;quot;&quot;/&gt;&lt;property id=&quot;20307&quot; value=&quot;1666&quot;/&gt;&lt;/object&gt;&lt;object type=&quot;3&quot; unique_id=&quot;17047&quot;&gt;&lt;property id=&quot;20148&quot; value=&quot;5&quot;/&gt;&lt;property id=&quot;20300&quot; value=&quot;Slide 21 - &amp;quot;Demo: Cloud Computing in Action…&amp;quot;&quot;/&gt;&lt;property id=&quot;20307&quot; value=&quot;1667&quot;/&gt;&lt;/object&gt;&lt;object type=&quot;3&quot; unique_id=&quot;17048&quot;&gt;&lt;property id=&quot;20148&quot; value=&quot;5&quot;/&gt;&lt;property id=&quot;20300&quot; value=&quot;Slide 22&quot;/&gt;&lt;property id=&quot;20307&quot; value=&quot;1668&quot;/&gt;&lt;/object&gt;&lt;object type=&quot;3&quot; unique_id=&quot;17049&quot;&gt;&lt;property id=&quot;20148&quot; value=&quot;5&quot;/&gt;&lt;property id=&quot;20300&quot; value=&quot;Slide 23 - &amp;quot;The Cloud is changing the world&amp;quot;&quot;/&gt;&lt;property id=&quot;20307&quot; value=&quot;1669&quot;/&gt;&lt;/object&gt;&lt;object type=&quot;3&quot; unique_id=&quot;17050&quot;&gt;&lt;property id=&quot;20148&quot; value=&quot;5&quot;/&gt;&lt;property id=&quot;20300&quot; value=&quot;Slide 24&quot;/&gt;&lt;property id=&quot;20307&quot; value=&quot;1670&quot;/&gt;&lt;/object&gt;&lt;/object&gt;&lt;object type=&quot;8&quot; unique_id=&quot;10140&quot;&gt;&lt;/object&gt;&lt;/object&gt;&lt;/database&gt;"/>
  <p:tag name="SECTOMILLISECCONVERTED" val="1"/>
</p:tagLst>
</file>

<file path=ppt/theme/theme1.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D492926E-EC08-4AFD-807A-4127C70CFD99}" vid="{448CC406-24DD-4783-95CB-AC7FC09E6033}"/>
    </a:ext>
  </a:extLst>
</a:theme>
</file>

<file path=ppt/theme/theme2.xml><?xml version="1.0" encoding="utf-8"?>
<a:theme xmlns:a="http://schemas.openxmlformats.org/drawingml/2006/main" name="MSVID_TT_White-Teal_16x9_Aug2013">
  <a:themeElements>
    <a:clrScheme name="MS Narrative">
      <a:dk1>
        <a:srgbClr val="505050"/>
      </a:dk1>
      <a:lt1>
        <a:srgbClr val="FFFFFF"/>
      </a:lt1>
      <a:dk2>
        <a:srgbClr val="00BCF2"/>
      </a:dk2>
      <a:lt2>
        <a:srgbClr val="D2D2D2"/>
      </a:lt2>
      <a:accent1>
        <a:srgbClr val="00BCF2"/>
      </a:accent1>
      <a:accent2>
        <a:srgbClr val="7FBA00"/>
      </a:accent2>
      <a:accent3>
        <a:srgbClr val="FF8C00"/>
      </a:accent3>
      <a:accent4>
        <a:srgbClr val="B4009E"/>
      </a:accent4>
      <a:accent5>
        <a:srgbClr val="0072C6"/>
      </a:accent5>
      <a:accent6>
        <a:srgbClr val="FFB90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Nov2013.potx" id="{36A86AC3-D88A-44D7-A0A2-D821E5751884}" vid="{D050F9CB-58A1-4F0A-B5C2-C8E84885E060}"/>
    </a:ext>
  </a:extLst>
</a:theme>
</file>

<file path=ppt/theme/theme3.xml><?xml version="1.0" encoding="utf-8"?>
<a:theme xmlns:a="http://schemas.openxmlformats.org/drawingml/2006/main" name="Microsoft AzureCon 2015 Template - Color">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_v03" id="{4715AF1A-5204-4C1D-AE3F-AB18B0EACD86}" vid="{142F58D1-7453-4167-8D3B-22E918ED6251}"/>
    </a:ext>
  </a:extLst>
</a:theme>
</file>

<file path=ppt/theme/theme4.xml><?xml version="1.0" encoding="utf-8"?>
<a:theme xmlns:a="http://schemas.openxmlformats.org/drawingml/2006/main" name="1_Microsoft AzureCon 2015 Template - Color">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_v03" id="{4715AF1A-5204-4C1D-AE3F-AB18B0EACD86}" vid="{142F58D1-7453-4167-8D3B-22E918ED6251}"/>
    </a:ext>
  </a:extLst>
</a:theme>
</file>

<file path=ppt/theme/theme5.xml><?xml version="1.0" encoding="utf-8"?>
<a:theme xmlns:a="http://schemas.openxmlformats.org/drawingml/2006/main" name="Azure Event">
  <a:themeElements>
    <a:clrScheme name="Azure">
      <a:dk1>
        <a:srgbClr val="343434"/>
      </a:dk1>
      <a:lt1>
        <a:srgbClr val="FFFFFF"/>
      </a:lt1>
      <a:dk2>
        <a:srgbClr val="0072C6"/>
      </a:dk2>
      <a:lt2>
        <a:srgbClr val="D2D2D2"/>
      </a:lt2>
      <a:accent1>
        <a:srgbClr val="008272"/>
      </a:accent1>
      <a:accent2>
        <a:srgbClr val="68217A"/>
      </a:accent2>
      <a:accent3>
        <a:srgbClr val="00BCF2"/>
      </a:accent3>
      <a:accent4>
        <a:srgbClr val="7FBA00"/>
      </a:accent4>
      <a:accent5>
        <a:srgbClr val="FF8C00"/>
      </a:accent5>
      <a:accent6>
        <a:srgbClr val="FF0000"/>
      </a:accent6>
      <a:hlink>
        <a:srgbClr val="00BCF2"/>
      </a:hlink>
      <a:folHlink>
        <a:srgbClr val="008DB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648" rIns="0" bIns="0" rtlCol="0">
        <a:spAutoFit/>
      </a:bodyPr>
      <a:lstStyle>
        <a:defPPr marL="342900" marR="413840" indent="-228600" algn="l">
          <a:spcBef>
            <a:spcPts val="600"/>
          </a:spcBef>
          <a:buFont typeface="Arial" panose="020B0604020202020204" pitchFamily="34" charset="0"/>
          <a:buChar char="•"/>
          <a:defRPr sz="2400" dirty="0">
            <a:solidFill>
              <a:schemeClr val="tx2"/>
            </a:soli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e3e06cf2-79b7-4f70-a145-44903a30dc14" Revision="1" Stencil="System.MyShapes"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ip_UnifiedCompliancePolicyUIAction xmlns="http://schemas.microsoft.com/sharepoint/v3" xsi:nil="true"/>
    <_ip_UnifiedCompliancePolicyProperties xmlns="http://schemas.microsoft.com/sharepoint/v3" xsi:nil="true"/>
    <_ShortcutUrl xmlns="0cd5e047-7587-471a-b27c-5f56c6d0ac56">
      <Url xsi:nil="true"/>
      <Description xsi:nil="true"/>
    </_ShortcutUrl>
  </documentManagement>
</p:properties>
</file>

<file path=customXml/item4.xml><?xml version="1.0" encoding="utf-8"?>
<Control xmlns="http://schemas.microsoft.com/VisualStudio/2011/storyboarding/control">
  <Id Name="d45d9a28-4d48-4835-9009-441d319c6f12" Revision="1" Stencil="System.MyShapes" StencilVersion="1.0"/>
</Control>
</file>

<file path=customXml/item5.xml><?xml version="1.0" encoding="utf-8"?>
<Control xmlns="http://schemas.microsoft.com/VisualStudio/2011/storyboarding/control">
  <Id Name="e3e06cf2-79b7-4f70-a145-44903a30dc14" Revision="1" Stencil="System.MyShapes" StencilVersion="1.0"/>
</Control>
</file>

<file path=customXml/item6.xml><?xml version="1.0" encoding="utf-8"?>
<ct:contentTypeSchema xmlns:ct="http://schemas.microsoft.com/office/2006/metadata/contentType" xmlns:ma="http://schemas.microsoft.com/office/2006/metadata/properties/metaAttributes" ct:_="" ma:_="" ma:contentTypeName="Document" ma:contentTypeID="0x0101004329A1C1CFFD0545A9878BDE2DD7EC18" ma:contentTypeVersion="6" ma:contentTypeDescription="Create a new document." ma:contentTypeScope="" ma:versionID="01ae416629250d6fb0403900bfeb7498">
  <xsd:schema xmlns:xsd="http://www.w3.org/2001/XMLSchema" xmlns:xs="http://www.w3.org/2001/XMLSchema" xmlns:p="http://schemas.microsoft.com/office/2006/metadata/properties" xmlns:ns1="http://schemas.microsoft.com/sharepoint/v3" xmlns:ns2="b92fdc2a-1594-4510-aa86-45464713a14f" xmlns:ns3="0cd5e047-7587-471a-b27c-5f56c6d0ac56" targetNamespace="http://schemas.microsoft.com/office/2006/metadata/properties" ma:root="true" ma:fieldsID="3c975a86ec9e8916f782d070e6b607a7" ns1:_="" ns2:_="" ns3:_="">
    <xsd:import namespace="http://schemas.microsoft.com/sharepoint/v3"/>
    <xsd:import namespace="b92fdc2a-1594-4510-aa86-45464713a14f"/>
    <xsd:import namespace="0cd5e047-7587-471a-b27c-5f56c6d0ac5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2fdc2a-1594-4510-aa86-45464713a14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d5e047-7587-471a-b27c-5f56c6d0ac56" elementFormDefault="qualified">
    <xsd:import namespace="http://schemas.microsoft.com/office/2006/documentManagement/types"/>
    <xsd:import namespace="http://schemas.microsoft.com/office/infopath/2007/PartnerControls"/>
    <xsd:element name="_ShortcutUrl" ma:index="12" nillable="true" ma:displayName="_ShortcutUrl" ma:hidden="true" ma:internalName="c000_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e3e06cf2-79b7-4f70-a145-44903a30dc14" Revision="1" Stencil="System.MyShapes" StencilVersion="1.0"/>
</Control>
</file>

<file path=customXml/itemProps1.xml><?xml version="1.0" encoding="utf-8"?>
<ds:datastoreItem xmlns:ds="http://schemas.openxmlformats.org/officeDocument/2006/customXml" ds:itemID="{18F04183-777B-4CB3-8221-3545CB41068B}">
  <ds:schemaRefs>
    <ds:schemaRef ds:uri="http://schemas.microsoft.com/VisualStudio/2011/storyboarding/control"/>
  </ds:schemaRefs>
</ds:datastoreItem>
</file>

<file path=customXml/itemProps2.xml><?xml version="1.0" encoding="utf-8"?>
<ds:datastoreItem xmlns:ds="http://schemas.openxmlformats.org/officeDocument/2006/customXml" ds:itemID="{477F3323-623F-4F4A-9B39-64F0061BE0DB}">
  <ds:schemaRefs>
    <ds:schemaRef ds:uri="http://schemas.microsoft.com/sharepoint/v3/contenttype/forms"/>
  </ds:schemaRefs>
</ds:datastoreItem>
</file>

<file path=customXml/itemProps3.xml><?xml version="1.0" encoding="utf-8"?>
<ds:datastoreItem xmlns:ds="http://schemas.openxmlformats.org/officeDocument/2006/customXml" ds:itemID="{F9C08522-379E-47EF-B96F-18B276987A8D}">
  <ds:schemaRefs>
    <ds:schemaRef ds:uri="http://schemas.microsoft.com/sharepoint/v3"/>
    <ds:schemaRef ds:uri="0cd5e047-7587-471a-b27c-5f56c6d0ac56"/>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b92fdc2a-1594-4510-aa86-45464713a14f"/>
    <ds:schemaRef ds:uri="http://www.w3.org/XML/1998/namespace"/>
  </ds:schemaRefs>
</ds:datastoreItem>
</file>

<file path=customXml/itemProps4.xml><?xml version="1.0" encoding="utf-8"?>
<ds:datastoreItem xmlns:ds="http://schemas.openxmlformats.org/officeDocument/2006/customXml" ds:itemID="{B2A12D0E-AB32-494D-8E13-4368001CE302}">
  <ds:schemaRefs>
    <ds:schemaRef ds:uri="http://schemas.microsoft.com/VisualStudio/2011/storyboarding/control"/>
  </ds:schemaRefs>
</ds:datastoreItem>
</file>

<file path=customXml/itemProps5.xml><?xml version="1.0" encoding="utf-8"?>
<ds:datastoreItem xmlns:ds="http://schemas.openxmlformats.org/officeDocument/2006/customXml" ds:itemID="{2404308F-8887-4628-AA37-AB04B7493EF0}">
  <ds:schemaRefs>
    <ds:schemaRef ds:uri="http://schemas.microsoft.com/VisualStudio/2011/storyboarding/control"/>
  </ds:schemaRefs>
</ds:datastoreItem>
</file>

<file path=customXml/itemProps6.xml><?xml version="1.0" encoding="utf-8"?>
<ds:datastoreItem xmlns:ds="http://schemas.openxmlformats.org/officeDocument/2006/customXml" ds:itemID="{21CF19CE-ED84-466C-B11A-196C2FE1C7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92fdc2a-1594-4510-aa86-45464713a14f"/>
    <ds:schemaRef ds:uri="0cd5e047-7587-471a-b27c-5f56c6d0a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4BBC10F7-D7F7-45CA-A042-AD9DC36FBB9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38629</TotalTime>
  <Words>1849</Words>
  <Application>Microsoft Office PowerPoint</Application>
  <PresentationFormat>Custom</PresentationFormat>
  <Paragraphs>134</Paragraphs>
  <Slides>22</Slides>
  <Notes>20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22</vt:i4>
      </vt:variant>
    </vt:vector>
  </HeadingPairs>
  <TitlesOfParts>
    <vt:vector size="33" baseType="lpstr">
      <vt:lpstr>Arial</vt:lpstr>
      <vt:lpstr>Calibri</vt:lpstr>
      <vt:lpstr>Segoe UI</vt:lpstr>
      <vt:lpstr>Segoe UI Light</vt:lpstr>
      <vt:lpstr>Segoe UI Semibold</vt:lpstr>
      <vt:lpstr>Wingdings</vt:lpstr>
      <vt:lpstr>COLOR TEMPLATE</vt:lpstr>
      <vt:lpstr>MSVID_TT_White-Teal_16x9_Aug2013</vt:lpstr>
      <vt:lpstr>Microsoft AzureCon 2015 Template - Color</vt:lpstr>
      <vt:lpstr>1_Microsoft AzureCon 2015 Template - Color</vt:lpstr>
      <vt:lpstr>Azure Event</vt:lpstr>
      <vt:lpstr>AZ 305 – Designing Microsoft Azure Infrastructure Solutions</vt:lpstr>
      <vt:lpstr>Case Studies</vt:lpstr>
      <vt:lpstr>PowerPoint Presentation</vt:lpstr>
      <vt:lpstr>Design a Governance Solution</vt:lpstr>
      <vt:lpstr>Requirements</vt:lpstr>
      <vt:lpstr>PowerPoint Presentation</vt:lpstr>
      <vt:lpstr>Tasks</vt:lpstr>
      <vt:lpstr>PowerPoint Presentation</vt:lpstr>
      <vt:lpstr>PowerPoint Presentation</vt:lpstr>
      <vt:lpstr>Solution</vt:lpstr>
      <vt:lpstr>Design a Compute Solution</vt:lpstr>
      <vt:lpstr>Requirements</vt:lpstr>
      <vt:lpstr>PowerPoint Presentation</vt:lpstr>
      <vt:lpstr>PowerPoint Presentation</vt:lpstr>
      <vt:lpstr>Tasks</vt:lpstr>
      <vt:lpstr>PowerPoint Presentation</vt:lpstr>
      <vt:lpstr>PowerPoint Presentation</vt:lpstr>
      <vt:lpstr>Solution</vt:lpstr>
      <vt:lpstr>The Cloud is changing the world</vt:lpstr>
      <vt:lpstr>PowerPoint Presentation</vt:lpstr>
      <vt:lpstr>PowerPoint Presentation</vt:lpstr>
      <vt:lpstr>NPS &amp; Feedback for every session you attend</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subject>Fundamentals of Cloud Computing</dc:subject>
  <dc:creator>Ayush Rathi</dc:creator>
  <cp:keywords/>
  <dc:description>Template: 
Formatting: 
Audience Type:</dc:description>
  <cp:lastModifiedBy>Ayush Rathi</cp:lastModifiedBy>
  <cp:revision>1708</cp:revision>
  <cp:lastPrinted>2015-09-21T17:22:28Z</cp:lastPrinted>
  <dcterms:created xsi:type="dcterms:W3CDTF">2014-06-10T19:28:25Z</dcterms:created>
  <dcterms:modified xsi:type="dcterms:W3CDTF">2022-06-25T05:10:27Z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0x0101004329A1C1CFFD0545A9878BDE2DD7EC18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ShortcutUrl">
    <vt:lpwstr>, </vt:lpwstr>
  </property>
</Properties>
</file>