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4"/>
  </p:sldMasterIdLst>
  <p:sldIdLst>
    <p:sldId id="256" r:id="rId5"/>
    <p:sldId id="257" r:id="rId6"/>
    <p:sldId id="266" r:id="rId7"/>
    <p:sldId id="263" r:id="rId8"/>
    <p:sldId id="264" r:id="rId9"/>
    <p:sldId id="265" r:id="rId10"/>
    <p:sldId id="258" r:id="rId11"/>
    <p:sldId id="259" r:id="rId12"/>
    <p:sldId id="260" r:id="rId13"/>
    <p:sldId id="261"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D75018-9BE2-43FA-9617-A0414E35FEC5}" v="80" dt="2021-12-08T04:05:37.327"/>
    <p1510:client id="{1D5687A8-B06A-486B-90F7-267396A796F0}" v="135" dt="2021-12-06T18:26:35.364"/>
    <p1510:client id="{21108729-0BEC-4FC3-B201-D9AF55EAC473}" v="321" dt="2021-12-08T00:29:37.845"/>
    <p1510:client id="{2EE22312-1972-4B73-A364-168040968A09}" v="104" dt="2021-12-08T02:51:18.231"/>
    <p1510:client id="{30B172D9-63ED-40C0-A6DA-4124FCB9DD24}" v="2" dt="2021-12-08T04:14:39.418"/>
    <p1510:client id="{47A04C92-7FA1-4E31-8484-64E7F920F046}" v="51" dt="2021-12-08T01:47:22.715"/>
    <p1510:client id="{604F18B6-4D8D-4950-81A3-BEE9CED1B784}" v="428" dt="2021-12-07T03:16:39.069"/>
    <p1510:client id="{6915F571-713C-4C62-91BD-0658F7236A43}" v="2" dt="2021-12-08T03:35:28.141"/>
    <p1510:client id="{79D5A78D-D16A-4B25-97B8-BA72CBAB0929}" v="655" dt="2021-12-07T02:53:24.004"/>
    <p1510:client id="{9582FD70-BC4F-4636-9461-DA9A9544CF53}" v="1" dt="2021-12-06T18:29:22.142"/>
    <p1510:client id="{A40C162F-3D23-4E04-BE02-1E9FD4045152}" v="3" dt="2021-12-08T04:22:35.302"/>
    <p1510:client id="{A8A62856-88A8-4F01-B7CC-4AB7F6A914BA}" v="91" dt="2021-12-08T02:40:05.429"/>
    <p1510:client id="{D524A6D4-94BD-4077-805E-0A4DAE37374A}" v="6" dt="2021-12-08T02:41:35.873"/>
    <p1510:client id="{D872DCA6-AFFB-4CC9-893B-254FE7857CF6}" v="119" dt="2021-12-07T03:35:40.743"/>
    <p1510:client id="{ED0DFF21-03AF-484F-929D-F5D8807CB909}" v="3" dt="2021-12-08T03:26:04.6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customXml" Target="../customXml/item3.xml" Id="rId3" /><Relationship Type="http://schemas.openxmlformats.org/officeDocument/2006/relationships/theme" Target="theme/theme1.xml" Id="rId21"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viewProps" Target="viewProps.xml" Id="rId20"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microsoft.com/office/2015/10/relationships/revisionInfo" Target="revisionInfo.xml" Id="rId24"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6.xml" Id="rId10" /><Relationship Type="http://schemas.openxmlformats.org/officeDocument/2006/relationships/presProps" Target="presProps.xml" Id="rId19"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tableStyles" Target="tableStyles.xml" Id="rId22"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December 7, 2021</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228369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December 7,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9682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December 7,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30081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December 7,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7300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December 7,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000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December 7,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27694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December 7,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51165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December 7,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63798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December 7,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80530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December 7,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39876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December 7,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8945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Tuesday, December 7, 2021</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51803646"/>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4244" y="639659"/>
            <a:ext cx="10155791" cy="1163800"/>
          </a:xfrm>
        </p:spPr>
        <p:txBody>
          <a:bodyPr vert="horz" wrap="square" lIns="0" tIns="0" rIns="0" bIns="0" rtlCol="0" anchor="t" anchorCtr="0">
            <a:normAutofit fontScale="90000"/>
          </a:bodyPr>
          <a:lstStyle/>
          <a:p>
            <a:pPr algn="ctr"/>
            <a:r>
              <a:rPr lang="en-US" sz="4800">
                <a:ea typeface="+mj-lt"/>
                <a:cs typeface="+mj-lt"/>
              </a:rPr>
              <a:t>Dunder Mifflin Database Systems</a:t>
            </a:r>
            <a:br>
              <a:rPr lang="en-US" sz="4800">
                <a:ea typeface="+mj-lt"/>
                <a:cs typeface="+mj-lt"/>
              </a:rPr>
            </a:br>
            <a:endParaRPr lang="en-US" sz="4800">
              <a:ea typeface="+mj-lt"/>
              <a:cs typeface="+mj-lt"/>
            </a:endParaRPr>
          </a:p>
        </p:txBody>
      </p:sp>
      <p:sp>
        <p:nvSpPr>
          <p:cNvPr id="3" name="Subtitle 2"/>
          <p:cNvSpPr>
            <a:spLocks noGrp="1"/>
          </p:cNvSpPr>
          <p:nvPr>
            <p:ph type="subTitle" idx="1"/>
          </p:nvPr>
        </p:nvSpPr>
        <p:spPr>
          <a:xfrm>
            <a:off x="4124028" y="2059587"/>
            <a:ext cx="3936226" cy="3626886"/>
          </a:xfrm>
        </p:spPr>
        <p:txBody>
          <a:bodyPr vert="horz" wrap="square" lIns="91440" tIns="45720" rIns="91440" bIns="45720" rtlCol="0" anchor="t">
            <a:normAutofit/>
          </a:bodyPr>
          <a:lstStyle/>
          <a:p>
            <a:r>
              <a:rPr lang="en-US">
                <a:solidFill>
                  <a:schemeClr val="tx1">
                    <a:alpha val="60000"/>
                  </a:schemeClr>
                </a:solidFill>
                <a:cs typeface="Calibri"/>
              </a:rPr>
              <a:t>By: Raul Gutierrez</a:t>
            </a:r>
            <a:endParaRPr lang="en-US">
              <a:solidFill>
                <a:schemeClr val="tx1">
                  <a:alpha val="60000"/>
                </a:schemeClr>
              </a:solidFill>
              <a:ea typeface="Source Sans Pro"/>
            </a:endParaRPr>
          </a:p>
          <a:p>
            <a:r>
              <a:rPr lang="en-US">
                <a:solidFill>
                  <a:schemeClr val="tx1">
                    <a:alpha val="60000"/>
                  </a:schemeClr>
                </a:solidFill>
                <a:ea typeface="Source Sans Pro"/>
                <a:cs typeface="Calibri"/>
              </a:rPr>
              <a:t>       Aaron Caldwell</a:t>
            </a:r>
          </a:p>
          <a:p>
            <a:r>
              <a:rPr lang="en-US">
                <a:solidFill>
                  <a:schemeClr val="tx1">
                    <a:alpha val="60000"/>
                  </a:schemeClr>
                </a:solidFill>
                <a:ea typeface="Source Sans Pro"/>
                <a:cs typeface="Calibri"/>
              </a:rPr>
              <a:t>       Michael Nguyen</a:t>
            </a:r>
          </a:p>
          <a:p>
            <a:r>
              <a:rPr lang="en-US">
                <a:solidFill>
                  <a:schemeClr val="tx1">
                    <a:alpha val="60000"/>
                  </a:schemeClr>
                </a:solidFill>
                <a:ea typeface="Source Sans Pro"/>
                <a:cs typeface="Calibri"/>
              </a:rPr>
              <a:t>       Stephanie Delgado</a:t>
            </a:r>
          </a:p>
          <a:p>
            <a:r>
              <a:rPr lang="en-US">
                <a:solidFill>
                  <a:schemeClr val="tx1">
                    <a:alpha val="60000"/>
                  </a:schemeClr>
                </a:solidFill>
                <a:ea typeface="Source Sans Pro"/>
                <a:cs typeface="Calibri"/>
              </a:rPr>
              <a:t>      Jonathan Escobedo</a:t>
            </a:r>
          </a:p>
        </p:txBody>
      </p:sp>
      <p:grpSp>
        <p:nvGrpSpPr>
          <p:cNvPr id="6"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1" name="Freeform: Shape 1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Shape 1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6" name="Rectangle 1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0A167-6620-4FE9-A34C-6B7B42D740B9}"/>
              </a:ext>
            </a:extLst>
          </p:cNvPr>
          <p:cNvSpPr>
            <a:spLocks noGrp="1"/>
          </p:cNvSpPr>
          <p:nvPr>
            <p:ph type="title"/>
          </p:nvPr>
        </p:nvSpPr>
        <p:spPr>
          <a:xfrm>
            <a:off x="550862" y="580363"/>
            <a:ext cx="7524859" cy="790260"/>
          </a:xfrm>
        </p:spPr>
        <p:txBody>
          <a:bodyPr vert="horz" wrap="square" lIns="0" tIns="0" rIns="0" bIns="0" rtlCol="0" anchor="t" anchorCtr="0">
            <a:normAutofit/>
          </a:bodyPr>
          <a:lstStyle/>
          <a:p>
            <a:pPr>
              <a:lnSpc>
                <a:spcPct val="90000"/>
              </a:lnSpc>
            </a:pPr>
            <a:r>
              <a:rPr lang="en-US"/>
              <a:t>New Sales Representatives</a:t>
            </a:r>
          </a:p>
        </p:txBody>
      </p:sp>
      <p:grpSp>
        <p:nvGrpSpPr>
          <p:cNvPr id="18" name="Group 17">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19"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5" descr="Text&#10;&#10;Description automatically generated">
            <a:extLst>
              <a:ext uri="{FF2B5EF4-FFF2-40B4-BE49-F238E27FC236}">
                <a16:creationId xmlns:a16="http://schemas.microsoft.com/office/drawing/2014/main" id="{A6E8D182-2F62-43A0-8C5F-51E5D564FEA6}"/>
              </a:ext>
            </a:extLst>
          </p:cNvPr>
          <p:cNvPicPr>
            <a:picLocks noGrp="1" noChangeAspect="1"/>
          </p:cNvPicPr>
          <p:nvPr>
            <p:ph sz="half" idx="1"/>
          </p:nvPr>
        </p:nvPicPr>
        <p:blipFill>
          <a:blip r:embed="rId2"/>
          <a:stretch>
            <a:fillRect/>
          </a:stretch>
        </p:blipFill>
        <p:spPr>
          <a:xfrm>
            <a:off x="550863" y="1366718"/>
            <a:ext cx="6441791" cy="4959130"/>
          </a:xfrm>
          <a:custGeom>
            <a:avLst/>
            <a:gdLst/>
            <a:ahLst/>
            <a:cxnLst/>
            <a:rect l="l" t="t" r="r" b="b"/>
            <a:pathLst>
              <a:path w="5773738" h="3779838">
                <a:moveTo>
                  <a:pt x="0" y="0"/>
                </a:moveTo>
                <a:lnTo>
                  <a:pt x="5773738" y="0"/>
                </a:lnTo>
                <a:lnTo>
                  <a:pt x="5773738" y="3779838"/>
                </a:lnTo>
                <a:lnTo>
                  <a:pt x="0" y="3779838"/>
                </a:lnTo>
                <a:close/>
              </a:path>
            </a:pathLst>
          </a:custGeom>
        </p:spPr>
      </p:pic>
      <p:sp>
        <p:nvSpPr>
          <p:cNvPr id="4" name="Content Placeholder 3">
            <a:extLst>
              <a:ext uri="{FF2B5EF4-FFF2-40B4-BE49-F238E27FC236}">
                <a16:creationId xmlns:a16="http://schemas.microsoft.com/office/drawing/2014/main" id="{E6764479-9ED1-464A-A181-02D989CCA811}"/>
              </a:ext>
            </a:extLst>
          </p:cNvPr>
          <p:cNvSpPr>
            <a:spLocks noGrp="1"/>
          </p:cNvSpPr>
          <p:nvPr>
            <p:ph sz="half" idx="2"/>
          </p:nvPr>
        </p:nvSpPr>
        <p:spPr>
          <a:xfrm>
            <a:off x="7140575" y="1364249"/>
            <a:ext cx="4500562" cy="4728576"/>
          </a:xfrm>
        </p:spPr>
        <p:txBody>
          <a:bodyPr vert="horz" wrap="square" lIns="0" tIns="0" rIns="0" bIns="0" rtlCol="0" anchor="t">
            <a:normAutofit/>
          </a:bodyPr>
          <a:lstStyle/>
          <a:p>
            <a:r>
              <a:rPr lang="en-US" sz="2200">
                <a:solidFill>
                  <a:srgbClr val="FFFFFF">
                    <a:alpha val="60000"/>
                  </a:srgbClr>
                </a:solidFill>
                <a:ea typeface="Source Sans Pro"/>
              </a:rPr>
              <a:t>Option 3 is shown being implemented by the algorithm to find new Sales Representatives for the benefit of Dunder Mifflin office supplies sales and to better the quality of business conducted.</a:t>
            </a:r>
          </a:p>
        </p:txBody>
      </p:sp>
    </p:spTree>
    <p:extLst>
      <p:ext uri="{BB962C8B-B14F-4D97-AF65-F5344CB8AC3E}">
        <p14:creationId xmlns:p14="http://schemas.microsoft.com/office/powerpoint/2010/main" val="349626612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BC69-AD7B-4DD7-BF4E-014EDB1F81AB}"/>
              </a:ext>
            </a:extLst>
          </p:cNvPr>
          <p:cNvSpPr>
            <a:spLocks noGrp="1"/>
          </p:cNvSpPr>
          <p:nvPr>
            <p:ph type="title"/>
          </p:nvPr>
        </p:nvSpPr>
        <p:spPr>
          <a:xfrm>
            <a:off x="550863" y="549275"/>
            <a:ext cx="11079977" cy="755352"/>
          </a:xfrm>
        </p:spPr>
        <p:txBody>
          <a:bodyPr/>
          <a:lstStyle/>
          <a:p>
            <a:r>
              <a:rPr lang="en-US"/>
              <a:t>Product Menu</a:t>
            </a:r>
          </a:p>
        </p:txBody>
      </p:sp>
      <p:pic>
        <p:nvPicPr>
          <p:cNvPr id="5" name="Picture 5" descr="Text&#10;&#10;Description automatically generated">
            <a:extLst>
              <a:ext uri="{FF2B5EF4-FFF2-40B4-BE49-F238E27FC236}">
                <a16:creationId xmlns:a16="http://schemas.microsoft.com/office/drawing/2014/main" id="{C783ADCE-92E0-467C-9E0D-ECBFDC9AADD6}"/>
              </a:ext>
            </a:extLst>
          </p:cNvPr>
          <p:cNvPicPr>
            <a:picLocks noGrp="1" noChangeAspect="1"/>
          </p:cNvPicPr>
          <p:nvPr>
            <p:ph sz="half" idx="1"/>
          </p:nvPr>
        </p:nvPicPr>
        <p:blipFill>
          <a:blip r:embed="rId2"/>
          <a:stretch>
            <a:fillRect/>
          </a:stretch>
        </p:blipFill>
        <p:spPr>
          <a:xfrm>
            <a:off x="553009" y="1600608"/>
            <a:ext cx="4926739" cy="4700458"/>
          </a:xfrm>
        </p:spPr>
      </p:pic>
      <p:sp>
        <p:nvSpPr>
          <p:cNvPr id="4" name="Content Placeholder 3">
            <a:extLst>
              <a:ext uri="{FF2B5EF4-FFF2-40B4-BE49-F238E27FC236}">
                <a16:creationId xmlns:a16="http://schemas.microsoft.com/office/drawing/2014/main" id="{1D5F01D8-898F-469A-882E-4D1E5CF8EAC2}"/>
              </a:ext>
            </a:extLst>
          </p:cNvPr>
          <p:cNvSpPr>
            <a:spLocks noGrp="1"/>
          </p:cNvSpPr>
          <p:nvPr>
            <p:ph sz="half" idx="2"/>
          </p:nvPr>
        </p:nvSpPr>
        <p:spPr>
          <a:xfrm>
            <a:off x="5814241" y="1602905"/>
            <a:ext cx="5826897" cy="4706163"/>
          </a:xfrm>
        </p:spPr>
        <p:txBody>
          <a:bodyPr vert="horz" wrap="square" lIns="0" tIns="0" rIns="0" bIns="0" rtlCol="0" anchor="t">
            <a:normAutofit/>
          </a:bodyPr>
          <a:lstStyle/>
          <a:p>
            <a:r>
              <a:rPr lang="en-US" sz="2200">
                <a:solidFill>
                  <a:srgbClr val="FFFFFF">
                    <a:alpha val="60000"/>
                  </a:srgbClr>
                </a:solidFill>
                <a:ea typeface="Source Sans Pro"/>
              </a:rPr>
              <a:t>Here is the Product Menu for Dunder Mifflin Database Systems where the algorithm selects an option to add new products, release old stock, or print all given items available. </a:t>
            </a:r>
          </a:p>
        </p:txBody>
      </p:sp>
    </p:spTree>
    <p:extLst>
      <p:ext uri="{BB962C8B-B14F-4D97-AF65-F5344CB8AC3E}">
        <p14:creationId xmlns:p14="http://schemas.microsoft.com/office/powerpoint/2010/main" val="36377685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490A-B563-4C24-A52D-F0BAECC549D5}"/>
              </a:ext>
            </a:extLst>
          </p:cNvPr>
          <p:cNvSpPr>
            <a:spLocks noGrp="1"/>
          </p:cNvSpPr>
          <p:nvPr>
            <p:ph type="title"/>
          </p:nvPr>
        </p:nvSpPr>
        <p:spPr>
          <a:xfrm>
            <a:off x="550863" y="549275"/>
            <a:ext cx="11079977" cy="930406"/>
          </a:xfrm>
        </p:spPr>
        <p:txBody>
          <a:bodyPr/>
          <a:lstStyle/>
          <a:p>
            <a:r>
              <a:rPr lang="en-US"/>
              <a:t>Products Purchased</a:t>
            </a:r>
          </a:p>
        </p:txBody>
      </p:sp>
      <p:pic>
        <p:nvPicPr>
          <p:cNvPr id="5" name="Picture 5" descr="Text&#10;&#10;Description automatically generated">
            <a:extLst>
              <a:ext uri="{FF2B5EF4-FFF2-40B4-BE49-F238E27FC236}">
                <a16:creationId xmlns:a16="http://schemas.microsoft.com/office/drawing/2014/main" id="{1E1FA618-2B46-4B25-B370-0215668213F1}"/>
              </a:ext>
            </a:extLst>
          </p:cNvPr>
          <p:cNvPicPr>
            <a:picLocks noGrp="1" noChangeAspect="1"/>
          </p:cNvPicPr>
          <p:nvPr>
            <p:ph sz="half" idx="1"/>
          </p:nvPr>
        </p:nvPicPr>
        <p:blipFill>
          <a:blip r:embed="rId2"/>
          <a:stretch>
            <a:fillRect/>
          </a:stretch>
        </p:blipFill>
        <p:spPr>
          <a:xfrm>
            <a:off x="550562" y="1490170"/>
            <a:ext cx="5878983" cy="4818362"/>
          </a:xfrm>
        </p:spPr>
      </p:pic>
      <p:sp>
        <p:nvSpPr>
          <p:cNvPr id="4" name="Content Placeholder 3">
            <a:extLst>
              <a:ext uri="{FF2B5EF4-FFF2-40B4-BE49-F238E27FC236}">
                <a16:creationId xmlns:a16="http://schemas.microsoft.com/office/drawing/2014/main" id="{05C73CEC-DF5A-4C38-83FE-FCD54662490F}"/>
              </a:ext>
            </a:extLst>
          </p:cNvPr>
          <p:cNvSpPr>
            <a:spLocks noGrp="1"/>
          </p:cNvSpPr>
          <p:nvPr>
            <p:ph sz="half" idx="2"/>
          </p:nvPr>
        </p:nvSpPr>
        <p:spPr>
          <a:xfrm>
            <a:off x="6432078" y="1489635"/>
            <a:ext cx="5209060" cy="4819433"/>
          </a:xfrm>
        </p:spPr>
        <p:txBody>
          <a:bodyPr vert="horz" wrap="square" lIns="0" tIns="0" rIns="0" bIns="0" rtlCol="0" anchor="t">
            <a:normAutofit/>
          </a:bodyPr>
          <a:lstStyle/>
          <a:p>
            <a:r>
              <a:rPr lang="en-US" sz="2200">
                <a:solidFill>
                  <a:srgbClr val="FFFFFF">
                    <a:alpha val="60000"/>
                  </a:srgbClr>
                </a:solidFill>
                <a:ea typeface="Source Sans Pro"/>
              </a:rPr>
              <a:t>The Products class selects an option from the numbered choices shown here and outputs the name of the product: Pens, price: $4.00, and quantity sold: Sold 10 for $40.00</a:t>
            </a:r>
            <a:endParaRPr lang="en-US"/>
          </a:p>
        </p:txBody>
      </p:sp>
    </p:spTree>
    <p:extLst>
      <p:ext uri="{BB962C8B-B14F-4D97-AF65-F5344CB8AC3E}">
        <p14:creationId xmlns:p14="http://schemas.microsoft.com/office/powerpoint/2010/main" val="30539004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81E0-0627-4659-8BA4-A74DB7067C26}"/>
              </a:ext>
            </a:extLst>
          </p:cNvPr>
          <p:cNvSpPr>
            <a:spLocks noGrp="1"/>
          </p:cNvSpPr>
          <p:nvPr>
            <p:ph type="title"/>
          </p:nvPr>
        </p:nvSpPr>
        <p:spPr>
          <a:xfrm>
            <a:off x="550863" y="549275"/>
            <a:ext cx="11079977" cy="858325"/>
          </a:xfrm>
        </p:spPr>
        <p:txBody>
          <a:bodyPr/>
          <a:lstStyle/>
          <a:p>
            <a:r>
              <a:rPr lang="en-US"/>
              <a:t>Clients Menu</a:t>
            </a:r>
          </a:p>
        </p:txBody>
      </p:sp>
      <p:pic>
        <p:nvPicPr>
          <p:cNvPr id="5" name="Picture 5" descr="Text&#10;&#10;Description automatically generated">
            <a:extLst>
              <a:ext uri="{FF2B5EF4-FFF2-40B4-BE49-F238E27FC236}">
                <a16:creationId xmlns:a16="http://schemas.microsoft.com/office/drawing/2014/main" id="{35CA0AB0-77E2-4DF4-A56A-A593E5740E4F}"/>
              </a:ext>
            </a:extLst>
          </p:cNvPr>
          <p:cNvPicPr>
            <a:picLocks noGrp="1" noChangeAspect="1"/>
          </p:cNvPicPr>
          <p:nvPr>
            <p:ph sz="half" idx="1"/>
          </p:nvPr>
        </p:nvPicPr>
        <p:blipFill rotWithShape="1">
          <a:blip r:embed="rId2"/>
          <a:srcRect l="1014"/>
          <a:stretch/>
        </p:blipFill>
        <p:spPr>
          <a:xfrm>
            <a:off x="622943" y="1460648"/>
            <a:ext cx="7464185" cy="4578786"/>
          </a:xfrm>
        </p:spPr>
      </p:pic>
      <p:sp>
        <p:nvSpPr>
          <p:cNvPr id="4" name="Content Placeholder 3">
            <a:extLst>
              <a:ext uri="{FF2B5EF4-FFF2-40B4-BE49-F238E27FC236}">
                <a16:creationId xmlns:a16="http://schemas.microsoft.com/office/drawing/2014/main" id="{DCC7FA0A-2683-41AA-910F-CB6DF57370CD}"/>
              </a:ext>
            </a:extLst>
          </p:cNvPr>
          <p:cNvSpPr>
            <a:spLocks noGrp="1"/>
          </p:cNvSpPr>
          <p:nvPr>
            <p:ph sz="half" idx="2"/>
          </p:nvPr>
        </p:nvSpPr>
        <p:spPr>
          <a:xfrm>
            <a:off x="8089941" y="1417554"/>
            <a:ext cx="3551197" cy="4623785"/>
          </a:xfrm>
        </p:spPr>
        <p:txBody>
          <a:bodyPr vert="horz" wrap="square" lIns="0" tIns="0" rIns="0" bIns="0" rtlCol="0" anchor="t">
            <a:normAutofit/>
          </a:bodyPr>
          <a:lstStyle/>
          <a:p>
            <a:r>
              <a:rPr lang="en-US">
                <a:solidFill>
                  <a:srgbClr val="FFFFFF">
                    <a:alpha val="60000"/>
                  </a:srgbClr>
                </a:solidFill>
                <a:ea typeface="Source Sans Pro"/>
              </a:rPr>
              <a:t>Here is the Dunder Mifflin Database Clients Menu along with the options used by the algorithm to add and show client information.</a:t>
            </a:r>
            <a:endParaRPr lang="en-US"/>
          </a:p>
        </p:txBody>
      </p:sp>
    </p:spTree>
    <p:extLst>
      <p:ext uri="{BB962C8B-B14F-4D97-AF65-F5344CB8AC3E}">
        <p14:creationId xmlns:p14="http://schemas.microsoft.com/office/powerpoint/2010/main" val="573332323"/>
      </p:ext>
    </p:extLst>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952D7-BBB5-4B50-92B3-9CAE683F3D11}"/>
              </a:ext>
            </a:extLst>
          </p:cNvPr>
          <p:cNvSpPr>
            <a:spLocks noGrp="1"/>
          </p:cNvSpPr>
          <p:nvPr>
            <p:ph type="title"/>
          </p:nvPr>
        </p:nvSpPr>
        <p:spPr>
          <a:xfrm>
            <a:off x="550863" y="549275"/>
            <a:ext cx="11079977" cy="827433"/>
          </a:xfrm>
        </p:spPr>
        <p:txBody>
          <a:bodyPr/>
          <a:lstStyle/>
          <a:p>
            <a:r>
              <a:rPr lang="en-US"/>
              <a:t>Client Information</a:t>
            </a:r>
          </a:p>
        </p:txBody>
      </p:sp>
      <p:pic>
        <p:nvPicPr>
          <p:cNvPr id="5" name="Picture 5" descr="Text&#10;&#10;Description automatically generated">
            <a:extLst>
              <a:ext uri="{FF2B5EF4-FFF2-40B4-BE49-F238E27FC236}">
                <a16:creationId xmlns:a16="http://schemas.microsoft.com/office/drawing/2014/main" id="{CFF2EA56-66AC-492F-B906-CEEE8D0F1C7E}"/>
              </a:ext>
            </a:extLst>
          </p:cNvPr>
          <p:cNvPicPr>
            <a:picLocks noGrp="1" noChangeAspect="1"/>
          </p:cNvPicPr>
          <p:nvPr>
            <p:ph sz="half" idx="1"/>
          </p:nvPr>
        </p:nvPicPr>
        <p:blipFill rotWithShape="1">
          <a:blip r:embed="rId2"/>
          <a:srcRect l="917" b="15"/>
          <a:stretch/>
        </p:blipFill>
        <p:spPr>
          <a:xfrm>
            <a:off x="612646" y="1550947"/>
            <a:ext cx="6671236" cy="4703640"/>
          </a:xfrm>
        </p:spPr>
      </p:pic>
      <p:sp>
        <p:nvSpPr>
          <p:cNvPr id="4" name="Content Placeholder 3">
            <a:extLst>
              <a:ext uri="{FF2B5EF4-FFF2-40B4-BE49-F238E27FC236}">
                <a16:creationId xmlns:a16="http://schemas.microsoft.com/office/drawing/2014/main" id="{4E8082D8-ED8C-47BF-AE65-106DA28C0CDB}"/>
              </a:ext>
            </a:extLst>
          </p:cNvPr>
          <p:cNvSpPr>
            <a:spLocks noGrp="1"/>
          </p:cNvSpPr>
          <p:nvPr>
            <p:ph sz="half" idx="2"/>
          </p:nvPr>
        </p:nvSpPr>
        <p:spPr>
          <a:xfrm>
            <a:off x="7358835" y="1551419"/>
            <a:ext cx="4282303" cy="4706162"/>
          </a:xfrm>
        </p:spPr>
        <p:txBody>
          <a:bodyPr vert="horz" wrap="square" lIns="0" tIns="0" rIns="0" bIns="0" rtlCol="0" anchor="t">
            <a:normAutofit/>
          </a:bodyPr>
          <a:lstStyle/>
          <a:p>
            <a:r>
              <a:rPr lang="en-US">
                <a:solidFill>
                  <a:srgbClr val="FFFFFF">
                    <a:alpha val="60000"/>
                  </a:srgbClr>
                </a:solidFill>
                <a:ea typeface="Source Sans Pro"/>
              </a:rPr>
              <a:t>Shown here is the Clients programming class compiling Option 2 to output the information of Creed Bratton along with his home address and money amount.</a:t>
            </a:r>
            <a:endParaRPr lang="en-US"/>
          </a:p>
        </p:txBody>
      </p:sp>
    </p:spTree>
    <p:extLst>
      <p:ext uri="{BB962C8B-B14F-4D97-AF65-F5344CB8AC3E}">
        <p14:creationId xmlns:p14="http://schemas.microsoft.com/office/powerpoint/2010/main" val="11311090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0041-58F2-4E0E-AF42-DC6FABCBB34C}"/>
              </a:ext>
            </a:extLst>
          </p:cNvPr>
          <p:cNvSpPr>
            <a:spLocks noGrp="1"/>
          </p:cNvSpPr>
          <p:nvPr>
            <p:ph type="title"/>
          </p:nvPr>
        </p:nvSpPr>
        <p:spPr>
          <a:xfrm>
            <a:off x="550862" y="549275"/>
            <a:ext cx="11091600" cy="1023081"/>
          </a:xfrm>
        </p:spPr>
        <p:txBody>
          <a:bodyPr>
            <a:normAutofit fontScale="90000"/>
          </a:bodyPr>
          <a:lstStyle/>
          <a:p>
            <a:r>
              <a:rPr lang="en-US"/>
              <a:t>Dunder Mifflin Office Supplies</a:t>
            </a:r>
            <a:br>
              <a:rPr lang="en-US"/>
            </a:br>
            <a:endParaRPr lang="en-US"/>
          </a:p>
        </p:txBody>
      </p:sp>
      <p:sp>
        <p:nvSpPr>
          <p:cNvPr id="3" name="Content Placeholder 2">
            <a:extLst>
              <a:ext uri="{FF2B5EF4-FFF2-40B4-BE49-F238E27FC236}">
                <a16:creationId xmlns:a16="http://schemas.microsoft.com/office/drawing/2014/main" id="{0E09D3A5-837D-4403-9E09-3DE8BE9A1162}"/>
              </a:ext>
            </a:extLst>
          </p:cNvPr>
          <p:cNvSpPr>
            <a:spLocks noGrp="1"/>
          </p:cNvSpPr>
          <p:nvPr>
            <p:ph idx="1"/>
          </p:nvPr>
        </p:nvSpPr>
        <p:spPr>
          <a:xfrm>
            <a:off x="550863" y="1711605"/>
            <a:ext cx="11090274" cy="4381219"/>
          </a:xfrm>
        </p:spPr>
        <p:txBody>
          <a:bodyPr vert="horz" wrap="square" lIns="0" tIns="0" rIns="0" bIns="0" rtlCol="0" anchor="t">
            <a:normAutofit/>
          </a:bodyPr>
          <a:lstStyle/>
          <a:p>
            <a:r>
              <a:rPr lang="en-US" sz="2400"/>
              <a:t>Dunder Mifflin Database systems is an organization in which office supplies are sold through algorithms, contacting sales representatives, and monthly sales are stored and called through programming classes known as Sales, Products, Clients,  and Sales Representatives. </a:t>
            </a:r>
            <a:endParaRPr lang="en-US" sz="2400">
              <a:solidFill>
                <a:srgbClr val="FFFFFF">
                  <a:alpha val="60000"/>
                </a:srgbClr>
              </a:solidFill>
              <a:ea typeface="Source Sans Pro"/>
            </a:endParaRPr>
          </a:p>
        </p:txBody>
      </p:sp>
    </p:spTree>
    <p:extLst>
      <p:ext uri="{BB962C8B-B14F-4D97-AF65-F5344CB8AC3E}">
        <p14:creationId xmlns:p14="http://schemas.microsoft.com/office/powerpoint/2010/main" val="21511130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0A4C-4A91-433B-847C-5942EA2BADAF}"/>
              </a:ext>
            </a:extLst>
          </p:cNvPr>
          <p:cNvSpPr>
            <a:spLocks noGrp="1"/>
          </p:cNvSpPr>
          <p:nvPr>
            <p:ph type="title"/>
          </p:nvPr>
        </p:nvSpPr>
        <p:spPr>
          <a:xfrm>
            <a:off x="550862" y="549275"/>
            <a:ext cx="11091600" cy="951001"/>
          </a:xfrm>
        </p:spPr>
        <p:txBody>
          <a:bodyPr/>
          <a:lstStyle/>
          <a:p>
            <a:r>
              <a:rPr lang="en-US"/>
              <a:t>Roles</a:t>
            </a:r>
          </a:p>
        </p:txBody>
      </p:sp>
      <p:sp>
        <p:nvSpPr>
          <p:cNvPr id="3" name="Content Placeholder 2">
            <a:extLst>
              <a:ext uri="{FF2B5EF4-FFF2-40B4-BE49-F238E27FC236}">
                <a16:creationId xmlns:a16="http://schemas.microsoft.com/office/drawing/2014/main" id="{6820E6FE-8F8B-4E7A-947F-FE2EF8111AC8}"/>
              </a:ext>
            </a:extLst>
          </p:cNvPr>
          <p:cNvSpPr>
            <a:spLocks noGrp="1"/>
          </p:cNvSpPr>
          <p:nvPr>
            <p:ph idx="1"/>
          </p:nvPr>
        </p:nvSpPr>
        <p:spPr>
          <a:xfrm>
            <a:off x="550863" y="1505659"/>
            <a:ext cx="11090274" cy="4587165"/>
          </a:xfrm>
        </p:spPr>
        <p:txBody>
          <a:bodyPr vert="horz" wrap="square" lIns="0" tIns="0" rIns="0" bIns="0" rtlCol="0" anchor="t">
            <a:normAutofit/>
          </a:bodyPr>
          <a:lstStyle/>
          <a:p>
            <a:pPr>
              <a:lnSpc>
                <a:spcPct val="100000"/>
              </a:lnSpc>
            </a:pPr>
            <a:r>
              <a:rPr lang="en-US" sz="2400">
                <a:ea typeface="+mn-lt"/>
                <a:cs typeface="+mn-lt"/>
              </a:rPr>
              <a:t>Raul Gutierrez – Sales Representatives designer/code developer  </a:t>
            </a:r>
            <a:endParaRPr lang="en-US" sz="2400">
              <a:solidFill>
                <a:srgbClr val="FFFFFF">
                  <a:alpha val="60000"/>
                </a:srgbClr>
              </a:solidFill>
              <a:ea typeface="+mn-lt"/>
              <a:cs typeface="+mn-lt"/>
            </a:endParaRPr>
          </a:p>
          <a:p>
            <a:pPr>
              <a:lnSpc>
                <a:spcPct val="100000"/>
              </a:lnSpc>
            </a:pPr>
            <a:r>
              <a:rPr lang="en-US" sz="2400">
                <a:ea typeface="+mn-lt"/>
                <a:cs typeface="+mn-lt"/>
              </a:rPr>
              <a:t>Aaron Caldwell – Products class designer/code developer  </a:t>
            </a:r>
            <a:endParaRPr lang="en-US" sz="2400">
              <a:solidFill>
                <a:srgbClr val="FFFFFF">
                  <a:alpha val="60000"/>
                </a:srgbClr>
              </a:solidFill>
              <a:ea typeface="+mn-lt"/>
              <a:cs typeface="+mn-lt"/>
            </a:endParaRPr>
          </a:p>
          <a:p>
            <a:pPr>
              <a:lnSpc>
                <a:spcPct val="100000"/>
              </a:lnSpc>
            </a:pPr>
            <a:r>
              <a:rPr lang="en-US" sz="2400">
                <a:ea typeface="+mn-lt"/>
                <a:cs typeface="+mn-lt"/>
              </a:rPr>
              <a:t>Michael Nguyen – Sales Menu &amp; History designer/code developer</a:t>
            </a:r>
            <a:endParaRPr lang="en-US" sz="2400">
              <a:solidFill>
                <a:srgbClr val="FFFFFF">
                  <a:alpha val="60000"/>
                </a:srgbClr>
              </a:solidFill>
              <a:ea typeface="+mn-lt"/>
              <a:cs typeface="+mn-lt"/>
            </a:endParaRPr>
          </a:p>
          <a:p>
            <a:pPr>
              <a:lnSpc>
                <a:spcPct val="100000"/>
              </a:lnSpc>
            </a:pPr>
            <a:r>
              <a:rPr lang="en-US" sz="2400">
                <a:ea typeface="+mn-lt"/>
                <a:cs typeface="+mn-lt"/>
              </a:rPr>
              <a:t>Stephanie Delgado -  Client Information designer/code developer</a:t>
            </a:r>
            <a:endParaRPr lang="en-US" sz="2400">
              <a:solidFill>
                <a:srgbClr val="FFFFFF">
                  <a:alpha val="60000"/>
                </a:srgbClr>
              </a:solidFill>
              <a:ea typeface="+mn-lt"/>
              <a:cs typeface="+mn-lt"/>
            </a:endParaRPr>
          </a:p>
          <a:p>
            <a:pPr>
              <a:lnSpc>
                <a:spcPct val="100000"/>
              </a:lnSpc>
            </a:pPr>
            <a:r>
              <a:rPr lang="en-US" sz="2400">
                <a:ea typeface="+mn-lt"/>
                <a:cs typeface="+mn-lt"/>
              </a:rPr>
              <a:t>Jonathan Escobedo – Project Presentation creator/designer</a:t>
            </a:r>
            <a:endParaRPr lang="en-US" sz="2400">
              <a:solidFill>
                <a:srgbClr val="FFFFFF">
                  <a:alpha val="60000"/>
                </a:srgbClr>
              </a:solidFill>
              <a:ea typeface="Source Sans Pro"/>
            </a:endParaRPr>
          </a:p>
        </p:txBody>
      </p:sp>
    </p:spTree>
    <p:extLst>
      <p:ext uri="{BB962C8B-B14F-4D97-AF65-F5344CB8AC3E}">
        <p14:creationId xmlns:p14="http://schemas.microsoft.com/office/powerpoint/2010/main" val="13778210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D3D8E-0492-4909-ACB4-59D0E0157FF3}"/>
              </a:ext>
            </a:extLst>
          </p:cNvPr>
          <p:cNvSpPr>
            <a:spLocks noGrp="1"/>
          </p:cNvSpPr>
          <p:nvPr>
            <p:ph type="title"/>
          </p:nvPr>
        </p:nvSpPr>
        <p:spPr>
          <a:xfrm>
            <a:off x="540565" y="580363"/>
            <a:ext cx="5447485" cy="818191"/>
          </a:xfrm>
        </p:spPr>
        <p:txBody>
          <a:bodyPr vert="horz" wrap="square" lIns="0" tIns="0" rIns="0" bIns="0" rtlCol="0" anchor="t" anchorCtr="0">
            <a:normAutofit/>
          </a:bodyPr>
          <a:lstStyle/>
          <a:p>
            <a:r>
              <a:rPr lang="en-US"/>
              <a:t>Main Menu</a:t>
            </a:r>
          </a:p>
        </p:txBody>
      </p:sp>
      <p:grpSp>
        <p:nvGrpSpPr>
          <p:cNvPr id="12" name="Group 11">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13"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4" descr="Text&#10;&#10;Description automatically generated">
            <a:extLst>
              <a:ext uri="{FF2B5EF4-FFF2-40B4-BE49-F238E27FC236}">
                <a16:creationId xmlns:a16="http://schemas.microsoft.com/office/drawing/2014/main" id="{D3E3B8D2-9532-4C66-B05F-61CC924FB5BE}"/>
              </a:ext>
            </a:extLst>
          </p:cNvPr>
          <p:cNvPicPr>
            <a:picLocks noGrp="1" noChangeAspect="1"/>
          </p:cNvPicPr>
          <p:nvPr>
            <p:ph idx="1"/>
          </p:nvPr>
        </p:nvPicPr>
        <p:blipFill rotWithShape="1">
          <a:blip r:embed="rId2"/>
          <a:srcRect l="855" r="171"/>
          <a:stretch/>
        </p:blipFill>
        <p:spPr>
          <a:xfrm>
            <a:off x="592651" y="1521340"/>
            <a:ext cx="5957937" cy="4788972"/>
          </a:xfrm>
          <a:custGeom>
            <a:avLst/>
            <a:gdLst/>
            <a:ahLst/>
            <a:cxnLst/>
            <a:rect l="l" t="t" r="r" b="b"/>
            <a:pathLst>
              <a:path w="5773738" h="3779838">
                <a:moveTo>
                  <a:pt x="0" y="0"/>
                </a:moveTo>
                <a:lnTo>
                  <a:pt x="5773738" y="0"/>
                </a:lnTo>
                <a:lnTo>
                  <a:pt x="5773738" y="3779838"/>
                </a:lnTo>
                <a:lnTo>
                  <a:pt x="0" y="3779838"/>
                </a:lnTo>
                <a:close/>
              </a:path>
            </a:pathLst>
          </a:custGeom>
        </p:spPr>
      </p:pic>
      <p:sp>
        <p:nvSpPr>
          <p:cNvPr id="5" name="TextBox 4">
            <a:extLst>
              <a:ext uri="{FF2B5EF4-FFF2-40B4-BE49-F238E27FC236}">
                <a16:creationId xmlns:a16="http://schemas.microsoft.com/office/drawing/2014/main" id="{484FC1B2-223B-437D-A154-762E0457432C}"/>
              </a:ext>
            </a:extLst>
          </p:cNvPr>
          <p:cNvSpPr txBox="1"/>
          <p:nvPr/>
        </p:nvSpPr>
        <p:spPr>
          <a:xfrm>
            <a:off x="7017008" y="1562014"/>
            <a:ext cx="4624129" cy="4747054"/>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indent="-228600">
              <a:lnSpc>
                <a:spcPct val="110000"/>
              </a:lnSpc>
              <a:spcAft>
                <a:spcPts val="800"/>
              </a:spcAft>
              <a:buFont typeface="Arial" panose="020B0604020202020204" pitchFamily="34" charset="0"/>
              <a:buChar char="•"/>
            </a:pPr>
            <a:r>
              <a:rPr lang="en-US" sz="2200">
                <a:solidFill>
                  <a:schemeClr val="tx1">
                    <a:alpha val="60000"/>
                  </a:schemeClr>
                </a:solidFill>
              </a:rPr>
              <a:t>Shown here is the Main Menu for the Dunder Mifflin Database algorithm complete with a Product Menu, Sales Menu, Clients Menu, and Representative information.</a:t>
            </a:r>
            <a:endParaRPr lang="en-US" sz="2200">
              <a:solidFill>
                <a:schemeClr val="tx1">
                  <a:alpha val="60000"/>
                </a:schemeClr>
              </a:solidFill>
              <a:ea typeface="Source Sans Pro"/>
            </a:endParaRPr>
          </a:p>
          <a:p>
            <a:pPr indent="-228600">
              <a:lnSpc>
                <a:spcPct val="110000"/>
              </a:lnSpc>
              <a:spcAft>
                <a:spcPts val="800"/>
              </a:spcAft>
              <a:buFont typeface="Arial" panose="020B0604020202020204" pitchFamily="34" charset="0"/>
              <a:buChar char="•"/>
            </a:pPr>
            <a:r>
              <a:rPr lang="en-US" sz="2200">
                <a:solidFill>
                  <a:schemeClr val="tx1">
                    <a:alpha val="60000"/>
                  </a:schemeClr>
                </a:solidFill>
              </a:rPr>
              <a:t>The Quit function is also listed to exit the program.</a:t>
            </a:r>
            <a:endParaRPr lang="en-US" sz="2200">
              <a:solidFill>
                <a:schemeClr val="tx1">
                  <a:alpha val="60000"/>
                </a:schemeClr>
              </a:solidFill>
              <a:ea typeface="Source Sans Pro"/>
            </a:endParaRPr>
          </a:p>
        </p:txBody>
      </p:sp>
    </p:spTree>
    <p:extLst>
      <p:ext uri="{BB962C8B-B14F-4D97-AF65-F5344CB8AC3E}">
        <p14:creationId xmlns:p14="http://schemas.microsoft.com/office/powerpoint/2010/main" val="341941551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879A9-A1C8-46E2-B7AA-5B2F6DA1B75B}"/>
              </a:ext>
            </a:extLst>
          </p:cNvPr>
          <p:cNvSpPr>
            <a:spLocks noGrp="1"/>
          </p:cNvSpPr>
          <p:nvPr>
            <p:ph type="title"/>
          </p:nvPr>
        </p:nvSpPr>
        <p:spPr>
          <a:xfrm>
            <a:off x="550863" y="549275"/>
            <a:ext cx="11079977" cy="899514"/>
          </a:xfrm>
        </p:spPr>
        <p:txBody>
          <a:bodyPr/>
          <a:lstStyle/>
          <a:p>
            <a:r>
              <a:rPr lang="en-US"/>
              <a:t>Sales Menu </a:t>
            </a:r>
          </a:p>
        </p:txBody>
      </p:sp>
      <p:pic>
        <p:nvPicPr>
          <p:cNvPr id="5" name="Picture 5">
            <a:extLst>
              <a:ext uri="{FF2B5EF4-FFF2-40B4-BE49-F238E27FC236}">
                <a16:creationId xmlns:a16="http://schemas.microsoft.com/office/drawing/2014/main" id="{EEB3FC34-8BB8-417D-BA33-F09DBCDC7A77}"/>
              </a:ext>
            </a:extLst>
          </p:cNvPr>
          <p:cNvPicPr>
            <a:picLocks noGrp="1" noChangeAspect="1"/>
          </p:cNvPicPr>
          <p:nvPr>
            <p:ph sz="half" idx="1"/>
          </p:nvPr>
        </p:nvPicPr>
        <p:blipFill>
          <a:blip r:embed="rId2"/>
          <a:stretch>
            <a:fillRect/>
          </a:stretch>
        </p:blipFill>
        <p:spPr>
          <a:xfrm>
            <a:off x="550862" y="1450877"/>
            <a:ext cx="5991654" cy="4680705"/>
          </a:xfrm>
        </p:spPr>
      </p:pic>
      <p:sp>
        <p:nvSpPr>
          <p:cNvPr id="4" name="Content Placeholder 3">
            <a:extLst>
              <a:ext uri="{FF2B5EF4-FFF2-40B4-BE49-F238E27FC236}">
                <a16:creationId xmlns:a16="http://schemas.microsoft.com/office/drawing/2014/main" id="{BD5B74BD-29CF-4371-963F-A7DCA1528759}"/>
              </a:ext>
            </a:extLst>
          </p:cNvPr>
          <p:cNvSpPr>
            <a:spLocks noGrp="1"/>
          </p:cNvSpPr>
          <p:nvPr>
            <p:ph sz="half" idx="2"/>
          </p:nvPr>
        </p:nvSpPr>
        <p:spPr>
          <a:xfrm>
            <a:off x="6699808" y="1458743"/>
            <a:ext cx="4941330" cy="4634082"/>
          </a:xfrm>
        </p:spPr>
        <p:txBody>
          <a:bodyPr vert="horz" wrap="square" lIns="0" tIns="0" rIns="0" bIns="0" rtlCol="0" anchor="t">
            <a:normAutofit/>
          </a:bodyPr>
          <a:lstStyle/>
          <a:p>
            <a:r>
              <a:rPr lang="en-US" sz="2200">
                <a:solidFill>
                  <a:srgbClr val="FFFFFF">
                    <a:alpha val="60000"/>
                  </a:srgbClr>
                </a:solidFill>
                <a:ea typeface="Source Sans Pro"/>
              </a:rPr>
              <a:t>Here is a list of all office supplies sales dates and total profits earned labeled with a </a:t>
            </a:r>
            <a:r>
              <a:rPr lang="en-US" sz="2200" err="1">
                <a:solidFill>
                  <a:srgbClr val="FFFFFF">
                    <a:alpha val="60000"/>
                  </a:srgbClr>
                </a:solidFill>
                <a:ea typeface="Source Sans Pro"/>
              </a:rPr>
              <a:t>Sales</a:t>
            </a:r>
            <a:r>
              <a:rPr lang="en-US" sz="2200" err="1"/>
              <a:t>ID</a:t>
            </a:r>
            <a:r>
              <a:rPr lang="en-US" sz="2200">
                <a:solidFill>
                  <a:srgbClr val="FFFFFF">
                    <a:alpha val="60000"/>
                  </a:srgbClr>
                </a:solidFill>
                <a:ea typeface="Source Sans Pro"/>
              </a:rPr>
              <a:t>, </a:t>
            </a:r>
            <a:r>
              <a:rPr lang="en-US" sz="2200" err="1">
                <a:solidFill>
                  <a:srgbClr val="FFFFFF">
                    <a:alpha val="60000"/>
                  </a:srgbClr>
                </a:solidFill>
                <a:ea typeface="Source Sans Pro"/>
              </a:rPr>
              <a:t>RepID</a:t>
            </a:r>
            <a:r>
              <a:rPr lang="en-US" sz="2200">
                <a:solidFill>
                  <a:srgbClr val="FFFFFF">
                    <a:alpha val="60000"/>
                  </a:srgbClr>
                </a:solidFill>
                <a:ea typeface="Source Sans Pro"/>
              </a:rPr>
              <a:t>, and </a:t>
            </a:r>
            <a:r>
              <a:rPr lang="en-US" sz="2200" err="1">
                <a:solidFill>
                  <a:srgbClr val="FFFFFF">
                    <a:alpha val="60000"/>
                  </a:srgbClr>
                </a:solidFill>
                <a:ea typeface="Source Sans Pro"/>
              </a:rPr>
              <a:t>ProductID</a:t>
            </a:r>
            <a:r>
              <a:rPr lang="en-US" sz="2200">
                <a:solidFill>
                  <a:srgbClr val="FFFFFF">
                    <a:alpha val="60000"/>
                  </a:srgbClr>
                </a:solidFill>
                <a:ea typeface="Source Sans Pro"/>
              </a:rPr>
              <a:t> for simplicity. </a:t>
            </a:r>
          </a:p>
        </p:txBody>
      </p:sp>
    </p:spTree>
    <p:extLst>
      <p:ext uri="{BB962C8B-B14F-4D97-AF65-F5344CB8AC3E}">
        <p14:creationId xmlns:p14="http://schemas.microsoft.com/office/powerpoint/2010/main" val="29131969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879A9-A1C8-46E2-B7AA-5B2F6DA1B75B}"/>
              </a:ext>
            </a:extLst>
          </p:cNvPr>
          <p:cNvSpPr>
            <a:spLocks noGrp="1"/>
          </p:cNvSpPr>
          <p:nvPr>
            <p:ph type="title"/>
          </p:nvPr>
        </p:nvSpPr>
        <p:spPr>
          <a:xfrm>
            <a:off x="550863" y="549275"/>
            <a:ext cx="11079977" cy="899514"/>
          </a:xfrm>
        </p:spPr>
        <p:txBody>
          <a:bodyPr/>
          <a:lstStyle/>
          <a:p>
            <a:r>
              <a:rPr lang="en-US"/>
              <a:t>Sales Purchase </a:t>
            </a:r>
          </a:p>
        </p:txBody>
      </p:sp>
      <p:pic>
        <p:nvPicPr>
          <p:cNvPr id="5" name="Picture 5" descr="Text&#10;&#10;Description automatically generated">
            <a:extLst>
              <a:ext uri="{FF2B5EF4-FFF2-40B4-BE49-F238E27FC236}">
                <a16:creationId xmlns:a16="http://schemas.microsoft.com/office/drawing/2014/main" id="{EEB3FC34-8BB8-417D-BA33-F09DBCDC7A77}"/>
              </a:ext>
            </a:extLst>
          </p:cNvPr>
          <p:cNvPicPr>
            <a:picLocks noGrp="1" noChangeAspect="1"/>
          </p:cNvPicPr>
          <p:nvPr>
            <p:ph sz="half" idx="1"/>
          </p:nvPr>
        </p:nvPicPr>
        <p:blipFill>
          <a:blip r:embed="rId2"/>
          <a:stretch>
            <a:fillRect/>
          </a:stretch>
        </p:blipFill>
        <p:spPr>
          <a:xfrm>
            <a:off x="550862" y="1456690"/>
            <a:ext cx="5991654" cy="4627890"/>
          </a:xfrm>
        </p:spPr>
      </p:pic>
      <p:sp>
        <p:nvSpPr>
          <p:cNvPr id="4" name="Content Placeholder 3">
            <a:extLst>
              <a:ext uri="{FF2B5EF4-FFF2-40B4-BE49-F238E27FC236}">
                <a16:creationId xmlns:a16="http://schemas.microsoft.com/office/drawing/2014/main" id="{BD5B74BD-29CF-4371-963F-A7DCA1528759}"/>
              </a:ext>
            </a:extLst>
          </p:cNvPr>
          <p:cNvSpPr>
            <a:spLocks noGrp="1"/>
          </p:cNvSpPr>
          <p:nvPr>
            <p:ph sz="half" idx="2"/>
          </p:nvPr>
        </p:nvSpPr>
        <p:spPr>
          <a:xfrm>
            <a:off x="6699808" y="1458743"/>
            <a:ext cx="4941330" cy="4634082"/>
          </a:xfrm>
        </p:spPr>
        <p:txBody>
          <a:bodyPr vert="horz" wrap="square" lIns="0" tIns="0" rIns="0" bIns="0" rtlCol="0" anchor="t">
            <a:normAutofit/>
          </a:bodyPr>
          <a:lstStyle/>
          <a:p>
            <a:r>
              <a:rPr lang="en-US" sz="2200">
                <a:solidFill>
                  <a:srgbClr val="FFFFFF">
                    <a:alpha val="60000"/>
                  </a:srgbClr>
                </a:solidFill>
                <a:ea typeface="Source Sans Pro"/>
              </a:rPr>
              <a:t>Here is a client entering information in order to purchase office supplies and the order is recorded in the Product Sales program with a profit of $20000.00. </a:t>
            </a:r>
          </a:p>
        </p:txBody>
      </p:sp>
    </p:spTree>
    <p:extLst>
      <p:ext uri="{BB962C8B-B14F-4D97-AF65-F5344CB8AC3E}">
        <p14:creationId xmlns:p14="http://schemas.microsoft.com/office/powerpoint/2010/main" val="401702837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22">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1" name="Freeform: Shape 2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Oval 24">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Shape 26">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8" name="Rectangle 2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36461-28E6-4233-B00E-A3D1E6921EA4}"/>
              </a:ext>
            </a:extLst>
          </p:cNvPr>
          <p:cNvSpPr>
            <a:spLocks noGrp="1"/>
          </p:cNvSpPr>
          <p:nvPr>
            <p:ph type="title"/>
          </p:nvPr>
        </p:nvSpPr>
        <p:spPr>
          <a:xfrm>
            <a:off x="509674" y="3962743"/>
            <a:ext cx="4500562" cy="1562959"/>
          </a:xfrm>
        </p:spPr>
        <p:txBody>
          <a:bodyPr vert="horz" wrap="square" lIns="0" tIns="0" rIns="0" bIns="0" rtlCol="0" anchor="t" anchorCtr="0">
            <a:normAutofit/>
          </a:bodyPr>
          <a:lstStyle/>
          <a:p>
            <a:r>
              <a:rPr lang="en-US" sz="4800"/>
              <a:t>Sales algorithm structure</a:t>
            </a:r>
            <a:endParaRPr lang="en-US" sz="4800" kern="1200">
              <a:latin typeface="+mj-lt"/>
            </a:endParaRPr>
          </a:p>
        </p:txBody>
      </p:sp>
      <p:pic>
        <p:nvPicPr>
          <p:cNvPr id="5" name="Picture 5" descr="Text&#10;&#10;Description automatically generated">
            <a:extLst>
              <a:ext uri="{FF2B5EF4-FFF2-40B4-BE49-F238E27FC236}">
                <a16:creationId xmlns:a16="http://schemas.microsoft.com/office/drawing/2014/main" id="{54E6B541-9E1F-424D-88E2-F39DBCC42966}"/>
              </a:ext>
            </a:extLst>
          </p:cNvPr>
          <p:cNvPicPr>
            <a:picLocks noGrp="1" noChangeAspect="1"/>
          </p:cNvPicPr>
          <p:nvPr>
            <p:ph type="pic" idx="1"/>
          </p:nvPr>
        </p:nvPicPr>
        <p:blipFill rotWithShape="1">
          <a:blip r:embed="rId2"/>
          <a:srcRect r="3862" b="-438"/>
          <a:stretch/>
        </p:blipFill>
        <p:spPr>
          <a:xfrm>
            <a:off x="20" y="1"/>
            <a:ext cx="12191439" cy="3793757"/>
          </a:xfrm>
          <a:custGeom>
            <a:avLst/>
            <a:gdLst/>
            <a:ahLst/>
            <a:cxnLst/>
            <a:rect l="l" t="t" r="r" b="b"/>
            <a:pathLst>
              <a:path w="12192000" h="3777175">
                <a:moveTo>
                  <a:pt x="0" y="0"/>
                </a:moveTo>
                <a:lnTo>
                  <a:pt x="12192000" y="0"/>
                </a:lnTo>
                <a:lnTo>
                  <a:pt x="12192000" y="3777175"/>
                </a:lnTo>
                <a:lnTo>
                  <a:pt x="0" y="3777175"/>
                </a:lnTo>
                <a:close/>
              </a:path>
            </a:pathLst>
          </a:custGeom>
        </p:spPr>
      </p:pic>
      <p:sp>
        <p:nvSpPr>
          <p:cNvPr id="30" name="Oval 30">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13" y="360283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 Placeholder 3">
            <a:extLst>
              <a:ext uri="{FF2B5EF4-FFF2-40B4-BE49-F238E27FC236}">
                <a16:creationId xmlns:a16="http://schemas.microsoft.com/office/drawing/2014/main" id="{537F9C93-DDBA-4169-995D-50409DDE938A}"/>
              </a:ext>
            </a:extLst>
          </p:cNvPr>
          <p:cNvSpPr>
            <a:spLocks noGrp="1"/>
          </p:cNvSpPr>
          <p:nvPr>
            <p:ph type="body" sz="half" idx="2"/>
          </p:nvPr>
        </p:nvSpPr>
        <p:spPr>
          <a:xfrm>
            <a:off x="5267325" y="3965706"/>
            <a:ext cx="6373813" cy="2105753"/>
          </a:xfrm>
        </p:spPr>
        <p:txBody>
          <a:bodyPr vert="horz" wrap="square" lIns="0" tIns="0" rIns="0" bIns="0" rtlCol="0" anchor="t">
            <a:normAutofit/>
          </a:bodyPr>
          <a:lstStyle/>
          <a:p>
            <a:pPr indent="-228600">
              <a:buFont typeface="Arial" panose="020B0604020202020204" pitchFamily="34" charset="0"/>
              <a:buChar char="•"/>
            </a:pPr>
            <a:r>
              <a:rPr lang="en-US" sz="2200">
                <a:solidFill>
                  <a:srgbClr val="FFFFFF">
                    <a:alpha val="60000"/>
                  </a:srgbClr>
                </a:solidFill>
                <a:ea typeface="Source Sans Pro"/>
              </a:rPr>
              <a:t>The algorithm first allocates a list of current Dunder Mifflin Sales Representatives as shown here and goes through a list of five numbered steps</a:t>
            </a:r>
            <a:r>
              <a:rPr lang="en-US" sz="2400">
                <a:solidFill>
                  <a:srgbClr val="FFFFFF">
                    <a:alpha val="60000"/>
                  </a:srgbClr>
                </a:solidFill>
                <a:ea typeface="Source Sans Pro"/>
              </a:rPr>
              <a:t>.</a:t>
            </a:r>
            <a:endParaRPr lang="en-US">
              <a:solidFill>
                <a:srgbClr val="FFFFFF">
                  <a:alpha val="60000"/>
                </a:srgbClr>
              </a:solidFill>
              <a:ea typeface="Source Sans Pro"/>
            </a:endParaRPr>
          </a:p>
        </p:txBody>
      </p:sp>
    </p:spTree>
    <p:extLst>
      <p:ext uri="{BB962C8B-B14F-4D97-AF65-F5344CB8AC3E}">
        <p14:creationId xmlns:p14="http://schemas.microsoft.com/office/powerpoint/2010/main" val="16164192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FF145-197E-406D-AABF-E44B3A2E20BB}"/>
              </a:ext>
            </a:extLst>
          </p:cNvPr>
          <p:cNvSpPr>
            <a:spLocks noGrp="1"/>
          </p:cNvSpPr>
          <p:nvPr>
            <p:ph type="title"/>
          </p:nvPr>
        </p:nvSpPr>
        <p:spPr>
          <a:xfrm>
            <a:off x="550863" y="549275"/>
            <a:ext cx="11090274" cy="930406"/>
          </a:xfrm>
        </p:spPr>
        <p:txBody>
          <a:bodyPr/>
          <a:lstStyle/>
          <a:p>
            <a:r>
              <a:rPr lang="en-US"/>
              <a:t>Monthly Sales locator</a:t>
            </a:r>
          </a:p>
        </p:txBody>
      </p:sp>
      <p:pic>
        <p:nvPicPr>
          <p:cNvPr id="5" name="Picture 5" descr="Text&#10;&#10;Description automatically generated">
            <a:extLst>
              <a:ext uri="{FF2B5EF4-FFF2-40B4-BE49-F238E27FC236}">
                <a16:creationId xmlns:a16="http://schemas.microsoft.com/office/drawing/2014/main" id="{CCCBDB32-AC41-4F85-8097-330AC9DEE5E1}"/>
              </a:ext>
            </a:extLst>
          </p:cNvPr>
          <p:cNvPicPr>
            <a:picLocks noGrp="1" noChangeAspect="1"/>
          </p:cNvPicPr>
          <p:nvPr>
            <p:ph sz="half" idx="1"/>
          </p:nvPr>
        </p:nvPicPr>
        <p:blipFill>
          <a:blip r:embed="rId2"/>
          <a:stretch>
            <a:fillRect/>
          </a:stretch>
        </p:blipFill>
        <p:spPr>
          <a:xfrm>
            <a:off x="550862" y="1487072"/>
            <a:ext cx="5548870" cy="4352435"/>
          </a:xfrm>
        </p:spPr>
      </p:pic>
      <p:sp>
        <p:nvSpPr>
          <p:cNvPr id="4" name="Content Placeholder 3">
            <a:extLst>
              <a:ext uri="{FF2B5EF4-FFF2-40B4-BE49-F238E27FC236}">
                <a16:creationId xmlns:a16="http://schemas.microsoft.com/office/drawing/2014/main" id="{0526F023-6824-41FD-A91C-2E4C72FD2D17}"/>
              </a:ext>
            </a:extLst>
          </p:cNvPr>
          <p:cNvSpPr>
            <a:spLocks noGrp="1"/>
          </p:cNvSpPr>
          <p:nvPr>
            <p:ph sz="half" idx="2"/>
          </p:nvPr>
        </p:nvSpPr>
        <p:spPr>
          <a:xfrm>
            <a:off x="6298214" y="1489634"/>
            <a:ext cx="5435600" cy="4356055"/>
          </a:xfrm>
        </p:spPr>
        <p:txBody>
          <a:bodyPr vert="horz" wrap="square" lIns="0" tIns="0" rIns="0" bIns="0" rtlCol="0" anchor="t">
            <a:normAutofit/>
          </a:bodyPr>
          <a:lstStyle/>
          <a:p>
            <a:r>
              <a:rPr lang="en-US" sz="2200">
                <a:solidFill>
                  <a:srgbClr val="FFFFFF">
                    <a:alpha val="60000"/>
                  </a:srgbClr>
                </a:solidFill>
                <a:ea typeface="Source Sans Pro"/>
              </a:rPr>
              <a:t>Shown here is the program searching for the total monthly sales count of Dunder Mifflin office supplies retailers. The program finds a representative and shows their address and annual salary through an integrated ID system.</a:t>
            </a:r>
          </a:p>
        </p:txBody>
      </p:sp>
    </p:spTree>
    <p:extLst>
      <p:ext uri="{BB962C8B-B14F-4D97-AF65-F5344CB8AC3E}">
        <p14:creationId xmlns:p14="http://schemas.microsoft.com/office/powerpoint/2010/main" val="38334427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650C-15AB-4ECF-91EA-688DFBB47662}"/>
              </a:ext>
            </a:extLst>
          </p:cNvPr>
          <p:cNvSpPr>
            <a:spLocks noGrp="1"/>
          </p:cNvSpPr>
          <p:nvPr>
            <p:ph type="title"/>
          </p:nvPr>
        </p:nvSpPr>
        <p:spPr>
          <a:xfrm>
            <a:off x="550863" y="549275"/>
            <a:ext cx="11090274" cy="1053973"/>
          </a:xfrm>
        </p:spPr>
        <p:txBody>
          <a:bodyPr/>
          <a:lstStyle/>
          <a:p>
            <a:r>
              <a:rPr lang="en-US"/>
              <a:t>Current Sales Representatives</a:t>
            </a:r>
          </a:p>
        </p:txBody>
      </p:sp>
      <p:pic>
        <p:nvPicPr>
          <p:cNvPr id="5" name="Picture 5" descr="Text&#10;&#10;Description automatically generated">
            <a:extLst>
              <a:ext uri="{FF2B5EF4-FFF2-40B4-BE49-F238E27FC236}">
                <a16:creationId xmlns:a16="http://schemas.microsoft.com/office/drawing/2014/main" id="{454431F4-BAAF-4FAE-8A2C-D6BF10175249}"/>
              </a:ext>
            </a:extLst>
          </p:cNvPr>
          <p:cNvPicPr>
            <a:picLocks noGrp="1" noChangeAspect="1"/>
          </p:cNvPicPr>
          <p:nvPr>
            <p:ph sz="half" idx="1"/>
          </p:nvPr>
        </p:nvPicPr>
        <p:blipFill>
          <a:blip r:embed="rId2"/>
          <a:stretch>
            <a:fillRect/>
          </a:stretch>
        </p:blipFill>
        <p:spPr>
          <a:xfrm>
            <a:off x="603821" y="1617412"/>
            <a:ext cx="4856006" cy="4697743"/>
          </a:xfrm>
        </p:spPr>
      </p:pic>
      <p:sp>
        <p:nvSpPr>
          <p:cNvPr id="4" name="Content Placeholder 3">
            <a:extLst>
              <a:ext uri="{FF2B5EF4-FFF2-40B4-BE49-F238E27FC236}">
                <a16:creationId xmlns:a16="http://schemas.microsoft.com/office/drawing/2014/main" id="{37D0CFEB-9027-4B7B-B9D3-658BDFA38AD0}"/>
              </a:ext>
            </a:extLst>
          </p:cNvPr>
          <p:cNvSpPr>
            <a:spLocks noGrp="1"/>
          </p:cNvSpPr>
          <p:nvPr>
            <p:ph sz="half" idx="2"/>
          </p:nvPr>
        </p:nvSpPr>
        <p:spPr>
          <a:xfrm>
            <a:off x="5659782" y="1613203"/>
            <a:ext cx="5991653" cy="4479622"/>
          </a:xfrm>
        </p:spPr>
        <p:txBody>
          <a:bodyPr vert="horz" wrap="square" lIns="0" tIns="0" rIns="0" bIns="0" rtlCol="0" anchor="t">
            <a:normAutofit/>
          </a:bodyPr>
          <a:lstStyle/>
          <a:p>
            <a:r>
              <a:rPr lang="en-US" sz="2200">
                <a:solidFill>
                  <a:srgbClr val="FFFFFF">
                    <a:alpha val="60000"/>
                  </a:srgbClr>
                </a:solidFill>
                <a:ea typeface="Source Sans Pro"/>
              </a:rPr>
              <a:t>Here is an example of the Salesrep.exe algorithm listing all Sales Representatives information by extracting the SalesRep.txt file input to the program.  </a:t>
            </a:r>
          </a:p>
        </p:txBody>
      </p:sp>
    </p:spTree>
    <p:extLst>
      <p:ext uri="{BB962C8B-B14F-4D97-AF65-F5344CB8AC3E}">
        <p14:creationId xmlns:p14="http://schemas.microsoft.com/office/powerpoint/2010/main" val="3342804087"/>
      </p:ext>
    </p:extLst>
  </p:cSld>
  <p:clrMapOvr>
    <a:masterClrMapping/>
  </p:clrMapOvr>
  <p:transition spd="slow">
    <p:cover/>
  </p:transition>
</p:sld>
</file>

<file path=ppt/theme/theme1.xml><?xml version="1.0" encoding="utf-8"?>
<a:theme xmlns:a="http://schemas.openxmlformats.org/drawingml/2006/main" name="3DFloatVTI">
  <a:themeElements>
    <a:clrScheme name="AnalogousFromDarkSeedLeftStep">
      <a:dk1>
        <a:srgbClr val="000000"/>
      </a:dk1>
      <a:lt1>
        <a:srgbClr val="FFFFFF"/>
      </a:lt1>
      <a:dk2>
        <a:srgbClr val="301B2F"/>
      </a:dk2>
      <a:lt2>
        <a:srgbClr val="F0F3F2"/>
      </a:lt2>
      <a:accent1>
        <a:srgbClr val="D43C7A"/>
      </a:accent1>
      <a:accent2>
        <a:srgbClr val="C22AA7"/>
      </a:accent2>
      <a:accent3>
        <a:srgbClr val="AF3CD4"/>
      </a:accent3>
      <a:accent4>
        <a:srgbClr val="602CC3"/>
      </a:accent4>
      <a:accent5>
        <a:srgbClr val="3C47D4"/>
      </a:accent5>
      <a:accent6>
        <a:srgbClr val="2A75C2"/>
      </a:accent6>
      <a:hlink>
        <a:srgbClr val="4B3FBF"/>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83CB2BB7D64204EA974A91500AB3498" ma:contentTypeVersion="6" ma:contentTypeDescription="Create a new document." ma:contentTypeScope="" ma:versionID="65ef57f2ef82ed42d159a85fb712f749">
  <xsd:schema xmlns:xsd="http://www.w3.org/2001/XMLSchema" xmlns:xs="http://www.w3.org/2001/XMLSchema" xmlns:p="http://schemas.microsoft.com/office/2006/metadata/properties" xmlns:ns2="338f0800-8063-4ad2-8c56-1d9be0c4e091" targetNamespace="http://schemas.microsoft.com/office/2006/metadata/properties" ma:root="true" ma:fieldsID="d33503a4621ebcf0777078f2f9bf2efb" ns2:_="">
    <xsd:import namespace="338f0800-8063-4ad2-8c56-1d9be0c4e0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8f0800-8063-4ad2-8c56-1d9be0c4e0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6915F3-97E3-4FF3-96BE-07A431D5CD2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6339D29-E8D8-4BB3-8FF7-A2EE18B76C24}">
  <ds:schemaRefs>
    <ds:schemaRef ds:uri="http://schemas.microsoft.com/sharepoint/v3/contenttype/forms"/>
  </ds:schemaRefs>
</ds:datastoreItem>
</file>

<file path=customXml/itemProps3.xml><?xml version="1.0" encoding="utf-8"?>
<ds:datastoreItem xmlns:ds="http://schemas.openxmlformats.org/officeDocument/2006/customXml" ds:itemID="{D91B7DE7-1A36-4FDB-8A1F-9EF128763394}">
  <ds:schemaRefs>
    <ds:schemaRef ds:uri="338f0800-8063-4ad2-8c56-1d9be0c4e09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3DFloatVTI</vt:lpstr>
      <vt:lpstr>Dunder Mifflin Database Systems </vt:lpstr>
      <vt:lpstr>Dunder Mifflin Office Supplies </vt:lpstr>
      <vt:lpstr>Roles</vt:lpstr>
      <vt:lpstr>Main Menu</vt:lpstr>
      <vt:lpstr>Sales Menu </vt:lpstr>
      <vt:lpstr>Sales Purchase </vt:lpstr>
      <vt:lpstr>Sales algorithm structure</vt:lpstr>
      <vt:lpstr>Monthly Sales locator</vt:lpstr>
      <vt:lpstr>Current Sales Representatives</vt:lpstr>
      <vt:lpstr>New Sales Representatives</vt:lpstr>
      <vt:lpstr>Product Menu</vt:lpstr>
      <vt:lpstr>Products Purchased</vt:lpstr>
      <vt:lpstr>Clients Menu</vt:lpstr>
      <vt:lpstr>Client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Ruben Escobedo</dc:creator>
  <cp:revision>1</cp:revision>
  <dcterms:created xsi:type="dcterms:W3CDTF">2021-08-07T22:04:33Z</dcterms:created>
  <dcterms:modified xsi:type="dcterms:W3CDTF">2021-12-08T04:22:41Z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0x010100D83CB2BB7D64204EA974A91500AB3498</vt:lpwstr>
  </property>
</Properties>
</file>