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6CC"/>
          </a:solidFill>
        </a:fill>
      </a:tcStyle>
    </a:wholeTbl>
    <a:band2H>
      <a:tcTxStyle b="def" i="def"/>
      <a:tcStyle>
        <a:tcBdr/>
        <a:fill>
          <a:solidFill>
            <a:srgbClr val="FC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memory data base computer main memory for data storage</a:t>
            </a:r>
          </a:p>
          <a:p>
            <a:pPr/>
            <a:r>
              <a:t>using a proxy</a:t>
            </a:r>
          </a:p>
          <a:p>
            <a:pPr/>
            <a:r>
              <a:t>did not install data base</a:t>
            </a:r>
          </a:p>
          <a:p>
            <a:pPr/>
            <a:r>
              <a:t>stimulating the loads, read and writes are real to the ssd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# of access</a:t>
            </a:r>
          </a:p>
          <a:p>
            <a:pPr/>
            <a:r>
              <a:t>indices sorted by # of access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observed that it is a zipf model, best fit for database access,</a:t>
            </a:r>
          </a:p>
          <a:p>
            <a:pPr/>
            <a:r>
              <a:t>converting to log scale helps model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observations : more concentrated access (6x,12) fat tail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fit well: therefore zipf model is approx is fit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realistic workload like aerospike,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experience gained?</a:t>
            </a:r>
          </a:p>
          <a:p>
            <a:pPr/>
            <a:r>
              <a:t>tie back to school work?</a:t>
            </a:r>
          </a:p>
          <a:p>
            <a:pPr/>
          </a:p>
          <a:p>
            <a:pPr/>
            <a:r>
              <a:t>results: use for marketing collateral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601" y="366590"/>
            <a:ext cx="1848807" cy="501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066116" y="0"/>
            <a:ext cx="8125884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311" y="254014"/>
            <a:ext cx="12183789" cy="175539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532826" y="3838849"/>
            <a:ext cx="8380253" cy="14478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300">
                <a:latin typeface="Segoe UI"/>
                <a:ea typeface="Segoe UI"/>
                <a:cs typeface="Segoe UI"/>
                <a:sym typeface="Segoe UI"/>
              </a:defRPr>
            </a:lvl1pPr>
            <a:lvl2pPr marL="676275" indent="-219075">
              <a:buFontTx/>
              <a:defRPr b="1" sz="2300">
                <a:latin typeface="Segoe UI"/>
                <a:ea typeface="Segoe UI"/>
                <a:cs typeface="Segoe UI"/>
                <a:sym typeface="Segoe UI"/>
              </a:defRPr>
            </a:lvl2pPr>
            <a:lvl3pPr marL="1177289" indent="-262889">
              <a:buFontTx/>
              <a:defRPr b="1" sz="2300">
                <a:latin typeface="Segoe UI"/>
                <a:ea typeface="Segoe UI"/>
                <a:cs typeface="Segoe UI"/>
                <a:sym typeface="Segoe UI"/>
              </a:defRPr>
            </a:lvl3pPr>
            <a:lvl4pPr marL="1663700" indent="-292100">
              <a:buFontTx/>
              <a:defRPr b="1" sz="2300">
                <a:latin typeface="Segoe UI"/>
                <a:ea typeface="Segoe UI"/>
                <a:cs typeface="Segoe UI"/>
                <a:sym typeface="Segoe UI"/>
              </a:defRPr>
            </a:lvl4pPr>
            <a:lvl5pPr marL="2120900" indent="-292100">
              <a:buFontTx/>
              <a:defRPr b="1" sz="23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Rectangle 9"/>
          <p:cNvSpPr txBox="1"/>
          <p:nvPr/>
        </p:nvSpPr>
        <p:spPr>
          <a:xfrm>
            <a:off x="8333181" y="6607315"/>
            <a:ext cx="3712197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© 2017 Toshiba Memory America, Inc.</a:t>
            </a:r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532826" y="2375586"/>
            <a:ext cx="8380253" cy="1331913"/>
          </a:xfrm>
          <a:prstGeom prst="rect">
            <a:avLst/>
          </a:prstGeom>
        </p:spPr>
        <p:txBody>
          <a:bodyPr anchor="b"/>
          <a:lstStyle>
            <a:lvl1pPr>
              <a:defRPr b="1" sz="37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Rectangle 1"/>
          <p:cNvSpPr/>
          <p:nvPr/>
        </p:nvSpPr>
        <p:spPr>
          <a:xfrm>
            <a:off x="537666" y="3748047"/>
            <a:ext cx="7528816" cy="4571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87000">
                <a:schemeClr val="accent1">
                  <a:alpha val="85000"/>
                </a:scheme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68084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374553" y="952786"/>
            <a:ext cx="11416841" cy="53979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198688" y="27575"/>
            <a:ext cx="11178117" cy="62071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直線コネクタ 3"/>
          <p:cNvSpPr/>
          <p:nvPr/>
        </p:nvSpPr>
        <p:spPr>
          <a:xfrm flipH="1" flipV="1">
            <a:off x="0" y="637811"/>
            <a:ext cx="12192002" cy="1"/>
          </a:xfrm>
          <a:prstGeom prst="line">
            <a:avLst/>
          </a:prstGeom>
          <a:solidFill>
            <a:srgbClr val="999999"/>
          </a:solidFill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直線コネクタ 8"/>
          <p:cNvSpPr/>
          <p:nvPr/>
        </p:nvSpPr>
        <p:spPr>
          <a:xfrm flipH="1" flipV="1">
            <a:off x="0" y="6387851"/>
            <a:ext cx="12192002" cy="1"/>
          </a:xfrm>
          <a:prstGeom prst="line">
            <a:avLst/>
          </a:prstGeom>
          <a:solidFill>
            <a:srgbClr val="999999"/>
          </a:solidFill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601" y="366590"/>
            <a:ext cx="1848807" cy="501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066116" y="0"/>
            <a:ext cx="8125884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311" y="254014"/>
            <a:ext cx="12183789" cy="175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532826" y="3838849"/>
            <a:ext cx="8380253" cy="14478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300">
                <a:latin typeface="Segoe UI"/>
                <a:ea typeface="Segoe UI"/>
                <a:cs typeface="Segoe UI"/>
                <a:sym typeface="Segoe UI"/>
              </a:defRPr>
            </a:lvl1pPr>
            <a:lvl2pPr marL="753381" indent="-409461">
              <a:lnSpc>
                <a:spcPct val="100000"/>
              </a:lnSpc>
              <a:spcBef>
                <a:spcPts val="0"/>
              </a:spcBef>
              <a:buFontTx/>
              <a:buChar char="–"/>
              <a:defRPr b="1" sz="2300">
                <a:latin typeface="Segoe UI"/>
                <a:ea typeface="Segoe UI"/>
                <a:cs typeface="Segoe UI"/>
                <a:sym typeface="Segoe UI"/>
              </a:defRPr>
            </a:lvl2pPr>
            <a:lvl3pPr marL="1091234" indent="-407173">
              <a:lnSpc>
                <a:spcPct val="100000"/>
              </a:lnSpc>
              <a:spcBef>
                <a:spcPts val="0"/>
              </a:spcBef>
              <a:buFontTx/>
              <a:defRPr b="1" sz="2300">
                <a:latin typeface="Segoe UI"/>
                <a:ea typeface="Segoe UI"/>
                <a:cs typeface="Segoe UI"/>
                <a:sym typeface="Segoe UI"/>
              </a:defRPr>
            </a:lvl3pPr>
            <a:lvl4pPr marL="1424910" indent="-402599">
              <a:lnSpc>
                <a:spcPct val="100000"/>
              </a:lnSpc>
              <a:spcBef>
                <a:spcPts val="0"/>
              </a:spcBef>
              <a:buFontTx/>
              <a:buChar char="–"/>
              <a:defRPr b="1" sz="2300">
                <a:latin typeface="Segoe UI"/>
                <a:ea typeface="Segoe UI"/>
                <a:cs typeface="Segoe UI"/>
                <a:sym typeface="Segoe UI"/>
              </a:defRPr>
            </a:lvl4pPr>
            <a:lvl5pPr marL="1768133" indent="-409461">
              <a:lnSpc>
                <a:spcPct val="100000"/>
              </a:lnSpc>
              <a:spcBef>
                <a:spcPts val="0"/>
              </a:spcBef>
              <a:buFontTx/>
              <a:defRPr b="1" sz="23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Rectangle 9"/>
          <p:cNvSpPr txBox="1"/>
          <p:nvPr/>
        </p:nvSpPr>
        <p:spPr>
          <a:xfrm>
            <a:off x="8333181" y="6607315"/>
            <a:ext cx="3712197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© 2017 Toshiba Memory America, Inc.</a:t>
            </a: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532826" y="2375586"/>
            <a:ext cx="8380253" cy="133191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b="1" sz="37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Rectangle 1"/>
          <p:cNvSpPr/>
          <p:nvPr/>
        </p:nvSpPr>
        <p:spPr>
          <a:xfrm>
            <a:off x="537666" y="3748047"/>
            <a:ext cx="7528816" cy="45710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87000">
                <a:srgbClr val="FF0000">
                  <a:alpha val="85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68084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39" y="6439584"/>
            <a:ext cx="979953" cy="2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11916525" y="6588479"/>
            <a:ext cx="158031" cy="139701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673100" algn="r"/>
                <a:tab pos="1016000" algn="l"/>
                <a:tab pos="1295400" algn="l"/>
              </a:tabLst>
              <a:defRPr sz="9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Rectangle 9"/>
          <p:cNvSpPr txBox="1"/>
          <p:nvPr/>
        </p:nvSpPr>
        <p:spPr>
          <a:xfrm>
            <a:off x="9864818" y="6513470"/>
            <a:ext cx="21155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900">
                <a:latin typeface="Segoe UI"/>
                <a:ea typeface="Segoe UI"/>
                <a:cs typeface="Segoe UI"/>
                <a:sym typeface="Segoe UI"/>
              </a:defRPr>
            </a:pPr>
            <a:r>
              <a:t>© 2017 Toshiba Memory America, Inc.  </a:t>
            </a:r>
            <a:r>
              <a:rPr>
                <a:solidFill>
                  <a:srgbClr val="D40000"/>
                </a:solidFill>
              </a:rPr>
              <a:t>|</a:t>
            </a:r>
          </a:p>
        </p:txBody>
      </p:sp>
      <p:sp>
        <p:nvSpPr>
          <p:cNvPr id="142" name="Rectangle 16"/>
          <p:cNvSpPr/>
          <p:nvPr/>
        </p:nvSpPr>
        <p:spPr>
          <a:xfrm>
            <a:off x="-1" y="685544"/>
            <a:ext cx="12185781" cy="36569"/>
          </a:xfrm>
          <a:prstGeom prst="rect">
            <a:avLst/>
          </a:prstGeom>
          <a:gradFill>
            <a:gsLst>
              <a:gs pos="21000">
                <a:srgbClr val="DDDDDD">
                  <a:alpha val="0"/>
                </a:srgbClr>
              </a:gs>
              <a:gs pos="100000">
                <a:srgbClr val="404040">
                  <a:alpha val="85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68084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374553" y="61754"/>
            <a:ext cx="11416841" cy="563577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b="1" sz="29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374553" y="952786"/>
            <a:ext cx="11416841" cy="5397906"/>
          </a:xfrm>
          <a:prstGeom prst="rect">
            <a:avLst/>
          </a:prstGeom>
        </p:spPr>
        <p:txBody>
          <a:bodyPr lIns="0" tIns="0" rIns="0" bIns="0"/>
          <a:lstStyle>
            <a:lvl1pPr marL="342029" indent="-342029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Tx/>
              <a:defRPr b="1" sz="2300">
                <a:latin typeface="Arial"/>
                <a:ea typeface="Arial"/>
                <a:cs typeface="Arial"/>
                <a:sym typeface="Arial"/>
              </a:defRPr>
            </a:lvl1pPr>
            <a:lvl2pPr marL="753381" indent="-40946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Tx/>
              <a:buChar char="–"/>
              <a:defRPr b="1" sz="2300">
                <a:latin typeface="Arial"/>
                <a:ea typeface="Arial"/>
                <a:cs typeface="Arial"/>
                <a:sym typeface="Arial"/>
              </a:defRPr>
            </a:lvl2pPr>
            <a:lvl3pPr marL="1091234" indent="-407173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Tx/>
              <a:defRPr b="1" sz="2300">
                <a:latin typeface="Arial"/>
                <a:ea typeface="Arial"/>
                <a:cs typeface="Arial"/>
                <a:sym typeface="Arial"/>
              </a:defRPr>
            </a:lvl3pPr>
            <a:lvl4pPr marL="1424910" indent="-402599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Tx/>
              <a:buChar char="–"/>
              <a:defRPr b="1" sz="2300">
                <a:latin typeface="Arial"/>
                <a:ea typeface="Arial"/>
                <a:cs typeface="Arial"/>
                <a:sym typeface="Arial"/>
              </a:defRPr>
            </a:lvl4pPr>
            <a:lvl5pPr marL="1768133" indent="-409461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Tx/>
              <a:defRPr b="1" sz="23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_Ope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39" y="6439584"/>
            <a:ext cx="979953" cy="2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916525" y="6588479"/>
            <a:ext cx="158031" cy="139701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673100" algn="r"/>
                <a:tab pos="1016000" algn="l"/>
                <a:tab pos="1295400" algn="l"/>
              </a:tabLst>
              <a:defRPr sz="9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Rectangle 9"/>
          <p:cNvSpPr txBox="1"/>
          <p:nvPr/>
        </p:nvSpPr>
        <p:spPr>
          <a:xfrm>
            <a:off x="9864818" y="6513470"/>
            <a:ext cx="21155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900">
                <a:latin typeface="Segoe UI"/>
                <a:ea typeface="Segoe UI"/>
                <a:cs typeface="Segoe UI"/>
                <a:sym typeface="Segoe UI"/>
              </a:defRPr>
            </a:pPr>
            <a:r>
              <a:t>© 2017 Toshiba Memory America, Inc.  </a:t>
            </a:r>
            <a:r>
              <a:rPr>
                <a:solidFill>
                  <a:srgbClr val="D40000"/>
                </a:solidFill>
              </a:rPr>
              <a:t>|</a:t>
            </a:r>
          </a:p>
        </p:txBody>
      </p:sp>
      <p:sp>
        <p:nvSpPr>
          <p:cNvPr id="154" name="Rectangle 16"/>
          <p:cNvSpPr/>
          <p:nvPr/>
        </p:nvSpPr>
        <p:spPr>
          <a:xfrm>
            <a:off x="-1" y="685544"/>
            <a:ext cx="12185781" cy="36569"/>
          </a:xfrm>
          <a:prstGeom prst="rect">
            <a:avLst/>
          </a:prstGeom>
          <a:gradFill>
            <a:gsLst>
              <a:gs pos="21000">
                <a:srgbClr val="DDDDDD">
                  <a:alpha val="0"/>
                </a:srgbClr>
              </a:gs>
              <a:gs pos="100000">
                <a:srgbClr val="404040">
                  <a:alpha val="85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68084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5" name="Title Text"/>
          <p:cNvSpPr txBox="1"/>
          <p:nvPr>
            <p:ph type="title"/>
          </p:nvPr>
        </p:nvSpPr>
        <p:spPr>
          <a:xfrm>
            <a:off x="374553" y="61754"/>
            <a:ext cx="11407979" cy="563577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b="1" sz="29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051" t="660" r="2284" b="0"/>
          <a:stretch>
            <a:fillRect/>
          </a:stretch>
        </p:blipFill>
        <p:spPr>
          <a:xfrm>
            <a:off x="-1" y="-7"/>
            <a:ext cx="12208876" cy="687003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1834270" y="3447763"/>
            <a:ext cx="8545904" cy="59833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00">
                <a:latin typeface="Segoe UI"/>
                <a:ea typeface="Segoe UI"/>
                <a:cs typeface="Segoe UI"/>
                <a:sym typeface="Segoe UI"/>
              </a:defRPr>
            </a:lvl1pPr>
            <a:lvl2pPr marL="753381" indent="-409461" algn="ctr">
              <a:lnSpc>
                <a:spcPct val="100000"/>
              </a:lnSpc>
              <a:spcBef>
                <a:spcPts val="0"/>
              </a:spcBef>
              <a:buFontTx/>
              <a:buChar char="–"/>
              <a:defRPr sz="2300">
                <a:latin typeface="Segoe UI"/>
                <a:ea typeface="Segoe UI"/>
                <a:cs typeface="Segoe UI"/>
                <a:sym typeface="Segoe UI"/>
              </a:defRPr>
            </a:lvl2pPr>
            <a:lvl3pPr marL="1091234" indent="-407173" algn="ctr">
              <a:lnSpc>
                <a:spcPct val="100000"/>
              </a:lnSpc>
              <a:spcBef>
                <a:spcPts val="0"/>
              </a:spcBef>
              <a:buFontTx/>
              <a:defRPr sz="2300">
                <a:latin typeface="Segoe UI"/>
                <a:ea typeface="Segoe UI"/>
                <a:cs typeface="Segoe UI"/>
                <a:sym typeface="Segoe UI"/>
              </a:defRPr>
            </a:lvl3pPr>
            <a:lvl4pPr marL="1424910" indent="-402599" algn="ctr">
              <a:lnSpc>
                <a:spcPct val="100000"/>
              </a:lnSpc>
              <a:spcBef>
                <a:spcPts val="0"/>
              </a:spcBef>
              <a:buFontTx/>
              <a:buChar char="–"/>
              <a:defRPr sz="2300">
                <a:latin typeface="Segoe UI"/>
                <a:ea typeface="Segoe UI"/>
                <a:cs typeface="Segoe UI"/>
                <a:sym typeface="Segoe UI"/>
              </a:defRPr>
            </a:lvl4pPr>
            <a:lvl5pPr marL="1768133" indent="-409461" algn="ctr">
              <a:lnSpc>
                <a:spcPct val="100000"/>
              </a:lnSpc>
              <a:spcBef>
                <a:spcPts val="0"/>
              </a:spcBef>
              <a:buFontTx/>
              <a:defRPr sz="23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itle Text"/>
          <p:cNvSpPr txBox="1"/>
          <p:nvPr>
            <p:ph type="title"/>
          </p:nvPr>
        </p:nvSpPr>
        <p:spPr>
          <a:xfrm>
            <a:off x="1836264" y="2628253"/>
            <a:ext cx="8541916" cy="794769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b="1" sz="37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erospike/act/blob/master/README.md" TargetMode="External"/><Relationship Id="rId4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ubtitle 1"/>
          <p:cNvSpPr txBox="1"/>
          <p:nvPr>
            <p:ph type="body" sz="quarter" idx="1"/>
          </p:nvPr>
        </p:nvSpPr>
        <p:spPr>
          <a:xfrm>
            <a:off x="532825" y="3838849"/>
            <a:ext cx="8380254" cy="1447801"/>
          </a:xfrm>
          <a:prstGeom prst="rect">
            <a:avLst/>
          </a:prstGeom>
        </p:spPr>
        <p:txBody>
          <a:bodyPr/>
          <a:lstStyle/>
          <a:p>
            <a:pPr/>
            <a:r>
              <a:t>Caching tier model validation with Aerospike database</a:t>
            </a:r>
          </a:p>
        </p:txBody>
      </p:sp>
      <p:sp>
        <p:nvSpPr>
          <p:cNvPr id="182" name="Title 2"/>
          <p:cNvSpPr txBox="1"/>
          <p:nvPr>
            <p:ph type="title"/>
          </p:nvPr>
        </p:nvSpPr>
        <p:spPr>
          <a:xfrm>
            <a:off x="532825" y="2375616"/>
            <a:ext cx="10647458" cy="1331876"/>
          </a:xfrm>
          <a:prstGeom prst="rect">
            <a:avLst/>
          </a:prstGeom>
        </p:spPr>
        <p:txBody>
          <a:bodyPr/>
          <a:lstStyle/>
          <a:p>
            <a:pPr/>
            <a:r>
              <a:t>Aerospike and Zipf Model</a:t>
            </a:r>
          </a:p>
        </p:txBody>
      </p:sp>
      <p:sp>
        <p:nvSpPr>
          <p:cNvPr id="183" name="Content Placeholder 3"/>
          <p:cNvSpPr txBox="1"/>
          <p:nvPr/>
        </p:nvSpPr>
        <p:spPr>
          <a:xfrm>
            <a:off x="532827" y="5697246"/>
            <a:ext cx="7494659" cy="31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96111">
              <a:lnSpc>
                <a:spcPct val="90000"/>
              </a:lnSpc>
              <a:spcBef>
                <a:spcPts val="900"/>
              </a:spcBef>
              <a:defRPr sz="1568"/>
            </a:lvl1pPr>
          </a:lstStyle>
          <a:p>
            <a:pPr/>
            <a:r>
              <a:t>Ruchi Gupta</a:t>
            </a:r>
          </a:p>
        </p:txBody>
      </p:sp>
      <p:sp>
        <p:nvSpPr>
          <p:cNvPr id="184" name="Content Placeholder 4"/>
          <p:cNvSpPr txBox="1"/>
          <p:nvPr/>
        </p:nvSpPr>
        <p:spPr>
          <a:xfrm>
            <a:off x="532826" y="6037705"/>
            <a:ext cx="4956466" cy="31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96111">
              <a:lnSpc>
                <a:spcPct val="90000"/>
              </a:lnSpc>
              <a:spcBef>
                <a:spcPts val="900"/>
              </a:spcBef>
              <a:defRPr sz="1568"/>
            </a:lvl1pPr>
          </a:lstStyle>
          <a:p>
            <a:pPr/>
            <a:r>
              <a:t>8/31/18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995679" y="365125"/>
            <a:ext cx="10358122" cy="1077595"/>
          </a:xfrm>
          <a:prstGeom prst="rect">
            <a:avLst/>
          </a:prstGeom>
        </p:spPr>
        <p:txBody>
          <a:bodyPr/>
          <a:lstStyle/>
          <a:p>
            <a:pPr/>
            <a:r>
              <a:t>Measured results</a:t>
            </a:r>
          </a:p>
        </p:txBody>
      </p:sp>
      <p:sp>
        <p:nvSpPr>
          <p:cNvPr id="222" name="Content Placeholder 2"/>
          <p:cNvSpPr txBox="1"/>
          <p:nvPr>
            <p:ph type="body" idx="1"/>
          </p:nvPr>
        </p:nvSpPr>
        <p:spPr>
          <a:xfrm>
            <a:off x="304800" y="1442719"/>
            <a:ext cx="11582400" cy="521909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Used LBA frequency to graph the results</a:t>
            </a:r>
          </a:p>
        </p:txBody>
      </p:sp>
      <p:pic>
        <p:nvPicPr>
          <p:cNvPr id="22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0342" y="2005027"/>
            <a:ext cx="4486118" cy="42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extBox 4"/>
          <p:cNvSpPr txBox="1"/>
          <p:nvPr/>
        </p:nvSpPr>
        <p:spPr>
          <a:xfrm>
            <a:off x="278758" y="3752184"/>
            <a:ext cx="174752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# of access</a:t>
            </a:r>
          </a:p>
        </p:txBody>
      </p:sp>
      <p:sp>
        <p:nvSpPr>
          <p:cNvPr id="225" name="TextBox 5"/>
          <p:cNvSpPr txBox="1"/>
          <p:nvPr/>
        </p:nvSpPr>
        <p:spPr>
          <a:xfrm>
            <a:off x="2135820" y="6261705"/>
            <a:ext cx="3009901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indices: sorted by # of </a:t>
            </a:r>
            <a:r>
              <a:rPr sz="2000"/>
              <a:t>access</a:t>
            </a:r>
          </a:p>
        </p:txBody>
      </p:sp>
      <p:sp>
        <p:nvSpPr>
          <p:cNvPr id="226" name="Curved Connector 9"/>
          <p:cNvSpPr/>
          <p:nvPr/>
        </p:nvSpPr>
        <p:spPr>
          <a:xfrm flipH="1" rot="5400000">
            <a:off x="1861503" y="2943554"/>
            <a:ext cx="3209620" cy="2018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" y="0"/>
                </a:moveTo>
                <a:cubicBezTo>
                  <a:pt x="3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Right Arrow 37"/>
          <p:cNvSpPr/>
          <p:nvPr/>
        </p:nvSpPr>
        <p:spPr>
          <a:xfrm>
            <a:off x="5554979" y="3654090"/>
            <a:ext cx="1239521" cy="5962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Rounded Rectangle 38"/>
          <p:cNvSpPr/>
          <p:nvPr/>
        </p:nvSpPr>
        <p:spPr>
          <a:xfrm>
            <a:off x="7509356" y="2865436"/>
            <a:ext cx="4377845" cy="2561800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9" name="TextBox 39"/>
          <p:cNvSpPr txBox="1"/>
          <p:nvPr/>
        </p:nvSpPr>
        <p:spPr>
          <a:xfrm>
            <a:off x="7846379" y="3096223"/>
            <a:ext cx="3507421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Normalized  sorted counts to probability of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4473" y="687721"/>
            <a:ext cx="5507528" cy="559398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itle 1"/>
          <p:cNvSpPr txBox="1"/>
          <p:nvPr>
            <p:ph type="title"/>
          </p:nvPr>
        </p:nvSpPr>
        <p:spPr>
          <a:xfrm>
            <a:off x="386080" y="365125"/>
            <a:ext cx="6731001" cy="1138557"/>
          </a:xfrm>
          <a:prstGeom prst="rect">
            <a:avLst/>
          </a:prstGeom>
        </p:spPr>
        <p:txBody>
          <a:bodyPr/>
          <a:lstStyle>
            <a:lvl1pPr defTabSz="859536">
              <a:defRPr sz="3666"/>
            </a:lvl1pPr>
          </a:lstStyle>
          <a:p>
            <a:pPr/>
            <a:r>
              <a:t>Using Zipf model to interpret measured results</a:t>
            </a:r>
          </a:p>
        </p:txBody>
      </p:sp>
      <p:sp>
        <p:nvSpPr>
          <p:cNvPr id="235" name="Content Placeholder 2"/>
          <p:cNvSpPr txBox="1"/>
          <p:nvPr>
            <p:ph type="body" idx="1"/>
          </p:nvPr>
        </p:nvSpPr>
        <p:spPr>
          <a:xfrm>
            <a:off x="386080" y="1805882"/>
            <a:ext cx="6731001" cy="5131037"/>
          </a:xfrm>
          <a:prstGeom prst="rect">
            <a:avLst/>
          </a:prstGeom>
        </p:spPr>
        <p:txBody>
          <a:bodyPr/>
          <a:lstStyle/>
          <a:p>
            <a:pPr/>
            <a:r>
              <a:t>Goal: find the best fit curve (curve fitting)</a:t>
            </a:r>
          </a:p>
          <a:p>
            <a:pPr/>
            <a:r>
              <a:t>Observation: Zipf model is best for database access</a:t>
            </a:r>
          </a:p>
          <a:p>
            <a:pPr/>
            <a:r>
              <a:t>Plot the points as log to find alpha </a:t>
            </a:r>
          </a:p>
          <a:p>
            <a:pPr/>
            <a:r>
              <a:t>Used linear regression to find the best fit line</a:t>
            </a:r>
          </a:p>
          <a:p>
            <a:pPr>
              <a:defRPr b="1"/>
            </a:pPr>
            <a:r>
              <a:t>alpha = slope of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1913860" y="365125"/>
            <a:ext cx="8803759" cy="95331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Results: Aerospike load 1x</a:t>
            </a:r>
          </a:p>
        </p:txBody>
      </p:sp>
      <p:pic>
        <p:nvPicPr>
          <p:cNvPr id="240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0012" y="2434475"/>
            <a:ext cx="5575222" cy="3929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002" y="2434475"/>
            <a:ext cx="5674067" cy="399934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Box 7"/>
          <p:cNvSpPr txBox="1"/>
          <p:nvPr/>
        </p:nvSpPr>
        <p:spPr>
          <a:xfrm>
            <a:off x="659690" y="1614846"/>
            <a:ext cx="10377377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Observations: More concentrated access compared to 6x/12x, fat 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Results: Aerospike load 6x and 12x</a:t>
            </a:r>
          </a:p>
        </p:txBody>
      </p:sp>
      <p:pic>
        <p:nvPicPr>
          <p:cNvPr id="24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027" y="2872794"/>
            <a:ext cx="5080014" cy="381000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extBox 6"/>
          <p:cNvSpPr txBox="1"/>
          <p:nvPr/>
        </p:nvSpPr>
        <p:spPr>
          <a:xfrm>
            <a:off x="447027" y="1631792"/>
            <a:ext cx="1046480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Observations: data fits well, therefore the Zipf’s approximation is well suited for the measured data</a:t>
            </a:r>
          </a:p>
        </p:txBody>
      </p:sp>
      <p:pic>
        <p:nvPicPr>
          <p:cNvPr id="249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0" y="2872794"/>
            <a:ext cx="5019034" cy="3764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xfrm>
            <a:off x="200862" y="134508"/>
            <a:ext cx="12218583" cy="832859"/>
          </a:xfrm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/>
            <a:r>
              <a:t>XL NAND SSD vs Optane with QLC SSD – Aerospike results</a:t>
            </a:r>
          </a:p>
        </p:txBody>
      </p:sp>
      <p:sp>
        <p:nvSpPr>
          <p:cNvPr id="254" name="Content Placeholder 2"/>
          <p:cNvSpPr txBox="1"/>
          <p:nvPr>
            <p:ph type="body" sz="quarter" idx="1"/>
          </p:nvPr>
        </p:nvSpPr>
        <p:spPr>
          <a:xfrm>
            <a:off x="200862" y="5338428"/>
            <a:ext cx="11416842" cy="115806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277"/>
            </a:pPr>
            <a:r>
              <a:t>70/30 read/write mix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277"/>
            </a:pPr>
            <a:r>
              <a:t>192 GiB active addressable range out of a 4TiB dataset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277"/>
            </a:pPr>
            <a:r>
              <a:t>Optimum latency is ~9.9us for Optane vs 25.1 us for XL NAND</a:t>
            </a:r>
          </a:p>
        </p:txBody>
      </p:sp>
      <p:pic>
        <p:nvPicPr>
          <p:cNvPr id="25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883" y="1008975"/>
            <a:ext cx="5276168" cy="4029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9283" y="983176"/>
            <a:ext cx="5912338" cy="4032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Takeaways</a:t>
            </a:r>
          </a:p>
        </p:txBody>
      </p:sp>
      <p:sp>
        <p:nvSpPr>
          <p:cNvPr id="261" name="Content Placeholder 2"/>
          <p:cNvSpPr txBox="1"/>
          <p:nvPr>
            <p:ph type="body" idx="1"/>
          </p:nvPr>
        </p:nvSpPr>
        <p:spPr>
          <a:xfrm>
            <a:off x="0" y="1831974"/>
            <a:ext cx="12192000" cy="4568826"/>
          </a:xfrm>
          <a:prstGeom prst="rect">
            <a:avLst/>
          </a:prstGeom>
        </p:spPr>
        <p:txBody>
          <a:bodyPr/>
          <a:lstStyle/>
          <a:p>
            <a:pPr>
              <a:defRPr b="1" sz="3200"/>
            </a:pPr>
            <a:r>
              <a:t>Technical Observations: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Zipf model is a suitable representation of realistic database workloads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XL NAND SSDs can provide close to Optane performance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This work could be used as a basis for future marketing collateral </a:t>
            </a:r>
          </a:p>
          <a:p>
            <a:pPr>
              <a:defRPr b="1" sz="3200"/>
            </a:pPr>
            <a:r>
              <a:t>Lessons learned: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Experience in utilizing the Zipf model to demonstrate advantage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Methods of compressing big data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Schemes for curve-fitting empirical data to analytical models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Applying learnings of stats class in a real-world implementation</a:t>
            </a:r>
          </a:p>
        </p:txBody>
      </p:sp>
      <p:pic>
        <p:nvPicPr>
          <p:cNvPr id="26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6459" y="223838"/>
            <a:ext cx="3124201" cy="1466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4845" y="3629319"/>
            <a:ext cx="3228681" cy="3228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Purpose?</a:t>
            </a:r>
          </a:p>
        </p:txBody>
      </p:sp>
      <p:sp>
        <p:nvSpPr>
          <p:cNvPr id="187" name="Content Placeholder 2"/>
          <p:cNvSpPr txBox="1"/>
          <p:nvPr>
            <p:ph type="body" idx="1"/>
          </p:nvPr>
        </p:nvSpPr>
        <p:spPr>
          <a:xfrm>
            <a:off x="200862" y="1818291"/>
            <a:ext cx="11416842" cy="442302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/>
            <a:r>
              <a:t>Evaluating enterprise data applications to select the right workloads for SSDs and XL NAND</a:t>
            </a:r>
          </a:p>
          <a:p>
            <a:pPr/>
            <a:r>
              <a:t>Evaluating the trade off between SCM and XL NAND based on cost parity</a:t>
            </a:r>
          </a:p>
        </p:txBody>
      </p:sp>
      <p:pic>
        <p:nvPicPr>
          <p:cNvPr id="18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8460" t="0" r="0" b="0"/>
          <a:stretch>
            <a:fillRect/>
          </a:stretch>
        </p:blipFill>
        <p:spPr>
          <a:xfrm>
            <a:off x="9219942" y="365125"/>
            <a:ext cx="2397761" cy="1743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Pre-FMS work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xfrm>
            <a:off x="200862" y="1818291"/>
            <a:ext cx="11416842" cy="4423024"/>
          </a:xfrm>
          <a:prstGeom prst="rect">
            <a:avLst/>
          </a:prstGeom>
        </p:spPr>
        <p:txBody>
          <a:bodyPr/>
          <a:lstStyle/>
          <a:p>
            <a:pPr/>
            <a:r>
              <a:t>Used the Zipf model to compare SCM vs SSD</a:t>
            </a:r>
          </a:p>
          <a:p>
            <a:pPr/>
            <a:r>
              <a:t>Implemented the effect of writes on read latency in the Python-based analytical model to demonstrate caching tier efficacy with mixed workload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61"/>
          <p:cNvSpPr txBox="1"/>
          <p:nvPr>
            <p:ph type="sldNum" sz="quarter" idx="2"/>
          </p:nvPr>
        </p:nvSpPr>
        <p:spPr>
          <a:xfrm>
            <a:off x="11947555" y="658847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Title 1"/>
          <p:cNvSpPr txBox="1"/>
          <p:nvPr>
            <p:ph type="title"/>
          </p:nvPr>
        </p:nvSpPr>
        <p:spPr>
          <a:xfrm>
            <a:off x="374552" y="61754"/>
            <a:ext cx="11416842" cy="563577"/>
          </a:xfrm>
          <a:prstGeom prst="rect">
            <a:avLst/>
          </a:prstGeom>
        </p:spPr>
        <p:txBody>
          <a:bodyPr/>
          <a:lstStyle>
            <a:lvl1pPr defTabSz="859536">
              <a:defRPr b="0" sz="3384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XL NAND SSD vs Optane with QLC SSD – Analytical Model</a:t>
            </a:r>
          </a:p>
        </p:txBody>
      </p:sp>
      <p:sp>
        <p:nvSpPr>
          <p:cNvPr id="195" name="Content Placeholder 2"/>
          <p:cNvSpPr txBox="1"/>
          <p:nvPr>
            <p:ph type="body" sz="quarter" idx="1"/>
          </p:nvPr>
        </p:nvSpPr>
        <p:spPr>
          <a:xfrm>
            <a:off x="200862" y="5083247"/>
            <a:ext cx="11416842" cy="1158068"/>
          </a:xfrm>
          <a:prstGeom prst="rect">
            <a:avLst/>
          </a:prstGeom>
        </p:spPr>
        <p:txBody>
          <a:bodyPr/>
          <a:lstStyle/>
          <a:p>
            <a:pPr marL="335189" indent="-335189" defTabSz="896111">
              <a:defRPr sz="2254"/>
            </a:pPr>
            <a:r>
              <a:t>70/30 read/write mix</a:t>
            </a:r>
          </a:p>
          <a:p>
            <a:pPr marL="335189" indent="-335189" defTabSz="896111">
              <a:defRPr sz="2254"/>
            </a:pPr>
            <a:r>
              <a:t>192 GiB active addressable range out of a 4TiB dataset</a:t>
            </a:r>
          </a:p>
          <a:p>
            <a:pPr marL="335189" indent="-335189" defTabSz="896111">
              <a:defRPr sz="2254"/>
            </a:pPr>
            <a:r>
              <a:t>Optimum latency is ~2.7us for Optane vs 6 us for XL NAND</a:t>
            </a:r>
          </a:p>
        </p:txBody>
      </p:sp>
      <p:pic>
        <p:nvPicPr>
          <p:cNvPr id="19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3552" y="700982"/>
            <a:ext cx="6448449" cy="4382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700982"/>
            <a:ext cx="5753626" cy="4394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/>
        </p:nvSpPr>
        <p:spPr>
          <a:xfrm>
            <a:off x="374649" y="-47625"/>
            <a:ext cx="1141981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What is the Zipf Model?</a:t>
            </a:r>
          </a:p>
        </p:txBody>
      </p:sp>
      <p:pic>
        <p:nvPicPr>
          <p:cNvPr id="2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1720" t="17723" r="6909" b="1862"/>
          <a:stretch>
            <a:fillRect/>
          </a:stretch>
        </p:blipFill>
        <p:spPr>
          <a:xfrm>
            <a:off x="4738863" y="885108"/>
            <a:ext cx="6416817" cy="442478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"/>
          <p:cNvSpPr txBox="1"/>
          <p:nvPr/>
        </p:nvSpPr>
        <p:spPr>
          <a:xfrm>
            <a:off x="374649" y="5569527"/>
            <a:ext cx="10781032" cy="1922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Highest Zipf-ian coefficient (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) has the most concentrated data set</a:t>
            </a:r>
          </a:p>
          <a:p>
            <a:pPr>
              <a:defRPr sz="2800"/>
            </a:pPr>
            <a:r>
              <a:t>Smaller Zipf-ian coefficient (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)  approaches uniform random distribution</a:t>
            </a:r>
          </a:p>
        </p:txBody>
      </p:sp>
      <p:sp>
        <p:nvSpPr>
          <p:cNvPr id="202" name="Rectangle 3"/>
          <p:cNvSpPr txBox="1"/>
          <p:nvPr/>
        </p:nvSpPr>
        <p:spPr>
          <a:xfrm>
            <a:off x="226369" y="2388849"/>
            <a:ext cx="3976781" cy="1575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23125" indent="-1646250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𝑟</m:t>
                  </m:r>
                  <m:d>
                    <m:dPr>
                      <m:ctrl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e>
                  </m:d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∼</m:t>
                  </m:r>
                  <m:f>
                    <m:fPr>
                      <m:ctrl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den>
                  </m:f>
                </m:oMath>
              </m:oMathPara>
            </a14:m>
            <a:endParaRPr sz="2000"/>
          </a:p>
          <a:p>
            <a:pPr lvl="7" indent="548749">
              <a:defRPr sz="2000"/>
            </a:pPr>
            <a:r>
              <a:t>	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lvl="6" indent="91550"/>
            <a14:m>
              <m:oMath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𝑟</m:t>
                </m:r>
              </m:oMath>
            </a14:m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=popularity rank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lvl="6" indent="91550"/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 = tunes how fast popularity falls 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is ACT?</a:t>
            </a:r>
          </a:p>
        </p:txBody>
      </p:sp>
      <p:sp>
        <p:nvSpPr>
          <p:cNvPr id="205" name="Content Placeholder 2"/>
          <p:cNvSpPr txBox="1"/>
          <p:nvPr>
            <p:ph type="body" idx="1"/>
          </p:nvPr>
        </p:nvSpPr>
        <p:spPr>
          <a:xfrm>
            <a:off x="200862" y="1818291"/>
            <a:ext cx="11416842" cy="4423024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b="1" sz="2688"/>
            </a:pPr>
            <a:r>
              <a:t>Aerospike: </a:t>
            </a:r>
            <a:r>
              <a:rPr b="0"/>
              <a:t>fast columnar database (meta-data stored in DRAM)</a:t>
            </a:r>
            <a:endParaRPr b="0"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ACT(Aerospike Certification Tool) is a proxy for Aerospike database workload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used to benchmark latency tests under larger write loads.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Assists in determining best SSDs for big data needs in real-time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ACT performs a combination of 128K block r/w and 1.5K block reads, stimulating loads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for further info: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github.com/aerospike/act/blob/master/README.md</a:t>
            </a:r>
            <a:r>
              <a:t> </a:t>
            </a:r>
          </a:p>
        </p:txBody>
      </p:sp>
      <p:pic>
        <p:nvPicPr>
          <p:cNvPr id="20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88263" y="0"/>
            <a:ext cx="4503738" cy="1396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Blktrace?</a:t>
            </a:r>
          </a:p>
        </p:txBody>
      </p:sp>
      <p:sp>
        <p:nvSpPr>
          <p:cNvPr id="211" name="Content Placeholder 2"/>
          <p:cNvSpPr txBox="1"/>
          <p:nvPr>
            <p:ph type="body" idx="1"/>
          </p:nvPr>
        </p:nvSpPr>
        <p:spPr>
          <a:xfrm>
            <a:off x="200862" y="1818290"/>
            <a:ext cx="7076749" cy="4887310"/>
          </a:xfrm>
          <a:prstGeom prst="rect">
            <a:avLst/>
          </a:prstGeom>
        </p:spPr>
        <p:txBody>
          <a:bodyPr/>
          <a:lstStyle/>
          <a:p>
            <a:pPr/>
            <a:r>
              <a:t>Tool that traces I/O transactions on block devices in a Linux system</a:t>
            </a:r>
          </a:p>
          <a:p>
            <a:pPr/>
            <a:r>
              <a:t>Each drive, has a block of stored data that is given a logical block address (LBA) </a:t>
            </a:r>
          </a:p>
          <a:p>
            <a:pPr/>
            <a:r>
              <a:t>Once the ACT sends a read or write command to the drive, it tells the drive to read or write the data located at one or more LBAs </a:t>
            </a:r>
          </a:p>
          <a:p>
            <a:pPr/>
            <a:r>
              <a:t>Blktrace tool makes it possible to record the starting LBA and transfer size, for each request sent to the drive</a:t>
            </a:r>
          </a:p>
        </p:txBody>
      </p:sp>
      <p:pic>
        <p:nvPicPr>
          <p:cNvPr id="2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7610" y="2296160"/>
            <a:ext cx="4719600" cy="2804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"/>
          <p:cNvSpPr txBox="1"/>
          <p:nvPr/>
        </p:nvSpPr>
        <p:spPr>
          <a:xfrm>
            <a:off x="455911" y="531038"/>
            <a:ext cx="792050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Blktrace sample output: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152" t="2416" r="3898" b="14744"/>
          <a:stretch>
            <a:fillRect/>
          </a:stretch>
        </p:blipFill>
        <p:spPr>
          <a:xfrm>
            <a:off x="452690" y="1300479"/>
            <a:ext cx="11536110" cy="5473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838200" y="-203835"/>
            <a:ext cx="10515600" cy="1325564"/>
          </a:xfrm>
          <a:prstGeom prst="rect">
            <a:avLst/>
          </a:prstGeom>
        </p:spPr>
        <p:txBody>
          <a:bodyPr/>
          <a:lstStyle/>
          <a:p>
            <a:pPr defTabSz="868680">
              <a:defRPr sz="4180"/>
            </a:pPr>
            <a:br/>
            <a:r>
              <a:t>Experimental Setup</a:t>
            </a:r>
          </a:p>
        </p:txBody>
      </p:sp>
      <p:sp>
        <p:nvSpPr>
          <p:cNvPr id="218" name="Content Placeholder 2"/>
          <p:cNvSpPr txBox="1"/>
          <p:nvPr>
            <p:ph type="body" idx="1"/>
          </p:nvPr>
        </p:nvSpPr>
        <p:spPr>
          <a:xfrm>
            <a:off x="528319" y="1121728"/>
            <a:ext cx="11318242" cy="5908993"/>
          </a:xfrm>
          <a:prstGeom prst="rect">
            <a:avLst/>
          </a:prstGeom>
        </p:spPr>
        <p:txBody>
          <a:bodyPr/>
          <a:lstStyle/>
          <a:p>
            <a:pPr/>
            <a:r>
              <a:t>R/W latency is measured for a long period of time (24 hrs) to evaluate drive stability and overall performance</a:t>
            </a:r>
          </a:p>
          <a:p>
            <a:pPr>
              <a:defRPr b="1"/>
            </a:pPr>
            <a:r>
              <a:t>Traffic/Loading</a:t>
            </a:r>
          </a:p>
          <a:p>
            <a:pPr>
              <a:defRPr b="1"/>
            </a:pPr>
          </a:p>
          <a:p>
            <a:pPr/>
            <a:endParaRPr b="1"/>
          </a:p>
          <a:p>
            <a:pPr marL="0" indent="0">
              <a:buSzTx/>
              <a:buNone/>
            </a:pPr>
            <a:endParaRPr b="1"/>
          </a:p>
          <a:p>
            <a:pPr/>
            <a:r>
              <a:t>To prevent memory errors arising from large loads, we used mkfifo to create pipes and transfer data between processes</a:t>
            </a:r>
          </a:p>
          <a:p>
            <a:pPr/>
            <a:r>
              <a:t>Enabled line by line processing, without actually storing data, thus saving memory. </a:t>
            </a:r>
          </a:p>
        </p:txBody>
      </p:sp>
      <p:graphicFrame>
        <p:nvGraphicFramePr>
          <p:cNvPr id="219" name="Table 3"/>
          <p:cNvGraphicFramePr/>
          <p:nvPr/>
        </p:nvGraphicFramePr>
        <p:xfrm>
          <a:off x="838200" y="2447290"/>
          <a:ext cx="8128000" cy="157141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5889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Loads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Reads per sec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Writes per sec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Normal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Medium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6000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High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24000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12000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