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lfa Slab One" charset="0"/>
      <p:regular r:id="rId20"/>
    </p:embeddedFont>
    <p:embeddedFont>
      <p:font typeface="Proxima Nova" charset="0"/>
      <p:regular r:id="rId21"/>
      <p:bold r:id="rId22"/>
      <p:italic r:id="rId23"/>
      <p:boldItalic r:id="rId24"/>
    </p:embeddedFont>
    <p:embeddedFont>
      <p:font typeface="Robo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1EF0DB0-CF0C-4145-A49B-EC1D8163A4EC}">
  <a:tblStyle styleId="{71EF0DB0-CF0C-4145-A49B-EC1D8163A4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f57fe3aff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f57fe3af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f57fe3aff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f57fe3af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f57fe3aff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f57fe3af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f57fe3aff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f57fe3aff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cb9d14e7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cb9d14e7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f57fe3aff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f57fe3af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f57fe3af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f57fe3af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f57fe3aff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f57fe3aff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4f57fe3a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4f57fe3a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f57fe3af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f57fe3a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f57fe3af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f57fe3a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f57fe3aff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f57fe3aff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57fe3aff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57fe3aff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57fe3af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57fe3af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f57fe3aff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f57fe3af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f57fe3aff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f57fe3af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x-none"/>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5725" y="789900"/>
            <a:ext cx="5528100" cy="167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x-none" sz="4000"/>
              <a:t>Sistema de Gestión de información</a:t>
            </a:r>
            <a:endParaRPr sz="4000"/>
          </a:p>
        </p:txBody>
      </p:sp>
      <p:sp>
        <p:nvSpPr>
          <p:cNvPr id="57" name="Google Shape;57;p13"/>
          <p:cNvSpPr txBox="1">
            <a:spLocks noGrp="1"/>
          </p:cNvSpPr>
          <p:nvPr>
            <p:ph type="subTitle" idx="1"/>
          </p:nvPr>
        </p:nvSpPr>
        <p:spPr>
          <a:xfrm>
            <a:off x="311700" y="3165825"/>
            <a:ext cx="58380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Roberto Enrique Guerrero Ayón</a:t>
            </a:r>
            <a:endParaRPr/>
          </a:p>
          <a:p>
            <a:pPr marL="0" lvl="0" indent="0" algn="l" rtl="0">
              <a:spcBef>
                <a:spcPts val="0"/>
              </a:spcBef>
              <a:spcAft>
                <a:spcPts val="0"/>
              </a:spcAft>
              <a:buNone/>
            </a:pPr>
            <a:r>
              <a:rPr lang="x-none"/>
              <a:t>Julio Iván García Vega</a:t>
            </a:r>
            <a:endParaRPr/>
          </a:p>
          <a:p>
            <a:pPr marL="0" lvl="0" indent="0" algn="l" rtl="0">
              <a:spcBef>
                <a:spcPts val="0"/>
              </a:spcBef>
              <a:spcAft>
                <a:spcPts val="0"/>
              </a:spcAft>
              <a:buNone/>
            </a:pPr>
            <a:r>
              <a:rPr lang="x-none"/>
              <a:t>Jessica Dorame</a:t>
            </a:r>
            <a:endParaRPr/>
          </a:p>
        </p:txBody>
      </p:sp>
      <p:pic>
        <p:nvPicPr>
          <p:cNvPr id="58" name="Google Shape;58;p13"/>
          <p:cNvPicPr preferRelativeResize="0"/>
          <p:nvPr/>
        </p:nvPicPr>
        <p:blipFill>
          <a:blip r:embed="rId3">
            <a:alphaModFix/>
          </a:blip>
          <a:stretch>
            <a:fillRect/>
          </a:stretch>
        </p:blipFill>
        <p:spPr>
          <a:xfrm>
            <a:off x="6149700" y="1133475"/>
            <a:ext cx="2739324" cy="2739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Casos de uso</a:t>
            </a:r>
            <a:endParaRPr/>
          </a:p>
        </p:txBody>
      </p:sp>
      <p:sp>
        <p:nvSpPr>
          <p:cNvPr id="115" name="Google Shape;115;p22"/>
          <p:cNvSpPr txBox="1">
            <a:spLocks noGrp="1"/>
          </p:cNvSpPr>
          <p:nvPr>
            <p:ph type="body" idx="1"/>
          </p:nvPr>
        </p:nvSpPr>
        <p:spPr>
          <a:xfrm>
            <a:off x="311700" y="1145400"/>
            <a:ext cx="8520600" cy="3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Generar reporte de animales rescatados</a:t>
            </a:r>
            <a:endParaRPr/>
          </a:p>
          <a:p>
            <a:pPr marL="457200" lvl="0" indent="-342900" algn="l" rtl="0">
              <a:spcBef>
                <a:spcPts val="1600"/>
              </a:spcBef>
              <a:spcAft>
                <a:spcPts val="0"/>
              </a:spcAft>
              <a:buSzPts val="1800"/>
              <a:buChar char="●"/>
            </a:pPr>
            <a:r>
              <a:rPr lang="x-none"/>
              <a:t>Este caso de uso le permitirá al administrador generar un reporte que contenga toda la información de los rescates realizados</a:t>
            </a:r>
            <a:endParaRPr/>
          </a:p>
          <a:p>
            <a:pPr marL="0" lvl="0" indent="0" algn="l" rtl="0">
              <a:spcBef>
                <a:spcPts val="1600"/>
              </a:spcBef>
              <a:spcAft>
                <a:spcPts val="0"/>
              </a:spcAft>
              <a:buClr>
                <a:srgbClr val="000000"/>
              </a:buClr>
              <a:buSzPts val="1100"/>
              <a:buFont typeface="Arial"/>
              <a:buNone/>
            </a:pPr>
            <a:r>
              <a:rPr lang="x-none"/>
              <a:t>Generar reportes de adopciones</a:t>
            </a:r>
            <a:endParaRPr/>
          </a:p>
          <a:p>
            <a:pPr marL="457200" lvl="0" indent="-342900" algn="l" rtl="0">
              <a:spcBef>
                <a:spcPts val="1600"/>
              </a:spcBef>
              <a:spcAft>
                <a:spcPts val="0"/>
              </a:spcAft>
              <a:buSzPts val="1800"/>
              <a:buChar char="●"/>
            </a:pPr>
            <a:r>
              <a:rPr lang="x-none"/>
              <a:t>Este caso de uso le permitirá al administrador generar un reporte donde se detalle la situación actual de todas las adopciones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Casos de uso</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Generar reporte de servicio social</a:t>
            </a:r>
            <a:endParaRPr/>
          </a:p>
          <a:p>
            <a:pPr marL="457200" lvl="0" indent="-342900" algn="l" rtl="0">
              <a:spcBef>
                <a:spcPts val="1600"/>
              </a:spcBef>
              <a:spcAft>
                <a:spcPts val="0"/>
              </a:spcAft>
              <a:buSzPts val="1800"/>
              <a:buChar char="●"/>
            </a:pPr>
            <a:r>
              <a:rPr lang="x-none"/>
              <a:t>Este caso de uso le permitirá al administrador generar un reporte que contenga toda la información relacionada a las horas de servicio social realizadas por los asistentes, como hora de llegada, de salida, horas cumplidas,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Entregables</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x-none"/>
              <a:t>Documento Visión</a:t>
            </a:r>
            <a:endParaRPr/>
          </a:p>
          <a:p>
            <a:pPr marL="457200" lvl="0" indent="-342900" algn="l" rtl="0">
              <a:spcBef>
                <a:spcPts val="0"/>
              </a:spcBef>
              <a:spcAft>
                <a:spcPts val="0"/>
              </a:spcAft>
              <a:buSzPts val="1800"/>
              <a:buChar char="●"/>
            </a:pPr>
            <a:r>
              <a:rPr lang="x-none"/>
              <a:t>Plan de Desarrollo de software</a:t>
            </a:r>
            <a:endParaRPr/>
          </a:p>
          <a:p>
            <a:pPr marL="457200" lvl="0" indent="-342900" algn="l" rtl="0">
              <a:spcBef>
                <a:spcPts val="0"/>
              </a:spcBef>
              <a:spcAft>
                <a:spcPts val="0"/>
              </a:spcAft>
              <a:buSzPts val="1800"/>
              <a:buChar char="●"/>
            </a:pPr>
            <a:r>
              <a:rPr lang="x-none"/>
              <a:t>Manual de uso</a:t>
            </a:r>
            <a:endParaRPr/>
          </a:p>
          <a:p>
            <a:pPr marL="457200" lvl="0" indent="-342900" algn="l" rtl="0">
              <a:spcBef>
                <a:spcPts val="0"/>
              </a:spcBef>
              <a:spcAft>
                <a:spcPts val="0"/>
              </a:spcAft>
              <a:buSzPts val="1800"/>
              <a:buChar char="●"/>
            </a:pPr>
            <a:r>
              <a:rPr lang="x-none"/>
              <a:t>Sistema terminado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Restricciones</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x-none"/>
              <a:t>El hosting y dominio será responsabilidad del cliente del cliente</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Plan de trabajo</a:t>
            </a:r>
            <a:endParaRPr/>
          </a:p>
        </p:txBody>
      </p:sp>
      <p:pic>
        <p:nvPicPr>
          <p:cNvPr id="139" name="Google Shape;139;p26"/>
          <p:cNvPicPr preferRelativeResize="0"/>
          <p:nvPr/>
        </p:nvPicPr>
        <p:blipFill>
          <a:blip r:embed="rId3">
            <a:alphaModFix/>
          </a:blip>
          <a:stretch>
            <a:fillRect/>
          </a:stretch>
        </p:blipFill>
        <p:spPr>
          <a:xfrm>
            <a:off x="686875" y="1242725"/>
            <a:ext cx="7915275" cy="1581150"/>
          </a:xfrm>
          <a:prstGeom prst="rect">
            <a:avLst/>
          </a:prstGeom>
          <a:noFill/>
          <a:ln>
            <a:noFill/>
          </a:ln>
        </p:spPr>
      </p:pic>
      <p:pic>
        <p:nvPicPr>
          <p:cNvPr id="140" name="Google Shape;140;p26"/>
          <p:cNvPicPr preferRelativeResize="0"/>
          <p:nvPr/>
        </p:nvPicPr>
        <p:blipFill>
          <a:blip r:embed="rId4">
            <a:alphaModFix/>
          </a:blip>
          <a:stretch>
            <a:fillRect/>
          </a:stretch>
        </p:blipFill>
        <p:spPr>
          <a:xfrm>
            <a:off x="224913" y="2964175"/>
            <a:ext cx="8839199" cy="17320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Equipo de trabajo</a:t>
            </a:r>
            <a:endParaRPr/>
          </a:p>
        </p:txBody>
      </p:sp>
      <p:sp>
        <p:nvSpPr>
          <p:cNvPr id="146" name="Google Shape;146;p27"/>
          <p:cNvSpPr/>
          <p:nvPr/>
        </p:nvSpPr>
        <p:spPr>
          <a:xfrm>
            <a:off x="3659286" y="1355530"/>
            <a:ext cx="1825500" cy="525300"/>
          </a:xfrm>
          <a:prstGeom prst="rect">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x-none" sz="1000">
                <a:solidFill>
                  <a:srgbClr val="FFFFFF"/>
                </a:solidFill>
                <a:latin typeface="Roboto"/>
                <a:ea typeface="Roboto"/>
                <a:cs typeface="Roboto"/>
                <a:sym typeface="Roboto"/>
              </a:rPr>
              <a:t>Dueño del producto - Ivain Elisa Aguilar</a:t>
            </a:r>
            <a:endParaRPr>
              <a:solidFill>
                <a:srgbClr val="FFFFFF"/>
              </a:solidFill>
            </a:endParaRPr>
          </a:p>
        </p:txBody>
      </p:sp>
      <p:sp>
        <p:nvSpPr>
          <p:cNvPr id="147" name="Google Shape;147;p27"/>
          <p:cNvSpPr/>
          <p:nvPr/>
        </p:nvSpPr>
        <p:spPr>
          <a:xfrm>
            <a:off x="3659200" y="2347327"/>
            <a:ext cx="18255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x-none" sz="1000">
                <a:solidFill>
                  <a:srgbClr val="FFFFFF"/>
                </a:solidFill>
                <a:latin typeface="Roboto"/>
                <a:ea typeface="Roboto"/>
                <a:cs typeface="Roboto"/>
                <a:sym typeface="Roboto"/>
              </a:rPr>
              <a:t>Administrador de proyecto - Roberto Guerrero</a:t>
            </a:r>
            <a:endParaRPr sz="1000">
              <a:solidFill>
                <a:srgbClr val="FFFFFF"/>
              </a:solidFill>
              <a:latin typeface="Roboto"/>
              <a:ea typeface="Roboto"/>
              <a:cs typeface="Roboto"/>
              <a:sym typeface="Roboto"/>
            </a:endParaRPr>
          </a:p>
        </p:txBody>
      </p:sp>
      <p:sp>
        <p:nvSpPr>
          <p:cNvPr id="148" name="Google Shape;148;p27"/>
          <p:cNvSpPr/>
          <p:nvPr/>
        </p:nvSpPr>
        <p:spPr>
          <a:xfrm>
            <a:off x="6178112" y="3262691"/>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x-none" sz="1000">
                <a:solidFill>
                  <a:srgbClr val="FFFFFF"/>
                </a:solidFill>
                <a:latin typeface="Roboto"/>
                <a:ea typeface="Roboto"/>
                <a:cs typeface="Roboto"/>
                <a:sym typeface="Roboto"/>
              </a:rPr>
              <a:t>Programador - Jessica Dorame</a:t>
            </a:r>
            <a:endParaRPr>
              <a:solidFill>
                <a:srgbClr val="FFFFFF"/>
              </a:solidFill>
            </a:endParaRPr>
          </a:p>
        </p:txBody>
      </p:sp>
      <p:sp>
        <p:nvSpPr>
          <p:cNvPr id="149" name="Google Shape;149;p27"/>
          <p:cNvSpPr/>
          <p:nvPr/>
        </p:nvSpPr>
        <p:spPr>
          <a:xfrm>
            <a:off x="1103127" y="3262691"/>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x-none" sz="1000">
                <a:solidFill>
                  <a:srgbClr val="FFFFFF"/>
                </a:solidFill>
                <a:latin typeface="Roboto"/>
                <a:ea typeface="Roboto"/>
                <a:cs typeface="Roboto"/>
                <a:sym typeface="Roboto"/>
              </a:rPr>
              <a:t>Analista de sistemas - Julio García</a:t>
            </a:r>
            <a:endParaRPr>
              <a:solidFill>
                <a:srgbClr val="FFFFFF"/>
              </a:solidFill>
            </a:endParaRPr>
          </a:p>
        </p:txBody>
      </p:sp>
      <p:cxnSp>
        <p:nvCxnSpPr>
          <p:cNvPr id="150" name="Google Shape;150;p27"/>
          <p:cNvCxnSpPr>
            <a:stCxn id="147" idx="0"/>
            <a:endCxn id="146" idx="2"/>
          </p:cNvCxnSpPr>
          <p:nvPr/>
        </p:nvCxnSpPr>
        <p:spPr>
          <a:xfrm rot="-5400000">
            <a:off x="4339000" y="2113777"/>
            <a:ext cx="466500" cy="600"/>
          </a:xfrm>
          <a:prstGeom prst="bentConnector3">
            <a:avLst>
              <a:gd name="adj1" fmla="val 49997"/>
            </a:avLst>
          </a:prstGeom>
          <a:noFill/>
          <a:ln w="9525" cap="flat" cmpd="sng">
            <a:solidFill>
              <a:srgbClr val="C2C2C2"/>
            </a:solidFill>
            <a:prstDash val="solid"/>
            <a:round/>
            <a:headEnd type="none" w="sm" len="sm"/>
            <a:tailEnd type="none" w="sm" len="sm"/>
          </a:ln>
        </p:spPr>
      </p:cxnSp>
      <p:cxnSp>
        <p:nvCxnSpPr>
          <p:cNvPr id="151" name="Google Shape;151;p27"/>
          <p:cNvCxnSpPr>
            <a:stCxn id="147" idx="2"/>
            <a:endCxn id="148" idx="0"/>
          </p:cNvCxnSpPr>
          <p:nvPr/>
        </p:nvCxnSpPr>
        <p:spPr>
          <a:xfrm rot="-5400000" flipH="1">
            <a:off x="5636350" y="1808227"/>
            <a:ext cx="390000" cy="2518800"/>
          </a:xfrm>
          <a:prstGeom prst="bentConnector3">
            <a:avLst>
              <a:gd name="adj1" fmla="val 50008"/>
            </a:avLst>
          </a:prstGeom>
          <a:noFill/>
          <a:ln w="9525" cap="flat" cmpd="sng">
            <a:solidFill>
              <a:srgbClr val="C2C2C2"/>
            </a:solidFill>
            <a:prstDash val="solid"/>
            <a:round/>
            <a:headEnd type="none" w="sm" len="sm"/>
            <a:tailEnd type="none" w="sm" len="sm"/>
          </a:ln>
        </p:spPr>
      </p:cxnSp>
      <p:cxnSp>
        <p:nvCxnSpPr>
          <p:cNvPr id="152" name="Google Shape;152;p27"/>
          <p:cNvCxnSpPr>
            <a:stCxn id="149" idx="0"/>
            <a:endCxn id="147" idx="2"/>
          </p:cNvCxnSpPr>
          <p:nvPr/>
        </p:nvCxnSpPr>
        <p:spPr>
          <a:xfrm rot="-5400000">
            <a:off x="3098877" y="1789691"/>
            <a:ext cx="390000" cy="2556000"/>
          </a:xfrm>
          <a:prstGeom prst="bentConnector3">
            <a:avLst>
              <a:gd name="adj1" fmla="val 50008"/>
            </a:avLst>
          </a:prstGeom>
          <a:noFill/>
          <a:ln w="9525" cap="flat" cmpd="sng">
            <a:solidFill>
              <a:srgbClr val="C2C2C2"/>
            </a:solidFill>
            <a:prstDash val="solid"/>
            <a:round/>
            <a:headEnd type="none" w="sm" len="sm"/>
            <a:tailEnd type="none" w="sm" len="sm"/>
          </a:ln>
        </p:spPr>
      </p:cxnSp>
      <p:sp>
        <p:nvSpPr>
          <p:cNvPr id="153" name="Google Shape;153;p27"/>
          <p:cNvSpPr/>
          <p:nvPr/>
        </p:nvSpPr>
        <p:spPr>
          <a:xfrm>
            <a:off x="1103127" y="4135691"/>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x-none" sz="1000">
                <a:solidFill>
                  <a:srgbClr val="FFFFFF"/>
                </a:solidFill>
                <a:latin typeface="Roboto"/>
                <a:ea typeface="Roboto"/>
                <a:cs typeface="Roboto"/>
                <a:sym typeface="Roboto"/>
              </a:rPr>
              <a:t>Arquitecto de software - Julio García</a:t>
            </a:r>
            <a:endParaRPr>
              <a:solidFill>
                <a:srgbClr val="FFFFFF"/>
              </a:solidFill>
            </a:endParaRPr>
          </a:p>
        </p:txBody>
      </p:sp>
      <p:cxnSp>
        <p:nvCxnSpPr>
          <p:cNvPr id="154" name="Google Shape;154;p27"/>
          <p:cNvCxnSpPr>
            <a:stCxn id="153" idx="0"/>
            <a:endCxn id="149" idx="2"/>
          </p:cNvCxnSpPr>
          <p:nvPr/>
        </p:nvCxnSpPr>
        <p:spPr>
          <a:xfrm rot="-5400000">
            <a:off x="1842327" y="3961541"/>
            <a:ext cx="347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55" name="Google Shape;155;p27"/>
          <p:cNvSpPr/>
          <p:nvPr/>
        </p:nvSpPr>
        <p:spPr>
          <a:xfrm>
            <a:off x="6178112" y="4210241"/>
            <a:ext cx="1825500" cy="525300"/>
          </a:xfrm>
          <a:prstGeom prst="rect">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x-none" sz="1000">
                <a:solidFill>
                  <a:srgbClr val="FFFFFF"/>
                </a:solidFill>
                <a:latin typeface="Roboto"/>
                <a:ea typeface="Roboto"/>
                <a:cs typeface="Roboto"/>
                <a:sym typeface="Roboto"/>
              </a:rPr>
              <a:t>Tester - Jessica Dorame</a:t>
            </a:r>
            <a:endParaRPr>
              <a:solidFill>
                <a:srgbClr val="FFFFFF"/>
              </a:solidFill>
            </a:endParaRPr>
          </a:p>
        </p:txBody>
      </p:sp>
      <p:cxnSp>
        <p:nvCxnSpPr>
          <p:cNvPr id="156" name="Google Shape;156;p27"/>
          <p:cNvCxnSpPr>
            <a:stCxn id="148" idx="2"/>
            <a:endCxn id="155" idx="0"/>
          </p:cNvCxnSpPr>
          <p:nvPr/>
        </p:nvCxnSpPr>
        <p:spPr>
          <a:xfrm rot="-5400000" flipH="1">
            <a:off x="6879962" y="3998891"/>
            <a:ext cx="422400" cy="600"/>
          </a:xfrm>
          <a:prstGeom prst="bentConnector3">
            <a:avLst>
              <a:gd name="adj1" fmla="val 49982"/>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Propuesta económica</a:t>
            </a:r>
            <a:endParaRPr/>
          </a:p>
        </p:txBody>
      </p:sp>
      <p:graphicFrame>
        <p:nvGraphicFramePr>
          <p:cNvPr id="162" name="Google Shape;162;p28"/>
          <p:cNvGraphicFramePr/>
          <p:nvPr/>
        </p:nvGraphicFramePr>
        <p:xfrm>
          <a:off x="272550" y="1228405"/>
          <a:ext cx="7767450" cy="2261550"/>
        </p:xfrm>
        <a:graphic>
          <a:graphicData uri="http://schemas.openxmlformats.org/drawingml/2006/table">
            <a:tbl>
              <a:tblPr>
                <a:noFill/>
                <a:tableStyleId>{71EF0DB0-CF0C-4145-A49B-EC1D8163A4EC}</a:tableStyleId>
              </a:tblPr>
              <a:tblGrid>
                <a:gridCol w="3883725"/>
                <a:gridCol w="3883725"/>
              </a:tblGrid>
              <a:tr h="561300">
                <a:tc>
                  <a:txBody>
                    <a:bodyPr/>
                    <a:lstStyle/>
                    <a:p>
                      <a:pPr marL="0" lvl="0" indent="0" algn="l" rtl="0">
                        <a:spcBef>
                          <a:spcPts val="0"/>
                        </a:spcBef>
                        <a:spcAft>
                          <a:spcPts val="0"/>
                        </a:spcAft>
                        <a:buNone/>
                      </a:pPr>
                      <a:r>
                        <a:rPr lang="x-none"/>
                        <a:t>Rubros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434343"/>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x-none"/>
                        <a:t>Monto</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434343"/>
                      </a:solidFill>
                      <a:prstDash val="solid"/>
                      <a:round/>
                      <a:headEnd type="none" w="sm" len="sm"/>
                      <a:tailEnd type="none" w="sm" len="sm"/>
                    </a:lnB>
                    <a:solidFill>
                      <a:srgbClr val="FF9900"/>
                    </a:solidFill>
                  </a:tcPr>
                </a:tc>
              </a:tr>
              <a:tr h="566750">
                <a:tc>
                  <a:txBody>
                    <a:bodyPr/>
                    <a:lstStyle/>
                    <a:p>
                      <a:pPr marL="0" lvl="0" indent="0" algn="l" rtl="0">
                        <a:spcBef>
                          <a:spcPts val="0"/>
                        </a:spcBef>
                        <a:spcAft>
                          <a:spcPts val="0"/>
                        </a:spcAft>
                        <a:buNone/>
                      </a:pPr>
                      <a:r>
                        <a:rPr lang="x-none"/>
                        <a:t>Servicios Profesionales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s-ES" dirty="0" smtClean="0"/>
                        <a:t>10,520 MXN</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r>
              <a:tr h="566750">
                <a:tc>
                  <a:txBody>
                    <a:bodyPr/>
                    <a:lstStyle/>
                    <a:p>
                      <a:pPr marL="0" lvl="0" indent="0" algn="l" rtl="0">
                        <a:spcBef>
                          <a:spcPts val="0"/>
                        </a:spcBef>
                        <a:spcAft>
                          <a:spcPts val="0"/>
                        </a:spcAft>
                        <a:buNone/>
                      </a:pPr>
                      <a:r>
                        <a:rPr lang="x-none"/>
                        <a:t>Materiales y Consumibles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s-ES" dirty="0" smtClean="0"/>
                        <a:t>1,700</a:t>
                      </a:r>
                      <a:r>
                        <a:rPr lang="x-none" smtClean="0"/>
                        <a:t> </a:t>
                      </a:r>
                      <a:r>
                        <a:rPr lang="x-none"/>
                        <a:t>MXN</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r>
              <a:tr h="566750">
                <a:tc>
                  <a:txBody>
                    <a:bodyPr/>
                    <a:lstStyle/>
                    <a:p>
                      <a:pPr marL="0" lvl="0" indent="0" algn="l" rtl="0">
                        <a:spcBef>
                          <a:spcPts val="0"/>
                        </a:spcBef>
                        <a:spcAft>
                          <a:spcPts val="0"/>
                        </a:spcAft>
                        <a:buNone/>
                      </a:pPr>
                      <a:r>
                        <a:rPr lang="x-none"/>
                        <a:t>Total</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s-ES" smtClean="0"/>
                        <a:t>12,220</a:t>
                      </a:r>
                      <a:r>
                        <a:rPr lang="x-none" smtClean="0"/>
                        <a:t>.00 </a:t>
                      </a:r>
                      <a:r>
                        <a:rPr lang="x-none"/>
                        <a:t>MXN</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Siguientes pasos</a:t>
            </a:r>
            <a:endParaRPr/>
          </a:p>
        </p:txBody>
      </p:sp>
      <p:sp>
        <p:nvSpPr>
          <p:cNvPr id="168" name="Google Shape;16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x-none"/>
              <a:t>Detallar los CUs del proyecto</a:t>
            </a:r>
            <a:endParaRPr/>
          </a:p>
          <a:p>
            <a:pPr marL="457200" lvl="0" indent="-342900" algn="l" rtl="0">
              <a:spcBef>
                <a:spcPts val="0"/>
              </a:spcBef>
              <a:spcAft>
                <a:spcPts val="0"/>
              </a:spcAft>
              <a:buSzPts val="1800"/>
              <a:buChar char="●"/>
            </a:pPr>
            <a:r>
              <a:rPr lang="x-none"/>
              <a:t>Lanzar el proyecto en el hosting</a:t>
            </a:r>
            <a:endParaRPr/>
          </a:p>
          <a:p>
            <a:pPr marL="457200" lvl="0" indent="-342900" algn="l" rtl="0">
              <a:spcBef>
                <a:spcPts val="0"/>
              </a:spcBef>
              <a:spcAft>
                <a:spcPts val="0"/>
              </a:spcAft>
              <a:buSzPts val="1800"/>
              <a:buChar char="●"/>
            </a:pPr>
            <a:r>
              <a:rPr lang="x-none"/>
              <a:t>Ofrecer mantenimiento y actualizaciones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Antecedentes</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x-none" sz="1400"/>
              <a:t>Amor con patas es una fundación que se constituyó en 2015 y durante años le ha brindado hogar temporal a animales en condición de riesgo, esta misma ha desempeñado la labor de buscarles un nuevo hogar con personas que los cuiden y quieran, hasta la fecha la fundación no cuenta con un sistema para organizar su información, por lo que dificulta algunos de sus procesos cotidianos, por ende, se ha propuesto crear un sistema de gestión de información web que permite gestionar la información de la fundación de una manera eficiente y efectiva para sus miembros.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68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Objetivo general</a:t>
            </a:r>
            <a:endParaRPr/>
          </a:p>
        </p:txBody>
      </p:sp>
      <p:sp>
        <p:nvSpPr>
          <p:cNvPr id="70" name="Google Shape;70;p15"/>
          <p:cNvSpPr txBox="1">
            <a:spLocks noGrp="1"/>
          </p:cNvSpPr>
          <p:nvPr>
            <p:ph type="body" idx="1"/>
          </p:nvPr>
        </p:nvSpPr>
        <p:spPr>
          <a:xfrm>
            <a:off x="311700" y="904850"/>
            <a:ext cx="8520600" cy="112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x-none"/>
              <a:t>Desarrollar un sistema de gestión de adopciones, rescates y servicio social en una plataforma web que tenga la finalidad de asistir a la organización con la gestión de su información de una manera más eficiente y eficaz para los integrantes.</a:t>
            </a:r>
            <a:endParaRPr/>
          </a:p>
        </p:txBody>
      </p:sp>
      <p:sp>
        <p:nvSpPr>
          <p:cNvPr id="71" name="Google Shape;71;p15"/>
          <p:cNvSpPr txBox="1">
            <a:spLocks noGrp="1"/>
          </p:cNvSpPr>
          <p:nvPr>
            <p:ph type="title"/>
          </p:nvPr>
        </p:nvSpPr>
        <p:spPr>
          <a:xfrm>
            <a:off x="311700" y="197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Metas</a:t>
            </a:r>
            <a:endParaRPr/>
          </a:p>
        </p:txBody>
      </p:sp>
      <p:sp>
        <p:nvSpPr>
          <p:cNvPr id="72" name="Google Shape;72;p15"/>
          <p:cNvSpPr txBox="1">
            <a:spLocks noGrp="1"/>
          </p:cNvSpPr>
          <p:nvPr>
            <p:ph type="body" idx="1"/>
          </p:nvPr>
        </p:nvSpPr>
        <p:spPr>
          <a:xfrm>
            <a:off x="311700" y="2659150"/>
            <a:ext cx="8658300" cy="229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x-none"/>
              <a:t>Facilitar la conservación de la información a la fundación</a:t>
            </a:r>
            <a:endParaRPr/>
          </a:p>
          <a:p>
            <a:pPr marL="457200" lvl="0" indent="-342900" algn="l" rtl="0">
              <a:spcBef>
                <a:spcPts val="0"/>
              </a:spcBef>
              <a:spcAft>
                <a:spcPts val="0"/>
              </a:spcAft>
              <a:buSzPts val="1800"/>
              <a:buChar char="●"/>
            </a:pPr>
            <a:r>
              <a:rPr lang="x-none"/>
              <a:t>Contribuir a la eficiencia de los procesos que involucren manipulación de información</a:t>
            </a:r>
            <a:endParaRPr/>
          </a:p>
          <a:p>
            <a:pPr marL="457200" lvl="0" indent="-342900" algn="l" rtl="0">
              <a:spcBef>
                <a:spcPts val="0"/>
              </a:spcBef>
              <a:spcAft>
                <a:spcPts val="0"/>
              </a:spcAft>
              <a:buSzPts val="1800"/>
              <a:buChar char="●"/>
            </a:pPr>
            <a:r>
              <a:rPr lang="x-none"/>
              <a:t>Brindar comodidad al gestionar y recuperar la información</a:t>
            </a:r>
            <a:endParaRPr/>
          </a:p>
          <a:p>
            <a:pPr marL="457200" lvl="0" indent="-342900" algn="l" rtl="0">
              <a:spcBef>
                <a:spcPts val="0"/>
              </a:spcBef>
              <a:spcAft>
                <a:spcPts val="0"/>
              </a:spcAft>
              <a:buSzPts val="1800"/>
              <a:buChar char="●"/>
            </a:pPr>
            <a:r>
              <a:rPr lang="x-none"/>
              <a:t>Facilidad de gestionar información, pues solo se requiere de un navegador web</a:t>
            </a:r>
            <a:endParaRPr/>
          </a:p>
          <a:p>
            <a:pPr marL="457200" lvl="0" indent="-342900" algn="l" rtl="0">
              <a:spcBef>
                <a:spcPts val="0"/>
              </a:spcBef>
              <a:spcAft>
                <a:spcPts val="0"/>
              </a:spcAft>
              <a:buSzPts val="1800"/>
              <a:buChar char="●"/>
            </a:pPr>
            <a:r>
              <a:rPr lang="x-none"/>
              <a:t>Facilitar el seguimiento de la información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Beneficios</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x-none"/>
              <a:t>Se podrán registrar los animales rescatados</a:t>
            </a:r>
            <a:endParaRPr/>
          </a:p>
          <a:p>
            <a:pPr marL="457200" lvl="0" indent="-342900" algn="l" rtl="0">
              <a:spcBef>
                <a:spcPts val="0"/>
              </a:spcBef>
              <a:spcAft>
                <a:spcPts val="0"/>
              </a:spcAft>
              <a:buSzPts val="1800"/>
              <a:buChar char="●"/>
            </a:pPr>
            <a:r>
              <a:rPr lang="x-none"/>
              <a:t>El sistema llevará registro de los animales alimentados</a:t>
            </a:r>
            <a:endParaRPr/>
          </a:p>
          <a:p>
            <a:pPr marL="457200" lvl="0" indent="-342900" algn="l" rtl="0">
              <a:spcBef>
                <a:spcPts val="0"/>
              </a:spcBef>
              <a:spcAft>
                <a:spcPts val="0"/>
              </a:spcAft>
              <a:buSzPts val="1800"/>
              <a:buChar char="●"/>
            </a:pPr>
            <a:r>
              <a:rPr lang="x-none"/>
              <a:t>Podrá llevar el registro médico de los animales </a:t>
            </a:r>
            <a:endParaRPr/>
          </a:p>
          <a:p>
            <a:pPr marL="457200" lvl="0" indent="-342900" algn="l" rtl="0">
              <a:spcBef>
                <a:spcPts val="0"/>
              </a:spcBef>
              <a:spcAft>
                <a:spcPts val="0"/>
              </a:spcAft>
              <a:buSzPts val="1800"/>
              <a:buChar char="●"/>
            </a:pPr>
            <a:r>
              <a:rPr lang="x-none"/>
              <a:t>Facilitará el seguimiento de las horas de servicio social de los ayudantes</a:t>
            </a:r>
            <a:endParaRPr/>
          </a:p>
          <a:p>
            <a:pPr marL="457200" lvl="0" indent="-342900" algn="l" rtl="0">
              <a:spcBef>
                <a:spcPts val="0"/>
              </a:spcBef>
              <a:spcAft>
                <a:spcPts val="0"/>
              </a:spcAft>
              <a:buSzPts val="1800"/>
              <a:buChar char="●"/>
            </a:pPr>
            <a:r>
              <a:rPr lang="x-none"/>
              <a:t>Facilitará el seguimiento de las adopciones con sus respectivos adoptantes</a:t>
            </a:r>
            <a:endParaRPr/>
          </a:p>
          <a:p>
            <a:pPr marL="457200" lvl="0" indent="-342900" algn="l" rtl="0">
              <a:spcBef>
                <a:spcPts val="0"/>
              </a:spcBef>
              <a:spcAft>
                <a:spcPts val="0"/>
              </a:spcAft>
              <a:buSzPts val="1800"/>
              <a:buChar char="●"/>
            </a:pPr>
            <a:r>
              <a:rPr lang="x-none"/>
              <a:t>Generará reportes de animales rescatados y adoptados</a:t>
            </a:r>
            <a:endParaRPr/>
          </a:p>
          <a:p>
            <a:pPr marL="457200" lvl="0" indent="-342900" algn="l" rtl="0">
              <a:spcBef>
                <a:spcPts val="0"/>
              </a:spcBef>
              <a:spcAft>
                <a:spcPts val="0"/>
              </a:spcAft>
              <a:buSzPts val="1800"/>
              <a:buChar char="●"/>
            </a:pPr>
            <a:r>
              <a:rPr lang="x-none"/>
              <a:t>Mantendrá la información respaldada y asegurada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Ruta metodológica</a:t>
            </a:r>
            <a:endParaRPr/>
          </a:p>
        </p:txBody>
      </p:sp>
      <p:sp>
        <p:nvSpPr>
          <p:cNvPr id="84" name="Google Shape;84;p17"/>
          <p:cNvSpPr txBox="1">
            <a:spLocks noGrp="1"/>
          </p:cNvSpPr>
          <p:nvPr>
            <p:ph type="body" idx="1"/>
          </p:nvPr>
        </p:nvSpPr>
        <p:spPr>
          <a:xfrm>
            <a:off x="311700" y="1152475"/>
            <a:ext cx="8520600" cy="88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x-none"/>
              <a:t>Se ha optado por seguir la metodología del proceso unificado, para poder tener un buen seguimiento y documentación del proyecto</a:t>
            </a:r>
            <a:endParaRPr/>
          </a:p>
        </p:txBody>
      </p:sp>
      <p:pic>
        <p:nvPicPr>
          <p:cNvPr id="85" name="Google Shape;85;p17"/>
          <p:cNvPicPr preferRelativeResize="0"/>
          <p:nvPr/>
        </p:nvPicPr>
        <p:blipFill>
          <a:blip r:embed="rId3">
            <a:alphaModFix/>
          </a:blip>
          <a:stretch>
            <a:fillRect/>
          </a:stretch>
        </p:blipFill>
        <p:spPr>
          <a:xfrm>
            <a:off x="803300" y="1987950"/>
            <a:ext cx="7368275" cy="261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Casos de uso</a:t>
            </a:r>
            <a:endParaRPr/>
          </a:p>
        </p:txBody>
      </p:sp>
      <p:sp>
        <p:nvSpPr>
          <p:cNvPr id="91" name="Google Shape;91;p18"/>
          <p:cNvSpPr txBox="1">
            <a:spLocks noGrp="1"/>
          </p:cNvSpPr>
          <p:nvPr>
            <p:ph type="body" idx="1"/>
          </p:nvPr>
        </p:nvSpPr>
        <p:spPr>
          <a:xfrm>
            <a:off x="311700" y="1152475"/>
            <a:ext cx="8520600" cy="37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Iniciar sesión</a:t>
            </a:r>
            <a:endParaRPr/>
          </a:p>
          <a:p>
            <a:pPr marL="457200" lvl="0" indent="-342900" algn="l" rtl="0">
              <a:spcBef>
                <a:spcPts val="1600"/>
              </a:spcBef>
              <a:spcAft>
                <a:spcPts val="0"/>
              </a:spcAft>
              <a:buSzPts val="1800"/>
              <a:buChar char="●"/>
            </a:pPr>
            <a:r>
              <a:rPr lang="x-none"/>
              <a:t>Este caso de uso le permitirá al administrador o a un asistente autenticarse ante el sistema.</a:t>
            </a:r>
            <a:endParaRPr/>
          </a:p>
          <a:p>
            <a:pPr marL="0" lvl="0" indent="0" algn="l" rtl="0">
              <a:spcBef>
                <a:spcPts val="1600"/>
              </a:spcBef>
              <a:spcAft>
                <a:spcPts val="0"/>
              </a:spcAft>
              <a:buClr>
                <a:srgbClr val="000000"/>
              </a:buClr>
              <a:buSzPts val="1100"/>
              <a:buFont typeface="Arial"/>
              <a:buNone/>
            </a:pPr>
            <a:r>
              <a:rPr lang="x-none"/>
              <a:t>Registrar usuarios</a:t>
            </a:r>
            <a:endParaRPr/>
          </a:p>
          <a:p>
            <a:pPr marL="457200" lvl="0" indent="-342900" algn="l" rtl="0">
              <a:spcBef>
                <a:spcPts val="1600"/>
              </a:spcBef>
              <a:spcAft>
                <a:spcPts val="0"/>
              </a:spcAft>
              <a:buSzPts val="1800"/>
              <a:buChar char="●"/>
            </a:pPr>
            <a:r>
              <a:rPr lang="x-none"/>
              <a:t>Este caso de uso le permitirá al administrador registrar un usuario nuevo al sistema.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84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Casos de uso</a:t>
            </a:r>
            <a:endParaRPr/>
          </a:p>
        </p:txBody>
      </p:sp>
      <p:sp>
        <p:nvSpPr>
          <p:cNvPr id="97" name="Google Shape;97;p19"/>
          <p:cNvSpPr txBox="1">
            <a:spLocks noGrp="1"/>
          </p:cNvSpPr>
          <p:nvPr>
            <p:ph type="body" idx="1"/>
          </p:nvPr>
        </p:nvSpPr>
        <p:spPr>
          <a:xfrm>
            <a:off x="148575" y="656900"/>
            <a:ext cx="8754600" cy="42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sz="1700"/>
              <a:t>Gestionar animales rescatados</a:t>
            </a:r>
            <a:endParaRPr sz="1700"/>
          </a:p>
          <a:p>
            <a:pPr marL="457200" lvl="0" indent="-336550" algn="l" rtl="0">
              <a:spcBef>
                <a:spcPts val="1600"/>
              </a:spcBef>
              <a:spcAft>
                <a:spcPts val="0"/>
              </a:spcAft>
              <a:buSzPts val="1700"/>
              <a:buChar char="●"/>
            </a:pPr>
            <a:r>
              <a:rPr lang="x-none" sz="1700"/>
              <a:t>Este caso de uso le permitirá al administrador o a un asistente registrar un animal recién rescatado o editar la información previamente capturada del rescate de uno o varios animales</a:t>
            </a:r>
            <a:endParaRPr sz="1700"/>
          </a:p>
          <a:p>
            <a:pPr marL="0" lvl="0" indent="0" algn="l" rtl="0">
              <a:spcBef>
                <a:spcPts val="1600"/>
              </a:spcBef>
              <a:spcAft>
                <a:spcPts val="0"/>
              </a:spcAft>
              <a:buNone/>
            </a:pPr>
            <a:r>
              <a:rPr lang="x-none" sz="1700"/>
              <a:t>Gestionar adopciones</a:t>
            </a:r>
            <a:endParaRPr sz="1700"/>
          </a:p>
          <a:p>
            <a:pPr marL="457200" lvl="0" indent="-336550" algn="l" rtl="0">
              <a:spcBef>
                <a:spcPts val="1600"/>
              </a:spcBef>
              <a:spcAft>
                <a:spcPts val="0"/>
              </a:spcAft>
              <a:buSzPts val="1700"/>
              <a:buChar char="●"/>
            </a:pPr>
            <a:r>
              <a:rPr lang="x-none" sz="1700"/>
              <a:t>Este caso de uso le permitirá al administrador registrar una adopción nueva o editar la información previamente capturada sobre una adopción</a:t>
            </a:r>
            <a:endParaRPr sz="1700"/>
          </a:p>
          <a:p>
            <a:pPr marL="0" lvl="0" indent="0" algn="l" rtl="0">
              <a:spcBef>
                <a:spcPts val="1600"/>
              </a:spcBef>
              <a:spcAft>
                <a:spcPts val="0"/>
              </a:spcAft>
              <a:buClr>
                <a:srgbClr val="000000"/>
              </a:buClr>
              <a:buSzPts val="1100"/>
              <a:buFont typeface="Arial"/>
              <a:buNone/>
            </a:pPr>
            <a:r>
              <a:rPr lang="x-none" sz="1700"/>
              <a:t>Generar nota de seguimiento</a:t>
            </a:r>
            <a:endParaRPr sz="1700"/>
          </a:p>
          <a:p>
            <a:pPr marL="457200" lvl="0" indent="-336550" algn="l" rtl="0">
              <a:spcBef>
                <a:spcPts val="1600"/>
              </a:spcBef>
              <a:spcAft>
                <a:spcPts val="0"/>
              </a:spcAft>
              <a:buSzPts val="1700"/>
              <a:buChar char="●"/>
            </a:pPr>
            <a:r>
              <a:rPr lang="x-none" sz="1700"/>
              <a:t>Este caso de uso le permitirá al administrador generar una nota donde se detalle el estado actual de un animal, como su alimentación, si ha recibido un baño, etc.</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Casos de uso</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Agregar entrada al historial médico</a:t>
            </a:r>
            <a:endParaRPr/>
          </a:p>
          <a:p>
            <a:pPr marL="457200" lvl="0" indent="-342900" algn="l" rtl="0">
              <a:spcBef>
                <a:spcPts val="1600"/>
              </a:spcBef>
              <a:spcAft>
                <a:spcPts val="0"/>
              </a:spcAft>
              <a:buSzPts val="1800"/>
              <a:buChar char="●"/>
            </a:pPr>
            <a:r>
              <a:rPr lang="x-none"/>
              <a:t>Este caso de uso le permitirá al administrador agregar una entrada a la información médica de un animal como sus vacunas aplicadas</a:t>
            </a:r>
            <a:endParaRPr/>
          </a:p>
          <a:p>
            <a:pPr marL="0" lvl="0" indent="0" algn="l" rtl="0">
              <a:spcBef>
                <a:spcPts val="1600"/>
              </a:spcBef>
              <a:spcAft>
                <a:spcPts val="0"/>
              </a:spcAft>
              <a:buClr>
                <a:srgbClr val="000000"/>
              </a:buClr>
              <a:buSzPts val="1100"/>
              <a:buFont typeface="Arial"/>
              <a:buNone/>
            </a:pPr>
            <a:r>
              <a:rPr lang="x-none"/>
              <a:t>Gestionar adoptantes</a:t>
            </a:r>
            <a:endParaRPr/>
          </a:p>
          <a:p>
            <a:pPr marL="457200" lvl="0" indent="-342900" algn="l" rtl="0">
              <a:spcBef>
                <a:spcPts val="1600"/>
              </a:spcBef>
              <a:spcAft>
                <a:spcPts val="0"/>
              </a:spcAft>
              <a:buSzPts val="1800"/>
              <a:buChar char="●"/>
            </a:pPr>
            <a:r>
              <a:rPr lang="x-none"/>
              <a:t>Este caso de uso le permitirá al administrador registrar los datos de un adoptante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Casos de uso</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Gestionar voluntarios</a:t>
            </a:r>
            <a:endParaRPr/>
          </a:p>
          <a:p>
            <a:pPr marL="457200" lvl="0" indent="-342900" algn="l" rtl="0">
              <a:spcBef>
                <a:spcPts val="1600"/>
              </a:spcBef>
              <a:spcAft>
                <a:spcPts val="0"/>
              </a:spcAft>
              <a:buSzPts val="1800"/>
              <a:buChar char="●"/>
            </a:pPr>
            <a:r>
              <a:rPr lang="x-none"/>
              <a:t>Este caso de uso le permitirá al administrador gestionar la toda la información perteneciente a un voluntario previamente registrado</a:t>
            </a:r>
            <a:endParaRPr/>
          </a:p>
          <a:p>
            <a:pPr marL="0" lvl="0" indent="0" algn="l" rtl="0">
              <a:spcBef>
                <a:spcPts val="1600"/>
              </a:spcBef>
              <a:spcAft>
                <a:spcPts val="0"/>
              </a:spcAft>
              <a:buClr>
                <a:srgbClr val="000000"/>
              </a:buClr>
              <a:buSzPts val="1100"/>
              <a:buFont typeface="Arial"/>
              <a:buNone/>
            </a:pPr>
            <a:r>
              <a:rPr lang="x-none"/>
              <a:t>Gestionar horas de servicio social</a:t>
            </a:r>
            <a:endParaRPr/>
          </a:p>
          <a:p>
            <a:pPr marL="457200" lvl="0" indent="-342900" algn="l" rtl="0">
              <a:spcBef>
                <a:spcPts val="1600"/>
              </a:spcBef>
              <a:spcAft>
                <a:spcPts val="0"/>
              </a:spcAft>
              <a:buSzPts val="1800"/>
              <a:buChar char="●"/>
            </a:pPr>
            <a:r>
              <a:rPr lang="x-none"/>
              <a:t>Este caso de uso le permitirá al administrador y a un asistente gestionar la información de las horas de servicio social de algún asistente. Requiere aprobación por parte del administrador si se realiza por un asistente</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PresentationFormat>Presentación en pantalla (16:9)</PresentationFormat>
  <Paragraphs>82</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Alfa Slab One</vt:lpstr>
      <vt:lpstr>Proxima Nova</vt:lpstr>
      <vt:lpstr>Roboto</vt:lpstr>
      <vt:lpstr>Gameday</vt:lpstr>
      <vt:lpstr>Sistema de Gestión de información</vt:lpstr>
      <vt:lpstr>Antecedentes</vt:lpstr>
      <vt:lpstr>Objetivo general</vt:lpstr>
      <vt:lpstr>Beneficios</vt:lpstr>
      <vt:lpstr>Ruta metodológica</vt:lpstr>
      <vt:lpstr>Casos de uso</vt:lpstr>
      <vt:lpstr>Casos de uso</vt:lpstr>
      <vt:lpstr>Casos de uso</vt:lpstr>
      <vt:lpstr>Casos de uso</vt:lpstr>
      <vt:lpstr>Casos de uso</vt:lpstr>
      <vt:lpstr>Casos de uso</vt:lpstr>
      <vt:lpstr>Entregables</vt:lpstr>
      <vt:lpstr>Restricciones</vt:lpstr>
      <vt:lpstr>Plan de trabajo</vt:lpstr>
      <vt:lpstr>Equipo de trabajo</vt:lpstr>
      <vt:lpstr>Propuesta económica</vt:lpstr>
      <vt:lpstr>Siguientes pasos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información</dc:title>
  <cp:lastModifiedBy>Usuario</cp:lastModifiedBy>
  <cp:revision>1</cp:revision>
  <dcterms:modified xsi:type="dcterms:W3CDTF">2019-02-14T09:33:47Z</dcterms:modified>
</cp:coreProperties>
</file>