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5F1C1-72EE-453D-B9AF-AAD760D7B380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Valorisation de produits dérivés de taux : évolutions post 2008.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Richard GUILLEMOT</a:t>
            </a:r>
          </a:p>
          <a:p>
            <a:r>
              <a:rPr lang="fr-FR" dirty="0" smtClean="0"/>
              <a:t>16 &amp; 23 Décembre 2014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tionPri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2417" y="0"/>
            <a:ext cx="533916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tionHed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903" y="0"/>
            <a:ext cx="737419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tionHedg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903" y="0"/>
            <a:ext cx="737419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Formule de Black &amp; </a:t>
            </a:r>
            <a:r>
              <a:rPr lang="fr-FR" dirty="0" err="1" smtClean="0"/>
              <a:t>Scholes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ChangeAspect="1"/>
          </p:cNvGraphicFramePr>
          <p:nvPr>
            <p:ph idx="1"/>
          </p:nvPr>
        </p:nvGraphicFramePr>
        <p:xfrm>
          <a:off x="900113" y="1930400"/>
          <a:ext cx="8058150" cy="2870200"/>
        </p:xfrm>
        <a:graphic>
          <a:graphicData uri="http://schemas.openxmlformats.org/presentationml/2006/ole">
            <p:oleObj spid="_x0000_s1026" name="Équation" r:id="rId3" imgW="3708360" imgH="1320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Formule de Bachelier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ChangeAspect="1"/>
          </p:cNvGraphicFramePr>
          <p:nvPr>
            <p:ph idx="1"/>
          </p:nvPr>
        </p:nvGraphicFramePr>
        <p:xfrm>
          <a:off x="600075" y="2149475"/>
          <a:ext cx="8075613" cy="2932113"/>
        </p:xfrm>
        <a:graphic>
          <a:graphicData uri="http://schemas.openxmlformats.org/presentationml/2006/ole">
            <p:oleObj spid="_x0000_s2050" name="Équation" r:id="rId3" imgW="3708360" imgH="1346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Jour 1 : La liquidité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fr-FR" sz="24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Rappel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: Valorisation et couverture « classique » d’un swap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collatéralisation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: le CSA et la chambre de compensation (exemple LCH).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Evolutions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réglementaires et calcul de RWA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Valorisation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Multicourbe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Jour 2 : le crédit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None/>
            </a:pPr>
            <a:endParaRPr lang="fr-FR" sz="24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Le risque de crédit associé à un swap vanille.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Valorisation 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« classique » d’un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swaption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européenne et présentation du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smile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de taux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CDS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et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spread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crédit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Calcul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d’EPE/ENE 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Nouvelle organisation au sein de département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Fixed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Income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: le desk CVA et les conséquences sur le système d’information.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Mensualité d’un prêt à taux fixe.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On souhaite emprunter </a:t>
            </a:r>
            <a:r>
              <a:rPr lang="fr-FR" b="1" dirty="0" smtClean="0"/>
              <a:t>120 000 euros </a:t>
            </a:r>
            <a:r>
              <a:rPr lang="fr-FR" dirty="0" smtClean="0"/>
              <a:t>pendant </a:t>
            </a:r>
            <a:r>
              <a:rPr lang="fr-FR" b="1" dirty="0" smtClean="0"/>
              <a:t>10 ans </a:t>
            </a:r>
            <a:r>
              <a:rPr lang="fr-FR" dirty="0" smtClean="0"/>
              <a:t>à un taux de </a:t>
            </a:r>
            <a:r>
              <a:rPr lang="fr-FR" b="1" dirty="0" smtClean="0"/>
              <a:t>1%</a:t>
            </a:r>
            <a:r>
              <a:rPr lang="fr-FR" dirty="0" smtClean="0"/>
              <a:t>. Quelle est la mensualité?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950 euros.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1000 euros.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1050 euros.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1100 euros. 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Sensibilité et </a:t>
            </a:r>
            <a:r>
              <a:rPr lang="fr-FR" dirty="0" err="1" smtClean="0"/>
              <a:t>duration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Quelle est la sensibilité (pour 1 </a:t>
            </a:r>
            <a:r>
              <a:rPr lang="fr-FR" dirty="0" err="1" smtClean="0"/>
              <a:t>bp</a:t>
            </a:r>
            <a:r>
              <a:rPr lang="fr-FR" dirty="0" smtClean="0"/>
              <a:t>) d’un swap payeur de taux fixe  10 ans: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9.5 </a:t>
            </a:r>
            <a:r>
              <a:rPr lang="fr-FR" dirty="0" err="1" smtClean="0"/>
              <a:t>kEUR</a:t>
            </a:r>
            <a:r>
              <a:rPr lang="fr-FR" dirty="0" smtClean="0"/>
              <a:t>/</a:t>
            </a:r>
            <a:r>
              <a:rPr lang="fr-FR" dirty="0" err="1" smtClean="0"/>
              <a:t>bp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95 </a:t>
            </a:r>
            <a:r>
              <a:rPr lang="fr-FR" dirty="0" err="1" smtClean="0"/>
              <a:t>kEUR</a:t>
            </a:r>
            <a:r>
              <a:rPr lang="fr-FR" dirty="0" smtClean="0"/>
              <a:t>/</a:t>
            </a:r>
            <a:r>
              <a:rPr lang="fr-FR" dirty="0" err="1" smtClean="0"/>
              <a:t>bp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-95 </a:t>
            </a:r>
            <a:r>
              <a:rPr lang="fr-FR" dirty="0" err="1" smtClean="0"/>
              <a:t>kEUR</a:t>
            </a:r>
            <a:r>
              <a:rPr lang="fr-FR" dirty="0" smtClean="0"/>
              <a:t>/</a:t>
            </a:r>
            <a:r>
              <a:rPr lang="fr-FR" dirty="0" err="1" smtClean="0"/>
              <a:t>bp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950 </a:t>
            </a:r>
            <a:r>
              <a:rPr lang="fr-FR" dirty="0" err="1" smtClean="0"/>
              <a:t>kEUR</a:t>
            </a:r>
            <a:r>
              <a:rPr lang="fr-FR" dirty="0" smtClean="0"/>
              <a:t>/</a:t>
            </a:r>
            <a:r>
              <a:rPr lang="fr-FR" dirty="0" err="1" smtClean="0"/>
              <a:t>bp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Pri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3950" y="271462"/>
            <a:ext cx="6896100" cy="6315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Hed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903" y="0"/>
            <a:ext cx="737419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Hedg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903" y="0"/>
            <a:ext cx="737419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EON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3950" y="271462"/>
            <a:ext cx="6896100" cy="6315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186</Words>
  <Application>Microsoft Office PowerPoint</Application>
  <PresentationFormat>Affichage à l'écran (4:3)</PresentationFormat>
  <Paragraphs>30</Paragraphs>
  <Slides>14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6" baseType="lpstr">
      <vt:lpstr>Thème Office</vt:lpstr>
      <vt:lpstr>Microsoft Éditeur d'équations 3.0</vt:lpstr>
      <vt:lpstr>Valorisation de produits dérivés de taux : évolutions post 2008.</vt:lpstr>
      <vt:lpstr>Jour 1 : La liquidité</vt:lpstr>
      <vt:lpstr>Jour 2 : le crédit</vt:lpstr>
      <vt:lpstr>Mensualité d’un prêt à taux fixe.</vt:lpstr>
      <vt:lpstr>Sensibilité et duration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Formule de Black &amp; Scholes</vt:lpstr>
      <vt:lpstr>Formule de Bachelier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Richard</dc:creator>
  <cp:lastModifiedBy>Richard</cp:lastModifiedBy>
  <cp:revision>12</cp:revision>
  <dcterms:created xsi:type="dcterms:W3CDTF">2014-12-02T13:19:31Z</dcterms:created>
  <dcterms:modified xsi:type="dcterms:W3CDTF">2014-12-14T09:59:31Z</dcterms:modified>
</cp:coreProperties>
</file>