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84" r:id="rId5"/>
    <p:sldId id="285" r:id="rId6"/>
    <p:sldId id="257" r:id="rId7"/>
    <p:sldId id="28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2" r:id="rId17"/>
    <p:sldId id="273" r:id="rId18"/>
    <p:sldId id="274" r:id="rId19"/>
    <p:sldId id="275" r:id="rId20"/>
    <p:sldId id="287" r:id="rId21"/>
    <p:sldId id="276" r:id="rId22"/>
    <p:sldId id="266" r:id="rId23"/>
    <p:sldId id="267" r:id="rId24"/>
    <p:sldId id="271" r:id="rId25"/>
    <p:sldId id="270" r:id="rId26"/>
    <p:sldId id="286" r:id="rId27"/>
    <p:sldId id="277" r:id="rId28"/>
    <p:sldId id="279" r:id="rId29"/>
    <p:sldId id="281" r:id="rId30"/>
    <p:sldId id="280" r:id="rId31"/>
    <p:sldId id="283" r:id="rId3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F1C1-72EE-453D-B9AF-AAD760D7B380}" type="datetimeFigureOut">
              <a:rPr lang="fr-FR" smtClean="0"/>
              <a:pPr/>
              <a:t>02/12/2016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D2F7A-7CD5-48E2-97C1-EC1D6A1B3EE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Risque de  contrepartie et </a:t>
            </a:r>
            <a:br>
              <a:rPr lang="fr-FR" dirty="0" smtClean="0"/>
            </a:br>
            <a:r>
              <a:rPr lang="fr-FR" dirty="0" err="1" smtClean="0"/>
              <a:t>Credit</a:t>
            </a:r>
            <a:r>
              <a:rPr lang="fr-FR" dirty="0" smtClean="0"/>
              <a:t> Value </a:t>
            </a:r>
            <a:r>
              <a:rPr lang="fr-FR" dirty="0" err="1" smtClean="0"/>
              <a:t>Adjustment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Richard GUILLEMOT</a:t>
            </a:r>
          </a:p>
          <a:p>
            <a:r>
              <a:rPr lang="fr-FR" dirty="0" smtClean="0"/>
              <a:t>5 et 6 </a:t>
            </a:r>
            <a:r>
              <a:rPr lang="fr-FR" dirty="0" smtClean="0"/>
              <a:t>Décembre </a:t>
            </a:r>
            <a:r>
              <a:rPr lang="fr-FR" dirty="0" smtClean="0"/>
              <a:t>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Hed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Hedg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EON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0" y="271462"/>
            <a:ext cx="6896100" cy="631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Pr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2417" y="0"/>
            <a:ext cx="533916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Hed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tionHedg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03" y="0"/>
            <a:ext cx="73741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3423"/>
            <a:ext cx="9144000" cy="43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520"/>
            <a:ext cx="9144000" cy="59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342900"/>
            <a:ext cx="89249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5" y="0"/>
            <a:ext cx="7465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Jour 1 - Matin 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Collatéralisation</a:t>
            </a:r>
            <a:r>
              <a:rPr lang="fr-FR" dirty="0" smtClean="0"/>
              <a:t> et Exposition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Typologie des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risques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Swaps de taux et leur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gestion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Le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Netting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collatéralisation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Valorisation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BiCourbe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Exposition et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swaption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823913"/>
            <a:ext cx="77438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8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4" y="0"/>
            <a:ext cx="7693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Black &amp; </a:t>
            </a:r>
            <a:r>
              <a:rPr lang="fr-FR" dirty="0" err="1" smtClean="0"/>
              <a:t>Scholes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900113" y="1930400"/>
          <a:ext cx="805815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Équation" r:id="rId3" imgW="3708400" imgH="1320800" progId="Equation.3">
                  <p:embed/>
                </p:oleObj>
              </mc:Choice>
              <mc:Fallback>
                <p:oleObj name="Équation" r:id="rId3" imgW="3708400" imgH="13208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30400"/>
                        <a:ext cx="8058150" cy="287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Bachelier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596900" y="2147888"/>
          <a:ext cx="8064500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Équation" r:id="rId3" imgW="3720960" imgH="1346040" progId="Equation.3">
                  <p:embed/>
                </p:oleObj>
              </mc:Choice>
              <mc:Fallback>
                <p:oleObj name="Équation" r:id="rId3" imgW="3720960" imgH="134604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147888"/>
                        <a:ext cx="8064500" cy="291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Approximation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2214546" y="2071678"/>
          <a:ext cx="4938731" cy="308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Équation" r:id="rId3" imgW="1384300" imgH="863600" progId="Equation.3">
                  <p:embed/>
                </p:oleObj>
              </mc:Choice>
              <mc:Fallback>
                <p:oleObj name="Équation" r:id="rId3" imgW="1384300" imgH="863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071678"/>
                        <a:ext cx="4938731" cy="3081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Formule de CVA Bilatérale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 noChangeAspect="1"/>
          </p:cNvGraphicFramePr>
          <p:nvPr>
            <p:ph idx="1"/>
          </p:nvPr>
        </p:nvGraphicFramePr>
        <p:xfrm>
          <a:off x="428596" y="1714488"/>
          <a:ext cx="8241956" cy="4071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Équation" r:id="rId3" imgW="4241800" imgH="2095500" progId="Equation.3">
                  <p:embed/>
                </p:oleObj>
              </mc:Choice>
              <mc:Fallback>
                <p:oleObj name="Équation" r:id="rId3" imgW="4241800" imgH="20955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714488"/>
                        <a:ext cx="8241956" cy="4071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Desk </a:t>
            </a:r>
            <a:r>
              <a:rPr lang="fr-FR" dirty="0" err="1" smtClean="0"/>
              <a:t>xVA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Quels sont ses rôles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Quel est sont organisation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Quels sont fonctionnalités de  son système informatique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Quel est son mandat de risque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Quel sont ses interaction avec les autres services: Trading, Vente, BO, </a:t>
            </a:r>
            <a:r>
              <a:rPr lang="fr-FR" dirty="0" err="1" smtClean="0"/>
              <a:t>Legal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r>
              <a:rPr lang="fr-FR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224136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La CVA (vs. DVA) d’un swap </a:t>
            </a:r>
            <a:r>
              <a:rPr lang="fr-FR" b="1" dirty="0" smtClean="0"/>
              <a:t>payeur</a:t>
            </a:r>
            <a:r>
              <a:rPr lang="fr-FR" dirty="0" smtClean="0"/>
              <a:t> de taux fixe augmente (vs. baisse) avec: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780928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taux fixe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nominal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maturité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spread de la </a:t>
            </a:r>
            <a:r>
              <a:rPr lang="fr-FR" dirty="0" smtClean="0"/>
              <a:t>contrepartie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contrepartie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788024" y="2852936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banque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La rémunération du collatéral.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L’initial </a:t>
            </a:r>
            <a:r>
              <a:rPr lang="fr-FR" dirty="0" err="1" smtClean="0"/>
              <a:t>margin</a:t>
            </a:r>
            <a:endParaRPr lang="fr-FR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fr-FR" dirty="0" err="1" smtClean="0"/>
              <a:t>Etc</a:t>
            </a:r>
            <a:r>
              <a:rPr lang="fr-FR" dirty="0" smtClean="0"/>
              <a:t> …</a:t>
            </a:r>
          </a:p>
          <a:p>
            <a:pPr marL="514350" indent="-514350">
              <a:buFont typeface="+mj-lt"/>
              <a:buAutoNum type="arabicPeriod" startAt="6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941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224136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La CVA (vs. DVA) d’un swap </a:t>
            </a:r>
            <a:r>
              <a:rPr lang="fr-FR" b="1" dirty="0" smtClean="0"/>
              <a:t>receveur</a:t>
            </a:r>
            <a:r>
              <a:rPr lang="fr-FR" dirty="0" smtClean="0"/>
              <a:t> de taux fixe augmente (vs. baisse) avec: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780928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taux fixe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nominal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La maturité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 err="1" smtClean="0"/>
              <a:t>sprea</a:t>
            </a:r>
            <a:r>
              <a:rPr lang="fr-FR" dirty="0" smtClean="0"/>
              <a:t> de la contrepartie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contrepartie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788024" y="2852936"/>
            <a:ext cx="4114800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Le </a:t>
            </a:r>
            <a:r>
              <a:rPr lang="fr-FR" dirty="0" err="1" smtClean="0"/>
              <a:t>threshold</a:t>
            </a:r>
            <a:r>
              <a:rPr lang="fr-FR" dirty="0" smtClean="0"/>
              <a:t> de la banque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La rémunération du collatéral.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fr-FR" dirty="0" smtClean="0"/>
              <a:t>L’initial </a:t>
            </a:r>
            <a:r>
              <a:rPr lang="fr-FR" dirty="0" err="1" smtClean="0"/>
              <a:t>margin</a:t>
            </a:r>
            <a:endParaRPr lang="fr-FR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fr-FR" dirty="0" err="1" smtClean="0"/>
              <a:t>Etc</a:t>
            </a:r>
            <a:r>
              <a:rPr lang="fr-FR" dirty="0" smtClean="0"/>
              <a:t> …</a:t>
            </a:r>
          </a:p>
          <a:p>
            <a:pPr marL="514350" indent="-514350">
              <a:buFont typeface="+mj-lt"/>
              <a:buAutoNum type="arabicPeriod" startAt="6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92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792088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Que doit faire un trader CVA 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348880"/>
            <a:ext cx="8496944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Rien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Traiter des swaps de taux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Traiter swaps de change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Traiter des CDS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Acheter des Obligations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Acheter des Actions ?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993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Jour 1 - Après </a:t>
            </a:r>
            <a:r>
              <a:rPr lang="fr-FR" dirty="0" smtClean="0"/>
              <a:t>midi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CDS et Formules de CVA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CDS et modèle à intensité de défaut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Formule de la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CVA unilatérale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CVA analytique dans le cas d’une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swaption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Formule de la CVA bilatérale et la DVA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Sensibilités et effet portefeuille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Quizz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224136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Lorsque l’opération arrive à maturité faut il rendre la CVA (vs DVA):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23528" y="2780928"/>
            <a:ext cx="8352928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fr-FR" dirty="0" smtClean="0"/>
              <a:t>Oui ou non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client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vendeur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trader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 desk CVA 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 quelqu’un d’autre ?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049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Bibliographie</a:t>
            </a:r>
            <a:endParaRPr lang="en-GB" dirty="0"/>
          </a:p>
        </p:txBody>
      </p:sp>
      <p:pic>
        <p:nvPicPr>
          <p:cNvPr id="5" name="Picture 2" descr="http://i0.wp.com/cvacentral.com/wp-content/uploads/2014/05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53221"/>
            <a:ext cx="2880320" cy="42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765882" y="573153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/>
                </a:solidFill>
              </a:rPr>
              <a:t>http://cvacentral.com/</a:t>
            </a:r>
          </a:p>
        </p:txBody>
      </p:sp>
    </p:spTree>
    <p:extLst>
      <p:ext uri="{BB962C8B-B14F-4D97-AF65-F5344CB8AC3E}">
        <p14:creationId xmlns:p14="http://schemas.microsoft.com/office/powerpoint/2010/main" val="14933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Jour 2 - Matin 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FX &amp; </a:t>
            </a:r>
            <a:r>
              <a:rPr lang="fr-FR" dirty="0" err="1" smtClean="0"/>
              <a:t>Collatéralisation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Forward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de change et leur gestion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CVA Analytique d’un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forward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de change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CVA par simulation Monte Carlo d’un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forward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de change – Les détails de la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collatéralisation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>
                <a:latin typeface="Arial" pitchFamily="34" charset="0"/>
                <a:cs typeface="Arial" pitchFamily="34" charset="0"/>
              </a:rPr>
              <a:t>Initial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Margin</a:t>
            </a: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Jour 2 - Après </a:t>
            </a:r>
            <a:r>
              <a:rPr lang="fr-FR" dirty="0" smtClean="0"/>
              <a:t>midi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CVA &amp;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fr-F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Desk </a:t>
            </a: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xVA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: enjeux et organisation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err="1" smtClean="0">
                <a:latin typeface="Arial" pitchFamily="34" charset="0"/>
                <a:cs typeface="Arial" pitchFamily="34" charset="0"/>
              </a:rPr>
              <a:t>xVA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et réglementation : RWA CVA.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La couverture de la CVA et les contraintes réglementaires.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>
                <a:latin typeface="Arial" pitchFamily="34" charset="0"/>
                <a:cs typeface="Arial" pitchFamily="34" charset="0"/>
              </a:rPr>
              <a:t>Les « autres »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xVA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 :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ColVA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, FVA, MVA, KVA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etc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…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Quizz</a:t>
            </a:r>
            <a:endParaRPr lang="fr-FR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6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Mensualité d’un prêt à taux fixe.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On souhaite emprunter </a:t>
            </a:r>
            <a:r>
              <a:rPr lang="fr-FR" b="1" dirty="0" smtClean="0"/>
              <a:t>120 000 euros </a:t>
            </a:r>
            <a:r>
              <a:rPr lang="fr-FR" dirty="0" smtClean="0"/>
              <a:t>pendant </a:t>
            </a:r>
            <a:r>
              <a:rPr lang="fr-FR" b="1" dirty="0" smtClean="0"/>
              <a:t>10 ans </a:t>
            </a:r>
            <a:r>
              <a:rPr lang="fr-FR" dirty="0" smtClean="0"/>
              <a:t>à un taux de </a:t>
            </a:r>
            <a:r>
              <a:rPr lang="fr-FR" b="1" dirty="0" smtClean="0"/>
              <a:t>1%</a:t>
            </a:r>
            <a:r>
              <a:rPr lang="fr-FR" dirty="0" smtClean="0"/>
              <a:t>. Quelle est la mensualité?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1000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1050 euros.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1100 euros.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Répartition en nominal des dérivés par produits.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5" y="1881563"/>
            <a:ext cx="8005190" cy="331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7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Sensibilité et </a:t>
            </a:r>
            <a:r>
              <a:rPr lang="fr-FR" dirty="0" err="1" smtClean="0"/>
              <a:t>duration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Quelle est la sensibilité (pour 1 </a:t>
            </a:r>
            <a:r>
              <a:rPr lang="fr-FR" dirty="0" err="1" smtClean="0"/>
              <a:t>bp</a:t>
            </a:r>
            <a:r>
              <a:rPr lang="fr-FR" dirty="0" smtClean="0"/>
              <a:t>) d’un swap payeur de taux fixe  10 ans de nominal 100 millions d’euros: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9.5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-95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950 </a:t>
            </a:r>
            <a:r>
              <a:rPr lang="fr-FR" dirty="0" err="1" smtClean="0"/>
              <a:t>kEUR</a:t>
            </a:r>
            <a:r>
              <a:rPr lang="fr-FR" dirty="0" smtClean="0"/>
              <a:t>/</a:t>
            </a:r>
            <a:r>
              <a:rPr lang="fr-FR" dirty="0" err="1" smtClean="0"/>
              <a:t>bp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wapPr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0" y="271462"/>
            <a:ext cx="6896100" cy="631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457</Words>
  <Application>Microsoft Office PowerPoint</Application>
  <PresentationFormat>Affichage à l'écran (4:3)</PresentationFormat>
  <Paragraphs>94</Paragraphs>
  <Slides>31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3" baseType="lpstr">
      <vt:lpstr>Thème Office</vt:lpstr>
      <vt:lpstr>Équation</vt:lpstr>
      <vt:lpstr>Risque de  contrepartie et  Credit Value Adjustment.</vt:lpstr>
      <vt:lpstr>Jour 1 - Matin    Collatéralisation et Exposition</vt:lpstr>
      <vt:lpstr>Jour 1 - Après midi  CDS et Formules de CVA</vt:lpstr>
      <vt:lpstr>Jour 2 - Matin   FX &amp; Collatéralisation</vt:lpstr>
      <vt:lpstr>Jour 2 - Après midi  CVA &amp; Organisation</vt:lpstr>
      <vt:lpstr>Mensualité d’un prêt à taux fixe.</vt:lpstr>
      <vt:lpstr>Répartition en nominal des dérivés par produits.</vt:lpstr>
      <vt:lpstr>Sensibilité et duration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Formule de Black &amp; Scholes</vt:lpstr>
      <vt:lpstr>Formule de Bachelier</vt:lpstr>
      <vt:lpstr>Approximation</vt:lpstr>
      <vt:lpstr>Formule de CVA Bilatérale</vt:lpstr>
      <vt:lpstr>Le Desk xVA</vt:lpstr>
      <vt:lpstr>Quizz 1</vt:lpstr>
      <vt:lpstr>Quizz 2</vt:lpstr>
      <vt:lpstr>Quizz 3</vt:lpstr>
      <vt:lpstr>Quizz 4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Richard</dc:creator>
  <cp:lastModifiedBy>Guillemot Richard</cp:lastModifiedBy>
  <cp:revision>26</cp:revision>
  <cp:lastPrinted>2016-12-02T16:39:19Z</cp:lastPrinted>
  <dcterms:created xsi:type="dcterms:W3CDTF">2014-12-02T13:19:31Z</dcterms:created>
  <dcterms:modified xsi:type="dcterms:W3CDTF">2016-12-02T16:40:10Z</dcterms:modified>
</cp:coreProperties>
</file>