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84" r:id="rId5"/>
    <p:sldId id="285" r:id="rId6"/>
    <p:sldId id="257" r:id="rId7"/>
    <p:sldId id="282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72" r:id="rId17"/>
    <p:sldId id="273" r:id="rId18"/>
    <p:sldId id="274" r:id="rId19"/>
    <p:sldId id="275" r:id="rId20"/>
    <p:sldId id="287" r:id="rId21"/>
    <p:sldId id="276" r:id="rId22"/>
    <p:sldId id="266" r:id="rId23"/>
    <p:sldId id="267" r:id="rId24"/>
    <p:sldId id="271" r:id="rId25"/>
    <p:sldId id="270" r:id="rId26"/>
    <p:sldId id="286" r:id="rId27"/>
    <p:sldId id="277" r:id="rId28"/>
    <p:sldId id="279" r:id="rId29"/>
    <p:sldId id="281" r:id="rId30"/>
    <p:sldId id="280" r:id="rId31"/>
    <p:sldId id="283" r:id="rId32"/>
  </p:sldIdLst>
  <p:sldSz cx="9144000" cy="6858000" type="screen4x3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7" d="100"/>
          <a:sy n="107" d="100"/>
        </p:scale>
        <p:origin x="-106" y="2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5F1C1-72EE-453D-B9AF-AAD760D7B380}" type="datetimeFigureOut">
              <a:rPr lang="fr-FR" smtClean="0"/>
              <a:pPr/>
              <a:t>12/01/2017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2F7A-7CD5-48E2-97C1-EC1D6A1B3EE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5F1C1-72EE-453D-B9AF-AAD760D7B380}" type="datetimeFigureOut">
              <a:rPr lang="fr-FR" smtClean="0"/>
              <a:pPr/>
              <a:t>12/01/2017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2F7A-7CD5-48E2-97C1-EC1D6A1B3EE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5F1C1-72EE-453D-B9AF-AAD760D7B380}" type="datetimeFigureOut">
              <a:rPr lang="fr-FR" smtClean="0"/>
              <a:pPr/>
              <a:t>12/01/2017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2F7A-7CD5-48E2-97C1-EC1D6A1B3EE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5F1C1-72EE-453D-B9AF-AAD760D7B380}" type="datetimeFigureOut">
              <a:rPr lang="fr-FR" smtClean="0"/>
              <a:pPr/>
              <a:t>12/01/2017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2F7A-7CD5-48E2-97C1-EC1D6A1B3EE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5F1C1-72EE-453D-B9AF-AAD760D7B380}" type="datetimeFigureOut">
              <a:rPr lang="fr-FR" smtClean="0"/>
              <a:pPr/>
              <a:t>12/01/2017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2F7A-7CD5-48E2-97C1-EC1D6A1B3EE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5F1C1-72EE-453D-B9AF-AAD760D7B380}" type="datetimeFigureOut">
              <a:rPr lang="fr-FR" smtClean="0"/>
              <a:pPr/>
              <a:t>12/01/2017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2F7A-7CD5-48E2-97C1-EC1D6A1B3EE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5F1C1-72EE-453D-B9AF-AAD760D7B380}" type="datetimeFigureOut">
              <a:rPr lang="fr-FR" smtClean="0"/>
              <a:pPr/>
              <a:t>12/01/2017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2F7A-7CD5-48E2-97C1-EC1D6A1B3EE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5F1C1-72EE-453D-B9AF-AAD760D7B380}" type="datetimeFigureOut">
              <a:rPr lang="fr-FR" smtClean="0"/>
              <a:pPr/>
              <a:t>12/01/2017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2F7A-7CD5-48E2-97C1-EC1D6A1B3EE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5F1C1-72EE-453D-B9AF-AAD760D7B380}" type="datetimeFigureOut">
              <a:rPr lang="fr-FR" smtClean="0"/>
              <a:pPr/>
              <a:t>12/01/2017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2F7A-7CD5-48E2-97C1-EC1D6A1B3EE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5F1C1-72EE-453D-B9AF-AAD760D7B380}" type="datetimeFigureOut">
              <a:rPr lang="fr-FR" smtClean="0"/>
              <a:pPr/>
              <a:t>12/01/2017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2F7A-7CD5-48E2-97C1-EC1D6A1B3EE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5F1C1-72EE-453D-B9AF-AAD760D7B380}" type="datetimeFigureOut">
              <a:rPr lang="fr-FR" smtClean="0"/>
              <a:pPr/>
              <a:t>12/01/2017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2F7A-7CD5-48E2-97C1-EC1D6A1B3EE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5F1C1-72EE-453D-B9AF-AAD760D7B380}" type="datetimeFigureOut">
              <a:rPr lang="fr-FR" smtClean="0"/>
              <a:pPr/>
              <a:t>12/01/2017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D2F7A-7CD5-48E2-97C1-EC1D6A1B3EE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Risque de  contrepartie et </a:t>
            </a:r>
            <a:br>
              <a:rPr lang="fr-FR" dirty="0" smtClean="0"/>
            </a:br>
            <a:r>
              <a:rPr lang="fr-FR" dirty="0" err="1" smtClean="0"/>
              <a:t>Credit</a:t>
            </a:r>
            <a:r>
              <a:rPr lang="fr-FR" dirty="0" smtClean="0"/>
              <a:t> Value </a:t>
            </a:r>
            <a:r>
              <a:rPr lang="fr-FR" dirty="0" err="1" smtClean="0"/>
              <a:t>Adjustment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Richard GUILLEMOT</a:t>
            </a:r>
          </a:p>
          <a:p>
            <a:r>
              <a:rPr lang="fr-FR" dirty="0" smtClean="0"/>
              <a:t>5 et 6 Décembre 2016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SwapHedge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4903" y="0"/>
            <a:ext cx="7374194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SwapHedge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4903" y="0"/>
            <a:ext cx="7374194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EONI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23950" y="271462"/>
            <a:ext cx="6896100" cy="6315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SwaptionPric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2417" y="0"/>
            <a:ext cx="5339166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SwaptionHedge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4903" y="0"/>
            <a:ext cx="7374194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SwaptionHedge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4903" y="0"/>
            <a:ext cx="7374194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253423"/>
            <a:ext cx="9144000" cy="435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5802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56520"/>
            <a:ext cx="9144000" cy="594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8322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537" y="342900"/>
            <a:ext cx="8924925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0665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9265" y="0"/>
            <a:ext cx="74654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2861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Jour 1 - Matin  </a:t>
            </a:r>
            <a:br>
              <a:rPr lang="fr-FR" dirty="0" smtClean="0"/>
            </a:br>
            <a:r>
              <a:rPr lang="fr-FR" dirty="0" smtClean="0"/>
              <a:t> </a:t>
            </a:r>
            <a:r>
              <a:rPr lang="fr-FR" dirty="0" err="1" smtClean="0"/>
              <a:t>Collatéralisation</a:t>
            </a:r>
            <a:r>
              <a:rPr lang="fr-FR" dirty="0" smtClean="0"/>
              <a:t> et Exposition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endParaRPr lang="fr-FR" sz="2400" b="1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2400" dirty="0" smtClean="0">
                <a:latin typeface="Arial" pitchFamily="34" charset="0"/>
                <a:cs typeface="Arial" pitchFamily="34" charset="0"/>
              </a:rPr>
              <a:t>Typologie des risques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400" dirty="0" smtClean="0">
                <a:latin typeface="Arial" pitchFamily="34" charset="0"/>
                <a:cs typeface="Arial" pitchFamily="34" charset="0"/>
              </a:rPr>
              <a:t>Swaps de taux et leur gestion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400" dirty="0" smtClean="0">
                <a:latin typeface="Arial" pitchFamily="34" charset="0"/>
                <a:cs typeface="Arial" pitchFamily="34" charset="0"/>
              </a:rPr>
              <a:t>Le </a:t>
            </a:r>
            <a:r>
              <a:rPr lang="fr-FR" sz="2400" dirty="0" err="1" smtClean="0">
                <a:latin typeface="Arial" pitchFamily="34" charset="0"/>
                <a:cs typeface="Arial" pitchFamily="34" charset="0"/>
              </a:rPr>
              <a:t>Netting</a:t>
            </a:r>
            <a:endParaRPr lang="fr-FR" sz="2400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2400" dirty="0" smtClean="0">
                <a:latin typeface="Arial" pitchFamily="34" charset="0"/>
                <a:cs typeface="Arial" pitchFamily="34" charset="0"/>
              </a:rPr>
              <a:t>La </a:t>
            </a:r>
            <a:r>
              <a:rPr lang="fr-FR" sz="2400" dirty="0" err="1" smtClean="0">
                <a:latin typeface="Arial" pitchFamily="34" charset="0"/>
                <a:cs typeface="Arial" pitchFamily="34" charset="0"/>
              </a:rPr>
              <a:t>collatéralisation</a:t>
            </a:r>
            <a:endParaRPr lang="fr-FR" sz="2400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2400" dirty="0" smtClean="0">
                <a:latin typeface="Arial" pitchFamily="34" charset="0"/>
                <a:cs typeface="Arial" pitchFamily="34" charset="0"/>
              </a:rPr>
              <a:t>Valorisation </a:t>
            </a:r>
            <a:r>
              <a:rPr lang="fr-FR" sz="2400" dirty="0" err="1" smtClean="0">
                <a:latin typeface="Arial" pitchFamily="34" charset="0"/>
                <a:cs typeface="Arial" pitchFamily="34" charset="0"/>
              </a:rPr>
              <a:t>BiCourbe</a:t>
            </a:r>
            <a:endParaRPr lang="fr-FR" sz="2400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2400" dirty="0" smtClean="0">
                <a:latin typeface="Arial" pitchFamily="34" charset="0"/>
                <a:cs typeface="Arial" pitchFamily="34" charset="0"/>
              </a:rPr>
              <a:t>Exposition et </a:t>
            </a:r>
            <a:r>
              <a:rPr lang="fr-FR" sz="2400" dirty="0" err="1" smtClean="0">
                <a:latin typeface="Arial" pitchFamily="34" charset="0"/>
                <a:cs typeface="Arial" pitchFamily="34" charset="0"/>
              </a:rPr>
              <a:t>swaption</a:t>
            </a:r>
            <a:endParaRPr lang="fr-FR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0088" y="823913"/>
            <a:ext cx="7743825" cy="521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15884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5214" y="0"/>
            <a:ext cx="76935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1611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Formule de Black &amp; </a:t>
            </a:r>
            <a:r>
              <a:rPr lang="fr-FR" dirty="0" err="1" smtClean="0"/>
              <a:t>Scholes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 noChangeAspect="1"/>
          </p:cNvGraphicFramePr>
          <p:nvPr>
            <p:ph idx="1"/>
          </p:nvPr>
        </p:nvGraphicFramePr>
        <p:xfrm>
          <a:off x="900113" y="1930400"/>
          <a:ext cx="8058150" cy="2870200"/>
        </p:xfrm>
        <a:graphic>
          <a:graphicData uri="http://schemas.openxmlformats.org/presentationml/2006/ole">
            <p:oleObj spid="_x0000_s1036" name="Équation" r:id="rId3" imgW="3708400" imgH="1320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Formule de Bachelier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 noChangeAspect="1"/>
          </p:cNvGraphicFramePr>
          <p:nvPr>
            <p:ph idx="1"/>
          </p:nvPr>
        </p:nvGraphicFramePr>
        <p:xfrm>
          <a:off x="596900" y="2147888"/>
          <a:ext cx="8064500" cy="2917825"/>
        </p:xfrm>
        <a:graphic>
          <a:graphicData uri="http://schemas.openxmlformats.org/presentationml/2006/ole">
            <p:oleObj spid="_x0000_s2060" name="Équation" r:id="rId3" imgW="3721100" imgH="1346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Approximation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 noChangeAspect="1"/>
          </p:cNvGraphicFramePr>
          <p:nvPr>
            <p:ph idx="1"/>
          </p:nvPr>
        </p:nvGraphicFramePr>
        <p:xfrm>
          <a:off x="2214546" y="2071678"/>
          <a:ext cx="4938731" cy="3081383"/>
        </p:xfrm>
        <a:graphic>
          <a:graphicData uri="http://schemas.openxmlformats.org/presentationml/2006/ole">
            <p:oleObj spid="_x0000_s28684" name="Équation" r:id="rId3" imgW="1384300" imgH="863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Formule de CVA Bilatérale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 noChangeAspect="1"/>
          </p:cNvGraphicFramePr>
          <p:nvPr>
            <p:ph idx="1"/>
          </p:nvPr>
        </p:nvGraphicFramePr>
        <p:xfrm>
          <a:off x="428596" y="1714488"/>
          <a:ext cx="8241956" cy="4071966"/>
        </p:xfrm>
        <a:graphic>
          <a:graphicData uri="http://schemas.openxmlformats.org/presentationml/2006/ole">
            <p:oleObj spid="_x0000_s27660" name="Équation" r:id="rId3" imgW="4241800" imgH="20955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Desk </a:t>
            </a:r>
            <a:r>
              <a:rPr lang="fr-FR" dirty="0" err="1" smtClean="0"/>
              <a:t>xVA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 smtClean="0"/>
              <a:t>Quels sont ses rôles ?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Quelle </a:t>
            </a:r>
            <a:r>
              <a:rPr lang="fr-FR" dirty="0" smtClean="0"/>
              <a:t>est </a:t>
            </a:r>
            <a:r>
              <a:rPr lang="fr-FR" dirty="0" smtClean="0"/>
              <a:t>son </a:t>
            </a:r>
            <a:r>
              <a:rPr lang="fr-FR" dirty="0" smtClean="0"/>
              <a:t>organisation ?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Quelles </a:t>
            </a:r>
            <a:r>
              <a:rPr lang="fr-FR" dirty="0" smtClean="0"/>
              <a:t>sont </a:t>
            </a:r>
            <a:r>
              <a:rPr lang="fr-FR" dirty="0" smtClean="0"/>
              <a:t>les fonctionnalités </a:t>
            </a:r>
            <a:r>
              <a:rPr lang="fr-FR" dirty="0" smtClean="0"/>
              <a:t>de  son système informatique ?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Quel est son mandat de risque ?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Quel sont ses </a:t>
            </a:r>
            <a:r>
              <a:rPr lang="fr-FR" dirty="0" smtClean="0"/>
              <a:t>interactions </a:t>
            </a:r>
            <a:r>
              <a:rPr lang="fr-FR" dirty="0" smtClean="0"/>
              <a:t>avec les autres services: Trading, Vente, BO, </a:t>
            </a:r>
            <a:r>
              <a:rPr lang="fr-FR" dirty="0" err="1" smtClean="0"/>
              <a:t>Legal</a:t>
            </a:r>
            <a:r>
              <a:rPr lang="fr-FR" dirty="0" smtClean="0"/>
              <a:t> </a:t>
            </a:r>
            <a:r>
              <a:rPr lang="fr-FR" dirty="0" err="1" smtClean="0"/>
              <a:t>etc</a:t>
            </a:r>
            <a:r>
              <a:rPr lang="fr-FR" dirty="0" smtClean="0"/>
              <a:t>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2093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Quizz 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1224136"/>
          </a:xfrm>
        </p:spPr>
        <p:txBody>
          <a:bodyPr/>
          <a:lstStyle/>
          <a:p>
            <a:pPr>
              <a:buNone/>
            </a:pPr>
            <a:r>
              <a:rPr lang="fr-FR" dirty="0" smtClean="0"/>
              <a:t>La CVA (vs. DVA) d’un swap </a:t>
            </a:r>
            <a:r>
              <a:rPr lang="fr-FR" b="1" dirty="0" smtClean="0"/>
              <a:t>payeur</a:t>
            </a:r>
            <a:r>
              <a:rPr lang="fr-FR" dirty="0" smtClean="0"/>
              <a:t> de taux fixe augmente (vs. baisse) avec:</a:t>
            </a:r>
          </a:p>
          <a:p>
            <a:pPr>
              <a:buNone/>
            </a:pPr>
            <a:endParaRPr lang="fr-FR" dirty="0" smtClean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323528" y="2780928"/>
            <a:ext cx="4114800" cy="38884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fr-FR" dirty="0" smtClean="0"/>
              <a:t>Le taux fixe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Le nominal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La maturité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Le spread de la contrepartie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Le </a:t>
            </a:r>
            <a:r>
              <a:rPr lang="fr-FR" dirty="0" err="1" smtClean="0"/>
              <a:t>threshold</a:t>
            </a:r>
            <a:r>
              <a:rPr lang="fr-FR" dirty="0" smtClean="0"/>
              <a:t> de la contrepartie</a:t>
            </a:r>
          </a:p>
          <a:p>
            <a:pPr marL="514350" indent="-514350">
              <a:buFont typeface="+mj-lt"/>
              <a:buAutoNum type="arabicPeriod"/>
            </a:pPr>
            <a:endParaRPr lang="fr-FR" dirty="0" smtClean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4788024" y="2852936"/>
            <a:ext cx="4114800" cy="3888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6"/>
            </a:pPr>
            <a:r>
              <a:rPr lang="fr-FR" dirty="0" smtClean="0"/>
              <a:t>Le </a:t>
            </a:r>
            <a:r>
              <a:rPr lang="fr-FR" dirty="0" err="1" smtClean="0"/>
              <a:t>threshold</a:t>
            </a:r>
            <a:r>
              <a:rPr lang="fr-FR" dirty="0" smtClean="0"/>
              <a:t> de la banque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fr-FR" dirty="0" smtClean="0"/>
              <a:t>La rémunération du collatéral.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fr-FR" dirty="0" smtClean="0"/>
              <a:t>L’initial </a:t>
            </a:r>
            <a:r>
              <a:rPr lang="fr-FR" dirty="0" err="1" smtClean="0"/>
              <a:t>margin</a:t>
            </a:r>
            <a:endParaRPr lang="fr-FR" dirty="0" smtClean="0"/>
          </a:p>
          <a:p>
            <a:pPr marL="514350" indent="-514350">
              <a:buFont typeface="+mj-lt"/>
              <a:buAutoNum type="arabicPeriod" startAt="6"/>
            </a:pPr>
            <a:r>
              <a:rPr lang="fr-FR" dirty="0" err="1" smtClean="0"/>
              <a:t>Etc</a:t>
            </a:r>
            <a:r>
              <a:rPr lang="fr-FR" dirty="0" smtClean="0"/>
              <a:t> …</a:t>
            </a:r>
          </a:p>
          <a:p>
            <a:pPr marL="514350" indent="-514350">
              <a:buFont typeface="+mj-lt"/>
              <a:buAutoNum type="arabicPeriod" startAt="6"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xmlns="" val="129411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Quizz 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1224136"/>
          </a:xfrm>
        </p:spPr>
        <p:txBody>
          <a:bodyPr/>
          <a:lstStyle/>
          <a:p>
            <a:pPr>
              <a:buNone/>
            </a:pPr>
            <a:r>
              <a:rPr lang="fr-FR" dirty="0" smtClean="0"/>
              <a:t>La CVA (vs. DVA) d’un swap </a:t>
            </a:r>
            <a:r>
              <a:rPr lang="fr-FR" b="1" dirty="0" smtClean="0"/>
              <a:t>receveur</a:t>
            </a:r>
            <a:r>
              <a:rPr lang="fr-FR" dirty="0" smtClean="0"/>
              <a:t> de taux fixe augmente (vs. baisse) avec:</a:t>
            </a:r>
          </a:p>
          <a:p>
            <a:pPr>
              <a:buNone/>
            </a:pPr>
            <a:endParaRPr lang="fr-FR" dirty="0" smtClean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323528" y="2780928"/>
            <a:ext cx="4114800" cy="38884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fr-FR" dirty="0" smtClean="0"/>
              <a:t>Le taux fixe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Le nominal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La maturité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Le </a:t>
            </a:r>
            <a:r>
              <a:rPr lang="fr-FR" dirty="0" err="1" smtClean="0"/>
              <a:t>spread</a:t>
            </a:r>
            <a:r>
              <a:rPr lang="fr-FR" dirty="0" smtClean="0"/>
              <a:t> </a:t>
            </a:r>
            <a:r>
              <a:rPr lang="fr-FR" dirty="0" smtClean="0"/>
              <a:t>de la contrepartie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Le </a:t>
            </a:r>
            <a:r>
              <a:rPr lang="fr-FR" dirty="0" err="1" smtClean="0"/>
              <a:t>threshold</a:t>
            </a:r>
            <a:r>
              <a:rPr lang="fr-FR" dirty="0" smtClean="0"/>
              <a:t> de la contrepartie</a:t>
            </a:r>
          </a:p>
          <a:p>
            <a:pPr marL="514350" indent="-514350">
              <a:buFont typeface="+mj-lt"/>
              <a:buAutoNum type="arabicPeriod"/>
            </a:pPr>
            <a:endParaRPr lang="fr-FR" dirty="0" smtClean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4788024" y="2852936"/>
            <a:ext cx="4114800" cy="3888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6"/>
            </a:pPr>
            <a:r>
              <a:rPr lang="fr-FR" dirty="0" smtClean="0"/>
              <a:t>Le </a:t>
            </a:r>
            <a:r>
              <a:rPr lang="fr-FR" dirty="0" err="1" smtClean="0"/>
              <a:t>threshold</a:t>
            </a:r>
            <a:r>
              <a:rPr lang="fr-FR" dirty="0" smtClean="0"/>
              <a:t> de la banque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fr-FR" dirty="0" smtClean="0"/>
              <a:t>La rémunération du collatéral.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fr-FR" dirty="0" smtClean="0"/>
              <a:t>L’initial </a:t>
            </a:r>
            <a:r>
              <a:rPr lang="fr-FR" dirty="0" err="1" smtClean="0"/>
              <a:t>margin</a:t>
            </a:r>
            <a:endParaRPr lang="fr-FR" dirty="0" smtClean="0"/>
          </a:p>
          <a:p>
            <a:pPr marL="514350" indent="-514350">
              <a:buFont typeface="+mj-lt"/>
              <a:buAutoNum type="arabicPeriod" startAt="6"/>
            </a:pPr>
            <a:r>
              <a:rPr lang="fr-FR" dirty="0" err="1" smtClean="0"/>
              <a:t>Etc</a:t>
            </a:r>
            <a:r>
              <a:rPr lang="fr-FR" dirty="0" smtClean="0"/>
              <a:t> …</a:t>
            </a:r>
          </a:p>
          <a:p>
            <a:pPr marL="514350" indent="-514350">
              <a:buFont typeface="+mj-lt"/>
              <a:buAutoNum type="arabicPeriod" startAt="6"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xmlns="" val="4292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Quizz 3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792088"/>
          </a:xfrm>
        </p:spPr>
        <p:txBody>
          <a:bodyPr/>
          <a:lstStyle/>
          <a:p>
            <a:pPr>
              <a:buNone/>
            </a:pPr>
            <a:r>
              <a:rPr lang="fr-FR" dirty="0" smtClean="0"/>
              <a:t>Que doit faire un trader CVA :</a:t>
            </a:r>
          </a:p>
          <a:p>
            <a:pPr>
              <a:buNone/>
            </a:pPr>
            <a:endParaRPr lang="fr-FR" dirty="0" smtClean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323528" y="2348880"/>
            <a:ext cx="8496944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fr-FR" dirty="0" smtClean="0"/>
              <a:t>Rien ?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Traiter des swaps de taux ?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Traiter swaps de change ?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Traiter des CDS ?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Acheter des Obligations ?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Acheter des Actions ?</a:t>
            </a:r>
          </a:p>
          <a:p>
            <a:pPr marL="514350" indent="-514350">
              <a:buFont typeface="+mj-lt"/>
              <a:buAutoNum type="arabicPeriod"/>
            </a:pPr>
            <a:endParaRPr lang="fr-FR" dirty="0" smtClean="0"/>
          </a:p>
          <a:p>
            <a:pPr marL="514350" indent="-514350">
              <a:buFont typeface="+mj-lt"/>
              <a:buAutoNum type="arabicPeriod"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xmlns="" val="229935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Jour 1 - Après midi </a:t>
            </a:r>
            <a:br>
              <a:rPr lang="fr-FR" dirty="0" smtClean="0"/>
            </a:br>
            <a:r>
              <a:rPr lang="fr-FR" dirty="0" smtClean="0"/>
              <a:t>CDS et Formules de CVA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endParaRPr lang="fr-FR" sz="2400" b="1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2400" dirty="0" smtClean="0">
                <a:latin typeface="Arial" pitchFamily="34" charset="0"/>
                <a:cs typeface="Arial" pitchFamily="34" charset="0"/>
              </a:rPr>
              <a:t>CDS et modèle à intensité de défaut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400" dirty="0" smtClean="0">
                <a:latin typeface="Arial" pitchFamily="34" charset="0"/>
                <a:cs typeface="Arial" pitchFamily="34" charset="0"/>
              </a:rPr>
              <a:t>Formule de la CVA unilatérale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400" dirty="0" smtClean="0">
                <a:latin typeface="Arial" pitchFamily="34" charset="0"/>
                <a:cs typeface="Arial" pitchFamily="34" charset="0"/>
              </a:rPr>
              <a:t>CVA analytique dans le cas d’une </a:t>
            </a:r>
            <a:r>
              <a:rPr lang="fr-FR" sz="2400" dirty="0" err="1" smtClean="0">
                <a:latin typeface="Arial" pitchFamily="34" charset="0"/>
                <a:cs typeface="Arial" pitchFamily="34" charset="0"/>
              </a:rPr>
              <a:t>swaption</a:t>
            </a:r>
            <a:endParaRPr lang="fr-FR" sz="2400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2400" dirty="0" smtClean="0">
                <a:latin typeface="Arial" pitchFamily="34" charset="0"/>
                <a:cs typeface="Arial" pitchFamily="34" charset="0"/>
              </a:rPr>
              <a:t>Formule de la CVA bilatérale et la DVA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400" dirty="0" smtClean="0">
                <a:latin typeface="Arial" pitchFamily="34" charset="0"/>
                <a:cs typeface="Arial" pitchFamily="34" charset="0"/>
              </a:rPr>
              <a:t>Sensibilités et effet portefeuille</a:t>
            </a:r>
          </a:p>
          <a:p>
            <a:pPr marL="514350" indent="-514350">
              <a:buFont typeface="+mj-lt"/>
              <a:buAutoNum type="arabicPeriod"/>
            </a:pPr>
            <a:endParaRPr lang="fr-FR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Quizz 4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1224136"/>
          </a:xfrm>
        </p:spPr>
        <p:txBody>
          <a:bodyPr/>
          <a:lstStyle/>
          <a:p>
            <a:pPr>
              <a:buNone/>
            </a:pPr>
            <a:r>
              <a:rPr lang="fr-FR" dirty="0" smtClean="0"/>
              <a:t>Lorsque l’opération arrive à maturité faut il rendre la CVA (vs DVA):</a:t>
            </a:r>
          </a:p>
          <a:p>
            <a:pPr>
              <a:buNone/>
            </a:pPr>
            <a:endParaRPr lang="fr-FR" dirty="0" smtClean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323528" y="2780928"/>
            <a:ext cx="8352928" cy="3888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fr-FR" dirty="0" smtClean="0"/>
              <a:t>Oui ou non ?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Au client ?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Au vendeur ?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Au trader ?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Au desk CVA ?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A quelqu’un d’autre ?</a:t>
            </a:r>
          </a:p>
          <a:p>
            <a:pPr marL="514350" indent="-514350">
              <a:buFont typeface="+mj-lt"/>
              <a:buAutoNum type="arabicPeriod"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xmlns="" val="50493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Bibliographie</a:t>
            </a:r>
            <a:endParaRPr lang="en-GB" dirty="0"/>
          </a:p>
        </p:txBody>
      </p:sp>
      <p:pic>
        <p:nvPicPr>
          <p:cNvPr id="5" name="Picture 2" descr="http://i0.wp.com/cvacentral.com/wp-content/uploads/2014/05/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253221"/>
            <a:ext cx="2880320" cy="4205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2765882" y="5731534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tx2"/>
                </a:solidFill>
              </a:rPr>
              <a:t>http://cvacentral.com/</a:t>
            </a:r>
          </a:p>
        </p:txBody>
      </p:sp>
    </p:spTree>
    <p:extLst>
      <p:ext uri="{BB962C8B-B14F-4D97-AF65-F5344CB8AC3E}">
        <p14:creationId xmlns:p14="http://schemas.microsoft.com/office/powerpoint/2010/main" xmlns="" val="149336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Jour 2 - Matin  </a:t>
            </a:r>
            <a:br>
              <a:rPr lang="fr-FR" dirty="0" smtClean="0"/>
            </a:br>
            <a:r>
              <a:rPr lang="fr-FR" dirty="0" smtClean="0"/>
              <a:t>FX &amp; </a:t>
            </a:r>
            <a:r>
              <a:rPr lang="fr-FR" dirty="0" err="1" smtClean="0"/>
              <a:t>Collatéralisation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endParaRPr lang="fr-FR" sz="2400" b="1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2400" dirty="0" err="1" smtClean="0">
                <a:latin typeface="Arial" pitchFamily="34" charset="0"/>
                <a:cs typeface="Arial" pitchFamily="34" charset="0"/>
              </a:rPr>
              <a:t>Forward</a:t>
            </a:r>
            <a:r>
              <a:rPr lang="fr-FR" sz="2400" dirty="0" smtClean="0">
                <a:latin typeface="Arial" pitchFamily="34" charset="0"/>
                <a:cs typeface="Arial" pitchFamily="34" charset="0"/>
              </a:rPr>
              <a:t> de change et leur gestion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400" dirty="0" smtClean="0">
                <a:latin typeface="Arial" pitchFamily="34" charset="0"/>
                <a:cs typeface="Arial" pitchFamily="34" charset="0"/>
              </a:rPr>
              <a:t>CVA Analytique d’un </a:t>
            </a:r>
            <a:r>
              <a:rPr lang="fr-FR" sz="2400" dirty="0" err="1" smtClean="0">
                <a:latin typeface="Arial" pitchFamily="34" charset="0"/>
                <a:cs typeface="Arial" pitchFamily="34" charset="0"/>
              </a:rPr>
              <a:t>forward</a:t>
            </a:r>
            <a:r>
              <a:rPr lang="fr-FR" sz="2400" dirty="0" smtClean="0">
                <a:latin typeface="Arial" pitchFamily="34" charset="0"/>
                <a:cs typeface="Arial" pitchFamily="34" charset="0"/>
              </a:rPr>
              <a:t> de change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400" dirty="0" smtClean="0">
                <a:latin typeface="Arial" pitchFamily="34" charset="0"/>
                <a:cs typeface="Arial" pitchFamily="34" charset="0"/>
              </a:rPr>
              <a:t>CVA par simulation Monte Carlo d’un </a:t>
            </a:r>
            <a:r>
              <a:rPr lang="fr-FR" sz="2400" dirty="0" err="1" smtClean="0">
                <a:latin typeface="Arial" pitchFamily="34" charset="0"/>
                <a:cs typeface="Arial" pitchFamily="34" charset="0"/>
              </a:rPr>
              <a:t>forward</a:t>
            </a:r>
            <a:r>
              <a:rPr lang="fr-FR" sz="2400" dirty="0" smtClean="0">
                <a:latin typeface="Arial" pitchFamily="34" charset="0"/>
                <a:cs typeface="Arial" pitchFamily="34" charset="0"/>
              </a:rPr>
              <a:t> de change – Les détails de la </a:t>
            </a:r>
            <a:r>
              <a:rPr lang="fr-FR" sz="2400" dirty="0" err="1" smtClean="0">
                <a:latin typeface="Arial" pitchFamily="34" charset="0"/>
                <a:cs typeface="Arial" pitchFamily="34" charset="0"/>
              </a:rPr>
              <a:t>collatéralisation</a:t>
            </a:r>
            <a:endParaRPr lang="fr-FR" sz="2400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2400" dirty="0">
                <a:latin typeface="Arial" pitchFamily="34" charset="0"/>
                <a:cs typeface="Arial" pitchFamily="34" charset="0"/>
              </a:rPr>
              <a:t>Initial </a:t>
            </a:r>
            <a:r>
              <a:rPr lang="fr-FR" sz="2400" dirty="0" err="1" smtClean="0">
                <a:latin typeface="Arial" pitchFamily="34" charset="0"/>
                <a:cs typeface="Arial" pitchFamily="34" charset="0"/>
              </a:rPr>
              <a:t>Margin</a:t>
            </a:r>
            <a:endParaRPr lang="fr-FR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176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Jour 2 - Après midi </a:t>
            </a:r>
            <a:br>
              <a:rPr lang="fr-FR" dirty="0" smtClean="0"/>
            </a:br>
            <a:r>
              <a:rPr lang="fr-FR" dirty="0" smtClean="0"/>
              <a:t>CVA &amp; Organisation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endParaRPr lang="fr-FR" sz="2400" b="1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2400" dirty="0" smtClean="0">
                <a:latin typeface="Arial" pitchFamily="34" charset="0"/>
                <a:cs typeface="Arial" pitchFamily="34" charset="0"/>
              </a:rPr>
              <a:t>Desk </a:t>
            </a:r>
            <a:r>
              <a:rPr lang="fr-FR" sz="2400" dirty="0" err="1" smtClean="0">
                <a:latin typeface="Arial" pitchFamily="34" charset="0"/>
                <a:cs typeface="Arial" pitchFamily="34" charset="0"/>
              </a:rPr>
              <a:t>xVA</a:t>
            </a:r>
            <a:r>
              <a:rPr lang="fr-FR" sz="2400" dirty="0" smtClean="0">
                <a:latin typeface="Arial" pitchFamily="34" charset="0"/>
                <a:cs typeface="Arial" pitchFamily="34" charset="0"/>
              </a:rPr>
              <a:t> : enjeux et organisation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400" dirty="0" err="1" smtClean="0">
                <a:latin typeface="Arial" pitchFamily="34" charset="0"/>
                <a:cs typeface="Arial" pitchFamily="34" charset="0"/>
              </a:rPr>
              <a:t>xVA</a:t>
            </a:r>
            <a:r>
              <a:rPr lang="fr-FR" sz="2400" dirty="0" smtClean="0">
                <a:latin typeface="Arial" pitchFamily="34" charset="0"/>
                <a:cs typeface="Arial" pitchFamily="34" charset="0"/>
              </a:rPr>
              <a:t> et réglementation : RWA CVA.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400" dirty="0" smtClean="0">
                <a:latin typeface="Arial" pitchFamily="34" charset="0"/>
                <a:cs typeface="Arial" pitchFamily="34" charset="0"/>
              </a:rPr>
              <a:t>La couverture de la CVA et les contraintes réglementaires.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400" dirty="0">
                <a:latin typeface="Arial" pitchFamily="34" charset="0"/>
                <a:cs typeface="Arial" pitchFamily="34" charset="0"/>
              </a:rPr>
              <a:t>Les « autres » </a:t>
            </a:r>
            <a:r>
              <a:rPr lang="fr-FR" sz="2400" dirty="0" err="1">
                <a:latin typeface="Arial" pitchFamily="34" charset="0"/>
                <a:cs typeface="Arial" pitchFamily="34" charset="0"/>
              </a:rPr>
              <a:t>xVA</a:t>
            </a:r>
            <a:r>
              <a:rPr lang="fr-FR" sz="2400" dirty="0">
                <a:latin typeface="Arial" pitchFamily="34" charset="0"/>
                <a:cs typeface="Arial" pitchFamily="34" charset="0"/>
              </a:rPr>
              <a:t> : </a:t>
            </a:r>
            <a:r>
              <a:rPr lang="fr-FR" sz="2400" dirty="0" err="1">
                <a:latin typeface="Arial" pitchFamily="34" charset="0"/>
                <a:cs typeface="Arial" pitchFamily="34" charset="0"/>
              </a:rPr>
              <a:t>ColVA</a:t>
            </a:r>
            <a:r>
              <a:rPr lang="fr-FR" sz="2400" dirty="0">
                <a:latin typeface="Arial" pitchFamily="34" charset="0"/>
                <a:cs typeface="Arial" pitchFamily="34" charset="0"/>
              </a:rPr>
              <a:t>, FVA, MVA, KVA </a:t>
            </a:r>
            <a:r>
              <a:rPr lang="fr-FR" sz="2400" dirty="0" err="1">
                <a:latin typeface="Arial" pitchFamily="34" charset="0"/>
                <a:cs typeface="Arial" pitchFamily="34" charset="0"/>
              </a:rPr>
              <a:t>etc</a:t>
            </a:r>
            <a:r>
              <a:rPr lang="fr-FR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2400" dirty="0" smtClean="0">
                <a:latin typeface="Arial" pitchFamily="34" charset="0"/>
                <a:cs typeface="Arial" pitchFamily="34" charset="0"/>
              </a:rPr>
              <a:t>…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400" dirty="0" smtClean="0">
                <a:latin typeface="Arial" pitchFamily="34" charset="0"/>
                <a:cs typeface="Arial" pitchFamily="34" charset="0"/>
              </a:rPr>
              <a:t>Quizz</a:t>
            </a:r>
          </a:p>
        </p:txBody>
      </p:sp>
    </p:spTree>
    <p:extLst>
      <p:ext uri="{BB962C8B-B14F-4D97-AF65-F5344CB8AC3E}">
        <p14:creationId xmlns:p14="http://schemas.microsoft.com/office/powerpoint/2010/main" xmlns="" val="393066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Mensualité d’un prêt à taux fixe.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On souhaite emprunter </a:t>
            </a:r>
            <a:r>
              <a:rPr lang="fr-FR" b="1" dirty="0" smtClean="0"/>
              <a:t>120 000 euros </a:t>
            </a:r>
            <a:r>
              <a:rPr lang="fr-FR" dirty="0" smtClean="0"/>
              <a:t>pendant </a:t>
            </a:r>
            <a:r>
              <a:rPr lang="fr-FR" b="1" dirty="0" smtClean="0"/>
              <a:t>10 ans </a:t>
            </a:r>
            <a:r>
              <a:rPr lang="fr-FR" dirty="0" smtClean="0"/>
              <a:t>à un taux de </a:t>
            </a:r>
            <a:r>
              <a:rPr lang="fr-FR" b="1" dirty="0" smtClean="0"/>
              <a:t>1%</a:t>
            </a:r>
            <a:r>
              <a:rPr lang="fr-FR" dirty="0" smtClean="0"/>
              <a:t>. Quelle est la mensualité?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950 euros.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1000 euros.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1050 euros.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1100 euros. 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Répartition en nominal des dérivés par produits.</a:t>
            </a:r>
            <a:endParaRPr lang="en-GB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4185" y="1881563"/>
            <a:ext cx="8005190" cy="3315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01277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Sensibilité et </a:t>
            </a:r>
            <a:r>
              <a:rPr lang="fr-FR" dirty="0" err="1" smtClean="0"/>
              <a:t>duration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Quelle est la sensibilité (pour 1 </a:t>
            </a:r>
            <a:r>
              <a:rPr lang="fr-FR" dirty="0" err="1" smtClean="0"/>
              <a:t>bp</a:t>
            </a:r>
            <a:r>
              <a:rPr lang="fr-FR" dirty="0" smtClean="0"/>
              <a:t>) d’un swap payeur de taux fixe  10 ans de nominal 100 millions d’euros: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9.5 </a:t>
            </a:r>
            <a:r>
              <a:rPr lang="fr-FR" dirty="0" err="1" smtClean="0"/>
              <a:t>kEUR</a:t>
            </a:r>
            <a:r>
              <a:rPr lang="fr-FR" dirty="0" smtClean="0"/>
              <a:t>/</a:t>
            </a:r>
            <a:r>
              <a:rPr lang="fr-FR" dirty="0" err="1" smtClean="0"/>
              <a:t>bp</a:t>
            </a:r>
            <a:endParaRPr lang="fr-FR" dirty="0" smtClean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95 </a:t>
            </a:r>
            <a:r>
              <a:rPr lang="fr-FR" dirty="0" err="1" smtClean="0"/>
              <a:t>kEUR</a:t>
            </a:r>
            <a:r>
              <a:rPr lang="fr-FR" dirty="0" smtClean="0"/>
              <a:t>/</a:t>
            </a:r>
            <a:r>
              <a:rPr lang="fr-FR" dirty="0" err="1" smtClean="0"/>
              <a:t>bp</a:t>
            </a:r>
            <a:endParaRPr lang="fr-FR" dirty="0" smtClean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-95 </a:t>
            </a:r>
            <a:r>
              <a:rPr lang="fr-FR" dirty="0" err="1" smtClean="0"/>
              <a:t>kEUR</a:t>
            </a:r>
            <a:r>
              <a:rPr lang="fr-FR" dirty="0" smtClean="0"/>
              <a:t>/</a:t>
            </a:r>
            <a:r>
              <a:rPr lang="fr-FR" dirty="0" err="1" smtClean="0"/>
              <a:t>bp</a:t>
            </a:r>
            <a:endParaRPr lang="fr-FR" dirty="0" smtClean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950 </a:t>
            </a:r>
            <a:r>
              <a:rPr lang="fr-FR" dirty="0" err="1" smtClean="0"/>
              <a:t>kEUR</a:t>
            </a:r>
            <a:r>
              <a:rPr lang="fr-FR" dirty="0" smtClean="0"/>
              <a:t>/</a:t>
            </a:r>
            <a:r>
              <a:rPr lang="fr-FR" dirty="0" err="1" smtClean="0"/>
              <a:t>bp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SwapPric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23950" y="271462"/>
            <a:ext cx="6896100" cy="6315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458</Words>
  <Application>Microsoft Office PowerPoint</Application>
  <PresentationFormat>Affichage à l'écran (4:3)</PresentationFormat>
  <Paragraphs>94</Paragraphs>
  <Slides>31</Slides>
  <Notes>0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3" baseType="lpstr">
      <vt:lpstr>Thème Office</vt:lpstr>
      <vt:lpstr>Équation</vt:lpstr>
      <vt:lpstr>Risque de  contrepartie et  Credit Value Adjustment.</vt:lpstr>
      <vt:lpstr>Jour 1 - Matin    Collatéralisation et Exposition</vt:lpstr>
      <vt:lpstr>Jour 1 - Après midi  CDS et Formules de CVA</vt:lpstr>
      <vt:lpstr>Jour 2 - Matin   FX &amp; Collatéralisation</vt:lpstr>
      <vt:lpstr>Jour 2 - Après midi  CVA &amp; Organisation</vt:lpstr>
      <vt:lpstr>Mensualité d’un prêt à taux fixe.</vt:lpstr>
      <vt:lpstr>Répartition en nominal des dérivés par produits.</vt:lpstr>
      <vt:lpstr>Sensibilité et duration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  <vt:lpstr>Formule de Black &amp; Scholes</vt:lpstr>
      <vt:lpstr>Formule de Bachelier</vt:lpstr>
      <vt:lpstr>Approximation</vt:lpstr>
      <vt:lpstr>Formule de CVA Bilatérale</vt:lpstr>
      <vt:lpstr>Le Desk xVA</vt:lpstr>
      <vt:lpstr>Quizz 1</vt:lpstr>
      <vt:lpstr>Quizz 2</vt:lpstr>
      <vt:lpstr>Quizz 3</vt:lpstr>
      <vt:lpstr>Quizz 4</vt:lpstr>
      <vt:lpstr>Bibliographie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Richard</dc:creator>
  <cp:lastModifiedBy>Richard</cp:lastModifiedBy>
  <cp:revision>27</cp:revision>
  <cp:lastPrinted>2016-12-02T16:39:19Z</cp:lastPrinted>
  <dcterms:created xsi:type="dcterms:W3CDTF">2014-12-02T13:19:31Z</dcterms:created>
  <dcterms:modified xsi:type="dcterms:W3CDTF">2017-01-12T06:54:32Z</dcterms:modified>
</cp:coreProperties>
</file>