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75" r:id="rId18"/>
    <p:sldId id="276" r:id="rId19"/>
    <p:sldId id="266" r:id="rId20"/>
    <p:sldId id="267" r:id="rId21"/>
    <p:sldId id="271" r:id="rId22"/>
    <p:sldId id="270" r:id="rId23"/>
    <p:sldId id="277" r:id="rId24"/>
    <p:sldId id="279" r:id="rId25"/>
    <p:sldId id="281" r:id="rId26"/>
    <p:sldId id="280" r:id="rId27"/>
    <p:sldId id="283" r:id="rId2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F1C1-72EE-453D-B9AF-AAD760D7B380}" type="datetimeFigureOut">
              <a:rPr lang="fr-FR" smtClean="0"/>
              <a:pPr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Risque de  contrepartie et </a:t>
            </a:r>
            <a:br>
              <a:rPr lang="fr-FR" dirty="0" smtClean="0"/>
            </a:br>
            <a:r>
              <a:rPr lang="fr-FR" dirty="0" err="1" smtClean="0"/>
              <a:t>Credit</a:t>
            </a:r>
            <a:r>
              <a:rPr lang="fr-FR" dirty="0" smtClean="0"/>
              <a:t> Value </a:t>
            </a:r>
            <a:r>
              <a:rPr lang="fr-FR" dirty="0" err="1" smtClean="0"/>
              <a:t>Adjustment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Richard GUILLEMOT</a:t>
            </a:r>
          </a:p>
          <a:p>
            <a:r>
              <a:rPr lang="fr-FR" dirty="0" smtClean="0"/>
              <a:t>7 Décembre 2015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O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417" y="0"/>
            <a:ext cx="53391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423"/>
            <a:ext cx="9144000" cy="43511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80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520"/>
            <a:ext cx="9144000" cy="594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342900"/>
            <a:ext cx="8924925" cy="617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66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5" y="0"/>
            <a:ext cx="746546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8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0"/>
            <a:ext cx="769357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Black &amp; </a:t>
            </a:r>
            <a:r>
              <a:rPr lang="fr-FR" dirty="0" err="1" smtClean="0"/>
              <a:t>Scholes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1930400"/>
          <a:ext cx="8058150" cy="2870200"/>
        </p:xfrm>
        <a:graphic>
          <a:graphicData uri="http://schemas.openxmlformats.org/presentationml/2006/ole">
            <p:oleObj spid="_x0000_s1031" name="Équation" r:id="rId3" imgW="3708400" imgH="1320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Matin  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Collatéralisation</a:t>
            </a:r>
            <a:r>
              <a:rPr lang="fr-FR" dirty="0" smtClean="0"/>
              <a:t> et Exposition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Typologie des risque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Swaps de taux et leur gestion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Valorisation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BiCourbe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Exposition et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Bachelier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596900" y="2147888"/>
          <a:ext cx="8064500" cy="2917825"/>
        </p:xfrm>
        <a:graphic>
          <a:graphicData uri="http://schemas.openxmlformats.org/presentationml/2006/ole">
            <p:oleObj spid="_x0000_s2055" name="Équation" r:id="rId3" imgW="372096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Approximation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2214546" y="2071678"/>
          <a:ext cx="4938731" cy="3081383"/>
        </p:xfrm>
        <a:graphic>
          <a:graphicData uri="http://schemas.openxmlformats.org/presentationml/2006/ole">
            <p:oleObj spid="_x0000_s28679" name="Équation" r:id="rId3" imgW="1384300" imgH="86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CVA Bilatérale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428596" y="1714488"/>
          <a:ext cx="8241956" cy="4071966"/>
        </p:xfrm>
        <a:graphic>
          <a:graphicData uri="http://schemas.openxmlformats.org/presentationml/2006/ole">
            <p:oleObj spid="_x0000_s27655" name="Équation" r:id="rId3" imgW="4241800" imgH="2095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payeur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contrepartie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1294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receveur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contrepartie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4292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79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Que doit faire un trader CVA 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348880"/>
            <a:ext cx="849694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Rien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swaps de taux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swaps de change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CDS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Obligations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Actions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299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Lorsque l’opération arrive à maturité faut il rendre la CVA (vs DVA):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835292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Oui ou non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client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vendeur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trader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desk CVA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 quelqu’un d’autre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504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Bibliographie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3707904" cy="538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Après midi  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Collatéralisation</a:t>
            </a:r>
            <a:r>
              <a:rPr lang="fr-FR" dirty="0" smtClean="0"/>
              <a:t> et Exposition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CDS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Formule de la CVA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Effet portefeuille et desk CVA.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Gestion de la CVA</a:t>
            </a:r>
          </a:p>
          <a:p>
            <a:pPr marL="514350" indent="-514350">
              <a:buFont typeface="+mj-lt"/>
              <a:buAutoNum type="arabicPeriod"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Mensualité d’un prêt à taux fixe.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On souhaite emprunter </a:t>
            </a:r>
            <a:r>
              <a:rPr lang="fr-FR" b="1" dirty="0" smtClean="0"/>
              <a:t>120 000 euros </a:t>
            </a:r>
            <a:r>
              <a:rPr lang="fr-FR" dirty="0" smtClean="0"/>
              <a:t>pendant </a:t>
            </a:r>
            <a:r>
              <a:rPr lang="fr-FR" b="1" dirty="0" smtClean="0"/>
              <a:t>10 ans </a:t>
            </a:r>
            <a:r>
              <a:rPr lang="fr-FR" dirty="0" smtClean="0"/>
              <a:t>à un taux de </a:t>
            </a:r>
            <a:r>
              <a:rPr lang="fr-FR" b="1" dirty="0" smtClean="0"/>
              <a:t>1%</a:t>
            </a:r>
            <a:r>
              <a:rPr lang="fr-FR" dirty="0" smtClean="0"/>
              <a:t>. Quelle est la mensualité?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1000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1100 euros.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Répartition en nominal des dérivés par produits.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5" y="1881563"/>
            <a:ext cx="8005190" cy="331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2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Sensibilité et </a:t>
            </a:r>
            <a:r>
              <a:rPr lang="fr-FR" dirty="0" err="1" smtClean="0"/>
              <a:t>duration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Quelle est la sensibilité (pour 1 </a:t>
            </a:r>
            <a:r>
              <a:rPr lang="fr-FR" dirty="0" err="1" smtClean="0"/>
              <a:t>bp</a:t>
            </a:r>
            <a:r>
              <a:rPr lang="fr-FR" dirty="0" smtClean="0"/>
              <a:t>) d’un swap payeur de taux fixe  10 ans de nominal 100 millions d’euros: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9.5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Affichage à l'écran (4:3)</PresentationFormat>
  <Paragraphs>72</Paragraphs>
  <Slides>27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Thème Office</vt:lpstr>
      <vt:lpstr>Équation</vt:lpstr>
      <vt:lpstr>Microsoft Éditeur d'équations 3.0</vt:lpstr>
      <vt:lpstr>Risque de  contrepartie et  Credit Value Adjustment.</vt:lpstr>
      <vt:lpstr>Matin    Collatéralisation et Exposition</vt:lpstr>
      <vt:lpstr>Après midi    Collatéralisation et Exposition</vt:lpstr>
      <vt:lpstr>Mensualité d’un prêt à taux fixe.</vt:lpstr>
      <vt:lpstr>Répartition en nominal des dérivés par produits.</vt:lpstr>
      <vt:lpstr>Sensibilité et duration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Formule de Black &amp; Scholes</vt:lpstr>
      <vt:lpstr>Formule de Bachelier</vt:lpstr>
      <vt:lpstr>Approximation</vt:lpstr>
      <vt:lpstr>Formule de CVA Bilatérale</vt:lpstr>
      <vt:lpstr>Quizz 1</vt:lpstr>
      <vt:lpstr>Quizz 2</vt:lpstr>
      <vt:lpstr>Quizz 3</vt:lpstr>
      <vt:lpstr>Quizz 4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Richard</dc:creator>
  <cp:lastModifiedBy>Richard</cp:lastModifiedBy>
  <cp:revision>21</cp:revision>
  <cp:lastPrinted>2015-12-03T12:31:08Z</cp:lastPrinted>
  <dcterms:created xsi:type="dcterms:W3CDTF">2014-12-02T13:19:31Z</dcterms:created>
  <dcterms:modified xsi:type="dcterms:W3CDTF">2015-12-14T18:19:21Z</dcterms:modified>
</cp:coreProperties>
</file>