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71" r:id="rId4"/>
    <p:sldMasterId id="2147483823" r:id="rId5"/>
  </p:sldMasterIdLst>
  <p:notesMasterIdLst>
    <p:notesMasterId r:id="rId28"/>
  </p:notesMasterIdLst>
  <p:handoutMasterIdLst>
    <p:handoutMasterId r:id="rId29"/>
  </p:handoutMasterIdLst>
  <p:sldIdLst>
    <p:sldId id="369" r:id="rId6"/>
    <p:sldId id="355" r:id="rId7"/>
    <p:sldId id="381" r:id="rId8"/>
    <p:sldId id="386" r:id="rId9"/>
    <p:sldId id="370" r:id="rId10"/>
    <p:sldId id="371" r:id="rId11"/>
    <p:sldId id="372" r:id="rId12"/>
    <p:sldId id="373" r:id="rId13"/>
    <p:sldId id="377" r:id="rId14"/>
    <p:sldId id="374" r:id="rId15"/>
    <p:sldId id="387" r:id="rId16"/>
    <p:sldId id="378" r:id="rId17"/>
    <p:sldId id="385" r:id="rId18"/>
    <p:sldId id="379" r:id="rId19"/>
    <p:sldId id="384" r:id="rId20"/>
    <p:sldId id="380" r:id="rId21"/>
    <p:sldId id="393" r:id="rId22"/>
    <p:sldId id="388" r:id="rId23"/>
    <p:sldId id="389" r:id="rId24"/>
    <p:sldId id="390" r:id="rId25"/>
    <p:sldId id="391" r:id="rId26"/>
    <p:sldId id="392" r:id="rId27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1pPr>
    <a:lvl2pPr marL="4572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2pPr>
    <a:lvl3pPr marL="9144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3pPr>
    <a:lvl4pPr marL="13716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4pPr>
    <a:lvl5pPr marL="18288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958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7E8"/>
    <a:srgbClr val="EACCCD"/>
    <a:srgbClr val="86868A"/>
    <a:srgbClr val="FF6D22"/>
    <a:srgbClr val="003EA2"/>
    <a:srgbClr val="FF3399"/>
    <a:srgbClr val="A89108"/>
    <a:srgbClr val="A5A6A5"/>
    <a:srgbClr val="808084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82"/>
      </p:cViewPr>
      <p:guideLst>
        <p:guide orient="horz" pos="2958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BADD-5C5B-464D-8ABA-C2EB27A16069}" type="datetimeFigureOut">
              <a:rPr lang="en-US" sz="800" smtClean="0">
                <a:solidFill>
                  <a:srgbClr val="808080"/>
                </a:solidFill>
              </a:rPr>
              <a:pPr/>
              <a:t>11/6/2018</a:t>
            </a:fld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4099-6FC9-5142-A460-BCC6ADF42FE2}" type="slidenum">
              <a:rPr lang="en-US" sz="800" smtClean="0">
                <a:solidFill>
                  <a:srgbClr val="808080"/>
                </a:solidFill>
              </a:rPr>
              <a:pPr/>
              <a:t>‹#›</a:t>
            </a:fld>
            <a:endParaRPr lang="en-US" sz="8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2999" y="4416425"/>
            <a:ext cx="4724401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4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4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9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 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819400"/>
            <a:ext cx="83820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58674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 kern="0" spc="2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7848600" cy="495007"/>
          </a:xfrm>
        </p:spPr>
        <p:txBody>
          <a:bodyPr wrap="square">
            <a:sp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Here 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8140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grpSp>
        <p:nvGrpSpPr>
          <p:cNvPr id="20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1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4" name="Picture 23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1298416" y="4950752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2"/>
                </a:solidFill>
              </a:rPr>
              <a:t>Company Confidential </a:t>
            </a:r>
            <a:br>
              <a:rPr lang="en-US" sz="1400" b="1" cap="all">
                <a:solidFill>
                  <a:schemeClr val="bg2"/>
                </a:solidFill>
              </a:rPr>
            </a:b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Internal Use Only</a:t>
            </a:r>
          </a:p>
        </p:txBody>
      </p:sp>
      <p:pic>
        <p:nvPicPr>
          <p:cNvPr id="26" name="Picture 25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217" y="5018137"/>
            <a:ext cx="673752" cy="4120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419600"/>
            <a:ext cx="8610600" cy="762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304800" y="5181600"/>
            <a:ext cx="8610600" cy="1054100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Add Sub Title</a:t>
            </a:r>
          </a:p>
        </p:txBody>
      </p:sp>
      <p:sp>
        <p:nvSpPr>
          <p:cNvPr id="8" name="Right Triangle 7"/>
          <p:cNvSpPr/>
          <p:nvPr userDrawn="1"/>
        </p:nvSpPr>
        <p:spPr bwMode="auto">
          <a:xfrm>
            <a:off x="67732" y="6352579"/>
            <a:ext cx="560973" cy="39475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Lock2-white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8" y="6494378"/>
            <a:ext cx="193402" cy="224376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33643"/>
            <a:ext cx="8983133" cy="671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-16940" y="6696940"/>
            <a:ext cx="2187426" cy="19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800" b="1" kern="0" cap="all" spc="20">
                <a:solidFill>
                  <a:srgbClr val="FFFFFF"/>
                </a:solidFill>
              </a:rPr>
              <a:t>Company</a:t>
            </a:r>
            <a:r>
              <a:rPr lang="en-US" sz="800" b="1" kern="0" cap="all" spc="20" baseline="0">
                <a:solidFill>
                  <a:srgbClr val="FFFFFF"/>
                </a:solidFill>
              </a:rPr>
              <a:t> Confidential </a:t>
            </a:r>
            <a:r>
              <a:rPr lang="en-US" sz="800" b="1" kern="0" spc="20" baseline="0">
                <a:solidFill>
                  <a:srgbClr val="FFFFFF"/>
                </a:solidFill>
              </a:rPr>
              <a:t>- </a:t>
            </a:r>
            <a:r>
              <a:rPr lang="en-US" sz="800" b="1" kern="0" spc="20">
                <a:solidFill>
                  <a:srgbClr val="FFFFFF"/>
                </a:solidFill>
              </a:rPr>
              <a:t> Internal Use Only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33643"/>
            <a:ext cx="8983133" cy="671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-16940" y="6696940"/>
            <a:ext cx="2187426" cy="19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800" b="1" kern="0" cap="all" spc="20">
                <a:solidFill>
                  <a:srgbClr val="FFFFFF"/>
                </a:solidFill>
              </a:rPr>
              <a:t>Company</a:t>
            </a:r>
            <a:r>
              <a:rPr lang="en-US" sz="800" b="1" kern="0" cap="all" spc="20" baseline="0">
                <a:solidFill>
                  <a:srgbClr val="FFFFFF"/>
                </a:solidFill>
              </a:rPr>
              <a:t> Confidential </a:t>
            </a:r>
            <a:r>
              <a:rPr lang="en-US" sz="800" b="1" kern="0" spc="20" baseline="0">
                <a:solidFill>
                  <a:srgbClr val="FFFFFF"/>
                </a:solidFill>
              </a:rPr>
              <a:t>- </a:t>
            </a:r>
            <a:r>
              <a:rPr lang="en-US" sz="800" b="1" kern="0" spc="20">
                <a:solidFill>
                  <a:srgbClr val="FFFFFF"/>
                </a:solidFill>
              </a:rPr>
              <a:t> Internal Use Only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5768975"/>
            <a:ext cx="8610600" cy="762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/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33643"/>
            <a:ext cx="8983133" cy="671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-16940" y="6696940"/>
            <a:ext cx="2187426" cy="19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800" b="1" kern="0" cap="all" spc="20">
                <a:solidFill>
                  <a:srgbClr val="FFFFFF"/>
                </a:solidFill>
              </a:rPr>
              <a:t>Company</a:t>
            </a:r>
            <a:r>
              <a:rPr lang="en-US" sz="800" b="1" kern="0" cap="all" spc="20" baseline="0">
                <a:solidFill>
                  <a:srgbClr val="FFFFFF"/>
                </a:solidFill>
              </a:rPr>
              <a:t> Confidential </a:t>
            </a:r>
            <a:r>
              <a:rPr lang="en-US" sz="800" b="1" kern="0" spc="20" baseline="0">
                <a:solidFill>
                  <a:srgbClr val="FFFFFF"/>
                </a:solidFill>
              </a:rPr>
              <a:t>- </a:t>
            </a:r>
            <a:r>
              <a:rPr lang="en-US" sz="800" b="1" kern="0" spc="20">
                <a:solidFill>
                  <a:srgbClr val="FFFFFF"/>
                </a:solidFill>
              </a:rPr>
              <a:t> Internal Use Only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5222875"/>
            <a:ext cx="8610600" cy="762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0" hasCustomPrompt="1"/>
          </p:nvPr>
        </p:nvSpPr>
        <p:spPr>
          <a:xfrm>
            <a:off x="342900" y="5984875"/>
            <a:ext cx="8610600" cy="593725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Add Sub Title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 userDrawn="1"/>
        </p:nvSpPr>
        <p:spPr bwMode="auto">
          <a:xfrm>
            <a:off x="67732" y="6352579"/>
            <a:ext cx="560973" cy="39475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 descr="Lock2-white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8" y="6494378"/>
            <a:ext cx="193402" cy="224376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ACA6E-5081-0841-A450-A9B79E432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441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00" y="1295400"/>
            <a:ext cx="441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/>
          <p:cNvSpPr/>
          <p:nvPr userDrawn="1"/>
        </p:nvSpPr>
        <p:spPr bwMode="auto">
          <a:xfrm>
            <a:off x="67732" y="6352579"/>
            <a:ext cx="560973" cy="39475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4" name="Picture 13" descr="Lock2-white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8" y="6494378"/>
            <a:ext cx="193402" cy="224376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8" name="Rectangle 6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0BFF2-922B-9A4B-9A83-6BA2F7F30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70866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4267200" cy="5334000"/>
          </a:xfrm>
          <a:prstGeom prst="rect">
            <a:avLst/>
          </a:prstGeom>
        </p:spPr>
        <p:txBody>
          <a:bodyPr/>
          <a:lstStyle>
            <a:lvl4pPr>
              <a:buClrTx/>
              <a:buFont typeface="Wingdings" charset="2"/>
              <a:buChar char="§"/>
              <a:defRPr sz="1600" cap="none"/>
            </a:lvl4pPr>
            <a:lvl5pPr>
              <a:buClrTx/>
              <a:buFont typeface="Wingdings" charset="2"/>
              <a:buChar char="§"/>
              <a:defRPr sz="1400" cap="none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2"/>
          </p:nvPr>
        </p:nvSpPr>
        <p:spPr>
          <a:xfrm>
            <a:off x="4495800" y="1295400"/>
            <a:ext cx="4495800" cy="2590800"/>
          </a:xfrm>
          <a:prstGeom prst="rect">
            <a:avLst/>
          </a:prstGeom>
        </p:spPr>
        <p:txBody>
          <a:bodyPr/>
          <a:lstStyle>
            <a:lvl4pPr>
              <a:buClr>
                <a:schemeClr val="tx1"/>
              </a:buClr>
              <a:buFont typeface="Wingdings" charset="2"/>
              <a:buChar char="§"/>
              <a:defRPr sz="1600"/>
            </a:lvl4pPr>
            <a:lvl5pPr>
              <a:buClr>
                <a:schemeClr val="tx1"/>
              </a:buClr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495800" y="3962400"/>
            <a:ext cx="4495800" cy="2667000"/>
          </a:xfrm>
          <a:prstGeom prst="rect">
            <a:avLst/>
          </a:prstGeom>
        </p:spPr>
        <p:txBody>
          <a:bodyPr/>
          <a:lstStyle>
            <a:lvl4pPr>
              <a:buClr>
                <a:schemeClr val="tx1"/>
              </a:buClr>
              <a:buFont typeface="Wingdings" charset="2"/>
              <a:buChar char="§"/>
              <a:defRPr sz="1600"/>
            </a:lvl4pPr>
            <a:lvl5pPr>
              <a:buClr>
                <a:schemeClr val="tx1"/>
              </a:buClr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56332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76200" y="2819400"/>
            <a:ext cx="8382000" cy="914400"/>
          </a:xfrm>
          <a:prstGeom prst="rect">
            <a:avLst/>
          </a:prstGeom>
          <a:gradFill flip="none" rotWithShape="1">
            <a:gsLst>
              <a:gs pos="1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2014 Rockwell Automation, Inc. All Rights Reserved.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2949895"/>
            <a:ext cx="7848600" cy="553998"/>
          </a:xfrm>
        </p:spPr>
        <p:txBody>
          <a:bodyPr wrap="square" anchor="ctr">
            <a:spAutoFit/>
          </a:bodyPr>
          <a:lstStyle>
            <a:lvl1pPr marL="0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defRPr sz="3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err="1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err="1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29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2" name="Picture 31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41" name="Picture 40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2"/>
                </a:solidFill>
              </a:rPr>
              <a:t>Company Confidential </a:t>
            </a:r>
            <a:br>
              <a:rPr lang="en-US" sz="1400" b="1" cap="all">
                <a:solidFill>
                  <a:schemeClr val="bg2"/>
                </a:solidFill>
              </a:rPr>
            </a:b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Internal Use Only</a:t>
            </a:r>
          </a:p>
        </p:txBody>
      </p:sp>
      <p:pic>
        <p:nvPicPr>
          <p:cNvPr id="26" name="Picture 25" descr="CompanyConfidential.pn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76200" y="2819400"/>
            <a:ext cx="52578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2014 Rockwell Automation, Inc. All Rights Reserved.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2949895"/>
            <a:ext cx="4622800" cy="553998"/>
          </a:xfrm>
        </p:spPr>
        <p:txBody>
          <a:bodyPr wrap="square" anchor="ctr">
            <a:spAutoFit/>
          </a:bodyPr>
          <a:lstStyle>
            <a:lvl1pPr marL="0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defRPr sz="3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err="1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err="1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err="1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2" name="Picture 31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4" name="Picture 33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5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2"/>
                </a:solidFill>
              </a:rPr>
              <a:t>Company Confidential </a:t>
            </a:r>
            <a:br>
              <a:rPr lang="en-US" sz="1400" b="1" cap="all">
                <a:solidFill>
                  <a:schemeClr val="bg2"/>
                </a:solidFill>
              </a:rPr>
            </a:b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Internal Use Only</a:t>
            </a:r>
          </a:p>
        </p:txBody>
      </p:sp>
      <p:pic>
        <p:nvPicPr>
          <p:cNvPr id="29" name="Picture 28" descr="CompanyConfidential.pn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9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2 line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2014 Rockwell Automation, Inc. All Rights Reserved.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err="1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err="1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err="1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 bwMode="auto">
          <a:xfrm>
            <a:off x="76200" y="2362200"/>
            <a:ext cx="44196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634" y="3149600"/>
            <a:ext cx="3551464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sp>
        <p:nvSpPr>
          <p:cNvPr id="3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0260" y="2739258"/>
            <a:ext cx="3678340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/>
              <a:t>Click Here for Title</a:t>
            </a:r>
          </a:p>
        </p:txBody>
      </p:sp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4" name="Picture 33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6" name="Picture 35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7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2"/>
                </a:solidFill>
              </a:rPr>
              <a:t>Company Confidential </a:t>
            </a:r>
            <a:br>
              <a:rPr lang="en-US" sz="1400" b="1" cap="all">
                <a:solidFill>
                  <a:schemeClr val="bg2"/>
                </a:solidFill>
              </a:rPr>
            </a:b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Internal Use Only</a:t>
            </a:r>
          </a:p>
        </p:txBody>
      </p:sp>
      <p:pic>
        <p:nvPicPr>
          <p:cNvPr id="32" name="Picture 31" descr="CompanyConfidential.pn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6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Growth&amp;Performanc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76200" y="2819400"/>
            <a:ext cx="8382000" cy="914400"/>
          </a:xfrm>
          <a:prstGeom prst="rect">
            <a:avLst/>
          </a:prstGeom>
          <a:gradFill flip="none" rotWithShape="1">
            <a:gsLst>
              <a:gs pos="1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2014 Rockwell Automation, Inc. All Rights Reserved.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2949895"/>
            <a:ext cx="7848600" cy="553998"/>
          </a:xfrm>
        </p:spPr>
        <p:txBody>
          <a:bodyPr wrap="square" anchor="ctr">
            <a:spAutoFit/>
          </a:bodyPr>
          <a:lstStyle>
            <a:lvl1pPr marL="0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defRPr sz="3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err="1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err="1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err="1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844040" cy="1651125"/>
          </a:xfrm>
          <a:prstGeom prst="rect">
            <a:avLst/>
          </a:prstGeom>
        </p:spPr>
      </p:pic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3" name="Picture 32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5" name="Picture 34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6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2"/>
                </a:solidFill>
              </a:rPr>
              <a:t>Company Confidential </a:t>
            </a:r>
            <a:br>
              <a:rPr lang="en-US" sz="1400" b="1" cap="all">
                <a:solidFill>
                  <a:schemeClr val="bg2"/>
                </a:solidFill>
              </a:rPr>
            </a:b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Internal Use Only</a:t>
            </a:r>
          </a:p>
        </p:txBody>
      </p:sp>
      <p:pic>
        <p:nvPicPr>
          <p:cNvPr id="29" name="Picture 28" descr="CompanyConfidential.pn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80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 Line 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362200"/>
            <a:ext cx="83820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 kern="0" spc="2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6787"/>
            <a:ext cx="7848600" cy="489878"/>
          </a:xfrm>
        </p:spPr>
        <p:txBody>
          <a:bodyPr wrap="square">
            <a:spAutoFit/>
          </a:bodyPr>
          <a:lstStyle>
            <a:lvl1pPr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1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17" name="Text Box 16"/>
          <p:cNvSpPr txBox="1">
            <a:spLocks noChangeArrowheads="1"/>
          </p:cNvSpPr>
          <p:nvPr userDrawn="1"/>
        </p:nvSpPr>
        <p:spPr bwMode="auto">
          <a:xfrm>
            <a:off x="1298416" y="4950752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2"/>
                </a:solidFill>
              </a:rPr>
              <a:t>Company Confidential </a:t>
            </a:r>
            <a:br>
              <a:rPr lang="en-US" sz="1400" b="1" cap="all">
                <a:solidFill>
                  <a:schemeClr val="bg2"/>
                </a:solidFill>
              </a:rPr>
            </a:b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Internal Use Only</a:t>
            </a:r>
          </a:p>
        </p:txBody>
      </p:sp>
      <p:pic>
        <p:nvPicPr>
          <p:cNvPr id="20" name="Picture 19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217" y="5018137"/>
            <a:ext cx="673752" cy="4120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Growth&amp;Performanc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2014 Rockwell Automation, Inc. All Rights Reserved.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err="1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err="1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err="1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 bwMode="auto">
          <a:xfrm>
            <a:off x="76199" y="2362200"/>
            <a:ext cx="8559801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634" y="3149600"/>
            <a:ext cx="368666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sp>
        <p:nvSpPr>
          <p:cNvPr id="3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0260" y="2739258"/>
            <a:ext cx="3678340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/>
              <a:t>Click Here for Title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7" y="1863090"/>
            <a:ext cx="3037994" cy="2498249"/>
          </a:xfrm>
          <a:prstGeom prst="rect">
            <a:avLst/>
          </a:prstGeom>
        </p:spPr>
      </p:pic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5" name="Picture 34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7" name="Picture 36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8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2"/>
                </a:solidFill>
              </a:rPr>
              <a:t>Company Confidential </a:t>
            </a:r>
            <a:br>
              <a:rPr lang="en-US" sz="1400" b="1" cap="all">
                <a:solidFill>
                  <a:schemeClr val="bg2"/>
                </a:solidFill>
              </a:rPr>
            </a:b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Internal Use Only</a:t>
            </a:r>
          </a:p>
        </p:txBody>
      </p:sp>
      <p:pic>
        <p:nvPicPr>
          <p:cNvPr id="33" name="Picture 32" descr="CompanyConfidential.pn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56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819400"/>
            <a:ext cx="86106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821263" y="2895600"/>
            <a:ext cx="7941737" cy="495007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C41230"/>
                </a:solidFill>
              </a:defRPr>
            </a:lvl1pPr>
          </a:lstStyle>
          <a:p>
            <a:r>
              <a:rPr lang="en-US"/>
              <a:t>Click Here 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821263" y="3302000"/>
            <a:ext cx="79417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grpSp>
        <p:nvGrpSpPr>
          <p:cNvPr id="20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5" name="Picture 24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1323816" y="5034126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1"/>
                </a:solidFill>
              </a:rPr>
              <a:t>Company Confidential </a:t>
            </a:r>
            <a:br>
              <a:rPr lang="en-US" sz="1400" b="1" cap="all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26" name="Picture 25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4214" y="5112941"/>
            <a:ext cx="687758" cy="42060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62200"/>
            <a:ext cx="861060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900729"/>
            <a:ext cx="79417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79417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grpSp>
        <p:nvGrpSpPr>
          <p:cNvPr id="24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1323816" y="5034126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1"/>
                </a:solidFill>
              </a:rPr>
              <a:t>Company Confidential </a:t>
            </a:r>
            <a:br>
              <a:rPr lang="en-US" sz="1400" b="1" cap="all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23" name="Picture 22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4214" y="5112941"/>
            <a:ext cx="687758" cy="42060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819400"/>
            <a:ext cx="57150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895600"/>
            <a:ext cx="4055537" cy="495007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/>
              <a:t>Click Here 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grpSp>
        <p:nvGrpSpPr>
          <p:cNvPr id="24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1323816" y="5034126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1"/>
                </a:solidFill>
              </a:rPr>
              <a:t>Company Confidential </a:t>
            </a:r>
            <a:br>
              <a:rPr lang="en-US" sz="1400" b="1" cap="all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23" name="Picture 22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4214" y="5112941"/>
            <a:ext cx="687758" cy="42060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Slide with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62200"/>
            <a:ext cx="861060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900729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grpSp>
        <p:nvGrpSpPr>
          <p:cNvPr id="24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1323816" y="5034126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1"/>
                </a:solidFill>
              </a:rPr>
              <a:t>Company Confidential </a:t>
            </a:r>
            <a:br>
              <a:rPr lang="en-US" sz="1400" b="1" cap="all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23" name="Picture 22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4214" y="5112941"/>
            <a:ext cx="687758" cy="42060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with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62200"/>
            <a:ext cx="533400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900729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grpSp>
        <p:nvGrpSpPr>
          <p:cNvPr id="24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1323816" y="5034126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1"/>
                </a:solidFill>
              </a:rPr>
              <a:t>Company Confidential </a:t>
            </a:r>
            <a:br>
              <a:rPr lang="en-US" sz="1400" b="1" cap="all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23" name="Picture 22" descr="CompanyConfidenti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4214" y="5112941"/>
            <a:ext cx="687758" cy="4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6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owth&amp;Performance 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819400"/>
            <a:ext cx="86106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895600"/>
            <a:ext cx="7941737" cy="495007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C41230"/>
                </a:solidFill>
              </a:defRPr>
            </a:lvl1pPr>
          </a:lstStyle>
          <a:p>
            <a:r>
              <a:rPr lang="en-US"/>
              <a:t>Click Here 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79417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844040" cy="1651125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6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7" name="Picture 26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1323816" y="5034126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1"/>
                </a:solidFill>
              </a:rPr>
              <a:t>Company Confidential </a:t>
            </a:r>
            <a:br>
              <a:rPr lang="en-US" sz="1400" b="1" cap="all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24" name="Picture 23" descr="CompanyConfidenti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4214" y="5112941"/>
            <a:ext cx="687758" cy="4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1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owth&amp;Performance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399" y="2362200"/>
            <a:ext cx="8357125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900729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7" y="1863090"/>
            <a:ext cx="3037994" cy="2498249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6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7" name="Picture 26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1323816" y="5034126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1"/>
                </a:solidFill>
              </a:rPr>
              <a:t>Company Confidential </a:t>
            </a:r>
            <a:br>
              <a:rPr lang="en-US" sz="1400" b="1" cap="all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24" name="Picture 23" descr="CompanyConfidenti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4214" y="5112941"/>
            <a:ext cx="687758" cy="4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62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 bwMode="auto">
          <a:xfrm>
            <a:off x="67732" y="6353500"/>
            <a:ext cx="560973" cy="39475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" name="Picture 9" descr="Lock2-white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8" y="6489584"/>
            <a:ext cx="193402" cy="224376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8D7BB-C5F0-C74A-897E-AD5E99CA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 bwMode="auto">
          <a:xfrm>
            <a:off x="67732" y="6353500"/>
            <a:ext cx="560973" cy="39475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 descr="Lock2-white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8" y="6489584"/>
            <a:ext cx="193402" cy="224376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8D7BB-C5F0-C74A-897E-AD5E99CA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245537"/>
            <a:ext cx="7086600" cy="49106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677863"/>
            <a:ext cx="7086600" cy="388937"/>
          </a:xfrm>
        </p:spPr>
        <p:txBody>
          <a:bodyPr anchor="t">
            <a:noAutofit/>
          </a:bodyPr>
          <a:lstStyle>
            <a:lvl1pPr algn="l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Sub-Title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819400"/>
            <a:ext cx="428625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 kern="0" spc="2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4114800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/>
              <a:t>Click Here 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4114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8467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17" name="Text Box 16"/>
          <p:cNvSpPr txBox="1">
            <a:spLocks noChangeArrowheads="1"/>
          </p:cNvSpPr>
          <p:nvPr userDrawn="1"/>
        </p:nvSpPr>
        <p:spPr bwMode="auto">
          <a:xfrm>
            <a:off x="1298416" y="4950752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2"/>
                </a:solidFill>
              </a:rPr>
              <a:t>Company Confidential </a:t>
            </a:r>
            <a:br>
              <a:rPr lang="en-US" sz="1400" b="1" cap="all">
                <a:solidFill>
                  <a:schemeClr val="bg2"/>
                </a:solidFill>
              </a:rPr>
            </a:b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Internal Use Only</a:t>
            </a:r>
          </a:p>
        </p:txBody>
      </p:sp>
      <p:pic>
        <p:nvPicPr>
          <p:cNvPr id="20" name="Picture 19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217" y="5018137"/>
            <a:ext cx="673752" cy="4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 bwMode="auto">
          <a:xfrm>
            <a:off x="67732" y="6353500"/>
            <a:ext cx="560973" cy="39475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" name="Picture 9" descr="Lock2-white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8" y="6489584"/>
            <a:ext cx="193402" cy="224376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17A3C-3C90-2C4D-BD99-1B4D37541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39713"/>
            <a:ext cx="7086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152400" y="1282700"/>
            <a:ext cx="88392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1440" bIns="91440" anchor="ctr"/>
          <a:lstStyle>
            <a:lvl1pPr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 userDrawn="1"/>
        </p:nvSpPr>
        <p:spPr bwMode="auto">
          <a:xfrm>
            <a:off x="67732" y="6353500"/>
            <a:ext cx="560973" cy="39475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Picture 10" descr="Lock2-white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8" y="6489584"/>
            <a:ext cx="193402" cy="224376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0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419600"/>
            <a:ext cx="8610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304800" y="5181600"/>
            <a:ext cx="8610600" cy="10541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1967" y="50800"/>
            <a:ext cx="9000066" cy="6692899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1967" y="50800"/>
            <a:ext cx="9000066" cy="6692899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5768975"/>
            <a:ext cx="8610600" cy="762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 adn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1967" y="50800"/>
            <a:ext cx="9000066" cy="6692899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5222875"/>
            <a:ext cx="8610600" cy="762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1" hasCustomPrompt="1"/>
          </p:nvPr>
        </p:nvSpPr>
        <p:spPr>
          <a:xfrm>
            <a:off x="342900" y="5984875"/>
            <a:ext cx="8610600" cy="593725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Add Sub Title</a:t>
            </a: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 bwMode="auto">
          <a:xfrm>
            <a:off x="67732" y="6353500"/>
            <a:ext cx="560973" cy="39475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3" name="Picture 12" descr="Lock2-white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8" y="6489584"/>
            <a:ext cx="193402" cy="224376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95400"/>
            <a:ext cx="4343400" cy="533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57300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3434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6500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343400" cy="2743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804863" indent="-233363">
              <a:defRPr>
                <a:solidFill>
                  <a:srgbClr val="FFFFFF"/>
                </a:solidFill>
              </a:defRPr>
            </a:lvl2pPr>
            <a:lvl3pPr marL="1262063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0BFF2-922B-9A4B-9A83-6BA2F7F30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39713"/>
            <a:ext cx="7086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76200" y="2819400"/>
            <a:ext cx="87630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3008741"/>
            <a:ext cx="8356600" cy="489878"/>
          </a:xfrm>
        </p:spPr>
        <p:txBody>
          <a:bodyPr wrap="square" anchor="ctr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/>
              <a:t>Click Here for Title</a:t>
            </a: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err="1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err="1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err="1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2014 Rockwell Automation, Inc. All Rights Reserved.</a:t>
            </a: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5" name="Picture 34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7" name="Picture 36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8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9536" y="4601631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1"/>
                </a:solidFill>
              </a:rPr>
              <a:t>Company Confidential </a:t>
            </a:r>
            <a:br>
              <a:rPr lang="en-US" sz="1400" b="1" cap="all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31" name="Picture 30" descr="CompanyConfidenti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9934" y="4680446"/>
            <a:ext cx="687758" cy="42060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photo 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76200" y="2819400"/>
            <a:ext cx="54102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err="1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err="1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err="1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2014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3008741"/>
            <a:ext cx="4127500" cy="489878"/>
          </a:xfrm>
        </p:spPr>
        <p:txBody>
          <a:bodyPr wrap="square" anchor="ctr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/>
              <a:t>Click Here for Title</a:t>
            </a:r>
          </a:p>
        </p:txBody>
      </p:sp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5" name="Picture 34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7" name="Picture 36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8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33" name="Text Box 16"/>
          <p:cNvSpPr txBox="1">
            <a:spLocks noChangeArrowheads="1"/>
          </p:cNvSpPr>
          <p:nvPr userDrawn="1"/>
        </p:nvSpPr>
        <p:spPr bwMode="auto">
          <a:xfrm>
            <a:off x="829536" y="4601631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1"/>
                </a:solidFill>
              </a:rPr>
              <a:t>Company Confidential </a:t>
            </a:r>
            <a:br>
              <a:rPr lang="en-US" sz="1400" b="1" cap="all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34" name="Picture 33" descr="CompanyConfidenti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9934" y="4680446"/>
            <a:ext cx="687758" cy="4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46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2 line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err="1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err="1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err="1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2014 Rockwell Automation, Inc. All Rights Reserved.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76200" y="2362200"/>
            <a:ext cx="850966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063" y="2743200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063" y="3144471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8" name="Picture 37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40" name="Picture 39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33" name="Text Box 16"/>
          <p:cNvSpPr txBox="1">
            <a:spLocks noChangeArrowheads="1"/>
          </p:cNvSpPr>
          <p:nvPr userDrawn="1"/>
        </p:nvSpPr>
        <p:spPr bwMode="auto">
          <a:xfrm>
            <a:off x="829536" y="4601631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1"/>
                </a:solidFill>
              </a:rPr>
              <a:t>Company Confidential </a:t>
            </a:r>
            <a:br>
              <a:rPr lang="en-US" sz="1400" b="1" cap="all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34" name="Picture 33" descr="CompanyConfidenti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9934" y="4680446"/>
            <a:ext cx="687758" cy="4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7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Growth &amp; Performance 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76200" y="2819400"/>
            <a:ext cx="87630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3008741"/>
            <a:ext cx="8356600" cy="489878"/>
          </a:xfrm>
        </p:spPr>
        <p:txBody>
          <a:bodyPr wrap="square" anchor="ctr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/>
              <a:t>Click Here for Title</a:t>
            </a: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err="1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err="1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err="1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2014 Rockwell Automation, Inc. All Rights Reserved.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844040" cy="1651125"/>
          </a:xfrm>
          <a:prstGeom prst="rect">
            <a:avLst/>
          </a:prstGeom>
        </p:spPr>
      </p:pic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6" name="Picture 35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8" name="Picture 37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9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34" name="Text Box 16"/>
          <p:cNvSpPr txBox="1">
            <a:spLocks noChangeArrowheads="1"/>
          </p:cNvSpPr>
          <p:nvPr userDrawn="1"/>
        </p:nvSpPr>
        <p:spPr bwMode="auto">
          <a:xfrm>
            <a:off x="829536" y="4601631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1"/>
                </a:solidFill>
              </a:rPr>
              <a:t>Company Confidential </a:t>
            </a:r>
            <a:br>
              <a:rPr lang="en-US" sz="1400" b="1" cap="all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35" name="Picture 34" descr="CompanyConfidential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9934" y="4680446"/>
            <a:ext cx="687758" cy="4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70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 Title Slid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362200"/>
            <a:ext cx="42672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 kern="0" spc="2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3429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8467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3551501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/>
              <a:t>Click Here for Title</a:t>
            </a: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6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7" name="Picture 26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1298416" y="4950752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2"/>
                </a:solidFill>
              </a:rPr>
              <a:t>Company Confidential </a:t>
            </a:r>
            <a:br>
              <a:rPr lang="en-US" sz="1400" b="1" cap="all">
                <a:solidFill>
                  <a:schemeClr val="bg2"/>
                </a:solidFill>
              </a:rPr>
            </a:b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Internal Use Only</a:t>
            </a:r>
          </a:p>
        </p:txBody>
      </p:sp>
      <p:pic>
        <p:nvPicPr>
          <p:cNvPr id="21" name="Picture 20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217" y="5018137"/>
            <a:ext cx="673752" cy="4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1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Growth &amp; Performance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err="1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err="1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err="1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2014 Rockwell Automation, Inc. All Rights Reserved.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76200" y="2362200"/>
            <a:ext cx="850966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063" y="2743200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063" y="3144471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7" y="1863090"/>
            <a:ext cx="3037994" cy="2498249"/>
          </a:xfrm>
          <a:prstGeom prst="rect">
            <a:avLst/>
          </a:prstGeom>
        </p:spPr>
      </p:pic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9" name="Picture 38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41" name="Picture 40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33" name="Text Box 16"/>
          <p:cNvSpPr txBox="1">
            <a:spLocks noChangeArrowheads="1"/>
          </p:cNvSpPr>
          <p:nvPr userDrawn="1"/>
        </p:nvSpPr>
        <p:spPr bwMode="auto">
          <a:xfrm>
            <a:off x="829536" y="4601631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1"/>
                </a:solidFill>
              </a:rPr>
              <a:t>Company Confidential </a:t>
            </a:r>
            <a:br>
              <a:rPr lang="en-US" sz="1400" b="1" cap="all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34" name="Picture 33" descr="CompanyConfidential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9934" y="4680446"/>
            <a:ext cx="687758" cy="4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4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owth&amp;Performance 1 line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819400"/>
            <a:ext cx="83820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58674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 kern="0" spc="2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7848600" cy="495007"/>
          </a:xfrm>
        </p:spPr>
        <p:txBody>
          <a:bodyPr wrap="square">
            <a:sp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Here 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8467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800"/>
            <a:ext cx="1844040" cy="1651125"/>
          </a:xfrm>
          <a:prstGeom prst="rect">
            <a:avLst/>
          </a:prstGeom>
        </p:spPr>
      </p:pic>
      <p:grpSp>
        <p:nvGrpSpPr>
          <p:cNvPr id="21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27" name="Text Box 16"/>
          <p:cNvSpPr txBox="1">
            <a:spLocks noChangeArrowheads="1"/>
          </p:cNvSpPr>
          <p:nvPr userDrawn="1"/>
        </p:nvSpPr>
        <p:spPr bwMode="auto">
          <a:xfrm>
            <a:off x="1298416" y="4950752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2"/>
                </a:solidFill>
              </a:rPr>
              <a:t>Company Confidential </a:t>
            </a:r>
            <a:br>
              <a:rPr lang="en-US" sz="1400" b="1" cap="all">
                <a:solidFill>
                  <a:schemeClr val="bg2"/>
                </a:solidFill>
              </a:rPr>
            </a:b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Internal Use Only</a:t>
            </a:r>
          </a:p>
        </p:txBody>
      </p:sp>
      <p:pic>
        <p:nvPicPr>
          <p:cNvPr id="28" name="Picture 27" descr="CompanyConfidential.png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1217" y="5018137"/>
            <a:ext cx="673752" cy="4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8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wth&amp;Performance 2 line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599" y="2362200"/>
            <a:ext cx="8407401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2014</a:t>
            </a:r>
            <a:r>
              <a:rPr lang="en-US" sz="800" kern="0" spc="2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3429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Here for Sub-title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8467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3551501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/>
              <a:t>Click Here for 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7" y="1863090"/>
            <a:ext cx="3037994" cy="2498249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8" name="Picture 27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5058-CO900F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1298416" y="4950752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>
                <a:solidFill>
                  <a:schemeClr val="bg2"/>
                </a:solidFill>
              </a:rPr>
              <a:t>Company Confidential </a:t>
            </a:r>
            <a:br>
              <a:rPr lang="en-US" sz="1400" b="1" cap="all">
                <a:solidFill>
                  <a:schemeClr val="bg2"/>
                </a:solidFill>
              </a:rPr>
            </a:b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Internal Use Only</a:t>
            </a:r>
          </a:p>
        </p:txBody>
      </p:sp>
      <p:pic>
        <p:nvPicPr>
          <p:cNvPr id="29" name="Picture 28" descr="CompanyConfidential.png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1217" y="5018137"/>
            <a:ext cx="673752" cy="4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3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 bwMode="auto">
          <a:xfrm>
            <a:off x="67732" y="6352579"/>
            <a:ext cx="560973" cy="39475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" name="Picture 9" descr="Lock2-white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8" y="6494378"/>
            <a:ext cx="193402" cy="224376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8D7BB-C5F0-C74A-897E-AD5E99CA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 bwMode="auto">
          <a:xfrm>
            <a:off x="67732" y="6352579"/>
            <a:ext cx="560973" cy="39475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 descr="Lock2-white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8" y="6494378"/>
            <a:ext cx="193402" cy="224376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17A3C-3C90-2C4D-BD99-1B4D37541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245537"/>
            <a:ext cx="7086600" cy="491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677863"/>
            <a:ext cx="7086600" cy="388937"/>
          </a:xfrm>
        </p:spPr>
        <p:txBody>
          <a:bodyPr anchor="t">
            <a:noAutofit/>
          </a:bodyPr>
          <a:lstStyle>
            <a:lvl1pPr algn="l">
              <a:buNone/>
              <a:defRPr sz="2000"/>
            </a:lvl1pPr>
          </a:lstStyle>
          <a:p>
            <a:pPr lvl="0"/>
            <a:r>
              <a:rPr lang="en-US"/>
              <a:t>Click to add Sub-Title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2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 bwMode="auto">
          <a:xfrm>
            <a:off x="67732" y="6352579"/>
            <a:ext cx="560973" cy="39475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" name="Picture 9" descr="Lock2-white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28" y="6494378"/>
            <a:ext cx="193402" cy="224376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17A3C-3C90-2C4D-BD99-1B4D37541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70866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152400" y="12192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1440" bIns="91440" anchor="ctr"/>
          <a:lstStyle>
            <a:lvl1pPr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73152" y="1179576"/>
            <a:ext cx="8988552" cy="55595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688669"/>
            <a:ext cx="450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88F643DE-FFD1-CA4C-BBC2-D70230DFA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-15680" y="6688669"/>
            <a:ext cx="8859838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</a:t>
            </a:r>
            <a:r>
              <a:rPr lang="en-US" sz="800" kern="0" spc="20" baseline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© 2014</a:t>
            </a:r>
            <a:r>
              <a:rPr lang="en-US" sz="800" kern="0" spc="20" baseline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1"/>
                </a:solidFill>
                <a:ea typeface="Arial Unicode MS" charset="0"/>
                <a:cs typeface="Arial Unicode MS" charset="0"/>
              </a:rPr>
              <a:t>Rockwell Automation, Inc. All Rights Reserved.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152" y="54864"/>
            <a:ext cx="7242048" cy="1069848"/>
          </a:xfrm>
          <a:prstGeom prst="rect">
            <a:avLst/>
          </a:prstGeom>
          <a:gradFill flip="none" rotWithShape="1">
            <a:gsLst>
              <a:gs pos="100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0" scaled="0"/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70866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-16940" y="6696940"/>
            <a:ext cx="2187426" cy="19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800" b="1" kern="0" cap="all" spc="20">
                <a:solidFill>
                  <a:schemeClr val="bg1"/>
                </a:solidFill>
              </a:rPr>
              <a:t>Company</a:t>
            </a:r>
            <a:r>
              <a:rPr lang="en-US" sz="800" b="1" kern="0" cap="all" spc="20" baseline="0">
                <a:solidFill>
                  <a:schemeClr val="bg1"/>
                </a:solidFill>
              </a:rPr>
              <a:t> Confidential </a:t>
            </a:r>
            <a:r>
              <a:rPr lang="en-US" sz="800" b="1" kern="0" spc="20" baseline="0">
                <a:solidFill>
                  <a:schemeClr val="bg1"/>
                </a:solidFill>
              </a:rPr>
              <a:t>- </a:t>
            </a:r>
            <a:r>
              <a:rPr lang="en-US" sz="800" b="1" kern="0" spc="20">
                <a:solidFill>
                  <a:schemeClr val="bg1"/>
                </a:solidFill>
              </a:rPr>
              <a:t> Internal Use Only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30"/>
          <p:cNvSpPr>
            <a:spLocks noChangeArrowheads="1"/>
          </p:cNvSpPr>
          <p:nvPr userDrawn="1"/>
        </p:nvSpPr>
        <p:spPr bwMode="auto">
          <a:xfrm>
            <a:off x="7388352" y="54864"/>
            <a:ext cx="1673352" cy="1069848"/>
          </a:xfrm>
          <a:prstGeom prst="rect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Picture 10" descr="Rockwell_Automation_White.png"/>
          <p:cNvPicPr>
            <a:picLocks noChangeAspect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7623175" y="474134"/>
            <a:ext cx="121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820" r:id="rId2"/>
    <p:sldLayoutId id="2147483836" r:id="rId3"/>
    <p:sldLayoutId id="2147483837" r:id="rId4"/>
    <p:sldLayoutId id="2147483843" r:id="rId5"/>
    <p:sldLayoutId id="2147483844" r:id="rId6"/>
    <p:sldLayoutId id="2147483773" r:id="rId7"/>
    <p:sldLayoutId id="2147483857" r:id="rId8"/>
    <p:sldLayoutId id="2147483774" r:id="rId9"/>
    <p:sldLayoutId id="2147483777" r:id="rId10"/>
    <p:sldLayoutId id="2147483778" r:id="rId11"/>
    <p:sldLayoutId id="2147483853" r:id="rId12"/>
    <p:sldLayoutId id="2147483854" r:id="rId13"/>
    <p:sldLayoutId id="2147483775" r:id="rId14"/>
    <p:sldLayoutId id="2147483779" r:id="rId15"/>
    <p:sldLayoutId id="2147483819" r:id="rId16"/>
    <p:sldLayoutId id="2147483838" r:id="rId17"/>
    <p:sldLayoutId id="2147483846" r:id="rId18"/>
    <p:sldLayoutId id="2147483845" r:id="rId19"/>
    <p:sldLayoutId id="2147483839" r:id="rId20"/>
  </p:sldLayoutIdLst>
  <p:transition spd="med"/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BB233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80000"/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262063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Font typeface="Wingdings" charset="2"/>
        <a:buChar char="§"/>
        <a:defRPr sz="1600" cap="none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Font typeface="Wingdings" charset="2"/>
        <a:buChar char="§"/>
        <a:defRPr sz="1400" cap="none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0" name="Rectangle 30"/>
          <p:cNvSpPr>
            <a:spLocks noChangeArrowheads="1"/>
          </p:cNvSpPr>
          <p:nvPr userDrawn="1"/>
        </p:nvSpPr>
        <p:spPr bwMode="auto">
          <a:xfrm>
            <a:off x="76200" y="1179576"/>
            <a:ext cx="8991600" cy="55626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688668"/>
            <a:ext cx="450850" cy="16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>
                <a:solidFill>
                  <a:srgbClr val="474747"/>
                </a:solidFill>
                <a:latin typeface="+mn-lt"/>
              </a:defRPr>
            </a:lvl1pPr>
          </a:lstStyle>
          <a:p>
            <a:pPr>
              <a:defRPr/>
            </a:pPr>
            <a:fld id="{88F643DE-FFD1-CA4C-BBC2-D70230DFA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76200" y="59266"/>
            <a:ext cx="7239001" cy="10668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 type="none" w="sm" len="sm"/>
            <a:tailEnd type="none" w="sm" len="sm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r" eaLnBrk="0" hangingPunct="0">
              <a:lnSpc>
                <a:spcPct val="85000"/>
              </a:lnSpc>
              <a:spcBef>
                <a:spcPct val="50000"/>
              </a:spcBef>
              <a:defRPr/>
            </a:pPr>
            <a:endParaRPr lang="en-US"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39713"/>
            <a:ext cx="708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28600" y="669335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 © 2014</a:t>
            </a:r>
            <a:r>
              <a:rPr lang="en-US" sz="800" kern="0" spc="20" baseline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Rights Reserved.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-16940" y="6676421"/>
            <a:ext cx="21653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all" spc="2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Company Confidential </a:t>
            </a:r>
            <a:r>
              <a:rPr kumimoji="0" lang="en-US" sz="800" b="1" i="0" u="none" strike="noStrike" kern="0" cap="none" spc="2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-  Internal Use Only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7388352" y="54864"/>
            <a:ext cx="1673352" cy="1069848"/>
          </a:xfrm>
          <a:prstGeom prst="rect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4" name="Picture 10" descr="Rockwell_Automation_White.png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7623175" y="474134"/>
            <a:ext cx="121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48" r:id="rId5"/>
    <p:sldLayoutId id="2147483847" r:id="rId6"/>
    <p:sldLayoutId id="2147483840" r:id="rId7"/>
    <p:sldLayoutId id="2147483828" r:id="rId8"/>
    <p:sldLayoutId id="2147483858" r:id="rId9"/>
    <p:sldLayoutId id="2147483829" r:id="rId10"/>
    <p:sldLayoutId id="2147483832" r:id="rId11"/>
    <p:sldLayoutId id="2147483833" r:id="rId12"/>
    <p:sldLayoutId id="2147483855" r:id="rId13"/>
    <p:sldLayoutId id="2147483856" r:id="rId14"/>
    <p:sldLayoutId id="2147483834" r:id="rId15"/>
    <p:sldLayoutId id="2147483835" r:id="rId16"/>
    <p:sldLayoutId id="2147483841" r:id="rId17"/>
    <p:sldLayoutId id="2147483851" r:id="rId18"/>
    <p:sldLayoutId id="2147483849" r:id="rId19"/>
    <p:sldLayoutId id="2147483850" r:id="rId20"/>
  </p:sldLayoutIdLst>
  <p:transition spd="med"/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>
          <a:solidFill>
            <a:schemeClr val="bg1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287338" marR="0" indent="-287338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Wingdings" charset="2"/>
        <a:buChar char="§"/>
        <a:tabLst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804863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Pct val="80000"/>
        <a:buFont typeface="Wingdings" charset="2"/>
        <a:buChar char="§"/>
        <a:tabLst/>
        <a:defRPr sz="2400">
          <a:solidFill>
            <a:schemeClr val="bg1"/>
          </a:solidFill>
          <a:latin typeface="+mn-lt"/>
          <a:ea typeface="+mn-ea"/>
        </a:defRPr>
      </a:lvl2pPr>
      <a:lvl3pPr marL="1262063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Pct val="80000"/>
        <a:buFont typeface="Wingdings" charset="2"/>
        <a:buChar char="§"/>
        <a:tabLst/>
        <a:defRPr sz="2000">
          <a:solidFill>
            <a:schemeClr val="bg1"/>
          </a:solidFill>
          <a:latin typeface="+mn-lt"/>
          <a:ea typeface="+mn-ea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Tx/>
        <a:buFont typeface="Wingdings" charset="2"/>
        <a:buChar char="§"/>
        <a:tabLst/>
        <a:defRPr sz="1600">
          <a:solidFill>
            <a:schemeClr val="bg1"/>
          </a:solidFill>
          <a:latin typeface="Arial" charset="0"/>
          <a:ea typeface="+mn-ea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Tx/>
        <a:buFont typeface="Wingdings" charset="2"/>
        <a:buChar char="§"/>
        <a:tabLst/>
        <a:defRPr sz="14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909611"/>
            <a:ext cx="7848600" cy="477054"/>
          </a:xfrm>
        </p:spPr>
        <p:txBody>
          <a:bodyPr/>
          <a:lstStyle/>
          <a:p>
            <a:r>
              <a:rPr lang="en-US"/>
              <a:t>BICOE Multi-Tenant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9/30/2016</a:t>
            </a:r>
          </a:p>
        </p:txBody>
      </p:sp>
    </p:spTree>
    <p:extLst>
      <p:ext uri="{BB962C8B-B14F-4D97-AF65-F5344CB8AC3E}">
        <p14:creationId xmlns:p14="http://schemas.microsoft.com/office/powerpoint/2010/main" val="13130557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Examples: Directories and Folders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744" y="1389888"/>
            <a:ext cx="8723376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Development:</a:t>
            </a:r>
          </a:p>
          <a:p>
            <a:pPr>
              <a:lnSpc>
                <a:spcPts val="2200"/>
              </a:lnSpc>
            </a:pPr>
            <a:endParaRPr lang="en-US" sz="24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&lt;BICOE_BASE&gt; 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 /apps/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bicoe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dev</a:t>
            </a: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Table creates for SAP_ECC 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 /apps/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bicoe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dev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ddl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/tables/sap_ecc</a:t>
            </a: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Table or view creates for CORE  /apps/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bicoe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dev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ddl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/tables/core</a:t>
            </a: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Load scripts for SAP_CRM  /apps/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bicoe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dev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dml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/sap_crm</a:t>
            </a: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Load scripts for CORE_DATA  /apps/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bicoe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dev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dml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/core_data</a:t>
            </a: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QA:</a:t>
            </a: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</a:rPr>
              <a:t>&lt;BICOE_BASE&gt; </a:t>
            </a: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 /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apps/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bicoe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qa</a:t>
            </a:r>
            <a:endParaRPr lang="en-US" sz="2400" dirty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</a:rPr>
              <a:t>Table creates for SAP_ECC </a:t>
            </a: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 /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apps/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bicoe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qa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ddl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/tables/sap_ecc</a:t>
            </a:r>
            <a:endParaRPr lang="en-US" sz="2400" dirty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Table or view creates for CORE  /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apps/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bicoe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qa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ddl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/tables/core</a:t>
            </a:r>
            <a:endParaRPr lang="en-US" sz="2400" dirty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Load scripts for SAP_CRM  /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apps/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bicoe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qa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dml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/sap_crm</a:t>
            </a:r>
            <a:endParaRPr lang="en-US" sz="2400" dirty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Load scripts for CORE_DATA  /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apps/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bicoe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qa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dml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/core_data</a:t>
            </a:r>
            <a:endParaRPr lang="en-US" sz="2400" dirty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77568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Examples: Directories and Folders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380744"/>
            <a:ext cx="8723376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Rockwell Enterprise data (&lt;RA_ENTERPRISE&gt;)</a:t>
            </a:r>
          </a:p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/user/hive/warehouse/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rockwell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/enterprise/</a:t>
            </a:r>
          </a:p>
          <a:p>
            <a:pPr>
              <a:lnSpc>
                <a:spcPts val="2200"/>
              </a:lnSpc>
            </a:pP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endParaRPr lang="en-US" sz="24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Development: (folder path after ‘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rockwell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’ above)</a:t>
            </a:r>
          </a:p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SAP_ECC 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 raw/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d_sap_ecc.db</a:t>
            </a: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MASTER_DATA  master/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d_master_data.db</a:t>
            </a: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CORE_DATA  analytical/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d_core_data.db</a:t>
            </a: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endParaRPr lang="en-US" sz="24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QA</a:t>
            </a: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</a:rPr>
              <a:t>: (folder path after ‘</a:t>
            </a:r>
            <a:r>
              <a:rPr lang="en-US" sz="2400" dirty="0" err="1">
                <a:solidFill>
                  <a:schemeClr val="tx2"/>
                </a:solidFill>
                <a:latin typeface="Arial Narrow"/>
                <a:cs typeface="Arial Narrow"/>
              </a:rPr>
              <a:t>rockwell</a:t>
            </a: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</a:rPr>
              <a:t>’ above)</a:t>
            </a:r>
          </a:p>
          <a:p>
            <a:pPr>
              <a:lnSpc>
                <a:spcPts val="2200"/>
              </a:lnSpc>
            </a:pP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</a:rPr>
              <a:t>SAP_ECC </a:t>
            </a: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 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raw/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q_sap_ecc.db</a:t>
            </a:r>
            <a:endParaRPr lang="en-US" sz="2400" dirty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MASTER_DATA  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master/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q_master_data.db</a:t>
            </a:r>
            <a:endParaRPr lang="en-US" sz="2400" dirty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sz="2400" dirty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CORE_DATA  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analytical/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  <a:sym typeface="Wingdings" panose="05000000000000000000" pitchFamily="2" charset="2"/>
              </a:rPr>
              <a:t>q_core_data.db</a:t>
            </a:r>
            <a:endParaRPr lang="en-US" sz="24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89766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Shell Examples </a:t>
            </a:r>
            <a:r>
              <a:rPr lang="en-US" sz="2000"/>
              <a:t>(Environment Variables)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475" y="1282158"/>
            <a:ext cx="890905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export </a:t>
            </a:r>
            <a:r>
              <a:rPr lang="en-US" sz="1600" dirty="0">
                <a:solidFill>
                  <a:srgbClr val="FF0000"/>
                </a:solidFill>
                <a:latin typeface="Arial Narrow"/>
                <a:cs typeface="Arial Narrow"/>
              </a:rPr>
              <a:t>HIVE_ENV</a:t>
            </a: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=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d_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export BICOE_ENV=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dev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export BICOE_HOME=/apps/</a:t>
            </a:r>
            <a:r>
              <a:rPr lang="en-US" sz="1600" dirty="0" err="1">
                <a:solidFill>
                  <a:schemeClr val="tx2"/>
                </a:solidFill>
                <a:latin typeface="Arial Narrow"/>
                <a:cs typeface="Arial Narrow"/>
              </a:rPr>
              <a:t>bicoe</a:t>
            </a:r>
            <a:endParaRPr lang="en-US" sz="16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export BICOE_BASE=${BICOE_HOME}/${BICOE_ENV}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export HIVE_HOST="azrudb7001.ra.rockwell.com"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export HIVE_PORT=10000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export HIVE_URL="jdbc:hive2://${HIVE_HOST}:${HIVE_PORT}/</a:t>
            </a:r>
            <a:r>
              <a:rPr lang="en-US" sz="1600" dirty="0" err="1">
                <a:solidFill>
                  <a:schemeClr val="tx2"/>
                </a:solidFill>
                <a:latin typeface="Arial Narrow"/>
                <a:cs typeface="Arial Narrow"/>
              </a:rPr>
              <a:t>default;principal</a:t>
            </a: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=hive/_</a:t>
            </a:r>
            <a:r>
              <a:rPr lang="en-US" sz="1600" dirty="0" err="1">
                <a:solidFill>
                  <a:schemeClr val="tx2"/>
                </a:solidFill>
                <a:latin typeface="Arial Narrow"/>
                <a:cs typeface="Arial Narrow"/>
              </a:rPr>
              <a:t>HOST@ra-int.com;ssl</a:t>
            </a: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=true"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export HIVE_CONF="--</a:t>
            </a:r>
            <a:r>
              <a:rPr lang="en-US" sz="1600" dirty="0" err="1">
                <a:solidFill>
                  <a:schemeClr val="tx2"/>
                </a:solidFill>
                <a:latin typeface="Arial Narrow"/>
                <a:cs typeface="Arial Narrow"/>
              </a:rPr>
              <a:t>hiveconf</a:t>
            </a: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 Narrow"/>
                <a:cs typeface="Arial Narrow"/>
              </a:rPr>
              <a:t>hive.exec.stagingdir</a:t>
            </a: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=/user/hive/warehouse/</a:t>
            </a:r>
            <a:r>
              <a:rPr lang="en-US" sz="1600" dirty="0" err="1">
                <a:solidFill>
                  <a:schemeClr val="tx2"/>
                </a:solidFill>
                <a:latin typeface="Arial Narrow"/>
                <a:cs typeface="Arial Narrow"/>
              </a:rPr>
              <a:t>rockwell</a:t>
            </a: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/.hive-staging"</a:t>
            </a:r>
          </a:p>
          <a:p>
            <a:pPr>
              <a:lnSpc>
                <a:spcPts val="2200"/>
              </a:lnSpc>
            </a:pPr>
            <a:endParaRPr lang="en-US" sz="16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export BICOE_SCRIPT=${BICOE_BASE}/</a:t>
            </a:r>
            <a:r>
              <a:rPr lang="en-US" sz="1600" dirty="0" err="1">
                <a:solidFill>
                  <a:schemeClr val="tx2"/>
                </a:solidFill>
                <a:latin typeface="Arial Narrow"/>
                <a:cs typeface="Arial Narrow"/>
              </a:rPr>
              <a:t>loadJobs</a:t>
            </a:r>
            <a:endParaRPr lang="en-US" sz="16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export BICOE_LOAD=${BICOE_HOME}/data/${BICOE_ENV}/inbound</a:t>
            </a:r>
          </a:p>
          <a:p>
            <a:pPr>
              <a:lnSpc>
                <a:spcPts val="2200"/>
              </a:lnSpc>
            </a:pPr>
            <a:endParaRPr lang="en-US" sz="16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export RA_ENTERPRISE=/user/hive/warehouse/</a:t>
            </a:r>
            <a:r>
              <a:rPr lang="en-US" sz="1600" dirty="0" err="1">
                <a:solidFill>
                  <a:schemeClr val="tx2"/>
                </a:solidFill>
                <a:latin typeface="Arial Narrow"/>
                <a:cs typeface="Arial Narrow"/>
              </a:rPr>
              <a:t>rockwell</a:t>
            </a:r>
            <a:r>
              <a:rPr lang="en-US" sz="1600" dirty="0">
                <a:solidFill>
                  <a:schemeClr val="tx2"/>
                </a:solidFill>
                <a:latin typeface="Arial Narrow"/>
                <a:cs typeface="Arial Narrow"/>
              </a:rPr>
              <a:t>/enterprise</a:t>
            </a:r>
          </a:p>
        </p:txBody>
      </p:sp>
    </p:spTree>
    <p:extLst>
      <p:ext uri="{BB962C8B-B14F-4D97-AF65-F5344CB8AC3E}">
        <p14:creationId xmlns:p14="http://schemas.microsoft.com/office/powerpoint/2010/main" val="24828634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Shell Examples (call Hive)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434353"/>
            <a:ext cx="8909050" cy="545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#!/bin/bash</a:t>
            </a:r>
          </a:p>
          <a:p>
            <a:pPr>
              <a:lnSpc>
                <a:spcPts val="2200"/>
              </a:lnSpc>
            </a:pPr>
            <a:endParaRPr lang="en-US" sz="18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if [ $# -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eq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0 ]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then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echo "Fail: Execution failed due to missing beeline 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config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file path."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exit 1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fi</a:t>
            </a:r>
          </a:p>
          <a:p>
            <a:pPr>
              <a:lnSpc>
                <a:spcPts val="2200"/>
              </a:lnSpc>
            </a:pPr>
            <a:endParaRPr lang="en-US" sz="18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BEELINE_CONFIG=$1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. "${BEELINE_CONFIG}"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. "./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config.cfg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"</a:t>
            </a:r>
          </a:p>
          <a:p>
            <a:pPr>
              <a:lnSpc>
                <a:spcPts val="2200"/>
              </a:lnSpc>
            </a:pPr>
            <a:endParaRPr lang="en-US" sz="18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# export HADOOP_CLIENT_OPTS="-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Djline.terminal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=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jline.UnsupportedTerminal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"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for file in `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ls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${HIVESCR_ECC_TEXT}\/S*.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ctl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`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do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echo $file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beeline -u ${HIVE_URL} ${HIVE_USER} ${HIVE_CONF} -f $file  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--</a:t>
            </a:r>
            <a:r>
              <a:rPr 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hivevar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=${HIVE_ENV}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done</a:t>
            </a:r>
          </a:p>
          <a:p>
            <a:pPr>
              <a:lnSpc>
                <a:spcPts val="2200"/>
              </a:lnSpc>
            </a:pPr>
            <a:endParaRPr lang="en-US" sz="1800" dirty="0">
              <a:solidFill>
                <a:schemeClr val="tx2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817038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 DDL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165" y="1523553"/>
            <a:ext cx="8382000" cy="4560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Create EXTERNAL TABLE If Not Exists 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${</a:t>
            </a:r>
            <a:r>
              <a:rPr lang="en-US" sz="2000" b="1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2000">
                <a:solidFill>
                  <a:schemeClr val="bg2"/>
                </a:solidFill>
              </a:rPr>
              <a:t>SAP_ECC.SETNODE</a:t>
            </a:r>
          </a:p>
          <a:p>
            <a:r>
              <a:rPr lang="en-US" sz="2000">
                <a:solidFill>
                  <a:schemeClr val="bg2"/>
                </a:solidFill>
              </a:rPr>
              <a:t>(MANDT       STRING</a:t>
            </a:r>
          </a:p>
          <a:p>
            <a:r>
              <a:rPr lang="en-US" sz="2000">
                <a:solidFill>
                  <a:schemeClr val="bg2"/>
                </a:solidFill>
              </a:rPr>
              <a:t>,SETCLASS    STRING</a:t>
            </a:r>
          </a:p>
          <a:p>
            <a:r>
              <a:rPr lang="en-US" sz="2000">
                <a:solidFill>
                  <a:schemeClr val="bg2"/>
                </a:solidFill>
              </a:rPr>
              <a:t>,SUBCLASS    STRING</a:t>
            </a:r>
          </a:p>
          <a:p>
            <a:r>
              <a:rPr lang="en-US" sz="2000">
                <a:solidFill>
                  <a:schemeClr val="bg2"/>
                </a:solidFill>
              </a:rPr>
              <a:t>,SETNAME     STRING</a:t>
            </a:r>
          </a:p>
          <a:p>
            <a:r>
              <a:rPr lang="en-US" sz="2000">
                <a:solidFill>
                  <a:schemeClr val="bg2"/>
                </a:solidFill>
              </a:rPr>
              <a:t>,LINEID      DECIMAL(10,0)</a:t>
            </a:r>
          </a:p>
          <a:p>
            <a:r>
              <a:rPr lang="en-US" sz="2000">
                <a:solidFill>
                  <a:schemeClr val="bg2"/>
                </a:solidFill>
              </a:rPr>
              <a:t>,SUBSETCLS   STRING</a:t>
            </a:r>
          </a:p>
          <a:p>
            <a:r>
              <a:rPr lang="en-US" sz="2000">
                <a:solidFill>
                  <a:schemeClr val="bg2"/>
                </a:solidFill>
              </a:rPr>
              <a:t>,SUBSETSCLS  STRING</a:t>
            </a:r>
          </a:p>
          <a:p>
            <a:r>
              <a:rPr lang="en-US" sz="2000">
                <a:solidFill>
                  <a:schemeClr val="bg2"/>
                </a:solidFill>
              </a:rPr>
              <a:t>,SUBSETNAME  STRING</a:t>
            </a:r>
          </a:p>
          <a:p>
            <a:r>
              <a:rPr lang="en-US" sz="2000">
                <a:solidFill>
                  <a:schemeClr val="bg2"/>
                </a:solidFill>
              </a:rPr>
              <a:t>,SEQNR       INT</a:t>
            </a:r>
          </a:p>
          <a:p>
            <a:r>
              <a:rPr lang="en-US" sz="2000">
                <a:solidFill>
                  <a:schemeClr val="bg2"/>
                </a:solidFill>
              </a:rPr>
              <a:t>)</a:t>
            </a:r>
          </a:p>
          <a:p>
            <a:r>
              <a:rPr lang="en-US" sz="2000">
                <a:solidFill>
                  <a:schemeClr val="bg2"/>
                </a:solidFill>
              </a:rPr>
              <a:t>    ROW FORMAT DELIMITED</a:t>
            </a:r>
          </a:p>
          <a:p>
            <a:r>
              <a:rPr lang="en-US" sz="2000">
                <a:solidFill>
                  <a:schemeClr val="bg2"/>
                </a:solidFill>
              </a:rPr>
              <a:t>        FIELDS TERMINATED BY '28'</a:t>
            </a:r>
          </a:p>
          <a:p>
            <a:r>
              <a:rPr lang="en-US" sz="2000">
                <a:solidFill>
                  <a:schemeClr val="bg2"/>
                </a:solidFill>
              </a:rPr>
              <a:t>     STORED AS </a:t>
            </a:r>
            <a:r>
              <a:rPr lang="en-US" sz="2000" err="1">
                <a:solidFill>
                  <a:schemeClr val="bg2"/>
                </a:solidFill>
              </a:rPr>
              <a:t>textfile</a:t>
            </a:r>
            <a:endParaRPr lang="en-US" sz="2000">
              <a:solidFill>
                <a:schemeClr val="bg2"/>
              </a:solidFill>
            </a:endParaRPr>
          </a:p>
          <a:p>
            <a:r>
              <a:rPr lang="en-US" sz="2000">
                <a:solidFill>
                  <a:schemeClr val="bg2"/>
                </a:solidFill>
              </a:rPr>
              <a:t>        LOCATION '/user/hive/warehouse/</a:t>
            </a:r>
            <a:r>
              <a:rPr lang="en-US" sz="2000" err="1">
                <a:solidFill>
                  <a:schemeClr val="bg2"/>
                </a:solidFill>
              </a:rPr>
              <a:t>rockwell</a:t>
            </a:r>
            <a:r>
              <a:rPr lang="en-US" sz="2000">
                <a:solidFill>
                  <a:schemeClr val="bg2"/>
                </a:solidFill>
              </a:rPr>
              <a:t>/enterprise/raw/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${</a:t>
            </a:r>
            <a:r>
              <a:rPr lang="en-US" sz="2000" b="1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2000" err="1">
                <a:solidFill>
                  <a:schemeClr val="bg2"/>
                </a:solidFill>
              </a:rPr>
              <a:t>sap_ecc.db</a:t>
            </a:r>
            <a:r>
              <a:rPr lang="en-US" sz="2000">
                <a:solidFill>
                  <a:schemeClr val="bg2"/>
                </a:solidFill>
              </a:rPr>
              <a:t>/</a:t>
            </a:r>
            <a:r>
              <a:rPr lang="en-US" sz="2000" err="1">
                <a:solidFill>
                  <a:schemeClr val="bg2"/>
                </a:solidFill>
              </a:rPr>
              <a:t>setnode</a:t>
            </a:r>
            <a:r>
              <a:rPr lang="en-US" sz="2000">
                <a:solidFill>
                  <a:schemeClr val="bg2"/>
                </a:solidFill>
              </a:rPr>
              <a:t>/' </a:t>
            </a:r>
          </a:p>
          <a:p>
            <a:r>
              <a:rPr lang="en-US" sz="2000">
                <a:solidFill>
                  <a:schemeClr val="bg2"/>
                </a:solidFill>
              </a:rPr>
              <a:t>    TBLPROPERTIES("SKIP.HEADER.LINE.COUNT"="0"); </a:t>
            </a:r>
          </a:p>
          <a:p>
            <a:pPr>
              <a:lnSpc>
                <a:spcPts val="2200"/>
              </a:lnSpc>
            </a:pPr>
            <a:endParaRPr lang="en-US" sz="2000">
              <a:solidFill>
                <a:schemeClr val="bg2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3934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 DDL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18" y="1523553"/>
            <a:ext cx="8989732" cy="428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Create EXTERNAL TABLE If Not Exists 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${</a:t>
            </a:r>
            <a:r>
              <a:rPr lang="en-US" sz="2000" b="1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2000" err="1">
                <a:solidFill>
                  <a:schemeClr val="tx1"/>
                </a:solidFill>
              </a:rPr>
              <a:t>sap_ecc.tvta_parq</a:t>
            </a:r>
            <a:r>
              <a:rPr lang="en-US" sz="2000">
                <a:solidFill>
                  <a:schemeClr val="tx1"/>
                </a:solidFill>
              </a:rPr>
              <a:t> LIKE 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${</a:t>
            </a:r>
            <a:r>
              <a:rPr lang="en-US" sz="2000" b="1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2000" err="1">
                <a:solidFill>
                  <a:schemeClr val="tx1"/>
                </a:solidFill>
              </a:rPr>
              <a:t>sap_ecc.tvta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   ROW FORMAT DELIMITED</a:t>
            </a:r>
          </a:p>
          <a:p>
            <a:r>
              <a:rPr lang="en-US" sz="2000">
                <a:solidFill>
                  <a:schemeClr val="tx1"/>
                </a:solidFill>
              </a:rPr>
              <a:t>        FIELDS TERMINATED BY '28'</a:t>
            </a:r>
          </a:p>
          <a:p>
            <a:r>
              <a:rPr lang="en-US" sz="2000">
                <a:solidFill>
                  <a:schemeClr val="tx1"/>
                </a:solidFill>
              </a:rPr>
              <a:t>     STORED AS parquet</a:t>
            </a:r>
          </a:p>
          <a:p>
            <a:r>
              <a:rPr lang="en-US" sz="2000">
                <a:solidFill>
                  <a:schemeClr val="tx1"/>
                </a:solidFill>
              </a:rPr>
              <a:t>        LOCATION '/user/hive/warehouse/</a:t>
            </a:r>
            <a:r>
              <a:rPr lang="en-US" sz="2000" err="1">
                <a:solidFill>
                  <a:schemeClr val="tx1"/>
                </a:solidFill>
              </a:rPr>
              <a:t>rockwell</a:t>
            </a:r>
            <a:r>
              <a:rPr lang="en-US" sz="2000">
                <a:solidFill>
                  <a:schemeClr val="tx1"/>
                </a:solidFill>
              </a:rPr>
              <a:t>/enterprise/raw/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${</a:t>
            </a:r>
            <a:r>
              <a:rPr lang="en-US" sz="2000" b="1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2000" err="1">
                <a:solidFill>
                  <a:schemeClr val="tx1"/>
                </a:solidFill>
              </a:rPr>
              <a:t>sap_ecc.db</a:t>
            </a:r>
            <a:r>
              <a:rPr lang="en-US" sz="2000">
                <a:solidFill>
                  <a:schemeClr val="tx1"/>
                </a:solidFill>
              </a:rPr>
              <a:t>/</a:t>
            </a:r>
            <a:r>
              <a:rPr lang="en-US" sz="2000" err="1">
                <a:solidFill>
                  <a:schemeClr val="tx1"/>
                </a:solidFill>
              </a:rPr>
              <a:t>tvta_parq</a:t>
            </a:r>
            <a:r>
              <a:rPr lang="en-US" sz="2000">
                <a:solidFill>
                  <a:schemeClr val="tx1"/>
                </a:solidFill>
              </a:rPr>
              <a:t>/'</a:t>
            </a:r>
          </a:p>
          <a:p>
            <a:r>
              <a:rPr lang="en-US" sz="2000">
                <a:solidFill>
                  <a:schemeClr val="tx1"/>
                </a:solidFill>
              </a:rPr>
              <a:t>    TBLPROPERTIES("SKIP.HEADER.LINE.COUNT"="0");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2200"/>
              </a:lnSpc>
            </a:pPr>
            <a:r>
              <a:rPr lang="en-US" sz="2000">
                <a:solidFill>
                  <a:schemeClr val="tx1"/>
                </a:solidFill>
                <a:latin typeface="Arial Narrow"/>
                <a:cs typeface="Arial Narrow"/>
              </a:rPr>
              <a:t>========================================================================</a:t>
            </a:r>
          </a:p>
          <a:p>
            <a:pPr>
              <a:lnSpc>
                <a:spcPts val="2200"/>
              </a:lnSpc>
            </a:pPr>
            <a:endParaRPr lang="en-US" sz="2000">
              <a:solidFill>
                <a:schemeClr val="tx1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endParaRPr lang="en-US" sz="2000">
              <a:solidFill>
                <a:schemeClr val="tx1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endParaRPr lang="en-US" sz="2000">
              <a:solidFill>
                <a:schemeClr val="tx1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2000">
                <a:solidFill>
                  <a:schemeClr val="tx1"/>
                </a:solidFill>
                <a:latin typeface="Arial Narrow"/>
                <a:cs typeface="Arial Narrow"/>
              </a:rPr>
              <a:t>DROP VIEW IF EXISTS 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${</a:t>
            </a:r>
            <a:r>
              <a:rPr lang="en-US" sz="2000" b="1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2000">
                <a:solidFill>
                  <a:schemeClr val="tx1"/>
                </a:solidFill>
                <a:latin typeface="Arial Narrow"/>
                <a:cs typeface="Arial Narrow"/>
              </a:rPr>
              <a:t>pricing.toe_V1;</a:t>
            </a:r>
          </a:p>
          <a:p>
            <a:pPr>
              <a:lnSpc>
                <a:spcPts val="2200"/>
              </a:lnSpc>
            </a:pPr>
            <a:r>
              <a:rPr lang="en-US" sz="2000">
                <a:solidFill>
                  <a:schemeClr val="tx1"/>
                </a:solidFill>
                <a:latin typeface="Arial Narrow"/>
                <a:cs typeface="Arial Narrow"/>
              </a:rPr>
              <a:t>CREATE VIEW IF NOT EXISTS 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${</a:t>
            </a:r>
            <a:r>
              <a:rPr lang="en-US" sz="2000" b="1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2000">
                <a:solidFill>
                  <a:schemeClr val="tx1"/>
                </a:solidFill>
                <a:latin typeface="Arial Narrow"/>
                <a:cs typeface="Arial Narrow"/>
              </a:rPr>
              <a:t>pricing.toe_V1 AS </a:t>
            </a:r>
          </a:p>
          <a:p>
            <a:pPr>
              <a:lnSpc>
                <a:spcPts val="2200"/>
              </a:lnSpc>
            </a:pPr>
            <a:r>
              <a:rPr lang="en-US" sz="2000">
                <a:solidFill>
                  <a:schemeClr val="tx1"/>
                </a:solidFill>
                <a:latin typeface="Arial Narrow"/>
                <a:cs typeface="Arial Narrow"/>
              </a:rPr>
              <a:t>    SELECT * FROM 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${</a:t>
            </a:r>
            <a:r>
              <a:rPr lang="en-US" sz="2000" b="1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2000" err="1">
                <a:solidFill>
                  <a:schemeClr val="tx1"/>
                </a:solidFill>
                <a:latin typeface="Arial Narrow"/>
                <a:cs typeface="Arial Narrow"/>
              </a:rPr>
              <a:t>pricing_data.toe</a:t>
            </a:r>
            <a:r>
              <a:rPr lang="en-US" sz="2000">
                <a:solidFill>
                  <a:schemeClr val="tx1"/>
                </a:solidFill>
                <a:latin typeface="Arial Narrow"/>
                <a:cs typeface="Arial Narro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43618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 DML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176" y="1523553"/>
            <a:ext cx="8714232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CREATE TABLE IF NOT EXISTS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SAP_ECC.2lis_13_vdkon_tmp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ROW FORMAT DELIMITED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    FIELDS TERMINATED BY '28'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 STORED AS parquet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    LOCATION '/user/hive/warehouse/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rockwell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/enterprise/raw/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sap_ecc.db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/2lis_13_vdkon_tmp/'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TBLPROPERTIES("SKIP.HEADER.LINE.COUNT"="0")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AS</a:t>
            </a: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SELECT * FROM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SAP_ECC.2lis_13_vdkon;</a:t>
            </a:r>
          </a:p>
          <a:p>
            <a:pPr>
              <a:lnSpc>
                <a:spcPts val="2200"/>
              </a:lnSpc>
            </a:pPr>
            <a:endParaRPr lang="en-US" sz="18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LOAD DATA INPATH </a:t>
            </a:r>
            <a:r>
              <a:rPr lang="en-US" sz="1800" dirty="0" smtClean="0">
                <a:solidFill>
                  <a:schemeClr val="tx2"/>
                </a:solidFill>
                <a:latin typeface="Arial Narrow"/>
                <a:cs typeface="Arial Narrow"/>
              </a:rPr>
              <a:t>'/user/hive/warehouse/</a:t>
            </a:r>
            <a:r>
              <a:rPr lang="en-US" sz="18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rockwell</a:t>
            </a:r>
            <a:r>
              <a:rPr lang="en-US" sz="1800" dirty="0" smtClean="0">
                <a:solidFill>
                  <a:schemeClr val="tx2"/>
                </a:solidFill>
                <a:latin typeface="Arial Narrow"/>
                <a:cs typeface="Arial Narrow"/>
              </a:rPr>
              <a:t>/enterprise/raw/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sap_ecc.db</a:t>
            </a:r>
            <a:r>
              <a:rPr lang="en-US" sz="1800" dirty="0" smtClean="0">
                <a:solidFill>
                  <a:schemeClr val="tx2"/>
                </a:solidFill>
                <a:latin typeface="Arial Narrow"/>
                <a:cs typeface="Arial Narrow"/>
              </a:rPr>
              <a:t>/2lis_13_vdkon_tmp/' 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OVERWRITE INTO TABLE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SAP_ECC.2lis_13_vdkon_parq;</a:t>
            </a:r>
          </a:p>
          <a:p>
            <a:pPr>
              <a:lnSpc>
                <a:spcPts val="2200"/>
              </a:lnSpc>
            </a:pPr>
            <a:endParaRPr lang="en-US" sz="18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DROP TABLE IF EXISTS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SAP_ECC.2lis_13_vdkon_tmp PURGE;</a:t>
            </a:r>
          </a:p>
          <a:p>
            <a:pPr>
              <a:lnSpc>
                <a:spcPts val="2200"/>
              </a:lnSpc>
            </a:pPr>
            <a:endParaRPr lang="en-US" sz="18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-- TRUNCATE TABLE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SAP_ECC.2lis_13_vdkon;</a:t>
            </a:r>
          </a:p>
        </p:txBody>
      </p:sp>
    </p:spTree>
    <p:extLst>
      <p:ext uri="{BB962C8B-B14F-4D97-AF65-F5344CB8AC3E}">
        <p14:creationId xmlns:p14="http://schemas.microsoft.com/office/powerpoint/2010/main" val="5279768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DML </a:t>
            </a:r>
            <a:r>
              <a:rPr lang="en-US" dirty="0" smtClean="0"/>
              <a:t>Example Revised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176" y="1523553"/>
            <a:ext cx="8714232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beeline -u ${HIVE_URL} ${HIVE_USER} ${HIVE_CONF} --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hivevar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env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=${HIVE_ENV} -f ${script}</a:t>
            </a:r>
          </a:p>
          <a:p>
            <a:pPr>
              <a:lnSpc>
                <a:spcPts val="2200"/>
              </a:lnSpc>
            </a:pPr>
            <a:r>
              <a:rPr lang="en-US" sz="1800" dirty="0" smtClean="0">
                <a:solidFill>
                  <a:schemeClr val="tx2"/>
                </a:solidFill>
                <a:latin typeface="Arial Narrow"/>
                <a:cs typeface="Arial Narrow"/>
              </a:rPr>
              <a:t>Sample script </a:t>
            </a:r>
          </a:p>
          <a:p>
            <a:pPr>
              <a:lnSpc>
                <a:spcPts val="2200"/>
              </a:lnSpc>
            </a:pPr>
            <a:endParaRPr lang="en-US" sz="18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 lvl="1">
              <a:lnSpc>
                <a:spcPts val="2200"/>
              </a:lnSpc>
            </a:pPr>
            <a:r>
              <a:rPr lang="en-US" sz="1800" dirty="0" smtClean="0">
                <a:solidFill>
                  <a:schemeClr val="tx2"/>
                </a:solidFill>
                <a:latin typeface="Arial Narrow"/>
                <a:cs typeface="Arial Narrow"/>
              </a:rPr>
              <a:t>CREATE 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TABLE IF NOT EXISTS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 smtClean="0">
                <a:solidFill>
                  <a:schemeClr val="tx2"/>
                </a:solidFill>
                <a:latin typeface="Arial Narrow"/>
                <a:cs typeface="Arial Narrow"/>
              </a:rPr>
              <a:t>SAP_ECC.2lis_13_vdkon_&lt;</a:t>
            </a:r>
            <a:r>
              <a:rPr lang="en-US" sz="18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yyyymmdd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&gt;</a:t>
            </a:r>
          </a:p>
          <a:p>
            <a:pPr lvl="1"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ROW FORMAT DELIMITED</a:t>
            </a:r>
          </a:p>
          <a:p>
            <a:pPr lvl="1"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    FIELDS TERMINATED BY '28'</a:t>
            </a:r>
          </a:p>
          <a:p>
            <a:pPr lvl="1"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 STORED AS parquet</a:t>
            </a:r>
          </a:p>
          <a:p>
            <a:pPr lvl="1"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    LOCATION '/user/hive/warehouse/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rockwell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/enterprise/raw/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 err="1">
                <a:solidFill>
                  <a:schemeClr val="tx2"/>
                </a:solidFill>
                <a:latin typeface="Arial Narrow"/>
                <a:cs typeface="Arial Narrow"/>
              </a:rPr>
              <a:t>sap_ecc.db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/2lis_13_vdkon</a:t>
            </a:r>
            <a:r>
              <a:rPr lang="en-US" sz="1800" dirty="0" smtClean="0">
                <a:solidFill>
                  <a:schemeClr val="tx2"/>
                </a:solidFill>
                <a:latin typeface="Arial Narrow"/>
                <a:cs typeface="Arial Narrow"/>
              </a:rPr>
              <a:t>_&lt;</a:t>
            </a:r>
            <a:r>
              <a:rPr lang="en-US" sz="18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yyyymmdd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&gt;</a:t>
            </a:r>
            <a:r>
              <a:rPr lang="en-US" sz="1800" dirty="0" smtClean="0">
                <a:solidFill>
                  <a:schemeClr val="tx2"/>
                </a:solidFill>
                <a:latin typeface="Arial Narrow"/>
                <a:cs typeface="Arial Narrow"/>
              </a:rPr>
              <a:t>/'</a:t>
            </a:r>
            <a:endParaRPr lang="en-US" sz="18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 lvl="1"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  TBLPROPERTIES("SKIP.HEADER.LINE.COUNT"="0")</a:t>
            </a:r>
          </a:p>
          <a:p>
            <a:pPr lvl="1"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AS</a:t>
            </a:r>
          </a:p>
          <a:p>
            <a:pPr lvl="1"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  SELECT * FROM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SAP_ECC.2lis_13_vdkon;</a:t>
            </a:r>
          </a:p>
          <a:p>
            <a:pPr>
              <a:lnSpc>
                <a:spcPts val="2200"/>
              </a:lnSpc>
            </a:pPr>
            <a:endParaRPr lang="en-US" sz="18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LOAD DATA INPATH </a:t>
            </a:r>
            <a:r>
              <a:rPr lang="en-US" sz="1800" dirty="0" smtClean="0">
                <a:solidFill>
                  <a:schemeClr val="tx2"/>
                </a:solidFill>
                <a:latin typeface="Arial Narrow"/>
                <a:cs typeface="Arial Narrow"/>
              </a:rPr>
              <a:t>'/user/hive/warehouse/</a:t>
            </a:r>
            <a:r>
              <a:rPr lang="en-US" sz="18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rockwell</a:t>
            </a:r>
            <a:r>
              <a:rPr lang="en-US" sz="1800" dirty="0" smtClean="0">
                <a:solidFill>
                  <a:schemeClr val="tx2"/>
                </a:solidFill>
                <a:latin typeface="Arial Narrow"/>
                <a:cs typeface="Arial Narrow"/>
              </a:rPr>
              <a:t>/enterprise/raw/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sap_ecc.db</a:t>
            </a:r>
            <a:r>
              <a:rPr lang="en-US" sz="1800" dirty="0" smtClean="0">
                <a:solidFill>
                  <a:schemeClr val="tx2"/>
                </a:solidFill>
                <a:latin typeface="Arial Narrow"/>
                <a:cs typeface="Arial Narrow"/>
              </a:rPr>
              <a:t>/2lis_13_vdkon_tmp/' 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OVERWRITE INTO TABLE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SAP_ECC.2lis_13_vdkon_parq;</a:t>
            </a:r>
          </a:p>
          <a:p>
            <a:pPr>
              <a:lnSpc>
                <a:spcPts val="2200"/>
              </a:lnSpc>
            </a:pPr>
            <a:endParaRPr lang="en-US" sz="18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DROP TABLE IF EXISTS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SAP_ECC.2lis_13_vdkon_tmp PURGE;</a:t>
            </a:r>
          </a:p>
          <a:p>
            <a:pPr>
              <a:lnSpc>
                <a:spcPts val="2200"/>
              </a:lnSpc>
            </a:pPr>
            <a:endParaRPr lang="en-US" sz="18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-- TRUNCATE TABLE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${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env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/>
                <a:cs typeface="Arial Narrow"/>
              </a:rPr>
              <a:t>}</a:t>
            </a:r>
            <a:r>
              <a:rPr lang="en-US" sz="1800" dirty="0">
                <a:solidFill>
                  <a:schemeClr val="tx2"/>
                </a:solidFill>
                <a:latin typeface="Arial Narrow"/>
                <a:cs typeface="Arial Narrow"/>
              </a:rPr>
              <a:t>SAP_ECC.2lis_13_vdkon;</a:t>
            </a:r>
          </a:p>
        </p:txBody>
      </p:sp>
    </p:spTree>
    <p:extLst>
      <p:ext uri="{BB962C8B-B14F-4D97-AF65-F5344CB8AC3E}">
        <p14:creationId xmlns:p14="http://schemas.microsoft.com/office/powerpoint/2010/main" val="6884622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Assurance 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18" y="1523553"/>
            <a:ext cx="7736541" cy="3637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Key objectives of Quality Assurance are </a:t>
            </a:r>
            <a:r>
              <a:rPr lang="en-US" sz="2400" dirty="0" smtClean="0">
                <a:solidFill>
                  <a:srgbClr val="0070C0"/>
                </a:solidFill>
              </a:rPr>
              <a:t>to consistently deliver </a:t>
            </a:r>
            <a:r>
              <a:rPr lang="en-US" sz="2400" dirty="0">
                <a:solidFill>
                  <a:srgbClr val="0070C0"/>
                </a:solidFill>
              </a:rPr>
              <a:t>high </a:t>
            </a:r>
            <a:r>
              <a:rPr lang="en-US" sz="2400" dirty="0" smtClean="0">
                <a:solidFill>
                  <a:srgbClr val="0070C0"/>
                </a:solidFill>
              </a:rPr>
              <a:t>quality solutions </a:t>
            </a:r>
            <a:r>
              <a:rPr lang="en-US" sz="2400" dirty="0">
                <a:solidFill>
                  <a:srgbClr val="0070C0"/>
                </a:solidFill>
              </a:rPr>
              <a:t>that meet the business needs in a manner that is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Sustainable </a:t>
            </a:r>
            <a:endParaRPr lang="en-US" sz="24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Supportable</a:t>
            </a:r>
            <a:endParaRPr lang="en-US" sz="24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Repeatable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Measurable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Documented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Operationally Agile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Secure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Auditable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59556146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18" y="1523553"/>
            <a:ext cx="7736541" cy="299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First my questions to you: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What needs to be more clearly defined or presented?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What else needs to be covered?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Now:</a:t>
            </a:r>
          </a:p>
          <a:p>
            <a:endParaRPr lang="en-US" sz="2400" dirty="0"/>
          </a:p>
          <a:p>
            <a:pPr algn="ctr"/>
            <a:r>
              <a:rPr lang="en-US" sz="4400" b="1" dirty="0" smtClean="0"/>
              <a:t>QUESTIONS?</a:t>
            </a:r>
            <a:endParaRPr lang="en-US" sz="44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30907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588" y="1428750"/>
            <a:ext cx="8638852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endParaRPr lang="en-US" sz="2400">
              <a:solidFill>
                <a:schemeClr val="tx1"/>
              </a:solidFill>
              <a:latin typeface="Arial Narrow"/>
              <a:cs typeface="Arial Narrow"/>
            </a:endParaRPr>
          </a:p>
          <a:p>
            <a:pPr algn="ctr">
              <a:lnSpc>
                <a:spcPts val="2200"/>
              </a:lnSpc>
            </a:pPr>
            <a:r>
              <a:rPr lang="en-US" sz="2400">
                <a:solidFill>
                  <a:schemeClr val="tx2"/>
                </a:solidFill>
                <a:latin typeface="Arial Narrow"/>
                <a:cs typeface="Arial Narrow"/>
              </a:rPr>
              <a:t>Multi-tenant is holding more than one database or environment in a single system.</a:t>
            </a:r>
          </a:p>
          <a:p>
            <a:pPr algn="ctr">
              <a:lnSpc>
                <a:spcPts val="2200"/>
              </a:lnSpc>
            </a:pPr>
            <a:endParaRPr lang="en-US" sz="2400">
              <a:solidFill>
                <a:schemeClr val="tx1"/>
              </a:solidFill>
              <a:latin typeface="Arial Narrow"/>
              <a:cs typeface="Arial Narrow"/>
            </a:endParaRPr>
          </a:p>
          <a:p>
            <a:pPr algn="ctr">
              <a:lnSpc>
                <a:spcPts val="2200"/>
              </a:lnSpc>
            </a:pPr>
            <a:r>
              <a:rPr lang="en-US" sz="2400">
                <a:solidFill>
                  <a:schemeClr val="tx1"/>
                </a:solidFill>
                <a:latin typeface="Arial Narrow"/>
                <a:cs typeface="Arial Narrow"/>
              </a:rPr>
              <a:t>In this case we are temporarily holding development and QA in the same cluster as Production.  We will separate development and QA out of this cluster to a new, non-production cluster.  Development and QA will remain on a combined cluster.</a:t>
            </a:r>
          </a:p>
          <a:p>
            <a:pPr algn="ctr">
              <a:lnSpc>
                <a:spcPts val="2200"/>
              </a:lnSpc>
            </a:pPr>
            <a:endParaRPr lang="en-US" sz="2400">
              <a:solidFill>
                <a:schemeClr val="tx1"/>
              </a:solidFill>
              <a:latin typeface="Arial Narrow"/>
              <a:cs typeface="Arial Narrow"/>
            </a:endParaRPr>
          </a:p>
          <a:p>
            <a:pPr algn="ctr">
              <a:lnSpc>
                <a:spcPts val="2200"/>
              </a:lnSpc>
            </a:pPr>
            <a:r>
              <a:rPr lang="en-US" sz="2400">
                <a:solidFill>
                  <a:schemeClr val="tx1"/>
                </a:solidFill>
                <a:latin typeface="Arial Narrow"/>
                <a:cs typeface="Arial Narrow"/>
              </a:rPr>
              <a:t>This presentation is to discuss how we cleanly and safely manage separate SDLC environments in a single cluster, while adhering to Rockwell Automation controls.</a:t>
            </a:r>
          </a:p>
        </p:txBody>
      </p:sp>
    </p:spTree>
    <p:extLst>
      <p:ext uri="{BB962C8B-B14F-4D97-AF65-F5344CB8AC3E}">
        <p14:creationId xmlns:p14="http://schemas.microsoft.com/office/powerpoint/2010/main" val="12826426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18" y="1523553"/>
            <a:ext cx="7736541" cy="4228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Rename files to include _</a:t>
            </a:r>
            <a:r>
              <a:rPr lang="en-US" sz="2400" dirty="0" err="1" smtClean="0">
                <a:solidFill>
                  <a:schemeClr val="tx1"/>
                </a:solidFill>
              </a:rPr>
              <a:t>parq</a:t>
            </a:r>
            <a:r>
              <a:rPr lang="en-US" sz="2400" dirty="0" smtClean="0">
                <a:solidFill>
                  <a:schemeClr val="tx1"/>
                </a:solidFill>
              </a:rPr>
              <a:t> to match table names:</a:t>
            </a:r>
          </a:p>
          <a:p>
            <a:pPr lvl="2"/>
            <a:r>
              <a:rPr lang="en-US" sz="2400" dirty="0"/>
              <a:t>for file in *.</a:t>
            </a:r>
            <a:r>
              <a:rPr lang="en-US" sz="2400" dirty="0" err="1"/>
              <a:t>ctl</a:t>
            </a:r>
            <a:r>
              <a:rPr lang="en-US" sz="2400" dirty="0"/>
              <a:t>; do mv $file ${file/.</a:t>
            </a:r>
            <a:r>
              <a:rPr lang="en-US" sz="2400" dirty="0" err="1"/>
              <a:t>ctl</a:t>
            </a:r>
            <a:r>
              <a:rPr lang="en-US" sz="2400" dirty="0"/>
              <a:t>/}_</a:t>
            </a:r>
            <a:r>
              <a:rPr lang="en-US" sz="2400" dirty="0" err="1"/>
              <a:t>PARQ.ctl</a:t>
            </a:r>
            <a:r>
              <a:rPr lang="en-US" sz="2400" dirty="0"/>
              <a:t>; done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Prefix database name with ${</a:t>
            </a:r>
            <a:r>
              <a:rPr lang="en-US" sz="2400" dirty="0" err="1" smtClean="0">
                <a:solidFill>
                  <a:schemeClr val="tx1"/>
                </a:solidFill>
              </a:rPr>
              <a:t>env</a:t>
            </a:r>
            <a:r>
              <a:rPr lang="en-US" sz="2400" dirty="0" smtClean="0">
                <a:solidFill>
                  <a:schemeClr val="tx1"/>
                </a:solidFill>
              </a:rPr>
              <a:t>}  (sap_ecc version)</a:t>
            </a:r>
          </a:p>
          <a:p>
            <a:pPr lvl="2"/>
            <a:r>
              <a:rPr lang="en-US" sz="2400" dirty="0" err="1" smtClean="0"/>
              <a:t>sed</a:t>
            </a:r>
            <a:r>
              <a:rPr lang="en-US" sz="2400" dirty="0" smtClean="0"/>
              <a:t> </a:t>
            </a:r>
            <a:r>
              <a:rPr lang="en-US" sz="2400" dirty="0"/>
              <a:t>-i -- 's/SAP_ECC/${</a:t>
            </a:r>
            <a:r>
              <a:rPr lang="en-US" sz="2400" dirty="0" err="1"/>
              <a:t>env</a:t>
            </a:r>
            <a:r>
              <a:rPr lang="en-US" sz="2400" dirty="0"/>
              <a:t>}SAP_ECC/g' *</a:t>
            </a:r>
          </a:p>
          <a:p>
            <a:pPr lvl="2"/>
            <a:r>
              <a:rPr lang="en-US" sz="2400" dirty="0" err="1"/>
              <a:t>sed</a:t>
            </a:r>
            <a:r>
              <a:rPr lang="en-US" sz="2400" dirty="0"/>
              <a:t> -i -- 's/sap_ecc/${</a:t>
            </a:r>
            <a:r>
              <a:rPr lang="en-US" sz="2400" dirty="0" err="1"/>
              <a:t>env</a:t>
            </a:r>
            <a:r>
              <a:rPr lang="en-US" sz="2400" dirty="0"/>
              <a:t>}sap_ecc/g' *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Prefix </a:t>
            </a:r>
            <a:r>
              <a:rPr lang="en-US" sz="2400" dirty="0">
                <a:solidFill>
                  <a:schemeClr val="tx1"/>
                </a:solidFill>
              </a:rPr>
              <a:t>database name with ${</a:t>
            </a:r>
            <a:r>
              <a:rPr lang="en-US" sz="2400" dirty="0" err="1">
                <a:solidFill>
                  <a:schemeClr val="tx1"/>
                </a:solidFill>
              </a:rPr>
              <a:t>env</a:t>
            </a:r>
            <a:r>
              <a:rPr lang="en-US" sz="2400" dirty="0">
                <a:solidFill>
                  <a:schemeClr val="tx1"/>
                </a:solidFill>
              </a:rPr>
              <a:t>}  (</a:t>
            </a:r>
            <a:r>
              <a:rPr lang="en-US" sz="2400" dirty="0" smtClean="0">
                <a:solidFill>
                  <a:schemeClr val="tx1"/>
                </a:solidFill>
              </a:rPr>
              <a:t>sap_crm </a:t>
            </a:r>
            <a:r>
              <a:rPr lang="en-US" sz="2400" dirty="0">
                <a:solidFill>
                  <a:schemeClr val="tx1"/>
                </a:solidFill>
              </a:rPr>
              <a:t>version)</a:t>
            </a:r>
          </a:p>
          <a:p>
            <a:pPr lvl="2"/>
            <a:r>
              <a:rPr lang="en-US" sz="2400" dirty="0" err="1" smtClean="0"/>
              <a:t>sed</a:t>
            </a:r>
            <a:r>
              <a:rPr lang="en-US" sz="2400" dirty="0" smtClean="0"/>
              <a:t> </a:t>
            </a:r>
            <a:r>
              <a:rPr lang="en-US" sz="2400" dirty="0"/>
              <a:t>-i -- 's/SAP_CRM/${</a:t>
            </a:r>
            <a:r>
              <a:rPr lang="en-US" sz="2400" dirty="0" err="1"/>
              <a:t>env</a:t>
            </a:r>
            <a:r>
              <a:rPr lang="en-US" sz="2400" dirty="0"/>
              <a:t>}SAP_CRM/g' *</a:t>
            </a:r>
          </a:p>
          <a:p>
            <a:pPr lvl="2"/>
            <a:r>
              <a:rPr lang="en-US" sz="2400" dirty="0" err="1"/>
              <a:t>sed</a:t>
            </a:r>
            <a:r>
              <a:rPr lang="en-US" sz="2400" dirty="0"/>
              <a:t> -i -- 's/sap_crm/${</a:t>
            </a:r>
            <a:r>
              <a:rPr lang="en-US" sz="2400" dirty="0" err="1"/>
              <a:t>env</a:t>
            </a:r>
            <a:r>
              <a:rPr lang="en-US" sz="2400" dirty="0"/>
              <a:t>}sap_crm/g' </a:t>
            </a:r>
            <a:r>
              <a:rPr lang="en-US" sz="2400" dirty="0" smtClean="0"/>
              <a:t>*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tx1"/>
                </a:solidFill>
              </a:rPr>
              <a:t>Append BICOE bin directory to end of your path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dirty="0" smtClean="0">
                <a:solidFill>
                  <a:schemeClr val="accent1"/>
                </a:solidFill>
              </a:rPr>
              <a:t>xport PATH=$PATH:/apps/</a:t>
            </a:r>
            <a:r>
              <a:rPr lang="en-US" sz="2400" dirty="0" err="1" smtClean="0">
                <a:solidFill>
                  <a:schemeClr val="accent1"/>
                </a:solidFill>
              </a:rPr>
              <a:t>bicoe</a:t>
            </a:r>
            <a:r>
              <a:rPr lang="en-US" sz="2400" dirty="0" smtClean="0">
                <a:solidFill>
                  <a:schemeClr val="accent1"/>
                </a:solidFill>
              </a:rPr>
              <a:t>/bin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747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18" y="1523553"/>
            <a:ext cx="7736541" cy="3637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Change to development settings: (if BICOE BIN in your path)</a:t>
            </a:r>
          </a:p>
          <a:p>
            <a:pPr lvl="2"/>
            <a:r>
              <a:rPr lang="en-US" sz="2400" dirty="0" err="1"/>
              <a:t>g</a:t>
            </a:r>
            <a:r>
              <a:rPr lang="en-US" sz="2400" dirty="0" err="1" smtClean="0"/>
              <a:t>o_dev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>
                <a:solidFill>
                  <a:schemeClr val="tx1"/>
                </a:solidFill>
              </a:rPr>
              <a:t>Change </a:t>
            </a:r>
            <a:r>
              <a:rPr lang="en-US" sz="2400">
                <a:solidFill>
                  <a:schemeClr val="tx1"/>
                </a:solidFill>
              </a:rPr>
              <a:t>to </a:t>
            </a:r>
            <a:r>
              <a:rPr lang="en-US" sz="2400" smtClean="0">
                <a:solidFill>
                  <a:schemeClr val="tx1"/>
                </a:solidFill>
              </a:rPr>
              <a:t>QA </a:t>
            </a:r>
            <a:r>
              <a:rPr lang="en-US" sz="2400" dirty="0">
                <a:solidFill>
                  <a:schemeClr val="tx1"/>
                </a:solidFill>
              </a:rPr>
              <a:t>settings: (if BICOE BIN in your path)</a:t>
            </a:r>
          </a:p>
          <a:p>
            <a:pPr lvl="2"/>
            <a:r>
              <a:rPr lang="en-US" sz="2400" dirty="0" err="1" smtClean="0"/>
              <a:t>go_qa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Change to </a:t>
            </a:r>
            <a:r>
              <a:rPr lang="en-US" sz="2400" dirty="0" smtClean="0">
                <a:solidFill>
                  <a:schemeClr val="tx1"/>
                </a:solidFill>
              </a:rPr>
              <a:t>production </a:t>
            </a:r>
            <a:r>
              <a:rPr lang="en-US" sz="2400" dirty="0">
                <a:solidFill>
                  <a:schemeClr val="tx1"/>
                </a:solidFill>
              </a:rPr>
              <a:t>settings: (if BICOE BIN in your path)</a:t>
            </a:r>
          </a:p>
          <a:p>
            <a:pPr lvl="2"/>
            <a:r>
              <a:rPr lang="en-US" sz="2400" dirty="0" err="1" smtClean="0"/>
              <a:t>go_prod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tx1"/>
                </a:solidFill>
              </a:rPr>
              <a:t>Append BICOE bin directory to end of your path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dirty="0" smtClean="0">
                <a:solidFill>
                  <a:schemeClr val="accent1"/>
                </a:solidFill>
              </a:rPr>
              <a:t>xport PATH=$PATH:/apps/</a:t>
            </a:r>
            <a:r>
              <a:rPr lang="en-US" sz="2400" dirty="0" err="1" smtClean="0">
                <a:solidFill>
                  <a:schemeClr val="accent1"/>
                </a:solidFill>
              </a:rPr>
              <a:t>bicoe</a:t>
            </a:r>
            <a:r>
              <a:rPr lang="en-US" sz="2400" dirty="0" smtClean="0">
                <a:solidFill>
                  <a:schemeClr val="accent1"/>
                </a:solidFill>
              </a:rPr>
              <a:t>/bin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27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18" y="1523553"/>
            <a:ext cx="7736541" cy="334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Once logged into the Linux server run ‘</a:t>
            </a:r>
            <a:r>
              <a:rPr lang="en-US" sz="2400" dirty="0" err="1" smtClean="0">
                <a:solidFill>
                  <a:schemeClr val="tx1"/>
                </a:solidFill>
              </a:rPr>
              <a:t>kinit</a:t>
            </a:r>
            <a:r>
              <a:rPr lang="en-US" sz="2400" dirty="0" smtClean="0">
                <a:solidFill>
                  <a:schemeClr val="tx1"/>
                </a:solidFill>
              </a:rPr>
              <a:t>’ to get AD credentials</a:t>
            </a:r>
          </a:p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azrudb7000.ra.rockwell.com:/home/staff/kbmckend $ </a:t>
            </a:r>
            <a:r>
              <a:rPr lang="en-US" sz="2400" dirty="0" err="1"/>
              <a:t>kinit</a:t>
            </a:r>
            <a:endParaRPr lang="en-US" sz="2400" dirty="0"/>
          </a:p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Password for kbmckend@RA-INT.COM: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nl-NL" sz="2400" dirty="0"/>
              <a:t>beeline -u "jdbc:hive2://azrudb7001.ra.rockwell.com:10000/default;principal=hive/_HOST@raint.com;ssl=true"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023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keep Dev/QA/Prod Separate?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538" y="1225550"/>
            <a:ext cx="8685212" cy="393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on Quality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Goals of Quality Assurance efforts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Get to a common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Think long </a:t>
            </a:r>
            <a:r>
              <a:rPr lang="en-US" sz="2400" dirty="0" smtClean="0"/>
              <a:t>term – system wide not project by project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Standards: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Code directories in Linux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Folders within HDFS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Structures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Naming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Environment Variables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999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Assurance 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18" y="1523553"/>
            <a:ext cx="7736541" cy="3637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Key objectives of Quality Assurance are </a:t>
            </a:r>
            <a:r>
              <a:rPr lang="en-US" sz="2400" dirty="0" smtClean="0">
                <a:solidFill>
                  <a:srgbClr val="0070C0"/>
                </a:solidFill>
              </a:rPr>
              <a:t>to consistently deliver </a:t>
            </a:r>
            <a:r>
              <a:rPr lang="en-US" sz="2400" dirty="0">
                <a:solidFill>
                  <a:srgbClr val="0070C0"/>
                </a:solidFill>
              </a:rPr>
              <a:t>high </a:t>
            </a:r>
            <a:r>
              <a:rPr lang="en-US" sz="2400" dirty="0" smtClean="0">
                <a:solidFill>
                  <a:srgbClr val="0070C0"/>
                </a:solidFill>
              </a:rPr>
              <a:t>quality solutions </a:t>
            </a:r>
            <a:r>
              <a:rPr lang="en-US" sz="2400" dirty="0">
                <a:solidFill>
                  <a:srgbClr val="0070C0"/>
                </a:solidFill>
              </a:rPr>
              <a:t>that meet the business needs in a manner that is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Sustainable </a:t>
            </a:r>
            <a:endParaRPr lang="en-US" sz="24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Supportable</a:t>
            </a:r>
            <a:endParaRPr lang="en-US" sz="24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Repeatable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Measurable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Documented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Operationally Agile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Secure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Auditable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893156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Refinement Spectrum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9" y="1228152"/>
            <a:ext cx="6818739" cy="52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753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Subject Area 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2" y="1243933"/>
            <a:ext cx="7491319" cy="53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7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8" y="1242694"/>
            <a:ext cx="8607569" cy="54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HDFS Folder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38250"/>
            <a:ext cx="8301142" cy="54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86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I know I’m in Dev vs QA vs 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742168" y="1523553"/>
            <a:ext cx="3659664" cy="280863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Perimeter &amp; Data Security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9664" y="1752600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Rest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75904" y="1795272"/>
            <a:ext cx="384048" cy="4230624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wordArtVert"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Encryption At Transit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43072" y="6025896"/>
            <a:ext cx="2657856" cy="2895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Firewall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" y="1523553"/>
            <a:ext cx="8071104" cy="545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This is rather easy.  Look at database names and directory names</a:t>
            </a:r>
            <a:endParaRPr lang="en-US" sz="24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Database names will have “d_”, “q_”, or “p_” for 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dev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qa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, and production, respectively.</a:t>
            </a:r>
          </a:p>
          <a:p>
            <a:pPr>
              <a:lnSpc>
                <a:spcPts val="2200"/>
              </a:lnSpc>
            </a:pPr>
            <a:endParaRPr lang="en-US" sz="24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Directories will have “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dev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”, “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qa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”, or “prod” in the path.</a:t>
            </a:r>
          </a:p>
          <a:p>
            <a:pPr>
              <a:lnSpc>
                <a:spcPts val="2200"/>
              </a:lnSpc>
            </a:pPr>
            <a:endParaRPr lang="en-US" sz="24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If in Linux, your environment variables show the environment:</a:t>
            </a: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echo $BICOE_ENV    -- shows 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dev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qa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, or prod</a:t>
            </a: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echo $BICOE_BASE  -- shows path to base directory (includes 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dev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Arial Narrow"/>
                <a:cs typeface="Arial Narrow"/>
              </a:rPr>
              <a:t>qa</a:t>
            </a: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, or prod)</a:t>
            </a: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Echo $HIVE_ENV  -- shows “d_”, “q_”, or “p_” </a:t>
            </a: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 Narrow"/>
                <a:cs typeface="Arial Narrow"/>
              </a:rPr>
              <a:t>Note that the environment variable are used in scripts to control processing.</a:t>
            </a: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latin typeface="Arial Narrow"/>
              <a:cs typeface="Arial Narrow"/>
            </a:endParaRPr>
          </a:p>
          <a:p>
            <a:pPr>
              <a:lnSpc>
                <a:spcPts val="2200"/>
              </a:lnSpc>
            </a:pPr>
            <a:endParaRPr lang="en-US" sz="2400" dirty="0" smtClean="0">
              <a:solidFill>
                <a:schemeClr val="tx2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314143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_Internal-CONFIDENTIAL-Lock-5058-CO900C-5-14-12">
  <a:themeElements>
    <a:clrScheme name="RA Standard">
      <a:dk1>
        <a:srgbClr val="000000"/>
      </a:dk1>
      <a:lt1>
        <a:srgbClr val="FFFFFF"/>
      </a:lt1>
      <a:dk2>
        <a:srgbClr val="000000"/>
      </a:dk2>
      <a:lt2>
        <a:srgbClr val="474747"/>
      </a:lt2>
      <a:accent1>
        <a:srgbClr val="C41230"/>
      </a:accent1>
      <a:accent2>
        <a:srgbClr val="474747"/>
      </a:accent2>
      <a:accent3>
        <a:srgbClr val="003EA2"/>
      </a:accent3>
      <a:accent4>
        <a:srgbClr val="7030A0"/>
      </a:accent4>
      <a:accent5>
        <a:srgbClr val="EAAB00"/>
      </a:accent5>
      <a:accent6>
        <a:srgbClr val="7AB800"/>
      </a:accent6>
      <a:hlink>
        <a:srgbClr val="C41230"/>
      </a:hlink>
      <a:folHlink>
        <a:srgbClr val="CAC7C8"/>
      </a:folHlink>
    </a:clrScheme>
    <a:fontScheme name="Rockwell Automatio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headEnd/>
          <a:tailEnd/>
        </a:ln>
        <a:effectLst/>
        <a:scene3d>
          <a:camera prst="orthographicFront"/>
          <a:lightRig rig="threePt" dir="t">
            <a:rot lat="0" lon="0" rev="1200000"/>
          </a:lightRig>
        </a:scene3d>
        <a:sp3d/>
      </a:spPr>
      <a:bodyPr wrap="none" rtlCol="0" anchor="ctr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kern="1200">
            <a:solidFill>
              <a:schemeClr val="tx1"/>
            </a:solidFill>
            <a:latin typeface="Arial" charset="0"/>
            <a:ea typeface="+mn-ea"/>
            <a:cs typeface="+mn-cs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ts val="2200"/>
          </a:lnSpc>
          <a:defRPr sz="2400" dirty="0" smtClean="0">
            <a:solidFill>
              <a:schemeClr val="tx2"/>
            </a:solidFill>
            <a:latin typeface="Arial Narrow"/>
            <a:cs typeface="Arial Narrow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A-Dark">
  <a:themeElements>
    <a:clrScheme name="Rockwell Automation Dark Confidential">
      <a:dk1>
        <a:srgbClr val="000000"/>
      </a:dk1>
      <a:lt1>
        <a:srgbClr val="FFFFFF"/>
      </a:lt1>
      <a:dk2>
        <a:srgbClr val="000000"/>
      </a:dk2>
      <a:lt2>
        <a:srgbClr val="474747"/>
      </a:lt2>
      <a:accent1>
        <a:srgbClr val="C41230"/>
      </a:accent1>
      <a:accent2>
        <a:srgbClr val="CAC7C8"/>
      </a:accent2>
      <a:accent3>
        <a:srgbClr val="00B0F0"/>
      </a:accent3>
      <a:accent4>
        <a:srgbClr val="9325B2"/>
      </a:accent4>
      <a:accent5>
        <a:srgbClr val="EAAB00"/>
      </a:accent5>
      <a:accent6>
        <a:srgbClr val="7AB800"/>
      </a:accent6>
      <a:hlink>
        <a:srgbClr val="C41230"/>
      </a:hlink>
      <a:folHlink>
        <a:srgbClr val="CAC7C8"/>
      </a:folHlink>
    </a:clrScheme>
    <a:fontScheme name="Rockwell Automatio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25000">
              <a:srgbClr val="E60F34"/>
            </a:gs>
            <a:gs pos="100000">
              <a:srgbClr val="800000"/>
            </a:gs>
          </a:gsLst>
          <a:path path="circle">
            <a:fillToRect l="50000" t="50000" r="50000" b="50000"/>
          </a:path>
          <a:tileRect/>
        </a:gradFill>
        <a:ln>
          <a:headEnd/>
          <a:tailEnd/>
        </a:ln>
        <a:effectLst/>
        <a:scene3d>
          <a:camera prst="obliqueTopRigh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spPr>
      <a:bodyPr wrap="none" anchor="ctr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kern="1200">
            <a:solidFill>
              <a:schemeClr val="tx1"/>
            </a:solidFill>
            <a:latin typeface="Arial" charset="0"/>
            <a:ea typeface="+mn-ea"/>
            <a:cs typeface="+mn-cs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CC0000"/>
            </a:solidFill>
            <a:effectLst/>
            <a:latin typeface="Arial Narrow" charset="0"/>
            <a:ea typeface="ＭＳ Ｐゴシック" charset="-128"/>
            <a:cs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ts val="2200"/>
          </a:lnSpc>
          <a:defRPr sz="2000" i="1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68F630A3EC041AFB2B3A095CB639E" ma:contentTypeVersion="6" ma:contentTypeDescription="Create a new document." ma:contentTypeScope="" ma:versionID="b8ab0377e4c820ba2792e826b0f550cc">
  <xsd:schema xmlns:xsd="http://www.w3.org/2001/XMLSchema" xmlns:xs="http://www.w3.org/2001/XMLSchema" xmlns:p="http://schemas.microsoft.com/office/2006/metadata/properties" xmlns:ns2="ae02c247-e956-4f5a-8ff9-a0413e2ee439" targetNamespace="http://schemas.microsoft.com/office/2006/metadata/properties" ma:root="true" ma:fieldsID="0731a25fba357877c93abaff35a8a377" ns2:_="">
    <xsd:import namespace="ae02c247-e956-4f5a-8ff9-a0413e2ee4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02c247-e956-4f5a-8ff9-a0413e2ee4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2637C-CFF0-4EF9-86E4-013500B4DB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95F7FD-D3FA-4274-A442-31947760543A}">
  <ds:schemaRefs>
    <ds:schemaRef ds:uri="http://www.w3.org/XML/1998/namespace"/>
    <ds:schemaRef ds:uri="ae02c247-e956-4f5a-8ff9-a0413e2ee439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F1A222-6FE9-4CD9-AE5A-8BED2A0B4C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02c247-e956-4f5a-8ff9-a0413e2ee4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1372</Words>
  <Application>Microsoft Office PowerPoint</Application>
  <PresentationFormat>On-screen Show (4:3)</PresentationFormat>
  <Paragraphs>349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ＭＳ Ｐゴシック</vt:lpstr>
      <vt:lpstr>Arial</vt:lpstr>
      <vt:lpstr>Arial Narrow</vt:lpstr>
      <vt:lpstr>Webdings</vt:lpstr>
      <vt:lpstr>Wingdings</vt:lpstr>
      <vt:lpstr>RA_Internal-CONFIDENTIAL-Lock-5058-CO900C-5-14-12</vt:lpstr>
      <vt:lpstr>RA-Dark</vt:lpstr>
      <vt:lpstr>BICOE Multi-Tenant Hadoop</vt:lpstr>
      <vt:lpstr>Overview</vt:lpstr>
      <vt:lpstr>How do we keep Dev/QA/Prod Separate?</vt:lpstr>
      <vt:lpstr>Quality Assurance Goals</vt:lpstr>
      <vt:lpstr>Data Refinement Spectrum</vt:lpstr>
      <vt:lpstr>Subject Area Security</vt:lpstr>
      <vt:lpstr>Directory Structure</vt:lpstr>
      <vt:lpstr>HDFS Folder Structure</vt:lpstr>
      <vt:lpstr>How do I know I’m in Dev vs QA vs Prod</vt:lpstr>
      <vt:lpstr>Examples: Directories and Folders</vt:lpstr>
      <vt:lpstr>Examples: Directories and Folders</vt:lpstr>
      <vt:lpstr>Linux Shell Examples (Environment Variables)</vt:lpstr>
      <vt:lpstr>Linux Shell Examples (call Hive)</vt:lpstr>
      <vt:lpstr>Hadoop DDL Examples</vt:lpstr>
      <vt:lpstr>Hadoop DDL Examples</vt:lpstr>
      <vt:lpstr>Hadoop DML Example</vt:lpstr>
      <vt:lpstr>Hadoop DML Example Revised</vt:lpstr>
      <vt:lpstr>Quality Assurance Goals</vt:lpstr>
      <vt:lpstr>QUESTIONS:</vt:lpstr>
      <vt:lpstr>Notes</vt:lpstr>
      <vt:lpstr>Notes</vt:lpstr>
      <vt:lpstr>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BICOE Multi-Tenant Hadoop</dc:title>
  <cp:revision>2</cp:revision>
  <dcterms:modified xsi:type="dcterms:W3CDTF">2018-11-06T17:27:44Z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0x01010087868F630A3EC041AFB2B3A095CB639E</vt:lpwstr>
  </property>
  <property fmtid="{D5CDD505-2E9C-101B-9397-08002B2CF9AE}" pid="3" name="RA Document Classification">
    <vt:lpwstr>1;#Internal|b1228692-7d2c-4c1e-890f-3a3a688f179b</vt:lpwstr>
  </property>
  <property fmtid="{D5CDD505-2E9C-101B-9397-08002B2CF9AE}" pid="4" name="g74916a877b0498d96356c82c809a072">
    <vt:lpwstr>Internal|b1228692-7d2c-4c1e-890f-3a3a688f179b</vt:lpwstr>
  </property>
  <property fmtid="{D5CDD505-2E9C-101B-9397-08002B2CF9AE}" pid="5" name="TaxCatchAll">
    <vt:lpwstr>1;#Internal|b1228692-7d2c-4c1e-890f-3a3a688f179b</vt:lpwstr>
  </property>
</Properties>
</file>