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8" r:id="rId3"/>
    <p:sldId id="257" r:id="rId4"/>
    <p:sldId id="258" r:id="rId5"/>
    <p:sldId id="259" r:id="rId6"/>
    <p:sldId id="307"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309" r:id="rId20"/>
    <p:sldId id="310" r:id="rId21"/>
    <p:sldId id="272" r:id="rId22"/>
    <p:sldId id="273" r:id="rId23"/>
    <p:sldId id="274" r:id="rId24"/>
    <p:sldId id="275" r:id="rId25"/>
    <p:sldId id="276" r:id="rId26"/>
    <p:sldId id="277" r:id="rId27"/>
    <p:sldId id="278" r:id="rId28"/>
    <p:sldId id="314" r:id="rId29"/>
    <p:sldId id="316" r:id="rId30"/>
    <p:sldId id="315" r:id="rId31"/>
    <p:sldId id="281" r:id="rId32"/>
    <p:sldId id="313" r:id="rId33"/>
    <p:sldId id="311" r:id="rId34"/>
    <p:sldId id="283" r:id="rId35"/>
    <p:sldId id="312" r:id="rId36"/>
    <p:sldId id="284" r:id="rId37"/>
    <p:sldId id="28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6624D36-65AB-4CFC-9225-A7E37BD92CF0}" type="datetimeFigureOut">
              <a:rPr lang="en-US" smtClean="0"/>
              <a:pPr/>
              <a:t>8/29/2014</a:t>
            </a:fld>
            <a:endParaRPr lang="en-IN"/>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6BB49BB-8DC4-4B2B-9EE7-BFDBB1D6488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624D36-65AB-4CFC-9225-A7E37BD92CF0}" type="datetimeFigureOut">
              <a:rPr lang="en-US" smtClean="0"/>
              <a:pPr/>
              <a:t>8/29/2014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B49BB-8DC4-4B2B-9EE7-BFDBB1D6488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96624D36-65AB-4CFC-9225-A7E37BD92CF0}" type="datetimeFigureOut">
              <a:rPr lang="en-US" smtClean="0"/>
              <a:pPr/>
              <a:t>8/29/2014</a:t>
            </a:fld>
            <a:endParaRPr lang="en-IN"/>
          </a:p>
        </p:txBody>
      </p:sp>
      <p:sp>
        <p:nvSpPr>
          <p:cNvPr id="5" name="Footer Placeholder 4"/>
          <p:cNvSpPr>
            <a:spLocks noGrp="1"/>
          </p:cNvSpPr>
          <p:nvPr>
            <p:ph type="ftr" sz="quarter" idx="11"/>
          </p:nvPr>
        </p:nvSpPr>
        <p:spPr>
          <a:xfrm>
            <a:off x="457201" y="6248207"/>
            <a:ext cx="5573483" cy="365125"/>
          </a:xfrm>
        </p:spPr>
        <p:txBody>
          <a:bodyPr/>
          <a:lstStyle/>
          <a:p>
            <a:endParaRPr lang="en-I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6BB49BB-8DC4-4B2B-9EE7-BFDBB1D6488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6624D36-65AB-4CFC-9225-A7E37BD92CF0}" type="datetimeFigureOut">
              <a:rPr lang="en-US" smtClean="0"/>
              <a:pPr/>
              <a:t>8/29/2014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6BB49BB-8DC4-4B2B-9EE7-BFDBB1D6488A}" type="slidenum">
              <a:rPr lang="en-IN" smtClean="0"/>
              <a:pPr/>
              <a:t>‹#›</a:t>
            </a:fld>
            <a:endParaRPr lang="en-IN"/>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6624D36-65AB-4CFC-9225-A7E37BD92CF0}" type="datetimeFigureOut">
              <a:rPr lang="en-US" smtClean="0"/>
              <a:pPr/>
              <a:t>8/29/2014</a:t>
            </a:fld>
            <a:endParaRPr lang="en-IN"/>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76BB49BB-8DC4-4B2B-9EE7-BFDBB1D6488A}" type="slidenum">
              <a:rPr lang="en-IN" smtClean="0"/>
              <a:pPr/>
              <a:t>‹#›</a:t>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96624D36-65AB-4CFC-9225-A7E37BD92CF0}" type="datetimeFigureOut">
              <a:rPr lang="en-US" smtClean="0"/>
              <a:pPr/>
              <a:t>8/29/2014</a:t>
            </a:fld>
            <a:endParaRPr lang="en-IN"/>
          </a:p>
        </p:txBody>
      </p:sp>
      <p:sp>
        <p:nvSpPr>
          <p:cNvPr id="10" name="Slide Number Placeholder 9"/>
          <p:cNvSpPr>
            <a:spLocks noGrp="1"/>
          </p:cNvSpPr>
          <p:nvPr>
            <p:ph type="sldNum" sz="quarter" idx="16"/>
          </p:nvPr>
        </p:nvSpPr>
        <p:spPr/>
        <p:txBody>
          <a:bodyPr rtlCol="0"/>
          <a:lstStyle/>
          <a:p>
            <a:fld id="{76BB49BB-8DC4-4B2B-9EE7-BFDBB1D6488A}" type="slidenum">
              <a:rPr lang="en-IN" smtClean="0"/>
              <a:pPr/>
              <a:t>‹#›</a:t>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6624D36-65AB-4CFC-9225-A7E37BD92CF0}" type="datetimeFigureOut">
              <a:rPr lang="en-US" smtClean="0"/>
              <a:pPr/>
              <a:t>8/29/2014</a:t>
            </a:fld>
            <a:endParaRPr lang="en-IN"/>
          </a:p>
        </p:txBody>
      </p:sp>
      <p:sp>
        <p:nvSpPr>
          <p:cNvPr id="12" name="Slide Number Placeholder 11"/>
          <p:cNvSpPr>
            <a:spLocks noGrp="1"/>
          </p:cNvSpPr>
          <p:nvPr>
            <p:ph type="sldNum" sz="quarter" idx="16"/>
          </p:nvPr>
        </p:nvSpPr>
        <p:spPr/>
        <p:txBody>
          <a:bodyPr rtlCol="0"/>
          <a:lstStyle/>
          <a:p>
            <a:fld id="{76BB49BB-8DC4-4B2B-9EE7-BFDBB1D6488A}" type="slidenum">
              <a:rPr lang="en-IN" smtClean="0"/>
              <a:pPr/>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6624D36-65AB-4CFC-9225-A7E37BD92CF0}" type="datetimeFigureOut">
              <a:rPr lang="en-US" smtClean="0"/>
              <a:pPr/>
              <a:t>8/29/2014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76BB49BB-8DC4-4B2B-9EE7-BFDBB1D6488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24D36-65AB-4CFC-9225-A7E37BD92CF0}" type="datetimeFigureOut">
              <a:rPr lang="en-US" smtClean="0"/>
              <a:pPr/>
              <a:t>8/29/2014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76BB49BB-8DC4-4B2B-9EE7-BFDBB1D6488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6624D36-65AB-4CFC-9225-A7E37BD92CF0}" type="datetimeFigureOut">
              <a:rPr lang="en-US" smtClean="0"/>
              <a:pPr/>
              <a:t>8/29/2014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76BB49BB-8DC4-4B2B-9EE7-BFDBB1D6488A}" type="slidenum">
              <a:rPr lang="en-IN" smtClean="0"/>
              <a:pPr/>
              <a:t>‹#›</a:t>
            </a:fld>
            <a:endParaRPr lang="en-IN"/>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6624D36-65AB-4CFC-9225-A7E37BD92CF0}" type="datetimeFigureOut">
              <a:rPr lang="en-US" smtClean="0"/>
              <a:pPr/>
              <a:t>8/29/2014</a:t>
            </a:fld>
            <a:endParaRPr lang="en-IN"/>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76BB49BB-8DC4-4B2B-9EE7-BFDBB1D6488A}" type="slidenum">
              <a:rPr lang="en-IN" smtClean="0"/>
              <a:pPr/>
              <a:t>‹#›</a:t>
            </a:fld>
            <a:endParaRPr lang="en-IN"/>
          </a:p>
        </p:txBody>
      </p:sp>
      <p:sp>
        <p:nvSpPr>
          <p:cNvPr id="14" name="Footer Placeholder 13"/>
          <p:cNvSpPr>
            <a:spLocks noGrp="1"/>
          </p:cNvSpPr>
          <p:nvPr>
            <p:ph type="ftr" sz="quarter" idx="12"/>
          </p:nvPr>
        </p:nvSpPr>
        <p:spPr>
          <a:xfrm>
            <a:off x="1600200" y="6248206"/>
            <a:ext cx="4572000" cy="365125"/>
          </a:xfrm>
        </p:spPr>
        <p:txBody>
          <a:bodyPr rtlCol="0"/>
          <a:lstStyle/>
          <a:p>
            <a:endParaRPr lang="en-IN"/>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6624D36-65AB-4CFC-9225-A7E37BD92CF0}" type="datetimeFigureOut">
              <a:rPr lang="en-US" smtClean="0"/>
              <a:pPr/>
              <a:t>8/29/2014</a:t>
            </a:fld>
            <a:endParaRPr lang="en-I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76BB49BB-8DC4-4B2B-9EE7-BFDBB1D6488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wiley.com/pers%7dname" TargetMode="External"/><Relationship Id="rId2" Type="http://schemas.openxmlformats.org/officeDocument/2006/relationships/hyperlink" Target="http://www.wiley.com/pers%7dperson"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www.wiley.com/pers%7dtitle"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mkyong.com/java/how-to-read-xml-file-in-java-dom-parse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600" b="1" dirty="0" smtClean="0"/>
              <a:t>XML &amp; XML Processing</a:t>
            </a:r>
            <a:br>
              <a:rPr lang="en-IN" sz="3600" b="1" dirty="0" smtClean="0"/>
            </a:br>
            <a:r>
              <a:rPr lang="en-IN" sz="2400" b="1" dirty="0" smtClean="0"/>
              <a:t> prerequisites Java Web Service</a:t>
            </a:r>
            <a:endParaRPr lang="en-IN" sz="2400" dirty="0"/>
          </a:p>
        </p:txBody>
      </p:sp>
      <p:sp>
        <p:nvSpPr>
          <p:cNvPr id="3" name="Subtitle 2"/>
          <p:cNvSpPr>
            <a:spLocks noGrp="1"/>
          </p:cNvSpPr>
          <p:nvPr>
            <p:ph type="subTitle" idx="1"/>
          </p:nvPr>
        </p:nvSpPr>
        <p:spPr/>
        <p:txBody>
          <a:bodyPr>
            <a:normAutofit fontScale="77500" lnSpcReduction="20000"/>
          </a:bodyPr>
          <a:lstStyle/>
          <a:p>
            <a:r>
              <a:rPr lang="en-US" dirty="0" smtClean="0"/>
              <a:t>Rajeev Gupta MTech CS</a:t>
            </a:r>
          </a:p>
          <a:p>
            <a:r>
              <a:rPr lang="en-US" dirty="0" smtClean="0"/>
              <a:t>Rgupta.mtech@gmail.com</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DTD valid xml</a:t>
            </a:r>
            <a:endParaRPr lang="en-IN" dirty="0"/>
          </a:p>
        </p:txBody>
      </p:sp>
      <p:sp>
        <p:nvSpPr>
          <p:cNvPr id="3" name="Content Placeholder 2"/>
          <p:cNvSpPr>
            <a:spLocks noGrp="1"/>
          </p:cNvSpPr>
          <p:nvPr>
            <p:ph sz="quarter" idx="1"/>
          </p:nvPr>
        </p:nvSpPr>
        <p:spPr>
          <a:xfrm>
            <a:off x="612648" y="1600200"/>
            <a:ext cx="3816476" cy="4495800"/>
          </a:xfrm>
        </p:spPr>
        <p:txBody>
          <a:bodyPr>
            <a:normAutofit fontScale="70000" lnSpcReduction="20000"/>
          </a:bodyPr>
          <a:lstStyle/>
          <a:p>
            <a:r>
              <a:rPr lang="en-US" dirty="0" smtClean="0"/>
              <a:t>Need of Schema?</a:t>
            </a:r>
          </a:p>
          <a:p>
            <a:pPr lvl="1"/>
            <a:r>
              <a:rPr lang="en-US" sz="2900" dirty="0" smtClean="0"/>
              <a:t>Two parties must agree on some agreement </a:t>
            </a:r>
          </a:p>
          <a:p>
            <a:pPr lvl="1"/>
            <a:r>
              <a:rPr lang="en-US" sz="2900" dirty="0" smtClean="0"/>
              <a:t>Aka contract bw two software systems</a:t>
            </a:r>
          </a:p>
          <a:p>
            <a:endParaRPr lang="en-IN" sz="3200" b="1" dirty="0" smtClean="0"/>
          </a:p>
          <a:p>
            <a:r>
              <a:rPr lang="en-IN" sz="3200" b="1" dirty="0" smtClean="0"/>
              <a:t>What schema tell us?</a:t>
            </a:r>
          </a:p>
          <a:p>
            <a:pPr lvl="1"/>
            <a:r>
              <a:rPr lang="en-IN" dirty="0" smtClean="0"/>
              <a:t>What data is allowed?</a:t>
            </a:r>
          </a:p>
          <a:p>
            <a:pPr lvl="1"/>
            <a:r>
              <a:rPr lang="en-IN" dirty="0" smtClean="0"/>
              <a:t>What data is required? </a:t>
            </a:r>
          </a:p>
          <a:p>
            <a:pPr lvl="1"/>
            <a:r>
              <a:rPr lang="en-IN" dirty="0" smtClean="0"/>
              <a:t>How data is organized? </a:t>
            </a:r>
          </a:p>
          <a:p>
            <a:endParaRPr lang="en" sz="3200" dirty="0" smtClean="0"/>
          </a:p>
          <a:p>
            <a:r>
              <a:rPr lang="en-IN" sz="3200" dirty="0" smtClean="0"/>
              <a:t>An Valid XML document must be valid but reverse may not be true</a:t>
            </a:r>
          </a:p>
          <a:p>
            <a:pPr lvl="1"/>
            <a:endParaRPr lang="en-IN" dirty="0"/>
          </a:p>
        </p:txBody>
      </p:sp>
      <p:sp>
        <p:nvSpPr>
          <p:cNvPr id="47106" name="AutoShape 2" descr="data:image/jpeg;base64,/9j/4AAQSkZJRgABAQAAAQABAAD/2wCEAAkGBhIQERQQExMQEBAQFRcTEBQUEhcSEhAVFhAZFBQRGhUYHiYeGCUkGhgWIC8gIycpLC0tFR4zNTAqNyYrLSkBCQoKDgwOGg8PGiwkHyQvLDApKiwsKi0pLDEwKykpLC4sKi0pLDUpKSk1LCovNCwpNSksKSktKS4qKSwpLCoqNf/AABEIAJQBVAMBIgACEQEDEQH/xAAcAAEAAQUBAQAAAAAAAAAAAAAABQECAwQGBwj/xABOEAACAQIDAwYICAsHAwUAAAABAgADEQQSIQUxUQYTIkFhkRQWMkJTcXKBBxUjM5OxwdEkNFJUYmOSobKz0kNEgqLh4vAXo/Elc4TD4//EABsBAQADAQEBAQAAAAAAAAAAAAABAwQCBQYH/8QANBEAAgECBAQEAgkFAAAAAAAAAAECAxEEEiExBUFRoRMiYXHR8AYUIzJSgZGxwRVCgtLx/9oADAMBAAIRAxEAPwD2uvjKaGzuiE7szBb98xfG1D01H6Rfvni/K1y+OxJbpEVWUX1sFsAPcBNHZ2Dp1aqU3dKIc5c5TMqk+Te1rAmwv1XmB4t5sqXc+tp/R6DoqrKo9rvy35X6ntmJ2xTzWFakBa9+cTj2mYvjNPzin9JT++eR1OTrU1rvWy0FwxyG63NWqdVpINM1x0r9QsZWvyaYYBdoBkZWazU8nSQc61PPmvqMyjq86PrU/wAPcj+g4fT7bdpLy6Xaule/Q9a+NE/OaX0lP75Q7Wp/nNL6Wn988f8AFljgDtAsirnCrTyXLKagp5819OlfS3myK5R7M8ExD4csrmnl6QXLfNTV92v5VvdIeLkldx7ncPo9QqScI19Vf+3pa/PldHuLbbQf3il9LT++ZKe2CrAE5gRf1jiLb586NV9U9W+D67YPDtcnLXZB2K1Yrl9Wpl1DEeK7WsefxTg6wNNTU813ba3X1Z6dRrBwGBuDL5D2bDtcXKHePtElaNYOAwNwZqPAL4iIAiIgCIiAIiIAiIgCIiAIiIAiIgCIiAIiIBRmsLnQDeeE1fjWh6aj9Iv3znPhPqEYGwJAaqit2i5Nj7wO6eSZBwHcJkrYnw5ZbH0XDOCrG0fFc7a2ta/T1PfKu16IBIq0bgekX75pDaqHXwikL/rKf3zyFdhF6C16Vq3T5qrTVOnSdj8n7QbqI69Jmpcm1bGJgRVp84wPOsEzJRdabO1O9+nbLYnTU9hlf1qf4e/U1PgWHV/tnpe/l2y78+XfS256x8aJ+c0/pKf3ynxrT/OaX0tP7548/J1/D/i+658+XPl0yZc/O24ZNbXlNq8lTR8M+URvATRB6Fud54gC2vRtftj61P8AD3J/oOHul4+6TXl5NpJ7820evtthB/eaX0tP75au1818lVKltSFdWsO20+e2q+rukvyKrfh+HtpmcqbaXBptcRDGOUksvcjFfR2NClKoqt7Ju2Xp+Z77s7agqWB0Yi44MOySE5vZmBLU3A306rBeIBAbT9oyUwGPv0H0cbj1N2zefJkhERAEREA8B5Y4nLjsSP1zfXNHYuAbF1RSDKigF6tRjZKVNdXqMeAH1iehcp/gpbE4mpXp1sgqnMVKZrMd9jmEiG+BOsf7wv0P++eTLC1HNu2l+p+hUuOYSOGjBTtLKl91uztbpqYtt7STatBqdA1BU2cCaKu+ZsVQCqrVdfPFr232brMzbMxKtg9n4ZiuXG0sdQ1OgqHEZqLfSKtvXNSt8DVfNl59DpfWl9meY/8AozXO6uh6j8lfssenLlSqXzNa+/qeZLHYNU1ShU8qd15XdPK1v7vN2NjamLXwPH0FYGng2weGS3XzdRucb31DUPvmpy75K42vja1alh6lSkwplXUDKQMOgPXxB7pX/orXOvPp2fI//pLP+iNb01P6D/fOnRlJWa7+/wASmPEaNKWanU113i+ajfpr5b/meftWns3waA/FlNwMxSu726zlr3t+6cufgUrfnKab/kt3X6SelcjuT4wOETDhucylizaaszXbdu16p3QpODuzNxTiFPFU1GD537Mur8rHOjYOtbiHQyzZvKNM+mdL+VTqLlPrBFx++TFSmLXOg7Zp18Ap3qO6az58nqVQMARuMvmnstbJbgT9c3IAiIgCIiAIiIBa4JBANiRoeHbIirtRlsSUW2j5t18wzAajcL9e4g67pMyhUHhAIP44bXpIL7izAKAMvX1bzb1dkq+2TqA9Ls1187U9Ifo9Vtd5vJrIOA7oyDgO6AQ9PbJFtaZGgILdMkv5Xs5db/v0khs/El16WXMNGy7r8NZs5BwEraAIiIAiIgCIiAcb8K72wN+FVPtnjD4ye/8AK7k8MfhmoZihJDKw1sV3adc86PwLVvzhfov9887E0JzneJ9lwTiuFwuGdOs7O7ezfJdEanJzai7KpriquZ6uMAFOir5SuHzXauw4m1kHr13y/k/svwbbGHs/O0KwqVcPVv8AO02w1Qgk8RuN9b+uXVvgWrKpPhC6a/M2v/nmqfgbrWvz9MXtvpbyd3n6yFRmrLLttr+v6nVTiOFk6klV1mmpeV22tG3TL319DJVxyeBrtDMvPvRGziPO5wOVaof/AIwAv+kOuSO28JUxFXbVGipqVGbCZVW12sysbeoA90ij8C9f06XP6nU9nzksf4E6/XXp2H6jQf8AclipT2a7+jX8mSWOw180amvLyvRZoyS9ll7nH7Y2LiMJlFek9HnL5M1ula17d475t8g6l9pYUfrf/radEfgSrjXn0UdfyNh/MktyU+CpsJiqeIqV1cUiSqhQl2tl3ljffu9UiGHaknY7xHF6dWhKDldtNbNHcttV8KXAoPWzvmurBbdEC2vqmliOUysbvh69E/lDK4B49E3HcZ0JSa9WgDpYHs65vPkzNsfa61ha4Y9RHX7uo9klJA4PCBKikC1z9hk9AEREAREQCJ2vktU5zMKeQZspYNbN1FOl3TlK77OLM3O1ks12VAVGYNm6ltc3Ve0ZeGnbkfKn2R9citp0q1Oy0MPQqIb2B6JzEMWzbgoO6+p6R04gczWxGzrITXxNqYVSFZrLalbpgC2oAv2j1yTwHJbD1UV0q4pk1sS5Ukhm18kHQnQ7tBbdNgjG5tcJhiBe9ivSN1AbVuj1nruB1GwklslsUxbn0pIvmZSc24aEAsLb9b9W6Aax5NUQuVQydFkLA5nYMADmd7ltFXU8Jjq8lKLCmoNRFpAiyNkV8xBZmAFiTbfJ7m45uAcy3IqkRlNXEkaDWoDewtc9HU9u++Y+c178DyUSjV5wVKrqoHNozHomzAkkHpCzHQiw379Z0XNymSAU2eOifaP1zamtgdx9pvrmzAEREAREQBERANHGY1s3N0wC+8k7lHEzGMJWOprEHsQW+uX7OTym62dr+5rAfu/fN+AR4wdX0x/YH3y4Yar6X/tj75vRANLwer6UfRj+qU52qmrWqL12XKw7bXN/+b5j2ltfmzzaANVtc3Nkpg7mYj9y7z2DWa2wsRWrZ6rsGotYUeiFz2PSqC2oU7gCSbC99RIvrY7yPLmZMo4IBGoO6XTVwOmdepW096hvtm1JOBERAEREAREQDFivIb1GcFym25QWo6Vad8iqpY1XAI5tat8nNMo3kXGtgb6ECd7ivIb1GQ+K5MUat3YOWaz25xgmcUgga3VoANJxPNbymjDukpPxVdW099OjXqcAm3sKjZial8rhi2JqdH5NgWPyF81mNiNbjvs+NsMWYfLllY1LHE1Dey7heh5P/N06J+T+Ju1sOrZb6nEMA56J0JN7XJ6RHm7idJYeTmJylRQsWuCeesCpfySBUv5H77cdK7VOvz+hsU8HfWP7/wCxM0OSFBDcmrV4ipUJRt41QWVhYnQgiZxyco50cgtzZZkVgpQEuz3ta+jMTv4cBJagjlRnChyOkFJK367EgEj3S/m5eeWc34m0vS4m9yb87c9Isbaj9I275ZU5E0jdhVxAe1lYuDY9HU2AJ8m1r7iRoLW6bm45uAROytlDDKlMMznMCzMSSzZLEgE2UaDojQSemlVXVPaH1GbsAREQBERANdfnT7I+uZKwGVrkgWNyCQQLam41Exr86fZH1zM5NjYAm2gJsCeoX6oBxaJhb38OxFiwKWZwAtgfKtrxze/qM1Go4Pm2BxuKZflLpZiR8s+ZsgX8u+p6rcZNI9fMx8AokmoC5LL0m06YLDW35X3WmuvhGW3xdhwddbUyCM7BRlB/I7d7dsAw4OvgBn/C6zl6qMQzNcMlUZRlA6zRIzHXfumCo2D1cY2uabAKCrMTm1sxbr6K91NiSZv0cTir67PpM1zne6ISchdTY3zXJ47z1XNtzE+EimAmFoedZAA4BLKqk6qFujVL2zWt13tAIfCDB1GBXH1ya7gZCx6TdGym4vu0/wDE2OTVLCrUQpiMQ72FGmlQlQ2RHJ0AsRZXNt11PXNopigtPJhMMGJBYkKvNtmq9PKCdbc2TY6Fzv1tIU6L85RbmKPksKrhArU2Fl6N9bEXA7AIBv4Pc3tt/FL2xaA2LoCN4LAEe6WYTc3tt/FIrF7EdqjOrsAxva9huA+ySgTIxKHzl/aEuFUcR3yGp7MqjziffM64esOHeZNkRqSXODiO+UNZeI7xNA0q36PeZiqYOqeu3vMWQ1NjC7WVtG6DdV/JPqM35y1PB1apsCwHXqZ0eEoc2gTfbtJ+uHbkEa+yz0T7b/zGm9I7ZlULTZiQFVqhJOgAFRrkzkD8Kq+EZea/BL2z3PO/+5l3W7N9u6VTqRhbMzXhsHWxObwo3tv89fQ9AkVyi22MLTuLGq/RpKeNtWPYN59w65vHHUxS57OvNZc+e/Ry2vmv6p5NtTb7YyuaoBNzzdCn1gZrKtuLHU+vsldarkWm7NPDsC8TNuX3Y7/D55HR7KoNiqnM3JTy8U/WVPmX4va3YoPZO7ygCwAAAsANABwkZyb2N4LQCGxqN06zflORr7gLAdgElGllONlqZsVVVSo8v3Vsa2D8qp7Q/lrMr4pAbF0BHUWAPdMOC8qr7Q/lrI/H7Gd6rVFZgGtoDYaAD7JYZSXGJQ+cv7QlwqjiO+Q1PZdUecT75nXDVhw7zJsiNSS5wcR3yhrLxHeJoc1W/R7zMb4Oseu3vMWQ1M9Da6k2boa6E+SdePVN+cuuFq1GsCwHWbmdBgcNzaBNTbtJ+uHbkEX4ryG9RlaQ6I9Q+qUxXkN6jLqXkj1D6pyScly12yiMKJNRGChwy1CoOZiCMgBzEBd/Vm9c5ytt2gbfK4r5xCPl79MOMp1S1s1te23XOt5WbE529QI9XMqpUQOovle6dFka+rG+o3dfVCV+TVXT8FY9Jb9PDt0b2a16Y1C5vfp1yl57/wDD0YPC5VmWv+X8Mham3MKdDUxTZ1Vc5rXzqXA8o07HeDw0v1Sbwm2cFiA4atVom1NLmqzirem4GtukSuYHhYWsZgqcnq46XgrBbDOoNB2OpJW4TXcDoOqS2wtmVaTH8CRczLrUq02CqugYZEGU2ZjuN90mOe+pxVeHyPIteW/8s0KrYOxpPjsSCy82xu2Vi1joLHqK6frEmatSwpy1PDMTVKVebBXpFXdHyjdus28cO2S4GIasofDUWTNd3NNdDm0cMXJ8lVN7XuoHbLtnLiC9quHw9OkcoIVc7MxpKL6cNV1GgFtd5tMJk2KlFaNNKNVqyU3ClmYsb80DbXdoVNhprJ2RGApuqgPSp0TzxsKYAVhk8uw3XN+4SXgCIiAIiIBrr86fZH1yH5RKhbXFnDuApy57KozHpkCxFxm1uAcvYZML86fZH1y3HYCnVHTppVK3KhgLE2Itr6+uAcw9OmxAG0alw3OC5JAy2PS109RtcE+sb3J+jTNUlcZUxDoLMpYi+nlMp3+UNVAF+4a+e7H/ANNQkMAxsu8kMTfLZtbag203jqrhtq4imhFPZ/NsbnToqbMVTQLcnIqnW3DgIB1USCTbGKOb8GKWqBUuS2ZdLk2Fx53StbTrlrbexIZl8EYkKGHT6txFwCDqG3bxbTWAT8SAXb2JzMpwdQC4CHNcW0BJIHb1fYbZNk7WxVV1WphjSUopdi1srFSSLHf1Cw46wCTwm5vbb+KbE18Jub22/imxAEREAREQCioBu0lYiAReyUD0mUi6s9UEHrBqsCJ5fy55GPgSa1IF8KT6zR7G7OB756XsurzdSpQbRldnT9JHbMCPUSQZK1FV1KsAysLMCLgg7wRK6tJVFZm7A46pg6meG3NcmfPi8qqww5wmc8wzBivvvlB6gTrbiPXft/gq2CapONqDoIStAHzn3NU924dt+ExbX+BfPiQ1CqKeGc3dDctTF9VQ9fZfdPTcBg0oU0o0wFp01CoB1ACZqVCSlefLY9niHFqU6Hh4dWz6y0t8t/sbEo26M0xVqwA4Ab5tPmDBgD06vtr/AClm7NHZPSDVNwqNmX2QoVT77X983oAiIgCIiAWqgG4Wl0RAMWK8hvUY0yanKMupvawy779UYryG9Rl1LyR6h9UA5BlpXY/GLKrLcE1CCSAPlCQQLZclyLdZuLyj0qYzP8Y1gjscw6VzYinbQ5u6wvl7Q2nyvrcxXfm6VNlKIzjJSLEu7Dc6MxvkTQaDLukI+1qw3YdPKW/yWHPRLXJ+a3gXPr7bXqdVJ2N8cDOUVK619/gem7HohaK5arV1IuKhbNmBHUeHDf6zN2eXHlhtC2isOiLAilcG9rG1O3d3ye2Hyixj8+DT57m+by6qpQujGxKgBxmAuRu132kqom7HNXBzpwc21p7+3Q7OJzr8ocVkLLg3JKFkBY6ncARluN/r7ja6pt/E3XLg6mW5zXJuAFYgiwtvUcTru1F7DETOK8z2x/CZnkZhMTVqU6TVafM1CwuuYN5l/drfQ66STgCIiAUMxsxmWIBHVzVDZkC3IscwJ+oia7YvFDzaPc39UmYtAIFto4sf2dLub+qYztXGeipf5vvnQ2i0A5z43xnoqX+b75cNq4z0VL/N986HLFoBBLtHFn+zpD3N/VMq4vFHzaI/wt/VJi0rANDDGoBqBckk23XM2lYzLEAoJWIgCIlLwCsowi8XgEZtLZXPWNyHTVHU2ZfUfsmp4LjF0FVW9qmL94Ik9eLwDnWGP40j/g/1loOP/Vfszo3qAC5IAG+aGA27SrsyowJQ2Pb2wDQRcad7Ux/g/wBZf8V1qnzr5l/JAyqfWBvk5eLwDFRpsN8zSl4vAKxKXi8ArERAKGWMxmSIBpVy5BFt802xOKGgWkQN3Rb+qTMQDm8RUrsbtQwznddkJNuFyZgJrfmuE+j/ANZ1VotIsjtTktmzk+crfmmE+jmehjcSmi0MOl9+VSt+4zpcsWiyIc5PRsgl2jiz/Z0u5v6plXF4o+bRHub+qTFpW0k5Iyma7EZwlgbjKCDf3kzeRmmWIBSJWIAiIgCIiAIiIAiIgCIiAIiIAiIgHM8vNqPQwrNTOVrqL+s2nl/jTi/T1O+eh/CR+Kt7SfxTyrLO4rQ5bJLxpxfp6nfHjTi/T1O+Y8JsdqiBwQL1FS1iTZmVDU9QZ0B9uV+KPlRSzAkpnFluzdEsKaqSMzG1gLi8mxFy/wAacX6ep3x404v09TvhNhMagTMoDVFpqX+TYk5LjmnIYlecXMBe1/fMfxJVtmGRlIupWopFSysxyWPSsFYkDdaLIXZc/KbFEWNaoQd4vNTB7Qq0WLU3ZGO8g6mbVXYVVb35rokhrVqZtlqLTe/S0ys6A8MwmMbLbNlJXWk1ZWUh1ZFps+hHHIw9cWFzP404v09Tvjxpxfp6nfMGD2U9bRMjG4GXnED6uqAlSbgZmUXPGXDY1S1/k7FcyHnUtUARqhyG/SsqsSBwiyFzL404v09Tvjxpxfp6nfMXxPUzZTzaku1MZqiKC6lVKi511de/sMu+I6vBBbywaiA0702qAuL3UZUY3PDtEWQuy/xpxfp6nfHjTi/T1O+YcVsepSXO4VRew6a3bdqov0hqNR1EHdNPLJsLntHI7ab1sLSdzd2BufUxH2ToJyHIP8Wo+yf5jTr5WzsRESAIiIAiIgCIiAIiIAiIgCIiAIiIAiIgCIiAIiIAiIgCIiAIiIBx3wij8Gb2k/inl2SepfCF+LN7SfxTi8HsymwVdGqp06y3fNkqIctxYAZTzW43+Wsd0thsVy3Iqhj6qEFXICrlC6mnbMWuUvYnMb333A4Sx8U7HM3NuSuQhqYZGW1rFftBB0El8Ps1HevTy9LKi0OkRlqOVC311uTl1/KEz1th03JNMOKa0swYMCrMlFnZrG7HNlB80ANoTunWhzqQ67Uqgg3pHIVZL0geayqiqEueiMtNB1no7wSTLPjCrk5rMMgXKBl3Dpa6GxPSO8EaDS4Bky+wUzsL1QqljmAGR7PUXmlvfpAJc3J3NwuY7B06bKzFbc0ecYFtXpWtkvoL58i3AHz1+rRZDUxLtasHNQMmYlmPyYIu9ZKzaE/lIvuvKVdp1WcVGKM4Q0tVJUoVZSpu2Y6O2ua+7WTS8n1W2ZWBa4sTmylK1NSehYahyLXa1vKMtp7AUqoCVj0yC91UVFy0bOlwejeobWDE6ai+jQnUi8PtuvTGVDSVQQwApm1xUWpuLnzlGpueq9tJbh9qOiZCq1AEKU7kAUs1N0LAZSSbOfOG4cJKVtioFNlqXQEWHlV2Tn7qlxZfmxcWawB4a4cXshEVrGoWVDU1ChQBiEpFCBrmGfXWwKkdejQamom3cQpzBqQNySRStcsyMWNmFySi9m8WsbSrbbqZbAKr3Bepe7VLU3phLKFKjLUYeUToutxeblPZoc0EyFVqrSLutGsWu6gsRULc1v6rdkpT2MjItQCsQ9M1NMpFG1BaoFQ21zEkAi3kn3NBqRbY6oVdboBVN6lksWswYA62Nio1ILWFs1iZr5J0TbBpl2XNUBW7HQWYZ64CKAC1/kha9/L3G2utidkKtN2U1SUtfMjIoBFPS7ouYg1LGxB0By2NxKsQ7nd8hh+DUvZP8xp105LkR+L0vZP8xp1soe5athERIJEREAREQBERAEREAREQBERAEREAREQBERAEREAREQBERAEREA5D4QPxdvaX655oaQPUJ69yj2aK9Mo17HXTeCNxnGPyTQddfuSXQkktSqcW3ocoaI3WEoKIBuAARYg2B1G42Oh986rxVTjX7kjxVTjX7kneeJzkkcs9IElj0mYksTqSSblj2kypQGdR4qpxr9yR4qpxr9yR4kRkkcr4OvASngy8B/zqnV+Kqca/ckeKqca/ckZ4jJI5XwdeAgUQOoTqvFVONfuSPFVONfuSM8RkkcrzI4S9bgEA5VbRgAvSHAtbNbsBtOn8VU41+5I8VU41+5JGeIySOV5heAgUFHUP+dc6rxVTjX7klV5Joeuv3JJzxGSR0fIn8Xpeyf5jTrZA8n8CKSKgBCqLC+/ff6yZPTO9WXLYRESCRERAEREAREQBERAEREAREQBERAEREAREQBERAEREAREQBERALKiAzXOFXhEQCngi8I8EXhEQB4IvCPBF4REAeCLwjwReERAHgi8I8EXhEQB4IvCPBF4REAeCLwgYVeERANinTAmSIgCIiAIiIAiIgCIiAIiIAiIgCIiA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47107" name="Picture 3"/>
          <p:cNvPicPr>
            <a:picLocks noChangeAspect="1" noChangeArrowheads="1"/>
          </p:cNvPicPr>
          <p:nvPr/>
        </p:nvPicPr>
        <p:blipFill>
          <a:blip r:embed="rId2"/>
          <a:srcRect/>
          <a:stretch>
            <a:fillRect/>
          </a:stretch>
        </p:blipFill>
        <p:spPr bwMode="auto">
          <a:xfrm>
            <a:off x="4357686" y="1928802"/>
            <a:ext cx="4527561" cy="20717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DTD (Document Type Definition)</a:t>
            </a:r>
            <a:endParaRPr lang="en-IN" dirty="0"/>
          </a:p>
        </p:txBody>
      </p:sp>
      <p:sp>
        <p:nvSpPr>
          <p:cNvPr id="3" name="Content Placeholder 2"/>
          <p:cNvSpPr>
            <a:spLocks noGrp="1"/>
          </p:cNvSpPr>
          <p:nvPr>
            <p:ph sz="quarter" idx="1"/>
          </p:nvPr>
        </p:nvSpPr>
        <p:spPr/>
        <p:txBody>
          <a:bodyPr>
            <a:normAutofit lnSpcReduction="10000"/>
          </a:bodyPr>
          <a:lstStyle/>
          <a:p>
            <a:r>
              <a:rPr lang="en-IN" sz="4000" dirty="0" smtClean="0">
                <a:solidFill>
                  <a:srgbClr val="002060"/>
                </a:solidFill>
              </a:rPr>
              <a:t>A way to validate xml document.</a:t>
            </a:r>
          </a:p>
          <a:p>
            <a:pPr lvl="1"/>
            <a:r>
              <a:rPr lang="en-US" dirty="0" smtClean="0"/>
              <a:t>What DTD can tell us</a:t>
            </a:r>
          </a:p>
          <a:p>
            <a:pPr lvl="2"/>
            <a:r>
              <a:rPr lang="en-IN" dirty="0" smtClean="0"/>
              <a:t>What element can appear/must appear?</a:t>
            </a:r>
          </a:p>
          <a:p>
            <a:pPr lvl="2"/>
            <a:r>
              <a:rPr lang="en-IN" dirty="0" smtClean="0"/>
              <a:t>what should be order of element?</a:t>
            </a:r>
          </a:p>
          <a:p>
            <a:pPr lvl="2"/>
            <a:r>
              <a:rPr lang="en-IN" dirty="0" smtClean="0"/>
              <a:t>Information about data that contain?</a:t>
            </a:r>
          </a:p>
          <a:p>
            <a:pPr lvl="2"/>
            <a:r>
              <a:rPr lang="en-IN" dirty="0" smtClean="0"/>
              <a:t>attribute information required?</a:t>
            </a:r>
          </a:p>
          <a:p>
            <a:pPr lvl="1"/>
            <a:r>
              <a:rPr lang="en-IN" dirty="0" smtClean="0"/>
              <a:t>What DTD do not tell?</a:t>
            </a:r>
          </a:p>
          <a:p>
            <a:pPr lvl="2"/>
            <a:r>
              <a:rPr lang="en-IN" dirty="0" smtClean="0"/>
              <a:t>DTD do not support namespace concept</a:t>
            </a:r>
          </a:p>
          <a:p>
            <a:pPr lvl="2"/>
            <a:r>
              <a:rPr lang="en-IN" dirty="0" smtClean="0"/>
              <a:t>data type</a:t>
            </a:r>
          </a:p>
          <a:p>
            <a:pPr lvl="2"/>
            <a:r>
              <a:rPr lang="en-IN" dirty="0" smtClean="0"/>
              <a:t>Semantic meaning of an element(whether data is name or date?)</a:t>
            </a:r>
          </a:p>
          <a:p>
            <a:pPr lvl="1"/>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DTD</a:t>
            </a:r>
            <a:endParaRPr lang="en-IN" dirty="0"/>
          </a:p>
        </p:txBody>
      </p:sp>
      <p:sp>
        <p:nvSpPr>
          <p:cNvPr id="3" name="Content Placeholder 2"/>
          <p:cNvSpPr>
            <a:spLocks noGrp="1"/>
          </p:cNvSpPr>
          <p:nvPr>
            <p:ph sz="quarter" idx="1"/>
          </p:nvPr>
        </p:nvSpPr>
        <p:spPr>
          <a:xfrm>
            <a:off x="612648" y="4929198"/>
            <a:ext cx="8153400" cy="1166802"/>
          </a:xfrm>
        </p:spPr>
        <p:txBody>
          <a:bodyPr>
            <a:normAutofit fontScale="25000" lnSpcReduction="20000"/>
          </a:bodyPr>
          <a:lstStyle/>
          <a:p>
            <a:pPr>
              <a:buNone/>
            </a:pPr>
            <a:endParaRPr lang="en-IN" sz="7200" dirty="0" smtClean="0"/>
          </a:p>
          <a:p>
            <a:r>
              <a:rPr lang="en-IN" sz="7200" dirty="0" err="1" smtClean="0"/>
              <a:t>Attribtues</a:t>
            </a:r>
            <a:r>
              <a:rPr lang="en-IN" sz="7200" dirty="0" smtClean="0"/>
              <a:t> in XML</a:t>
            </a:r>
          </a:p>
          <a:p>
            <a:pPr lvl="1"/>
            <a:r>
              <a:rPr lang="en-IN" sz="7200" dirty="0" smtClean="0"/>
              <a:t>&lt;!ATTLIST contact person ID #REQUIRED&gt;</a:t>
            </a:r>
          </a:p>
          <a:p>
            <a:pPr lvl="1"/>
            <a:r>
              <a:rPr lang="en-IN" sz="7200" dirty="0" smtClean="0"/>
              <a:t>In the document you could add the unique ID: &lt;contact person=”</a:t>
            </a:r>
            <a:r>
              <a:rPr lang="en-IN" sz="7200" dirty="0" err="1" smtClean="0"/>
              <a:t>Jeff_Rafter</a:t>
            </a:r>
            <a:r>
              <a:rPr lang="en-IN" sz="7200" dirty="0" smtClean="0"/>
              <a:t>”&gt;</a:t>
            </a:r>
          </a:p>
          <a:p>
            <a:endParaRPr lang="en" dirty="0" smtClean="0"/>
          </a:p>
          <a:p>
            <a:endParaRPr lang="en-IN" dirty="0"/>
          </a:p>
        </p:txBody>
      </p:sp>
      <p:pic>
        <p:nvPicPr>
          <p:cNvPr id="3074" name="Picture 2"/>
          <p:cNvPicPr>
            <a:picLocks noChangeAspect="1" noChangeArrowheads="1"/>
          </p:cNvPicPr>
          <p:nvPr/>
        </p:nvPicPr>
        <p:blipFill>
          <a:blip r:embed="rId2"/>
          <a:srcRect/>
          <a:stretch>
            <a:fillRect/>
          </a:stretch>
        </p:blipFill>
        <p:spPr bwMode="auto">
          <a:xfrm>
            <a:off x="1071538" y="1571612"/>
            <a:ext cx="7229475"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XML Namespaces</a:t>
            </a:r>
            <a:endParaRPr lang="en-IN" dirty="0"/>
          </a:p>
        </p:txBody>
      </p:sp>
      <p:sp>
        <p:nvSpPr>
          <p:cNvPr id="3" name="Content Placeholder 2"/>
          <p:cNvSpPr>
            <a:spLocks noGrp="1"/>
          </p:cNvSpPr>
          <p:nvPr>
            <p:ph sz="quarter" idx="1"/>
          </p:nvPr>
        </p:nvSpPr>
        <p:spPr>
          <a:xfrm>
            <a:off x="612648" y="1600200"/>
            <a:ext cx="3887914" cy="4495800"/>
          </a:xfrm>
        </p:spPr>
        <p:txBody>
          <a:bodyPr>
            <a:normAutofit/>
          </a:bodyPr>
          <a:lstStyle/>
          <a:p>
            <a:r>
              <a:rPr lang="en-IN" sz="2000" dirty="0" smtClean="0"/>
              <a:t>A namespace is a purely abstract entity, aka java package</a:t>
            </a:r>
          </a:p>
          <a:p>
            <a:r>
              <a:rPr lang="en-IN" sz="2000" dirty="0" smtClean="0"/>
              <a:t>It’s nothing more than a group of names that belong with each other conceptually</a:t>
            </a:r>
          </a:p>
          <a:p>
            <a:r>
              <a:rPr lang="en-IN" sz="2800" b="1" dirty="0" smtClean="0">
                <a:solidFill>
                  <a:srgbClr val="002060"/>
                </a:solidFill>
              </a:rPr>
              <a:t>Two &lt;title&gt; tags represent different semantics?</a:t>
            </a:r>
          </a:p>
          <a:p>
            <a:endParaRPr lang="en-IN" sz="2000" dirty="0"/>
          </a:p>
        </p:txBody>
      </p:sp>
      <p:pic>
        <p:nvPicPr>
          <p:cNvPr id="7170" name="Picture 2"/>
          <p:cNvPicPr>
            <a:picLocks noChangeAspect="1" noChangeArrowheads="1"/>
          </p:cNvPicPr>
          <p:nvPr/>
        </p:nvPicPr>
        <p:blipFill>
          <a:blip r:embed="rId2"/>
          <a:srcRect/>
          <a:stretch>
            <a:fillRect/>
          </a:stretch>
        </p:blipFill>
        <p:spPr bwMode="auto">
          <a:xfrm>
            <a:off x="5000625" y="1643050"/>
            <a:ext cx="4143375" cy="4752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1 Using prefix</a:t>
            </a:r>
            <a:endParaRPr lang="en-IN" dirty="0"/>
          </a:p>
        </p:txBody>
      </p:sp>
      <p:sp>
        <p:nvSpPr>
          <p:cNvPr id="3" name="Content Placeholder 2"/>
          <p:cNvSpPr>
            <a:spLocks noGrp="1"/>
          </p:cNvSpPr>
          <p:nvPr>
            <p:ph sz="quarter" idx="1"/>
          </p:nvPr>
        </p:nvSpPr>
        <p:spPr>
          <a:xfrm>
            <a:off x="500034" y="1785926"/>
            <a:ext cx="3622544" cy="4281486"/>
          </a:xfrm>
        </p:spPr>
        <p:txBody>
          <a:bodyPr>
            <a:normAutofit/>
          </a:bodyPr>
          <a:lstStyle/>
          <a:p>
            <a:endParaRPr lang="en-IN" sz="2000" b="1" dirty="0" smtClean="0"/>
          </a:p>
          <a:p>
            <a:r>
              <a:rPr lang="en-IN" sz="2000" b="1" dirty="0" smtClean="0"/>
              <a:t>Problem with approach 1</a:t>
            </a:r>
          </a:p>
          <a:p>
            <a:endParaRPr lang="en-IN" sz="2000" b="1" dirty="0" smtClean="0"/>
          </a:p>
          <a:p>
            <a:pPr lvl="1"/>
            <a:r>
              <a:rPr lang="en-IN" sz="2000" dirty="0" smtClean="0"/>
              <a:t>Who will monitor the prefixes? </a:t>
            </a:r>
          </a:p>
          <a:p>
            <a:pPr lvl="1"/>
            <a:r>
              <a:rPr lang="en-IN" sz="2000" dirty="0" smtClean="0"/>
              <a:t>The whole reason for using them is to distinguish names from different document types, but if it is going to work, then the prefixes themselves also have to be unique</a:t>
            </a:r>
            <a:endParaRPr lang="en-IN" sz="2000" dirty="0"/>
          </a:p>
        </p:txBody>
      </p:sp>
      <p:pic>
        <p:nvPicPr>
          <p:cNvPr id="8194" name="Picture 2"/>
          <p:cNvPicPr>
            <a:picLocks noChangeAspect="1" noChangeArrowheads="1"/>
          </p:cNvPicPr>
          <p:nvPr/>
        </p:nvPicPr>
        <p:blipFill>
          <a:blip r:embed="rId2"/>
          <a:srcRect/>
          <a:stretch>
            <a:fillRect/>
          </a:stretch>
        </p:blipFill>
        <p:spPr bwMode="auto">
          <a:xfrm>
            <a:off x="4714876" y="1928802"/>
            <a:ext cx="4071966" cy="4467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2 using URI</a:t>
            </a:r>
            <a:endParaRPr lang="en-IN" dirty="0"/>
          </a:p>
        </p:txBody>
      </p:sp>
      <p:sp>
        <p:nvSpPr>
          <p:cNvPr id="3" name="Content Placeholder 2"/>
          <p:cNvSpPr>
            <a:spLocks noGrp="1"/>
          </p:cNvSpPr>
          <p:nvPr>
            <p:ph sz="quarter" idx="1"/>
          </p:nvPr>
        </p:nvSpPr>
        <p:spPr/>
        <p:txBody>
          <a:bodyPr>
            <a:normAutofit/>
          </a:bodyPr>
          <a:lstStyle/>
          <a:p>
            <a:r>
              <a:rPr lang="en-IN" dirty="0" smtClean="0"/>
              <a:t> </a:t>
            </a:r>
            <a:r>
              <a:rPr lang="en-IN" sz="1900" dirty="0" smtClean="0"/>
              <a:t>A URI (Uniform Resource Identifier) is a string of  characters that identifies a resource, URI may be an valid URL</a:t>
            </a:r>
            <a:endParaRPr lang="en" sz="1900" dirty="0" smtClean="0"/>
          </a:p>
          <a:p>
            <a:pPr lvl="2">
              <a:buNone/>
            </a:pPr>
            <a:r>
              <a:rPr lang="en-IN" sz="1900" dirty="0" smtClean="0"/>
              <a:t>&lt;?xml version=”1.0”?&gt;</a:t>
            </a:r>
          </a:p>
          <a:p>
            <a:pPr lvl="2">
              <a:buNone/>
            </a:pPr>
            <a:r>
              <a:rPr lang="en-IN" sz="1900" dirty="0" smtClean="0"/>
              <a:t>&lt;{</a:t>
            </a:r>
            <a:r>
              <a:rPr lang="en-IN" sz="1900" u="sng" dirty="0" smtClean="0">
                <a:hlinkClick r:id="rId2"/>
              </a:rPr>
              <a:t>http://www.wiley.com/pers}person&gt;</a:t>
            </a:r>
          </a:p>
          <a:p>
            <a:pPr lvl="2">
              <a:buNone/>
            </a:pPr>
            <a:r>
              <a:rPr lang="en-IN" sz="1900" dirty="0" smtClean="0"/>
              <a:t>&lt;{</a:t>
            </a:r>
            <a:r>
              <a:rPr lang="en-IN" sz="1900" u="sng" dirty="0" smtClean="0">
                <a:hlinkClick r:id="rId3"/>
              </a:rPr>
              <a:t>http://www.wiley.com/pers}name&gt;</a:t>
            </a:r>
          </a:p>
          <a:p>
            <a:pPr lvl="2">
              <a:buNone/>
            </a:pPr>
            <a:r>
              <a:rPr lang="en-IN" sz="1900" dirty="0" smtClean="0"/>
              <a:t>&lt;{</a:t>
            </a:r>
            <a:r>
              <a:rPr lang="en-IN" sz="1900" u="sng" dirty="0" smtClean="0">
                <a:hlinkClick r:id="rId4"/>
              </a:rPr>
              <a:t>http://www.wiley.com/pers}title&gt;</a:t>
            </a:r>
          </a:p>
          <a:p>
            <a:r>
              <a:rPr lang="en-IN" dirty="0" smtClean="0"/>
              <a:t>				</a:t>
            </a:r>
          </a:p>
          <a:p>
            <a:endParaRPr lang="en" dirty="0" smtClean="0"/>
          </a:p>
          <a:p>
            <a:endParaRPr lang="en" dirty="0" smtClean="0"/>
          </a:p>
          <a:p>
            <a:r>
              <a:rPr lang="en-IN" dirty="0" smtClean="0"/>
              <a:t>		</a:t>
            </a:r>
            <a:r>
              <a:rPr lang="en-IN" b="1" dirty="0" smtClean="0"/>
              <a:t>How actually namespace specified?</a:t>
            </a:r>
          </a:p>
          <a:p>
            <a:endParaRPr lang="en-IN" dirty="0"/>
          </a:p>
        </p:txBody>
      </p:sp>
      <p:pic>
        <p:nvPicPr>
          <p:cNvPr id="9218" name="Picture 2"/>
          <p:cNvPicPr>
            <a:picLocks noChangeAspect="1" noChangeArrowheads="1"/>
          </p:cNvPicPr>
          <p:nvPr/>
        </p:nvPicPr>
        <p:blipFill>
          <a:blip r:embed="rId5"/>
          <a:srcRect/>
          <a:stretch>
            <a:fillRect/>
          </a:stretch>
        </p:blipFill>
        <p:spPr bwMode="auto">
          <a:xfrm>
            <a:off x="428596" y="4357694"/>
            <a:ext cx="8086725" cy="19954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Default namespace</a:t>
            </a:r>
            <a:endParaRPr lang="en-IN" dirty="0"/>
          </a:p>
        </p:txBody>
      </p:sp>
      <p:sp>
        <p:nvSpPr>
          <p:cNvPr id="3" name="Content Placeholder 2"/>
          <p:cNvSpPr>
            <a:spLocks noGrp="1"/>
          </p:cNvSpPr>
          <p:nvPr>
            <p:ph sz="quarter" idx="1"/>
          </p:nvPr>
        </p:nvSpPr>
        <p:spPr/>
        <p:txBody>
          <a:bodyPr>
            <a:normAutofit/>
          </a:bodyPr>
          <a:lstStyle/>
          <a:p>
            <a:r>
              <a:rPr lang="en-IN" sz="2400" dirty="0" smtClean="0"/>
              <a:t>We can use default namespace to simplify last approach </a:t>
            </a:r>
          </a:p>
          <a:p>
            <a:r>
              <a:rPr lang="en-IN" sz="2400" dirty="0" smtClean="0"/>
              <a:t>We can make one of the namespace as default Here </a:t>
            </a:r>
            <a:r>
              <a:rPr lang="en-IN" sz="2400" dirty="0" err="1" smtClean="0"/>
              <a:t>xmlns</a:t>
            </a:r>
            <a:r>
              <a:rPr lang="en-IN" sz="2400" dirty="0" smtClean="0"/>
              <a:t>=”http://www.wiley.com/pers” is default namespace</a:t>
            </a:r>
          </a:p>
          <a:p>
            <a:r>
              <a:rPr lang="en-IN" sz="2400" dirty="0" smtClean="0"/>
              <a:t>An xml doc </a:t>
            </a:r>
            <a:r>
              <a:rPr lang="en-IN" sz="2400" dirty="0" smtClean="0">
                <a:solidFill>
                  <a:srgbClr val="002060"/>
                </a:solidFill>
              </a:rPr>
              <a:t>can not have 2 default namespace </a:t>
            </a:r>
            <a:r>
              <a:rPr lang="en-IN" sz="2400" dirty="0" smtClean="0"/>
              <a:t>in an XML doc</a:t>
            </a:r>
          </a:p>
          <a:p>
            <a:endParaRPr lang="en-IN" sz="2800" dirty="0"/>
          </a:p>
        </p:txBody>
      </p:sp>
      <p:pic>
        <p:nvPicPr>
          <p:cNvPr id="10242" name="Picture 2"/>
          <p:cNvPicPr>
            <a:picLocks noChangeAspect="1" noChangeArrowheads="1"/>
          </p:cNvPicPr>
          <p:nvPr/>
        </p:nvPicPr>
        <p:blipFill>
          <a:blip r:embed="rId2"/>
          <a:srcRect/>
          <a:stretch>
            <a:fillRect/>
          </a:stretch>
        </p:blipFill>
        <p:spPr bwMode="auto">
          <a:xfrm>
            <a:off x="1071538" y="3643314"/>
            <a:ext cx="6105525" cy="2019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xml Schema</a:t>
            </a:r>
            <a:endParaRPr lang="en-IN" dirty="0"/>
          </a:p>
        </p:txBody>
      </p:sp>
      <p:sp>
        <p:nvSpPr>
          <p:cNvPr id="3" name="Content Placeholder 2"/>
          <p:cNvSpPr>
            <a:spLocks noGrp="1"/>
          </p:cNvSpPr>
          <p:nvPr>
            <p:ph sz="quarter" idx="1"/>
          </p:nvPr>
        </p:nvSpPr>
        <p:spPr/>
        <p:txBody>
          <a:bodyPr>
            <a:normAutofit/>
          </a:bodyPr>
          <a:lstStyle/>
          <a:p>
            <a:r>
              <a:rPr lang="en-IN" b="1" dirty="0" smtClean="0"/>
              <a:t>Why XML Schema?</a:t>
            </a:r>
          </a:p>
          <a:p>
            <a:pPr lvl="2"/>
            <a:r>
              <a:rPr lang="en-IN" dirty="0" smtClean="0"/>
              <a:t>XML Schemas are created using basic XML, while DTDs utilize a separate syntax.</a:t>
            </a:r>
          </a:p>
          <a:p>
            <a:pPr lvl="2"/>
            <a:r>
              <a:rPr lang="en-IN" dirty="0" smtClean="0"/>
              <a:t>XML Schemas fully support the Namespace Recommendation.</a:t>
            </a:r>
          </a:p>
          <a:p>
            <a:pPr lvl="2"/>
            <a:r>
              <a:rPr lang="en-IN" dirty="0" smtClean="0"/>
              <a:t>XML Schemas enable you to validate text element content based on built-in and user-defined data types</a:t>
            </a:r>
          </a:p>
          <a:p>
            <a:pPr lvl="2"/>
            <a:r>
              <a:rPr lang="en-IN" dirty="0" smtClean="0"/>
              <a:t>XML Schemas enable you to more easily create complex and reusable content models</a:t>
            </a:r>
          </a:p>
          <a:p>
            <a:pPr lvl="2"/>
            <a:r>
              <a:rPr lang="en-IN" dirty="0" smtClean="0"/>
              <a:t>XML Schemas enable the modelling of programming concepts such as object inheritance and type substitution</a:t>
            </a:r>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name.xsd</a:t>
            </a:r>
            <a:endParaRPr lang="en-IN" dirty="0"/>
          </a:p>
        </p:txBody>
      </p:sp>
      <p:sp>
        <p:nvSpPr>
          <p:cNvPr id="3" name="Content Placeholder 2"/>
          <p:cNvSpPr>
            <a:spLocks noGrp="1"/>
          </p:cNvSpPr>
          <p:nvPr>
            <p:ph sz="quarter" idx="1"/>
          </p:nvPr>
        </p:nvSpPr>
        <p:spPr/>
        <p:txBody>
          <a:bodyPr/>
          <a:lstStyle/>
          <a:p>
            <a:endParaRPr lang="en-IN"/>
          </a:p>
        </p:txBody>
      </p:sp>
      <p:pic>
        <p:nvPicPr>
          <p:cNvPr id="11266" name="Picture 2"/>
          <p:cNvPicPr>
            <a:picLocks noChangeAspect="1" noChangeArrowheads="1"/>
          </p:cNvPicPr>
          <p:nvPr/>
        </p:nvPicPr>
        <p:blipFill>
          <a:blip r:embed="rId2"/>
          <a:srcRect/>
          <a:stretch>
            <a:fillRect/>
          </a:stretch>
        </p:blipFill>
        <p:spPr bwMode="auto">
          <a:xfrm>
            <a:off x="642910" y="3714752"/>
            <a:ext cx="7858180" cy="2500329"/>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571472" y="1500174"/>
            <a:ext cx="8067675" cy="20716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000372"/>
            <a:ext cx="8153400" cy="990600"/>
          </a:xfrm>
        </p:spPr>
        <p:txBody>
          <a:bodyPr/>
          <a:lstStyle/>
          <a:p>
            <a:r>
              <a:rPr lang="en-US" dirty="0" smtClean="0"/>
              <a:t>Session-2</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000372"/>
            <a:ext cx="8153400" cy="990600"/>
          </a:xfrm>
        </p:spPr>
        <p:txBody>
          <a:bodyPr/>
          <a:lstStyle/>
          <a:p>
            <a:r>
              <a:rPr lang="en-US" dirty="0" smtClean="0"/>
              <a:t>Session-1</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sz="quarter" idx="1"/>
          </p:nvPr>
        </p:nvSpPr>
        <p:spPr/>
        <p:txBody>
          <a:bodyPr>
            <a:normAutofit/>
          </a:bodyPr>
          <a:lstStyle/>
          <a:p>
            <a:r>
              <a:rPr lang="en-IN" sz="2000" dirty="0" smtClean="0"/>
              <a:t>Introduction to XML data processing</a:t>
            </a:r>
          </a:p>
          <a:p>
            <a:r>
              <a:rPr lang="en-US" sz="2000" dirty="0" smtClean="0"/>
              <a:t>XML processing techniques</a:t>
            </a:r>
            <a:endParaRPr lang="en-IN" sz="2000" dirty="0" smtClean="0"/>
          </a:p>
          <a:p>
            <a:pPr lvl="1"/>
            <a:r>
              <a:rPr lang="en-IN" sz="1700" dirty="0" smtClean="0"/>
              <a:t>DOM</a:t>
            </a:r>
          </a:p>
          <a:p>
            <a:pPr lvl="1"/>
            <a:r>
              <a:rPr lang="en-IN" sz="1700" dirty="0" smtClean="0"/>
              <a:t>SAX</a:t>
            </a:r>
          </a:p>
          <a:p>
            <a:pPr lvl="1"/>
            <a:r>
              <a:rPr lang="en-IN" sz="1700" dirty="0" smtClean="0"/>
              <a:t>JAXB</a:t>
            </a:r>
          </a:p>
          <a:p>
            <a:pPr lvl="1"/>
            <a:r>
              <a:rPr lang="en-US" sz="1700" dirty="0" smtClean="0"/>
              <a:t>JSON</a:t>
            </a:r>
            <a:endParaRPr lang="en-IN" sz="1700" dirty="0" smtClean="0"/>
          </a:p>
          <a:p>
            <a:endParaRPr lang="en-IN" sz="2000" dirty="0" smtClean="0"/>
          </a:p>
        </p:txBody>
      </p:sp>
      <p:sp>
        <p:nvSpPr>
          <p:cNvPr id="53250" name="AutoShape 2" descr="data:image/jpeg;base64,/9j/4AAQSkZJRgABAQAAAQABAAD/2wCEAAkGBxISEhUSEhQWFBQXFRUYGBYXGBoYGRUVFxQWGBgXGBQYHSggGBorHRcUIzEjJSkrLi46Fx8zODMsNygtLiwBCgoKDg0OGxAQGywmICYtLCwsMDQsLCwsLywvLywsLCw0NCwvLC8sLCwsLCwsLCw0LCw0LCwsLCwsLCwsLCwsLP/AABEIAMIBAwMBEQACEQEDEQH/xAAcAAEAAgMBAQEAAAAAAAAAAAAABQYDBAcCAQj/xABFEAABAwIEAggBBwkHBQEAAAABAAIDBBEFBhIhMUEHEyJRYXGBkVIUIzJCkqHRFjNyc5OxssHSNENTYoKi4RUks7TwY//EABoBAQADAQEBAAAAAAAAAAAAAAACAwQFAQb/xAA1EQACAgECAwQIBQUBAQAAAAAAAQIDEQQSITFRExRBcQUiIzJhgaHwM1KRscEVJELR4TRi/9oADAMBAAIRAxEAPwDuKAIAgCAIAgCAIAgCAIAgCAIAgCAIAgCAIAgCAIAgCAIAgCAIAgCAIAgCAIAgCAIAgCAIAgCAIAgCAIAgCAIAgCAIAgCAIDyHi9ri44i+49F7gHpeAIAgCAIAgCAIAgCAIAgCAICIxfGxA8NLL3Fwb252IGx8PcLTTp+1WUyqy3Y8YJCiqmysbI3g4ex4EeYNwqJwcJOLJxkpLKIv8ommXqmMLu1puDxN7EgW4cefJaO6vZvbKu2W7akTayl4QBAEAQBAEAQHlrwdwQR4FMA8Q1DH30Oa63HSQbeyk4yjzR4mnyMqiemJ1SwO0lzQ74bi/spbZYzjgeblnBlUT0IAgOZ5omc2qke1xa4O2cDYjYDiF2tNFOlJnPtbU20ZsI6RTGQyrbqb/isG4/SYOPm32Kpt0GeNf6E4arHCRfcOxCKdgkhe2Rh5tN9+49x8DuubOEoPElg1xkpLKNlRJBAQeLZoghJa09ZJ8LTsD/mdwHlufBaatLOzjyRTO6MeHiV2bGJZz2nWb8Ldh/z6roV6eFfJGWVspF3oXExsJ4ljSfMtC5E1iTRvjyRnUT0IAgCAIDVxDEYoG6pntYOV+JPcANyfJThXKbxFZIymorLNTDsxUs7tEUoLuTSC0nyDgL+inPT2QWZIjG2EnhM8ZqwwzwODPzje0zxI4t9Rt527lLTW9nPL5eJ5dDfE53g+cjBDNFvdw+bPwPNmuPhtuPFviundpVZOMv1McLnGLRZejmhL2mqfwN2x+Q2c737Po5Zdfbx7NfMu00P8me8ezdonDIZGlgsH7Xs4PcHAkjuA4LyjSKVbclx8D2y/EsRZaMPxOGdpdE8PDTYkX2Nr81inXKDxJGiM4y5GhJm2iDtJnbfvAc5v2wLferVpbms7SHb15xklDVx9WZdbTGGl2sG7dIFybjlZU7ZbtuOJZuWM+BoPzLSCMSmZugkgcbki1wGW1HiOXMKxae1y244kO1hjOTZwzFYagF0Lw8DjxBF+F2mxHP2UbKp1vEkSjOMuTMOJZgpqd2mWUNd8IBcR5hoNvVSrossWYojK2EebPUdfDUwyGOUFmlzXOH1Lt4kGxGxvuvNk65rcuJ7ujOLwyKyz1ZZMY5xNsAbNLdNg62zu+59lo1UpNx3RwVUpJPDyROUMdib1r5nhjQIxc8yS/YAbk7cAtGsqlJxUVnn/AAVaeaWW2WzC8ap6i/UyB5HEWIIHfpcAbeK59lM6/eRqhZGfJlYxattiTI++SD79K3VL+2b8zNN+2XyLdX18UDdcr2sbwueZ7gOJPgFz4QlN4ismqUlFZZpYfmSkmdojlBceAIc0ny1AX9FOensgsyRGNsJPCZLKksKvmXKvXl0kTg154td9FxAA2I+idvFbdPq+zW2S4Ge2jc8o5XmLDpYHaZmOYeV+Dv0XDZ3outVZGazFmGcXF4ZXaPF56WXrKeR0bueng4dzmnZw8CFZOuNixJZIxnKLzE6hgHSw10ZFVERIBs6Ldrz3aXHsH1I8uC5lvo559R8PibIatY9ZEZi2damqu0HqYj9Rh3I/zP4nyFh5rRVo66+L4sqnfKfwRrUSvZUi1YLhUsti1tm/G7Yenxeiy26iFfPmXQqlIvsMeloaOQA9hZcdvLyb0sLB7Xh6EAQBAEBxbOeOg4uWTsklhhLW9XGLuc0Rh5AFxxcd/AeC7emrxpsxeG/H5nOtlm3jyNHNOORSujkoaSeney9/m9IJBaWEBl+0CD7hTohKKatkmvM8tabTgsHY8WxhtNSuqZR9GMO08CXkCzB4lxAXGrqdlmyJvlNRjuZwD5LV1EdRW6RpZIDIRt2pXEnSO4Ei/cHBfQboQca/0+Ry9spJyOt9E+PfKKQQv2lp7MI+KP6jvuLT+jfmuRr6dlm5cn+/ibtNPdDb0Kn0i00cGIwRxss2bq3PF3G7pJ3Bx3O23IWWzR2SlTJt8uXyRRfFKxJeP+ywdIsceHYeWUzCwTzNY+znOJGhzju4k2IYBbxKz6SUrrszecL7/ctvSrrxHxZVcOx+hFH1T6KofM5hvMIwe2b2cx+q4aNreW4O61Trt7XcppLpkpjKGzDi89SYyRWTHCsREjXtayKYs1AjcwOLg2/K4B/1eKp1Kj3itrqv3J1buykn8f2MPRdgkNayWWoDn6HhjWXLQOyHF12kEnfy4+ktdfOpqMDzT1Rmm5HzIExixiemaTob8oZvzayQab952/emr9bTRk+fD9hRwta8zSxiqdQYlLJXUxnhkfIWEi7S179TXNJGkuDezpNrexVlftqFGqWGsEZZrsbmsp5L3gFbQzUdTLQjSCx5kYbhzHdWbAsJIbt8Ox3XPujbGyKt+RqrcHFuBXehqpMkNWTy6v8AhkWn0ksSj8ynScpEP0U4XFXPlM4LmxNjsy5AcX69yRY7aOHir9fdKpLb45K9NWpt7vAy1R+QY5FDDcRukhAFybNmsxzSTxFyTv4KKfbaVuXPD+h612dyS+8m3mWqIx+FnIvpv/vuUKV/Zy+ZKz8dfI0s+44Di3VzNkkhh6sdXGLucCxsjgBtuS4A78B4Kekrxp8x4N+P0I3Szbh8kR+a8cgm6t1FRz072k3PV6QeBaQGE9oEcfHyVmnhOOVZNNeZG1qWNiwduw+Vzoo3PFnOYwuBFiHFoJFuW64cklJpHRXI2FE9MNZSRysMcrGvYeLXAEH0KlGTi8xeDxxTWGcY6S8pUNL24agRyHcUzrvJv8JF3MHH6dx4hdnR6m2zhKOV15ffyOffTCHJ/IpVGtzMyLJglIZZGxhzGX+s92lo9f5KqyeyOcFkVl4OtYHk+GEBz/nn95HZHkzn639FxrtZOfBcEb4URjxfEsiyF4QBAEAQBAEBQ8x5bmZWivphqdcOIAuQ4M0HsjctLdtt9zwXRovhKrsp/fiZLapKe+Jvf9bxB9mx0wadrlwfb79IHuo9hRHi5/t/0l2tj5RNbP1HPUuZCyN5jb2rhpIc83A3G2wv9o+ClopVwTlJrJHUKUmklwJ7A8BjgpBTFoIc13Wdz3PHb9OXkAsttznZvXyL4VqMNpTcHwCooawOjje5ocWkhpIfE48yNr/RPm1dCy6u6ri1n+TLCudc+CJHP+XZJpoqiNpcWNDdhctLXlzTbiRufZU6K6MYuEmT1FbbUkbFfh1RiNI9lRG2N7ZGui7Lm3IbY3DiTuHOF/HwUYzr09qcHlY4knGVsPWXka2DVtdSxNp/k5eGDS06XbDkLtBDgOG3cp2V02y3qeMkITsgtu0mgKmeiqWzsDXvZK1jWi12uisAQSTe5Kzvs4XR2PgsZ/Ut9eVb3LqaXRzhD6aKVrmFmqQEXFr9kDgfJT11kZyWHngeaaDink0cAwGSPFJagxuDXOnOojYh7iRvz5Ky62L08Yp8eBCutq1vHU3a7Ea0dZFLStmYS4N7Li0sJOnUACHbW7lGFVLxKM8MlKdnFOOTTyblaSmhqS4WdLHpazns1+5Hm796lqtRGc4peDI01OMW34mTo9wSSmjqA5jm6wy1xa5AfyPmF5rbYzlHDye6eDinlELlnBq2h1Swxmxs17HNPatuDp2O1zuO8rRfZTd6sn8yqqFlfFI3sGy7PUVwralunS4O3BbctFmNa07gCwPp3lV3XV109lBk665SnvkZ8ZwGR+Kx1AjcWh8J1W2s21+1wHNQqtitM4t8eJ7ODdqeOh6zTlqUVja+mF3jSSALkOa3Tw4lpbYG2/FNPfB19lMW1S374m27HMQeNMdKGu73Nfb79IHqVHu9EeMp/t/097W18olvCwGoj8VxmGnF5Hb22aN3HyH8zsra6Z2P1UQnZGHM5tmjPtRICyD5hneN5CP0vq+m/iupToYR4y4v6GKzUyfCPA5bXuJdckkk3JJuSe8k8SuiuRlJzL2X6qpaXwQve1oN3bBptyaXEBx8Bcqq2+ut4k8E4VylyRtwRlpLXAtcNi1wIIPcQdwV7lNZR4W/L+PzwWa12pnwO3A8ubfTbwWW7TQs4vn1L67ZRL7heYoprA/Nv7ncCfB3A+tiuZbpZw480a4XRkTCzFwQBAEAQBAEAQBAEAQBAEAQBAEAQBAEAQBAEAQBAEAQHMM3m9RL+l+5oH8l29L+FE513vsq0ODz1T9EEZeeZ4Nb+k47BXzthWsyZXGEpPCRdcudFkEZElWRO/joFxE0+I4yeth4LnXekJS4V8F9f+GuvSpcZcToMUYaA1oDWgWAAsAByAHALnt54s1EbjOAU9UPnWdrk8bPb5O5jwNwrar51+6yudcZ8yl4jlGaA6mfOx94HaA8Wc/MfculVrIT4S4MyTolHlxMNGtDKkdHoXXiYTxLG/whcGfCTOlHkjOokggCAIAgCAIAgCAIAgCAIAgCAIAgCAIAgCAIAgCAICBrMrQyzOlkLiDY6BsL2A3cN7bcrLVDVzhDbEplRGUssmaamZG0MjaGNHANFh7BZpScnllqSSwjKvD0IAgCAjq3BoZTqI0u5ubsT58j5kK6vUThwTK5VRlzN+NgaABwAAHkFU3niWHpeAIAgCAIAgCAIAgCAIAgCAIAgCAIAgCAIAgCAIAgCAp+YM1ywyvZG1hDbC7g4kmwJ4OHf9y6FGkjOCk2zLZe4ywiuVXSTVN4Rwn0f/Wr16Pr6sq71PoiKn6Xqxpt1MHs/wDqU/6bX1f0PO9z6IywdLNW7+5g9n/1rz+m19WO9z6IkYOkmqd/dw+z/wCtR/p9fVnvep9ESEGeal31IvZ39aj3CvqyXeZdESdHmqUka2MI5hoIPoS4qEtDHHBsktRLxRbWOBAI4EXHkVzeRrPSAIAgCAIAgOeZjxAiokBN7Gw8BYbBdjTQXZJ4MF0nvZtZWxgtnETiQ1922PJ44bcjtb1UNXSnXuXh+xKibUsMvK5RtKVm7GD13UtOzQLgc3u39di33K6ejqShvZjvm921Gjl/ED8pjaDa7rHysbgq3UwXZNkKpPejoa45vCAIAgMVTLoY59r6Wk277C69istI8bwskbg+LmZxaQNhe48wP5rRfp+ySeSqu3e8EusxcEAQBAEAQBAEBRcy5cqJJnujZqa4gg6mjkLixI53XT0+prjWlJmO2mTk2irVmRq93CEftGf1LStbT1+jKXp7OhC1HRpiZO0Lf2sf4qff6Ov0PO7WdDNT9HOJDjC39pH/AFLx66jr9GO7WdCUp8jV44wj9oz+pRetp6/Rnvd7OhnkwmWDaUNafh6xhd9kOupRujP3c/ozx1uPM3qNSZ4jpFH+bZ+i39wXBl7zOmuRmUT0IAgCAIAgOK51rtNfUNvwe372M/Fd7Sr2MTmXP2jNrPJdSVzi3bUWzMPiTc/7w73CjpGracPyf35Er1ss4eZ1CDF43Uoq72j6rrT4N06iPMbhcd1SVnZ+OcG5TW3d4czmWTJHVteHu4Aumf3CzuyPtFvoCuvqcU0bV5GGn17MvzNPKFbfEIW3/vHD2a78FPUr2D8iNL9ojqWY8wxUbWukuS8kNa3na1zc7Abj3XIoolc8RN9lqguJVh0li/5gW/Wb/wAC2f07/wCvp/0z97+H1LhgeMRVcXWxE2vYg8WuHI+4PqsNtUqpbZGmE1NZRXzn+FskrHsLRHrANwS9zXadIbbYnz5LT3GbimnzKe8rLTR9wzNYrIqlvV6NELnfS1XBa7wFuCWaXsZRec5Yjd2ilw8CO6OKzrJpfCMfxBXekFiK8yvSviyTbnmN9SKeGIy3fpDw4b97gLbtG5vcbC6o7k1Xvk8FveE5bUsmXGs4sp6gU5jLvoXdqA+l3Ntv7hRq0jsr35PZ37ZbcE7i1cIIXzEagxt7Da/qs9cN8lHqWzlti2R2VsxtrWvIYWaC0Htar6gbb2HcrdRp3S0s5yQqt7TwIuPP8GuVsjCwR6rG+ovLXhukNsLE3vx5FXPQz2pp5yV95jlpmlF0lRl3ahIZfiHguA79OkA+V1Y/Rzxwlx8iK1azyLvSVLJWNkjOpjgC0jmCufKLi8M1JprKMyiehAEBG4vj1LSi9RMyPuDj2j+iwdp3oFZXTOz3VkjKcY82UvE+liH6NLE6Q/G/sN8w3dx9dK3V+jpP33j6maWrX+KK5VZvrKj6cuhp+rH2B7g6j6krZDS1Q5LPmZ5XTlzZ8o1ayCLTguFySkWaQ3m8iwA8CeJ8lluvhBc+JdCuUjoDW2FhwC4x0D6gCAIAgCAID899IQf/ANUqbcOsj/8AFGvodJ+BHyf7s5d/4jOgdNGFGSmjqGDtQvs79XJYH/cI/crn+jrMTcH4/wAGnVwzFS6FEizPIMIdQ/3hmsP1B+cO/frBHk5b3p09R2nhj68v2M/a+y2feC+9DOEmOlfUPHamfYfq47tH+7rPuXP9I2ZsUF4fuzTpYYju6nPsiB//AFWC/DrpP4JF0NV/55eS/gy0/io69nXFqGmbHJWMEjgSYmaQ9xNhqLWnYDhuduHOy5Gmrtm2q3jqbrZQjhyKNmHpFFVSyxMoZerc02lO7WEcHbNIFj4rdTonXYm5rPQz2X74NKJJ9CVQXxVN+Ukf3tP/AAq/SS9aPkS0nJlRwWnbU4waeUHq3VNTqA2uGGV+m/cdIHqtlk3DTblzwv4M8YqVu19WdhxHDoYaeoMUUcZMEgJYxrbgMdYGw34lcaNkpTjubfE6DhGMXheBwXCsbqIoKjqmmz2xskeOLGOcdvDUezfx7yF37K4SnHd4ZwcyMpKLwdQ6HaeB1M6dp1TlxZJfYxgG7WtHwkWN+fpYcv0jKe/a+Xh8TZpYx27vEq3SPUluLtaOB+TfeQtWjX9u/mU3/i/odMz862HVR7onLmaX8aPmbLvw2VHoRmL46kn44/4XLX6T96JRo+TKtlaBtTi5hlaXR9dUEjk7QXkA94uBtzWu+bhp90eeEUVxUrcP4lz6XqCNlGyZjGteyRjQWgC7HAgt24i9j6LF6Psk7HFvmjRqoLZlG70QVTpMPGr6s0jR5XDv3uKh6QSV3yRLSv2ZdlhNJXMwZqbTuMbWF7xa9zZoJF/EniFro0jsW5vCKLL1F4SOd5gzlWyggS9U3ui7H+/6X3rpVaSqHhnzMk75y8Tndc4l1ybkncncnzJ4rauRnJfL+DVFSbQQvk8QOyPN5s0epVdlsK/eeCUYSl7qOkYJ0by7Gokaz/KztO9XHYH0K51npCP+CNUNK/8AJl1wzLdNBbRGC4fWf2j5i+w9AFhs1Nk+bNUaoR5Il1QWBAEAQBAEAQBAcizfhmqtmNt3OFhzPZaBYei7mll7FHNuXtGdSxWhbPDJC7g9jm+VxsfQ2PouNXNwkpLwOhKO5NHGW4A4v6vT276dPPVe1rLv9qtu7wOXseceJ2jDaNsMUcTfosY1o9Ba6+fnNzk5PxOpGO1JI5ZlbDNNdE624kJI5jZ17j1Xa1EvYPyMFS9oiZ6T8CfM+OaxLGsLD/kOom57r34/5Vm9H2xScfEt1UG2mK7HJKilNJFT2Jj0OsbhrALHS0DYWHPh4qUdNGuztJS8Tx2ucdqRs9FlH1TJ7cC6P9zlX6ReXElpVwZDZbwzTi3WW366oJ8NTZePutF8v7b5L+CquPtvm/5Oj4wy8EwHOKQe7CuTX7680bp+6znnR7gUbjURyNDmSQhjh/q7+R5jyXU11jjtkuaZi08E8p9DBgtLJhdYQd2HsvH+JHfsvA7xe/2hzU7Nupqyuf7M8jmmZt9I2X3OqG1LR2Sxg1D6r2k2v3babeqr0Nq2bGS1MHu3H3FMWrK6F0AY0N0kyll+01ouRc/RBtw4ngvYUVUS3N+QlZOyO1LzJDosouqZP3F0f3Byp9IPLiT0q4MqlLQTRVjpqcfOCSVwsL3BLi4EcwRfxW2ThKpRnywjOlJTzHnxJDMuIz4g2OIxhoDr6WXcXvsQD6AnbxVdFEKMyyTsslZhYL5lDB/klKyE/S3c63xONyPTYei5mpt7WxyRsphsgkTKoLDmGcGkVEt+8H0LRZdvS/hI513vspGIrWihnvLGMYdA8fLKMzG/5zVrA3/wHWb67lVX1XTXs5Y+H/SyqcI+8jtWA5jo6loFNKw2H5v6DgP1ZsQPSy4ltFlfvo6ELIS91kyqSwIAgCAIAgCAIAgCAIAgCAIAgCA+NaBwAHkgPqAIAgCAIAUB8a0DgLID6gKvhVG5tQ0ljhYuuS0i12uHG3iujdZF04T6GWuDU84LOGjjYXXONR9QBAatdh0UwtLG1/mNx5O4j0U4WSh7rwRlCMuaKbjfRtHJcwSujPwvGtvkDs4fet1fpCS99ZM09Kn7rOaZjyJX051GEyMH14fnB9kDUPULoVaumfJ48+BllRZHwIOj4+IPqCP3FaWVF8wHOFZDYdYZG/DL2/Z30vvssVukqn4Y8jRC+cfEvmFZ3iksJWOiPeO233AuPZYLNDOPu8TTDUxfPgWamqWSDUxzXDvaQf3cFjlFxeGjQmnyMqiehAEAQBAEAQBAEAQBAEAQBAEAQBAEAQBAEAQBAEAQBAEAugCAicXy3SVW80LHO+Mdl/222PpdXV32V+6yudUJ80VKv6Ng3eml/wBEv9bR/L1W2HpD86/Qzy0v5WQ8uDTwfnY3NHxDdv2hsPVa4X1z91lEq5R5okcMmcxwcw2cP/rHvCWQU1hnsZOLyjo8T9TQ7vAPuFwmsPB0ke14AgCAIAgCAIAgCAIAgCAIAgCAIAgCAIAgCAIAgCAIDmGcjqqJb72IHkA0LtaRYqRzr+M2UfEWjuW1FDRWawbqxEMI2qNoXjCSJyjaO5QZNInKNo7lWySJ2jUGSR0ij/Ns/Rb+4Lgy5s6a5GZRPQgCAIAgCArldmfq5Ht0AhpI47m3psttej3RUs8zNK/a8YLGFiNIQBAEAQBAEAQBAEAQBAEAQBAEAQBAQuJZZgneZH6gTa+l1gbC1+HcAtFeqshHaiqVMZPLIyXo8oncet+3/wAKzv8Ab8P0Id2gaj+ivDjxEv7Q/gpf1C74foO61nuPovw8cBL+0P4Lz+oXfD9DzutZsR9HlEOHW/b/AOF53+34foe92gbMeSaUcOs+0PwTvtvwPe7wNqDLMDSD2j4E7HzsFGWrsaweqiCJpZS4IAgCAIAgCA5Dmau01U7b8JHLu6deyj5HMtfrs66Fwjpn1AEAQBAEAQBAEAQBAEAQBAEAQBAEBo12MQQnTLI1p423Jt5DgrIUzmsxRCVkY82aD84UI41DB6O/BWd1u/KR7avqYXZ7w0caqP7/AME7pd+Vjt6+p9bnjDjwqoz7/gndLvysdvX1Mrc4UJ4VDD6O/BO63flHbV9TK3M9IeEw9nfgvO7W/lHbQ6mZmPUx4SD2d+Cd2t/Ke9rDqSQKoLAgCAIAgCAID8954rtOIVLf/wBT+4L6LSr2MfI5V/vs/QgXzp1SJzLiklPEHxROme54YGtBNiQdyGi9tvvCuorjZLEnhFdk3FZSyVTEMzYpTtE09OxsdwNwLC/AHS8lvqtsNPppvbGTz9/AzyttisyXAnqrM18ONdEB9EENduA7rAxwNrXsb93BZo6f2/ZSLnb7PeiuQZ5q54/+3p9bmC8r2tc5oNzYNF9trcSSd9tlqejqg/Xl5FC1E5L1V5k7kfNny4Pa8ASM0ns8HNdexAJNjtv5hZ9Xpuxaa5Muou7TmRozdVVU0kdBE17Yzu51rncgG5cAAbGw47e1vdaq4p2vmV9tObaguQy1m6rqagQmKOzSRLYEOYBcHi/4hbgUv0tVcNyb+H3gVXTlLGPM28IzXJLiElIQzQx0oBAOr5s2Fzqt9yrs00Y0KxZzw+pKFzdjiM45rkpJ4omBhD2gnUCTu8tsLOFk02mjbByeeB7dc4SSRI5oxmogMcdNAZnyat7Etbp08bW+LmRwVenqhPLnLCRK2yUcKKyVuuzfX0bmGrgaGOvYC1yBx0ua8gHfgVqjpaLU+zlx+/gUu6yHvosOac1MpKdkwGsy26sHYWLdWo+AFvceay6fTO2bi/DmXW3KEcldxPNmI0zGyTwxsY/6JI52vYhr7g25Hx7lrhpdPY2ot5X30KJXWxWWkTb80vgohU1TA17nWYxpsH3uWm9zYWBN+4eizd2U7dlb4dS7tnGG6XMh3ZoxIQ/KzAzqLB17fUPB1teq3jbx4LR3bT7uz3PP38CrtrcbscC3ZdxllZA2Zgte4c3jpcOIvz7/ACIWG6p1TcWaa5qccok1UTOZZyP/AHMvm3+Bq7Wk/CX34nPv99lGxFbEZ2Vms4qxETao14wico1BkkTlGoMkico1BkkdHoPzUd/gb/CFwZ+8zpR5IzqJIIAgCAIAgODZzwvVXVLrcZT/ACX0Oml7GPkcu5euzrH5a0P+Kf2Uv9C5Hc7un1X+zd3ivr9GRWcM5mOlbJRWe+R7mBzmuszSLuOhwBLt22vtvffgrNPpN1jjZwwQsvSjmJVMz4VijqDrqmubI1/VHqAxo1anNIAcANx9LYfVK1UTo7bbCGMZ4lNsbOzzJ9CQpYHfk25n1u3/AO2VCT/vfvoSX/n++pO9EcRbh4DuPWyX9x/Kyz+kH7b5It0v4ZWeiOBzKyqLuHVm3kJVq9IPNcfvwKdL77InKzq2KWpkw4xNje/aOdzQ7RqeYyAS3cAnnz5q69VuMVdnK6fUrqck24F46Ocqy0pmqamVsk8x30G4aC4ucS4bFxcd7bCywazURsxCCwkaqKnHMnzZW8uMMePTuebNdJUBt9hdxuBfxstN3raRY+BRXwvefieOlN4mr6fqnB3VtYH23setva/fZe6GLjTLPj/oalp2LBZOkPMtXDLFS0elj5A0mVwBtreWNAB2G4JJIPJZtJp4Ti5z5LwLb7ZRajEp/SDguIMji+VVoqCXGzAwN0EN3cCLEje3DmtmjsqlJ7IYKdRGaS3PJJdI0Qfh+Hx2PW9WwtPBoYIWB+r1LPYqvR5V1j8P+ktRjZFHitwXFsR6qCpnpmxMcDrY5ri82LdelpJc6xdYdkbpG2ijMoJ5f398w4WWYUmsG90wYc4U1IyK4ZG5zPaMBn3Ncoejp5nJvm/9nurjiMUjxQ5RxGopWAYpeGSIDR1dwGFtiw9rlw9ElqaYWP2fFPqSjVOUPe4FsyDl35DTuiMwn1SufqaNIHZYzTxPwfesmqv7aaeMcC2mvZHGSyrMXHMc5f2mXzb/AANXa0n4UfvxOfd77NzImBU1RDI6eJshEpaCb7DQw2495Ko1l04TSi8cP9lmnrjKLyiwOyNhp40kXsfxWTvd35mX9hX0PTck4cOFLGPQ/ine7vzMdhX0Mrco0I4U7B7/AIp3q78zHY19DI3LNIOELR6n8V53m38x72MOhlbgVMOEY9z+Kd5t/MOyh0JIKgsCAIAgCAIAgK5iGUYpZHSanAuNyNjvzstdesnCKjhFEqFJ5ya/5Dxf4jvYKff59ER7tHqbn5JwGDqDcjWXh21w4gDbwsALKvvc9+/5E+wjt2mmzI8VrPkc6wIbyDb87XKseulngkQWmXiyTZgDBSmk1HSee1/p6+HmqHqH2vaY4/aLOyWzYbOC4W2mj6tpJGom57z5eSjda7JbmShBQWEaGG5fZSGWWMlzix1gbfpAbcTcBW2ah3YjLgQjUoZaK7Q4FSuLjOSLm40Cw3uTsGkDlYbLdbZbHCrRmhCD9428v4aIqoGAu0G977amWO7htztb0Veolup9fmSqjiz1eRKY1lKGokMl9DjbVtcOsLXtyNreyzU6uVcdvNF1lCm8mA5Hp7MsXAtNydru4e1rbefNS79Zxyed2jwJDHsvRVVi67XtFg4b7dxHMKqjUSq5cidlSnzI05HhI7Uj3P27R5AX2sfPv5K7v0k+CWCvuy8WYs0UALYYLdiNgs4gXNhp4+QFwO8eCnpJcZT8WRvXKJoV+XqLT8055fts4bW5k3aFdVde5euuBCddePVLFh+GiakbFPd43sT9KwPZIPf3HuWK2zZc5V/fU0QjurxIjfyFj3AlcGniLDfzINj7K3v8vGKyQ7supYsIw1lPEIo76QSd+JJNzwWS2x2S3MvhBQWEbirJHMc5f2mXzb/A1drSfhL78Tn3++yd6MP7PL+vP/jjWT0h+IvL+WXaX3X5lxWA1BAEAQBAEAQBAEAQBAEAQBAEAQBAEAQGrJh8TjcsF/Da/srFbNcEyLhF+BmggawWa0N8hx8+9RlJy5s9SS5GRRPQgCAIDHNC14s5ocPEXXqk48UeNJ8zCzDogb6B67/cVN2zfiebI9DaVZIIAgCAquPZTdPK6RsgbqtcFpNiABxB8Fup1irgotGayjdLOSRytgfyOJzC/WXPLybWA7LW2AufhVGov7WWcYLKq9iwTKoLQgCAIAgCAIAgCAIAgCAIAgCAIAgCAIAgCAIAgCAIAgCAIAgCAIAgCAIAgCAIAgCAIAgCAIAgCAIAgCAIAgCAIAgCAIAgCAIAgCAIAgCAIAgCAIAgCAIAgCAIAgCAIAgCAIAgCAIAgCAIAgCAIAgCAIAgCAIAgCAIAgCAIAgCAIAgCAIA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3252" name="AutoShape 4" descr="data:image/jpeg;base64,/9j/4AAQSkZJRgABAQAAAQABAAD/2wCEAAkGBxISEhUSEhQWFBQXFRUYGBYXGBoYGRUVFxQWGBgXGBQYHSggGBorHRcUIzEjJSkrLi46Fx8zODMsNygtLiwBCgoKDg0OGxAQGywmICYtLCwsMDQsLCwsLywvLywsLCw0NCwvLC8sLCwsLCwsLCw0LCw0LCwsLCwsLCwsLCwsLP/AABEIAMIBAwMBEQACEQEDEQH/xAAcAAEAAgMBAQEAAAAAAAAAAAAABQYDBAcCAQj/xABFEAABAwIEAggBBwkHBQEAAAABAAIDBBEFBhIhMUEHEyJRYXGBkVIUIzJCkqHRFjNyc5OxssHSNENTYoKi4RUks7TwY//EABoBAQADAQEBAAAAAAAAAAAAAAACAwQFAQb/xAA1EQACAgECAwQIBQUBAQAAAAAAAQIDEQQSITFRExRBcQUiIzJhgaHwM1KRscEVJELR4TRi/9oADAMBAAIRAxEAPwDuKAIAgCAIAgCAIAgCAIAgCAIAgCAIAgCAIAgCAIAgCAIAgCAIAgCAIAgCAIAgCAIAgCAIAgCAIAgCAIAgCAIAgCAIAgCAIDyHi9ri44i+49F7gHpeAIAgCAIAgCAIAgCAIAgCAICIxfGxA8NLL3Fwb252IGx8PcLTTp+1WUyqy3Y8YJCiqmysbI3g4ex4EeYNwqJwcJOLJxkpLKIv8ommXqmMLu1puDxN7EgW4cefJaO6vZvbKu2W7akTayl4QBAEAQBAEAQHlrwdwQR4FMA8Q1DH30Oa63HSQbeyk4yjzR4mnyMqiemJ1SwO0lzQ74bi/spbZYzjgeblnBlUT0IAgOZ5omc2qke1xa4O2cDYjYDiF2tNFOlJnPtbU20ZsI6RTGQyrbqb/isG4/SYOPm32Kpt0GeNf6E4arHCRfcOxCKdgkhe2Rh5tN9+49x8DuubOEoPElg1xkpLKNlRJBAQeLZoghJa09ZJ8LTsD/mdwHlufBaatLOzjyRTO6MeHiV2bGJZz2nWb8Ldh/z6roV6eFfJGWVspF3oXExsJ4ljSfMtC5E1iTRvjyRnUT0IAgCAIDVxDEYoG6pntYOV+JPcANyfJThXKbxFZIymorLNTDsxUs7tEUoLuTSC0nyDgL+inPT2QWZIjG2EnhM8ZqwwzwODPzje0zxI4t9Rt527lLTW9nPL5eJ5dDfE53g+cjBDNFvdw+bPwPNmuPhtuPFviundpVZOMv1McLnGLRZejmhL2mqfwN2x+Q2c737Po5Zdfbx7NfMu00P8me8ezdonDIZGlgsH7Xs4PcHAkjuA4LyjSKVbclx8D2y/EsRZaMPxOGdpdE8PDTYkX2Nr81inXKDxJGiM4y5GhJm2iDtJnbfvAc5v2wLferVpbms7SHb15xklDVx9WZdbTGGl2sG7dIFybjlZU7ZbtuOJZuWM+BoPzLSCMSmZugkgcbki1wGW1HiOXMKxae1y244kO1hjOTZwzFYagF0Lw8DjxBF+F2mxHP2UbKp1vEkSjOMuTMOJZgpqd2mWUNd8IBcR5hoNvVSrossWYojK2EebPUdfDUwyGOUFmlzXOH1Lt4kGxGxvuvNk65rcuJ7ujOLwyKyz1ZZMY5xNsAbNLdNg62zu+59lo1UpNx3RwVUpJPDyROUMdib1r5nhjQIxc8yS/YAbk7cAtGsqlJxUVnn/AAVaeaWW2WzC8ap6i/UyB5HEWIIHfpcAbeK59lM6/eRqhZGfJlYxattiTI++SD79K3VL+2b8zNN+2XyLdX18UDdcr2sbwueZ7gOJPgFz4QlN4ismqUlFZZpYfmSkmdojlBceAIc0ny1AX9FOensgsyRGNsJPCZLKksKvmXKvXl0kTg154td9FxAA2I+idvFbdPq+zW2S4Ge2jc8o5XmLDpYHaZmOYeV+Dv0XDZ3outVZGazFmGcXF4ZXaPF56WXrKeR0bueng4dzmnZw8CFZOuNixJZIxnKLzE6hgHSw10ZFVERIBs6Ldrz3aXHsH1I8uC5lvo559R8PibIatY9ZEZi2damqu0HqYj9Rh3I/zP4nyFh5rRVo66+L4sqnfKfwRrUSvZUi1YLhUsti1tm/G7Yenxeiy26iFfPmXQqlIvsMeloaOQA9hZcdvLyb0sLB7Xh6EAQBAEBxbOeOg4uWTsklhhLW9XGLuc0Rh5AFxxcd/AeC7emrxpsxeG/H5nOtlm3jyNHNOORSujkoaSeney9/m9IJBaWEBl+0CD7hTohKKatkmvM8tabTgsHY8WxhtNSuqZR9GMO08CXkCzB4lxAXGrqdlmyJvlNRjuZwD5LV1EdRW6RpZIDIRt2pXEnSO4Ei/cHBfQboQca/0+Ry9spJyOt9E+PfKKQQv2lp7MI+KP6jvuLT+jfmuRr6dlm5cn+/ibtNPdDb0Kn0i00cGIwRxss2bq3PF3G7pJ3Bx3O23IWWzR2SlTJt8uXyRRfFKxJeP+ywdIsceHYeWUzCwTzNY+znOJGhzju4k2IYBbxKz6SUrrszecL7/ctvSrrxHxZVcOx+hFH1T6KofM5hvMIwe2b2cx+q4aNreW4O61Trt7XcppLpkpjKGzDi89SYyRWTHCsREjXtayKYs1AjcwOLg2/K4B/1eKp1Kj3itrqv3J1buykn8f2MPRdgkNayWWoDn6HhjWXLQOyHF12kEnfy4+ktdfOpqMDzT1Rmm5HzIExixiemaTob8oZvzayQab952/emr9bTRk+fD9hRwta8zSxiqdQYlLJXUxnhkfIWEi7S179TXNJGkuDezpNrexVlftqFGqWGsEZZrsbmsp5L3gFbQzUdTLQjSCx5kYbhzHdWbAsJIbt8Ox3XPujbGyKt+RqrcHFuBXehqpMkNWTy6v8AhkWn0ksSj8ynScpEP0U4XFXPlM4LmxNjsy5AcX69yRY7aOHir9fdKpLb45K9NWpt7vAy1R+QY5FDDcRukhAFybNmsxzSTxFyTv4KKfbaVuXPD+h612dyS+8m3mWqIx+FnIvpv/vuUKV/Zy+ZKz8dfI0s+44Di3VzNkkhh6sdXGLucCxsjgBtuS4A78B4Kekrxp8x4N+P0I3Szbh8kR+a8cgm6t1FRz072k3PV6QeBaQGE9oEcfHyVmnhOOVZNNeZG1qWNiwduw+Vzoo3PFnOYwuBFiHFoJFuW64cklJpHRXI2FE9MNZSRysMcrGvYeLXAEH0KlGTi8xeDxxTWGcY6S8pUNL24agRyHcUzrvJv8JF3MHH6dx4hdnR6m2zhKOV15ffyOffTCHJ/IpVGtzMyLJglIZZGxhzGX+s92lo9f5KqyeyOcFkVl4OtYHk+GEBz/nn95HZHkzn639FxrtZOfBcEb4URjxfEsiyF4QBAEAQBAEBQ8x5bmZWivphqdcOIAuQ4M0HsjctLdtt9zwXRovhKrsp/fiZLapKe+Jvf9bxB9mx0wadrlwfb79IHuo9hRHi5/t/0l2tj5RNbP1HPUuZCyN5jb2rhpIc83A3G2wv9o+ClopVwTlJrJHUKUmklwJ7A8BjgpBTFoIc13Wdz3PHb9OXkAsttznZvXyL4VqMNpTcHwCooawOjje5ocWkhpIfE48yNr/RPm1dCy6u6ri1n+TLCudc+CJHP+XZJpoqiNpcWNDdhctLXlzTbiRufZU6K6MYuEmT1FbbUkbFfh1RiNI9lRG2N7ZGui7Lm3IbY3DiTuHOF/HwUYzr09qcHlY4knGVsPWXka2DVtdSxNp/k5eGDS06XbDkLtBDgOG3cp2V02y3qeMkITsgtu0mgKmeiqWzsDXvZK1jWi12uisAQSTe5Kzvs4XR2PgsZ/Ut9eVb3LqaXRzhD6aKVrmFmqQEXFr9kDgfJT11kZyWHngeaaDink0cAwGSPFJagxuDXOnOojYh7iRvz5Ky62L08Yp8eBCutq1vHU3a7Ea0dZFLStmYS4N7Li0sJOnUACHbW7lGFVLxKM8MlKdnFOOTTyblaSmhqS4WdLHpazns1+5Hm796lqtRGc4peDI01OMW34mTo9wSSmjqA5jm6wy1xa5AfyPmF5rbYzlHDye6eDinlELlnBq2h1Swxmxs17HNPatuDp2O1zuO8rRfZTd6sn8yqqFlfFI3sGy7PUVwralunS4O3BbctFmNa07gCwPp3lV3XV109lBk665SnvkZ8ZwGR+Kx1AjcWh8J1W2s21+1wHNQqtitM4t8eJ7ODdqeOh6zTlqUVja+mF3jSSALkOa3Tw4lpbYG2/FNPfB19lMW1S374m27HMQeNMdKGu73Nfb79IHqVHu9EeMp/t/097W18olvCwGoj8VxmGnF5Hb22aN3HyH8zsra6Z2P1UQnZGHM5tmjPtRICyD5hneN5CP0vq+m/iupToYR4y4v6GKzUyfCPA5bXuJdckkk3JJuSe8k8SuiuRlJzL2X6qpaXwQve1oN3bBptyaXEBx8Bcqq2+ut4k8E4VylyRtwRlpLXAtcNi1wIIPcQdwV7lNZR4W/L+PzwWa12pnwO3A8ubfTbwWW7TQs4vn1L67ZRL7heYoprA/Nv7ncCfB3A+tiuZbpZw480a4XRkTCzFwQBAEAQBAEAQBAEAQBAEAQBAEAQBAEAQBAEAQBAEAQHMM3m9RL+l+5oH8l29L+FE513vsq0ODz1T9EEZeeZ4Nb+k47BXzthWsyZXGEpPCRdcudFkEZElWRO/joFxE0+I4yeth4LnXekJS4V8F9f+GuvSpcZcToMUYaA1oDWgWAAsAByAHALnt54s1EbjOAU9UPnWdrk8bPb5O5jwNwrar51+6yudcZ8yl4jlGaA6mfOx94HaA8Wc/MfculVrIT4S4MyTolHlxMNGtDKkdHoXXiYTxLG/whcGfCTOlHkjOokggCAIAgCAIAgCAIAgCAIAgCAIAgCAIAgCAIAgCAICBrMrQyzOlkLiDY6BsL2A3cN7bcrLVDVzhDbEplRGUssmaamZG0MjaGNHANFh7BZpScnllqSSwjKvD0IAgCAjq3BoZTqI0u5ubsT58j5kK6vUThwTK5VRlzN+NgaABwAAHkFU3niWHpeAIAgCAIAgCAIAgCAIAgCAIAgCAIAgCAIAgCAIAgCAp+YM1ywyvZG1hDbC7g4kmwJ4OHf9y6FGkjOCk2zLZe4ywiuVXSTVN4Rwn0f/Wr16Pr6sq71PoiKn6Xqxpt1MHs/wDqU/6bX1f0PO9z6IywdLNW7+5g9n/1rz+m19WO9z6IkYOkmqd/dw+z/wCtR/p9fVnvep9ESEGeal31IvZ39aj3CvqyXeZdESdHmqUka2MI5hoIPoS4qEtDHHBsktRLxRbWOBAI4EXHkVzeRrPSAIAgCAIAgOeZjxAiokBN7Gw8BYbBdjTQXZJ4MF0nvZtZWxgtnETiQ1922PJ44bcjtb1UNXSnXuXh+xKibUsMvK5RtKVm7GD13UtOzQLgc3u39di33K6ejqShvZjvm921Gjl/ED8pjaDa7rHysbgq3UwXZNkKpPejoa45vCAIAgMVTLoY59r6Wk277C69istI8bwskbg+LmZxaQNhe48wP5rRfp+ySeSqu3e8EusxcEAQBAEAQBAEBRcy5cqJJnujZqa4gg6mjkLixI53XT0+prjWlJmO2mTk2irVmRq93CEftGf1LStbT1+jKXp7OhC1HRpiZO0Lf2sf4qff6Ov0PO7WdDNT9HOJDjC39pH/AFLx66jr9GO7WdCUp8jV44wj9oz+pRetp6/Rnvd7OhnkwmWDaUNafh6xhd9kOupRujP3c/ozx1uPM3qNSZ4jpFH+bZ+i39wXBl7zOmuRmUT0IAgCAIAgOK51rtNfUNvwe372M/Fd7Sr2MTmXP2jNrPJdSVzi3bUWzMPiTc/7w73CjpGracPyf35Er1ss4eZ1CDF43Uoq72j6rrT4N06iPMbhcd1SVnZ+OcG5TW3d4czmWTJHVteHu4Aumf3CzuyPtFvoCuvqcU0bV5GGn17MvzNPKFbfEIW3/vHD2a78FPUr2D8iNL9ojqWY8wxUbWukuS8kNa3na1zc7Abj3XIoolc8RN9lqguJVh0li/5gW/Wb/wAC2f07/wCvp/0z97+H1LhgeMRVcXWxE2vYg8WuHI+4PqsNtUqpbZGmE1NZRXzn+FskrHsLRHrANwS9zXadIbbYnz5LT3GbimnzKe8rLTR9wzNYrIqlvV6NELnfS1XBa7wFuCWaXsZRec5Yjd2ilw8CO6OKzrJpfCMfxBXekFiK8yvSviyTbnmN9SKeGIy3fpDw4b97gLbtG5vcbC6o7k1Xvk8FveE5bUsmXGs4sp6gU5jLvoXdqA+l3Ntv7hRq0jsr35PZ37ZbcE7i1cIIXzEagxt7Da/qs9cN8lHqWzlti2R2VsxtrWvIYWaC0Htar6gbb2HcrdRp3S0s5yQqt7TwIuPP8GuVsjCwR6rG+ovLXhukNsLE3vx5FXPQz2pp5yV95jlpmlF0lRl3ahIZfiHguA79OkA+V1Y/Rzxwlx8iK1azyLvSVLJWNkjOpjgC0jmCufKLi8M1JprKMyiehAEBG4vj1LSi9RMyPuDj2j+iwdp3oFZXTOz3VkjKcY82UvE+liH6NLE6Q/G/sN8w3dx9dK3V+jpP33j6maWrX+KK5VZvrKj6cuhp+rH2B7g6j6krZDS1Q5LPmZ5XTlzZ8o1ayCLTguFySkWaQ3m8iwA8CeJ8lluvhBc+JdCuUjoDW2FhwC4x0D6gCAIAgCAID899IQf/ANUqbcOsj/8AFGvodJ+BHyf7s5d/4jOgdNGFGSmjqGDtQvs79XJYH/cI/crn+jrMTcH4/wAGnVwzFS6FEizPIMIdQ/3hmsP1B+cO/frBHk5b3p09R2nhj68v2M/a+y2feC+9DOEmOlfUPHamfYfq47tH+7rPuXP9I2ZsUF4fuzTpYYju6nPsiB//AFWC/DrpP4JF0NV/55eS/gy0/io69nXFqGmbHJWMEjgSYmaQ9xNhqLWnYDhuduHOy5Gmrtm2q3jqbrZQjhyKNmHpFFVSyxMoZerc02lO7WEcHbNIFj4rdTonXYm5rPQz2X74NKJJ9CVQXxVN+Ukf3tP/AAq/SS9aPkS0nJlRwWnbU4waeUHq3VNTqA2uGGV+m/cdIHqtlk3DTblzwv4M8YqVu19WdhxHDoYaeoMUUcZMEgJYxrbgMdYGw34lcaNkpTjubfE6DhGMXheBwXCsbqIoKjqmmz2xskeOLGOcdvDUezfx7yF37K4SnHd4ZwcyMpKLwdQ6HaeB1M6dp1TlxZJfYxgG7WtHwkWN+fpYcv0jKe/a+Xh8TZpYx27vEq3SPUluLtaOB+TfeQtWjX9u/mU3/i/odMz862HVR7onLmaX8aPmbLvw2VHoRmL46kn44/4XLX6T96JRo+TKtlaBtTi5hlaXR9dUEjk7QXkA94uBtzWu+bhp90eeEUVxUrcP4lz6XqCNlGyZjGteyRjQWgC7HAgt24i9j6LF6Psk7HFvmjRqoLZlG70QVTpMPGr6s0jR5XDv3uKh6QSV3yRLSv2ZdlhNJXMwZqbTuMbWF7xa9zZoJF/EniFro0jsW5vCKLL1F4SOd5gzlWyggS9U3ui7H+/6X3rpVaSqHhnzMk75y8Tndc4l1ybkncncnzJ4rauRnJfL+DVFSbQQvk8QOyPN5s0epVdlsK/eeCUYSl7qOkYJ0by7Gokaz/KztO9XHYH0K51npCP+CNUNK/8AJl1wzLdNBbRGC4fWf2j5i+w9AFhs1Nk+bNUaoR5Il1QWBAEAQBAEAQBAcizfhmqtmNt3OFhzPZaBYei7mll7FHNuXtGdSxWhbPDJC7g9jm+VxsfQ2PouNXNwkpLwOhKO5NHGW4A4v6vT276dPPVe1rLv9qtu7wOXseceJ2jDaNsMUcTfosY1o9Ba6+fnNzk5PxOpGO1JI5ZlbDNNdE624kJI5jZ17j1Xa1EvYPyMFS9oiZ6T8CfM+OaxLGsLD/kOom57r34/5Vm9H2xScfEt1UG2mK7HJKilNJFT2Jj0OsbhrALHS0DYWHPh4qUdNGuztJS8Tx2ucdqRs9FlH1TJ7cC6P9zlX6ReXElpVwZDZbwzTi3WW366oJ8NTZePutF8v7b5L+CquPtvm/5Oj4wy8EwHOKQe7CuTX7680bp+6znnR7gUbjURyNDmSQhjh/q7+R5jyXU11jjtkuaZi08E8p9DBgtLJhdYQd2HsvH+JHfsvA7xe/2hzU7Nupqyuf7M8jmmZt9I2X3OqG1LR2Sxg1D6r2k2v3babeqr0Nq2bGS1MHu3H3FMWrK6F0AY0N0kyll+01ouRc/RBtw4ngvYUVUS3N+QlZOyO1LzJDosouqZP3F0f3Byp9IPLiT0q4MqlLQTRVjpqcfOCSVwsL3BLi4EcwRfxW2ThKpRnywjOlJTzHnxJDMuIz4g2OIxhoDr6WXcXvsQD6AnbxVdFEKMyyTsslZhYL5lDB/klKyE/S3c63xONyPTYei5mpt7WxyRsphsgkTKoLDmGcGkVEt+8H0LRZdvS/hI513vspGIrWihnvLGMYdA8fLKMzG/5zVrA3/wHWb67lVX1XTXs5Y+H/SyqcI+8jtWA5jo6loFNKw2H5v6DgP1ZsQPSy4ltFlfvo6ELIS91kyqSwIAgCAIAgCAIAgCAIAgCAIAgCA+NaBwAHkgPqAIAgCAIAUB8a0DgLID6gKvhVG5tQ0ljhYuuS0i12uHG3iujdZF04T6GWuDU84LOGjjYXXONR9QBAatdh0UwtLG1/mNx5O4j0U4WSh7rwRlCMuaKbjfRtHJcwSujPwvGtvkDs4fet1fpCS99ZM09Kn7rOaZjyJX051GEyMH14fnB9kDUPULoVaumfJ48+BllRZHwIOj4+IPqCP3FaWVF8wHOFZDYdYZG/DL2/Z30vvssVukqn4Y8jRC+cfEvmFZ3iksJWOiPeO233AuPZYLNDOPu8TTDUxfPgWamqWSDUxzXDvaQf3cFjlFxeGjQmnyMqiehAEAQBAEAQBAEAQBAEAQBAEAQBAEAQBAEAQBAEAQBAEAugCAicXy3SVW80LHO+Mdl/222PpdXV32V+6yudUJ80VKv6Ng3eml/wBEv9bR/L1W2HpD86/Qzy0v5WQ8uDTwfnY3NHxDdv2hsPVa4X1z91lEq5R5okcMmcxwcw2cP/rHvCWQU1hnsZOLyjo8T9TQ7vAPuFwmsPB0ke14AgCAIAgCAIAgCAIAgCAIAgCAIAgCAIAgCAIAgCAIDmGcjqqJb72IHkA0LtaRYqRzr+M2UfEWjuW1FDRWawbqxEMI2qNoXjCSJyjaO5QZNInKNo7lWySJ2jUGSR0ij/Ns/Rb+4Lgy5s6a5GZRPQgCAIAgCArldmfq5Ht0AhpI47m3psttej3RUs8zNK/a8YLGFiNIQBAEAQBAEAQBAEAQBAEAQBAEAQBAQuJZZgneZH6gTa+l1gbC1+HcAtFeqshHaiqVMZPLIyXo8oncet+3/wAKzv8Ab8P0Id2gaj+ivDjxEv7Q/gpf1C74foO61nuPovw8cBL+0P4Lz+oXfD9DzutZsR9HlEOHW/b/AOF53+34foe92gbMeSaUcOs+0PwTvtvwPe7wNqDLMDSD2j4E7HzsFGWrsaweqiCJpZS4IAgCAIAgCA5Dmau01U7b8JHLu6deyj5HMtfrs66Fwjpn1AEAQBAEAQBAEAQBAEAQBAEAQBAEBo12MQQnTLI1p423Jt5DgrIUzmsxRCVkY82aD84UI41DB6O/BWd1u/KR7avqYXZ7w0caqP7/AME7pd+Vjt6+p9bnjDjwqoz7/gndLvysdvX1Mrc4UJ4VDD6O/BO63flHbV9TK3M9IeEw9nfgvO7W/lHbQ6mZmPUx4SD2d+Cd2t/Ke9rDqSQKoLAgCAIAgCAID8954rtOIVLf/wBT+4L6LSr2MfI5V/vs/QgXzp1SJzLiklPEHxROme54YGtBNiQdyGi9tvvCuorjZLEnhFdk3FZSyVTEMzYpTtE09OxsdwNwLC/AHS8lvqtsNPppvbGTz9/AzyttisyXAnqrM18ONdEB9EENduA7rAxwNrXsb93BZo6f2/ZSLnb7PeiuQZ5q54/+3p9bmC8r2tc5oNzYNF9trcSSd9tlqejqg/Xl5FC1E5L1V5k7kfNny4Pa8ASM0ns8HNdexAJNjtv5hZ9Xpuxaa5Muou7TmRozdVVU0kdBE17Yzu51rncgG5cAAbGw47e1vdaq4p2vmV9tObaguQy1m6rqagQmKOzSRLYEOYBcHi/4hbgUv0tVcNyb+H3gVXTlLGPM28IzXJLiElIQzQx0oBAOr5s2Fzqt9yrs00Y0KxZzw+pKFzdjiM45rkpJ4omBhD2gnUCTu8tsLOFk02mjbByeeB7dc4SSRI5oxmogMcdNAZnyat7Etbp08bW+LmRwVenqhPLnLCRK2yUcKKyVuuzfX0bmGrgaGOvYC1yBx0ua8gHfgVqjpaLU+zlx+/gUu6yHvosOac1MpKdkwGsy26sHYWLdWo+AFvceay6fTO2bi/DmXW3KEcldxPNmI0zGyTwxsY/6JI52vYhr7g25Hx7lrhpdPY2ot5X30KJXWxWWkTb80vgohU1TA17nWYxpsH3uWm9zYWBN+4eizd2U7dlb4dS7tnGG6XMh3ZoxIQ/KzAzqLB17fUPB1teq3jbx4LR3bT7uz3PP38CrtrcbscC3ZdxllZA2Zgte4c3jpcOIvz7/ACIWG6p1TcWaa5qccok1UTOZZyP/AHMvm3+Bq7Wk/CX34nPv99lGxFbEZ2Vms4qxETao14wico1BkkTlGoMkico1BkkdHoPzUd/gb/CFwZ+8zpR5IzqJIIAgCAIAgODZzwvVXVLrcZT/ACX0Oml7GPkcu5euzrH5a0P+Kf2Uv9C5Hc7un1X+zd3ivr9GRWcM5mOlbJRWe+R7mBzmuszSLuOhwBLt22vtvffgrNPpN1jjZwwQsvSjmJVMz4VijqDrqmubI1/VHqAxo1anNIAcANx9LYfVK1UTo7bbCGMZ4lNsbOzzJ9CQpYHfk25n1u3/AO2VCT/vfvoSX/n++pO9EcRbh4DuPWyX9x/Kyz+kH7b5It0v4ZWeiOBzKyqLuHVm3kJVq9IPNcfvwKdL77InKzq2KWpkw4xNje/aOdzQ7RqeYyAS3cAnnz5q69VuMVdnK6fUrqck24F46Ocqy0pmqamVsk8x30G4aC4ucS4bFxcd7bCywazURsxCCwkaqKnHMnzZW8uMMePTuebNdJUBt9hdxuBfxstN3raRY+BRXwvefieOlN4mr6fqnB3VtYH23setva/fZe6GLjTLPj/oalp2LBZOkPMtXDLFS0elj5A0mVwBtreWNAB2G4JJIPJZtJp4Ti5z5LwLb7ZRajEp/SDguIMji+VVoqCXGzAwN0EN3cCLEje3DmtmjsqlJ7IYKdRGaS3PJJdI0Qfh+Hx2PW9WwtPBoYIWB+r1LPYqvR5V1j8P+ktRjZFHitwXFsR6qCpnpmxMcDrY5ri82LdelpJc6xdYdkbpG2ijMoJ5f398w4WWYUmsG90wYc4U1IyK4ZG5zPaMBn3Ncoejp5nJvm/9nurjiMUjxQ5RxGopWAYpeGSIDR1dwGFtiw9rlw9ElqaYWP2fFPqSjVOUPe4FsyDl35DTuiMwn1SufqaNIHZYzTxPwfesmqv7aaeMcC2mvZHGSyrMXHMc5f2mXzb/AANXa0n4UfvxOfd77NzImBU1RDI6eJshEpaCb7DQw2495Ko1l04TSi8cP9lmnrjKLyiwOyNhp40kXsfxWTvd35mX9hX0PTck4cOFLGPQ/ine7vzMdhX0Mrco0I4U7B7/AIp3q78zHY19DI3LNIOELR6n8V53m38x72MOhlbgVMOEY9z+Kd5t/MOyh0JIKgsCAIAgCAIAgK5iGUYpZHSanAuNyNjvzstdesnCKjhFEqFJ5ya/5Dxf4jvYKff59ER7tHqbn5JwGDqDcjWXh21w4gDbwsALKvvc9+/5E+wjt2mmzI8VrPkc6wIbyDb87XKseulngkQWmXiyTZgDBSmk1HSee1/p6+HmqHqH2vaY4/aLOyWzYbOC4W2mj6tpJGom57z5eSjda7JbmShBQWEaGG5fZSGWWMlzix1gbfpAbcTcBW2ah3YjLgQjUoZaK7Q4FSuLjOSLm40Cw3uTsGkDlYbLdbZbHCrRmhCD9428v4aIqoGAu0G977amWO7htztb0Veolup9fmSqjiz1eRKY1lKGokMl9DjbVtcOsLXtyNreyzU6uVcdvNF1lCm8mA5Hp7MsXAtNydru4e1rbefNS79Zxyed2jwJDHsvRVVi67XtFg4b7dxHMKqjUSq5cidlSnzI05HhI7Uj3P27R5AX2sfPv5K7v0k+CWCvuy8WYs0UALYYLdiNgs4gXNhp4+QFwO8eCnpJcZT8WRvXKJoV+XqLT8055fts4bW5k3aFdVde5euuBCddePVLFh+GiakbFPd43sT9KwPZIPf3HuWK2zZc5V/fU0QjurxIjfyFj3AlcGniLDfzINj7K3v8vGKyQ7supYsIw1lPEIo76QSd+JJNzwWS2x2S3MvhBQWEbirJHMc5f2mXzb/A1drSfhL78Tn3++yd6MP7PL+vP/jjWT0h+IvL+WXaX3X5lxWA1BAEAQBAEAQBAEAQBAEAQBAEAQBAEAQGrJh8TjcsF/Da/srFbNcEyLhF+BmggawWa0N8hx8+9RlJy5s9SS5GRRPQgCAIDHNC14s5ocPEXXqk48UeNJ8zCzDogb6B67/cVN2zfiebI9DaVZIIAgCAquPZTdPK6RsgbqtcFpNiABxB8Fup1irgotGayjdLOSRytgfyOJzC/WXPLybWA7LW2AufhVGov7WWcYLKq9iwTKoLQgCAIAgCAIAgCAIAgCAIAgCAIAgCAIAgCAIAgCAIAgCAIAgCAIAgCAIAgCAIAgCAIAgCAIAgCAIAgCAIAgCAIAgCAIAgCAIAgCAIAgCAIAgCAIAgCAIAgCAIAgCAIAgCAIAgCAIAgCAIAgCAIAgCAIAgCAIAgCAIAgCAIAgCAIAgCAIA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3254" name="AutoShape 6" descr="data:image/jpeg;base64,/9j/4AAQSkZJRgABAQAAAQABAAD/2wCEAAkGBxQSDhQSEREQFBUSEhYUFRcVEBIUFRIUFBYWHhYSFhUZHSggGBomHBQWITEhJSkrLi4uFyszODMsNygtLisBCgoKDg0OGxAQGywkHyYuLDIvMC83NywsNDQsLC0sLys0LCwsLCwsLC8tLDctLCwsLCwsLCwsLS0sLCwsLCwsLP/AABEIANcA6gMBEQACEQEDEQH/xAAbAAEAAgMBAQAAAAAAAAAAAAAABQYCBAcDAf/EAEgQAAEDAAIKDQsDAwQDAAAAAAEAAgMEEQUGEhYhMVJTkZIHFDRBUWFyc4GxstHSExUiMjM1cYKhosJCk8EjVINDYuHwJGOU/8QAGwEBAAMBAQEBAAAAAAAAAAAAAAEFBgQDAgf/xAA1EQABAgIHBgQHAQADAQAAAAAAAQIDBAUREhMxUXEUITNBUtEyNKGxFWGBkcHw8eEiI2JD/9oADAMBAAIRAxEAPwDuKAIAgCAIAgCA07KWSjo8d3K6oV1AAVlx4AEBBX9QZqfVj8aisHy/qDNT6sfjSsC/qDNT6sfjSsC/qDNT6sfjSsC/qDNT6sfjSsC/qDNT6sfjSsC/qDNT6sfjSsC/qDNT6sfjSsC/qDNT6sfjSsC/qDNT6sfjSsC/qDNT6sfjSsC/qDNT6sfjSsC/qDNT6sfjSsC/qDNT6sfjSsHpHbvRzjbM34saa+LA4pWD2o1uFGeai57OWzBpFYHSprBOxStc0Oa5rgcRaQQfgQgM0AQBAEAQBAEAQBAEAQBAUbZGPpwD/a/rb3KFB72Ntco74InuY4l8bHH+o4YXNBOCvjQGzetRsh37j+9AL1qNkO/cf3oBetRsh37j+9AZC1ajZDv3H96A+i1Wi5Dv3H96AyFqlFzbv3H96A+i1Oi5t37j+9AZC1Ki5t37r+9AfRajRc2791/egBtQoubd+6/vSoHm61KjZDv3H96A8nWq0fId+4/vQg8nWsUfId+4/vUA1KbazFcEsu2kAkelWCQN+tAVERktJAwBSD3sXZeSB9cTy077Tha74txH440B0GwFs8dIqY6qOXJJwP5B/jH8cakkn0AQBAEAQBAEAQBAEAQFF2RvaQ8l/W1QoJ+w25YeZj7AQG4gCAIAgPoKAzBQGQKAyBQGQKkGQKA+oDzfGgPB8agHi+JCCg2tNre9vCyvQQP5QGNlrDA1luA/T/hAQPlXRuuZKxwO4Pj3oC/2rW1XVUNIdhOBkh3+Brzw8e/v4cJElyUgIAgCAIAgCAIAgCAouyN7SHkv62qFBP2G3LDzMfYCA3EAQBAEAQAFAZAoDIFAZAoDMFAZAqQZAoD4WoDydHhUA5xav7d3NntNUEEpTG+kav8Ag4EBC2QooeKiP+8SkEDUYnXLsLDiOTxHiQHRbS7YLsCjymtwH9Nx/WB+g8YG/vj4YSEluUgIAgCAIAgCAIAgKLsje0h5L+tqhQT9htyw8zH2AgNxAEAQBAEAQBAfQUBkCgMgUBkCgMgUBmCpB9rQHMrU/auP/r63NXyQTksBLiaxhQGtSKFWMf0QEFZKg4DXhUgi6I9zHAAkFhBaRjFRwdIQHXLAWTFIo7ZMF16rxwPGPTgPwKkkkUBi94ArJAA3yagirUSiKuB5bcjzkeu3vXzbbmfV27JRtyPOR67e9LbcxduyUbcjzkeu3vS23MXbslG3I85Hrt70ttzF27JRtyPOR67e9LbcxduyUbcjzkeu3vS23MXbslKTshTNdJDcuafRficDvt4FCvbmLt+Sk7YeksFFhBewVQx/rbkDjS23MXb8lNvbTM5Hrt70ttzF27JRtpmcj1296W25i7dko20zOR67e9LbcxduyUbaZnI9dveltuYu3ZKNtMzkeu3vS23MXbslG2mZyPXb3pbbmLt2SjbTM5Hrt70ttzF27JRtpmcj1296W25i7dkp922zOR67e9LbcxduyU+imR5yPXb3pbbmLt2SmQpkecj1296W25i7dkpkKZHnI9dveltuYu3ZKZCmR5yPXb3qbTcyLDslPaR3on4HqX0fJy+h0alRGtkM7SRUf6Dzg6Wr5INmunH/AE6R/wDOR+KkGW0acf0TaAEB5y2Mpn6o5Tqu+gQERSYnB1T2ua4bzmlp0FAWrY9pZE8kW89l0OUw/wAh32ohJfVIKTspOPkIRvGQkjeJDcB+p0qqpZf+tupbUT43L8im0WwT3sD7pgDhWAa66tCoKy5WKiLUet7j8uPQe5RaIvkF7j8uPQe5LQvkF7j8uPQe5LQvkF7j8uPQe5LQvkF7b8tmg9yWhfIfb3H5bNBS0L5Be4/LZoKWhfIL3H5bNBS0L5Be4/LZoKWhfIL3H5bNBS0L5Be47LZoKWhfIL3HZbNBS0L5Be47LZoKWhfIL3HZbNBS0L5Be47LZoKWhfIL3HZbNBS0L5Be27LZoKWhfIL23ZbNBS0L5Be27LZoKWhfGhZGxxhIDi03QNRHFjH1Cms+2vtHWLW3k0Kjkkk+RZhPJC1sstcFteSGWmkqjvqzUkwV7HOZAqQZVoDFzEBH2SsayZhZI2sbx32nhad4qAUi1Vvk7JsZXXU6RhPDU1+HS1CDpakkpGyl7GDnHdlVNLcNupb0T43aENC8ihsINRuG9YWdetVZatRFiVKae235btK8LanVdMyG235btKW1F0zIbbflu0pbUXTMhtt+W7SltRdMyG235btKW1F0zIbbflu0pbUXTMhtt+W7SlpRdsyG235btKWlF2zIbbflu0pbUXbMhtt+W7SlpRdsyG235btKWlF2zIbbflu0pbUXbMhtt+W7SltRdsyG235btKW1F2zI+bbflu0paUXTMhtt+W7SlpRdMyG235btKWlF0zIbbflu0paUXTMjOGlPL2i6d6w3+NSjlrIdDbZXcedtWOP5/wAV0tOeDzOg2tH/AMGj8yzqC1stwWaIZqb479VJQFe5zmQKAyBUgyBQH2pAc5sJ74HPzdUigHSFIKRspexg5x3ZVTS3DbqW9E+N2hCs3E3kM6ws5EwUtmcX7mlRaOZJGxtxvcGjHVhOM1by84UN0V6Mbip1RHpDYr1wQsBtLny4NZ/hVp8EmM2+vYrPjEDJ3p3K29pBIIIINRBxgjGCqhzVatSlqioqVofFBJuWKsa+kSeTjqrqJJcSGgDhIB4gumWlXzD7DDnmJhkBlt5M3lT5cGs/wKw+CR82+vY4fjEDJ3p3IGajESmNvpuDi30A510RjucFZ0KrdBckRYab1w3Fk2IisR67k+ZOttLnIBu4cPC59fYVmlCR15t9exXLS8BFwd6dyPszYOSjBpkLCHkgFpcaiKsBrA4fouWbkIssiK+pa8v4h0ys7DmFVGV7s/6Ra4TsCAm7GWszTxCVjog1xNV05wOA1E4GnfBVlL0XGjw0iNVKlz/hXx6RhQXqxyLX8v6bV5U+XBrP8C9/gkfNvr2PH4xAyd6dytBUxbExYq12akML23LRXgu7tt1xtqaawrCWo2NHbabUifOvscMxSEKA6y6tV+VXc8rM2Eko1z5R0Zu66rkuPq1V11gcK+JuRiS1VtU35fxD7lZxkxXYRd2f9IxcR1hAelH9dvKHWpbifL/Cp9tqxx/P+K62nJB5l+tbP/hQcyzqC1stwW6IZqb479VJQFe5zmQKAyBQGQKAyBUg53YT3wOfm6pFAOkKQUjZS9jBzjuyqmluG3Ut6J8btCFZuJvIZ1hZyJgpbM4v3NexlNdDM2VuNpwjKBxt6Qolo6wIqRE5HvHgpGhqxeZ1WjTtkY17DW1wDgeIrbw3te1HNwUxz2KxytdihSLeLF3EgnaPRkwO4n8PSPqDwrOUzK2X3zcFx1/0v6JmbbLp2KYaf4VdUhcHSLUrF+Qo9bhU+WpzuED9LegHSSthRkrcQd/iXev4T95mVpGZvotSYJuT8qfbarKeQo5uTU+StrOEZT+gfUhTSU1cQd3iXcnf6EUdLX0Xfgm9exSLW92Q8sdRWco7zLNTQT3l36HUVszIENbdRPKUN/DH/UHy+t9pcq+k4N5LO+W/7f4d9GxbuYT57vv/AKc1WONWfWtJIAFZJqA4ScQX01quVEQhVRErU61QKMIoWRj9DQ34kDCekrdwYaQ4bWJyQxUaIsSIr15qbC9DzONtxL8/U3SnT7VtxQ8k9oraUf5ZmhkaQ8y/Ug9kPFB/k/BVlO4M+v4LChcX/T8lNWdL4ID0o/rt5Q61LcT5f4VPttWOP5/xXW05IPMv1rm4oOZZ1Ba2W4LdEM1N8d+qkivc5z6CgMgUBmCgMgUBz6wfvcc9N1SIDpCkFI2UvYwc47sqppbht1LeifG7QhWbibyGdYWciYKWzOL9yNXOdpcbRbKY6O48Lo+tzP50rQ0NNf8Awdqn5T8/coqXlsIzdF/C/j7FpsjQ2zQujdicKvgd5w4wairuPBbGhqx2ClPBiuhREe3kUa1ywbnUwtlb6MDq38BcPVbxg4/gONZuQkHLMKkRNzcdeXfQ0M9OtbARWLvdh+e2p0FxqFZwALU4GZRKzl9sFk9sUhzx6o9Fg/2jf+Jx9PEsXPzW0RVcmCbk/fma+SlriEjefPUWt7th5f8ABU0d5lmonvLv0OorZmQPj2ggg4QRUeMFQqVpUpKKqLWhySn0YxSvjP6HFvxAOA9IqKwsxCWFFcxeSm0gxEiQ0enNCStSonlKYyvFHXIfl9X7i1dlFQbyZT5b/wB+py0lFu5dfnu+/wDh0pa8ygQHG24l+fqbpTp9q24oeSe0VtKP8szQyNIeZfqQeyHig/yfgqyncGfX8FhQuL/p+SmrOl8EB6Uf128odaluJ8v8Kn22rHH8/wCK62nJB5llsLSXiixAONQjb1LWyvBZohmpvjv1U3dtvy3L3OcmKM6tjScZaEB6goDIFAZgoCg2C97jnpuqRAdIUgpGyl7GDnHdlVNLcNupb0T43aEKzcTeQzrCzkTBS2ZxfuRq5ztPSjzOY9r2GpzSCDxhfcOI6G9HtxQ+HsR7Va7BTqti6c2eFsjf1DCMlwxt6CtxLx2xoaRG8zHTEFYMRWLyNhrACSAASazgxmoCs8OADQvVERDyVVUrdu9lPJxeRafSlHpcUe/pxfAFVFLzV3Du24u9v97lrRUtbfeOwT3/AM7FCWWNISVre7YeX/BXdR3mWanJPeXfodRWzMga9CpIkZdDec9p+LHFp6l5woiPbX81T7LUekWGsN1XyRfulZSbe6Jc0lsgxStw8pmA/QtWbpqDZjI9Oae36hoKIi2oKsyX3/VJO0GiVRSSn9brkcluMjpP2rtoSDZhuiLzX2/fQ5KYi1vbDTlv+/76ljnpIbJGzfkLtDWkk6bnSrd0REc1vNa/QqmQ1cxzsqvVTYXoeZxtuJfn6m6U6fatuKHkntFbSj/LM0MjSHmX6kHsh4oP8n4Ksp3Bn1/BYULi/wCn5Kas6XwQHpB67eUOtS3E+X+FT7bVjj+f8V1tOSDzLZYOxxdRITdDDE07/AtbK8FmiGam+O/VTe81uym/Ve5zklCy5aBwABAZoAgPoKAolgve456bqkQHSVIKRspexg5x3ZVTS3DbqW9E+N2hCs3E3kM6ws5EwUtmcX7kauc7QgL3aFR3tge9xNw93oN5OBz+nAPlWooWG9sJXLgq7u/7kZymIjHREamKJv7fuZaFclQcxtoa8UyTymMmtvBcfoq6PrWsbSSREmXW/ppy/czWyCsWXbY/V5/uRFLgO0krW92w8v8Agruo7zLNTknvLv0OorZmQK1apS/69KhO9M+RvwLiHdTdKqaOjVxYsNeTlX13/vzLakYX/XCiJ0onpuPa3WiXdELgMMTg/oxOGg19C+6Wg3kuqpim886Ki2I9S4LuJOxFE8jR4499rRXyjhcdJK7JaFdQmsyT+nJMxb2K5+a/z0IZ1Lu7MNYMUUTm/M5tZP1aOhcCxrdIIzpRfU70hWJBXZqnYsqtipONtxL8/U3SnT7VtxQ8k9oraUf5ZmhkaQ8y/Ug9kPFB/k/BVlO4M+v4LChcX/T8lNWdL4ID0o/rt5Q61KYny/wqfbascfz/AIrrackHmXm16kNFCgBc3BEzfHAtbLcFmiGam+O/VSTZIHYiD8DWvc5zNAEAQBAUWwPvcc9N2ZEB0lSCkbKXsYOcd2VU0tw26lvRPjdoQrNxN5DesLORMFLZnF+5GrnO03LE0AzztjG+fSOS0es7/u+umUl1jxUYn10PCZjpBhq9f1TqkMQY0NaKmtAAHABiC2zWo1EamCGOc5XOVy4qYUelMeXhjgfJvLHcThVWPqvlkVr67K11LUup9PhuYiK5MUrQgrdbF+Uh8q0enFhPGzfHRj08KraWlb2FeJi3259yxoqZu4l2uDvf/cPsc/WUNKSVre7YeX/BXdR3mWanJPeXfodRWzMgc7sZS/JWUcd508jHfB7yB9aj0LKS8a6n1XkrlT7r3NRHhXkkiZNRfsnY6G5oIqIrBxrVqlZmEWrehjNKGNc52ANBceIAVlfLnI1quXBCWtVzkamKlBtUnMlkbt2N/lHH4urNSzFGRFiTivXnWaSkWIyUspyqQ6CtSZk423Evz9TdKdPtW3FDyT2itpR/lmaGRpDzL9SD2Q8UH+T8FWU7gz6/gsKFxf8AT8lNWdL4ID0g9dvKHWpbifL/AAqfbascfz/iutpyQeZYLD7mi5tvUtbK8FmiGam+O/VSfsP6rviF7nOSCAIAgCAotgfe456bsyIDpKkFI2UvYwc47sqppbht1LeifG7QhWbibyG9YWciYKWzOL9yNXOdp0C0uxfkofKuHpy4RxM/SOnHo4Fq6JlbqFbdi725dzM0pM3kS7TBvv8Au4kLYrJ7Xo7nD13eizlHf+Ax9C6p6ZSXgq7ngmpzSUtfxUbyxUpVqtlfI0n0j6EvovJOI1+i8/AnQSs7Rk3cxv8Aku52P4Uv6Qlb6D/xTemHY6OQtcZU5jbHYza9ILQPQd6TOSf09BwaOFYykJXZ4yomC70/fka6Rmb+EjlxTcv78zG1vdsPL/gpR3mWakz3l36HUVszIHJrKbpl56TtlYaaWqO9f/S+5tJfgs0T2OnWKpflqPHJlNBPE7E4aQVs5eLewmvzT+mRmIV1FczJf4RludL8nRC0Y5SGD4Y3fQEdK46WjXcuqJiu7v6HXRcK3HRct/Yq9pW7W8l/UqWh/MpopcUp5ZdUOjLWGWONtxL8/U3SnT7VtxQ8k9oraUf5ZmhkaQ8y/Ug9kPFB/k/BVlO4M+v4LChcX/T8lNWdL4ID0g9dvKHWpTE+X+FT7bVjj+f8V1tOSDzLta/QmGhwEtwmJhOF3B8VrZXgs0QzU3x36qSsMDWeqKq+MnrXuc56IAgCAICi2B97jnpuzIgOkqQUjZS9jBzjuyqmluG3Ut6J8btCFZuJvIb1hZyJgpbM4v3M7W7F7YpAaR6DfSf8Bib0nB8K+Be9HSt/GRFwTevb6iembiEqpiu5O/0OnALZGSOa202U8vSDcmtkdbWcByn9JGgBY+k5q/i1N8Kbk/Kmro+WuIW/Fd69iGVcd50a1GynlqPcuPpxVNdwkfpdoFXxC19GTV9BqXFu5fwplqSlrmLWmC7+6HpbTYvy9HNyK3x+kzhPCzpH1AX3SMrtEHd4k3p2+p8UfM3EXfgu5e/0KPa3uyHljqKzdHeZZqaGe8u/Q6itmZA5NZXdM3PSdsrDTXHfqvubSX4LNE9jOi2WmjYGRyva0V1AVVCvGvqHOx4bbLHVIfMSVgxHWnNRVMKZZCWWrysjn3NdVe9XVX1L4jTMWNVeOrqPqFAhwq7CVVknaVu1vJf1LuofzKaKclKeWXVDoy1hljjbcS/P1N0p0+1bcUPJPaK2lH+WZoZGkPMv1Nqn2Nimq8qwOua6qyRVXVXiPEF7RpeFGqvErqPGDMRINdhaqzUvbo2ZbrO714fDpboQ9viEz1i9ujZlus7vT4dLdCD4hM9ZA212LihEJijDS6So1EmsdJVXSsrChMarG1byyo6ZixVej1r3FWtqxx/P+Cq2nfB5l9tc3FBzLOoLWy3Bbohmpvjv1UkV7nOEAQBAEBRbA+9xz03ZkQHSVIKRspexg5x3ZVTS3DbqW9E+N2hCs3E3kN6ws5EwUtmcX7kta7Z+CjQ3JZMXuNbyGsqJ3gK3V1AfyrSRpCXloVlUWvnh3OSdkY8xEtIqVJhj2Nmy1uDHwOZC2VrnC5rcGgAHGRU44auteszTDHwlbDRUVc/6eUtRLmREdEVFRMv4U5Z4vQgJCwdkjR52yYS3E8DfacfTiPQuuSmll4qP5c9Dlm5dI8JWc+Wpbb9oM3Pqx+NX3xuBk707lL8HjdTfXsVnzhE2nCeNsgju7stIbdAmu6AFdVVeHHvqn2mC2bSMxFs111c/ctriK6WWE5UtVVV8vYs1+0Gbn1Y/Grj43Ayd6dyp+Dxupvr2KRTZQ+V7xXU97nCvHU5xIr0rNxno+I5yc1VTQQmqxjWryRE9DxXkegQEla/ZBsFIEjw4gBwqaAThHGQu2QmGy8a26uqrkck7AdHhKxuO7Etd+0Gbn1Y/Grz43Ayd6dym+Dxupvr2KEFljSFwsNbXFDR2RuZMSwVEgMqxnFW7jWhlaWgwoLWORa007lHNUZFixXPRUqXXsbt+0Gbn1Y/Guj43Ayd6dzn+Dxupvr2F+0Gbn1Y/GnxuBk707j4PG6m+vYX7QZufVj8afG4GTvTuPg8bqb69iHths9HSfJNY2QFslZug0Y+ColV9IUhDmWtaxF3Lz/p3SUi+XtK5U3py/hAW1f6Xz/guJp0weZfbXNxQcyzqC1stwW6IZqb479VJFe5zhAEAQBAUWwPvcc9N2ZEB0lSCkbKXsYOcd2VU0tw26lvRPjdoQse4m8hvWFnImClszikdUvA7BUgFSAVIBUgFSAVID4oAQBAEAQBAEAQBAEAQHpB67eUOtS3Eh3hUytqxxfP+C62nJB5l9tc3FBzLOoLWy3Bbohmpvjv1UkV7nOEAQBAEBRbA+9xz03ZkQHSVIKRspexg5x3ZVTS3DbqW9E+N2hV6DZ1rImscxxLRVWCMIVAqFs6EqrWe98bMh+kKLJ83Ki+NmQ/SEsi5UXxsyH6QlkXKi+NmQ/S1LJNyovjZkP0tU2RcqL42ZD9LUsi5UXxsyH6WpZFyovjZkP0tUWRcqL42ZD9LUsi5UXxsyH6WpZFyovjZkP0tSyLlRfGzIfpalkXKi+NmQ/S1LIuVF8bMh+lqWRcqL42ZD9LUsi5UXxsyH6WpZFyovjZkP0tSyLlRfGzIfpalkXKi+NmQ/S1LIuVIyzFkRMW1NIDQcZwmuruUolR6MZZL7YGyIbRIRcnBE0YxwLWyvBZohl5vjv1U3/OgyTpC9znN2GS6aHcIQGaAIAgKLYH3uOem7MiA6SpBq2QsfHOy4mY17a6wDvHhBxg4TpXxEhsiJU9K0PSHFfDW0xalI29Gh/27dZ/evDYoHSh77fMdQvRof9u3Wf3psUDpQbfMdQvRof8Abt1n96bFA6UG3zHUL0aH/bt1n96bFA6UG3zHUL0aH/bt1n96bFA6UG3zHUL0aH/bt1n96bFA6UG3zHUVO3aw8MD4hFGGBzXE1FxrqIqxnjULJS/Sg2+Y6vYmLF2uUV1Hic6BpLomOJun4SWgk402KB0oNumOr27GNkbXKM0C5gGPeLz/ACmxQOlBt0x1e3Y0PMMOZH396bDL9KDb5jq9uw8ww5kff3psMv0oNvmOr27DzDDmR9/emwy/Sg2+Y6vbsPMMOZH396bDL9KDb5jq9uw8ww5kff3psMv0oNvmOr27DzDDmR9/emwy/Sg2+Y6vbsPMMOZH396bDL9KDb5jq9uw8ww5kff3psMv0oNvmOr27DzDDmR9/emwy/Sg2+Y6vbsPMMOZH396bDL9KDb5jq9uw8ww5kff3psMv0oNvmOr27DzFDmR9/emxS/Sg26Y6vY32xVAANqAFQAGAAby6kRESpDlVVVa1PtweA6ChBN0If02/BAe6AIAgKLYH3uOem7MiA6SpAQBAEAQBAEAQFF2RvaQ8l/W1QoJ+w25YeZj7AQG4gCAIAgCAIAgCAIAgCAIAgCAIAgCAIAgKLYH3uOem7MiA6SpAQBAEAQBAEAQFF2RvaQ8l/W1QoJ+w25YeZj7AQG4gCAIAgCAIAgCAIAgCAIAgCAIAgCAIAgKLYH3uOem7MiA6SpAQBAEAQBAEAQFF2RvaQ8l/W1QoJ+w25YeZj7AQG4gCAIAgCAIAgCAIAgCAIAgCAIAgCAIAgKLYH3uOem7MiA6SpAQBAEAQBAEAQFF2RvaQ8l/W1QoJ+w25YeZj7AQG4gCAIAgCAIAgCAIAgCAIAgCAIAgCAIAgKLYH3uOem7MiA6SpAQBAEAQBAEAQFF2RvaQ8l/W1QoJ+w25YeZj7AQG4gCAIAgCAIAgCAIAgCAIAgCAIAgCAIAgKLYH3uOem7MiA6SpAQBAEAQBAEAQFI2RojdQvq9Gp7a+A+iQNAOhQoPCg22MjhjYYnm4Y1td0MNyAK/ogPe/NmZfrNQC/NmZfrNQC/NmZfrNQC/NmZfrNQC/NmZfrNQC/NmZfrNQC/NmZfrNQC/NmZfrNQC/NmZfrNQC/NmZfrNQC/NmZfrNQC/NmZfrNQC/NmZfrNQC/NmZfrNQC/NmZfrNQC/NmZfrNQC/NmZfrNQC/NmZfrNQC/NmZfrNQEZatXJZNr2g1XUkh/2tcHY+lwHShB0pSSEAQBAEAQBAEB5UmjtkYWSNa5pxgisICLvWomYGvJ4kqAvWomYGvJ4kAvWomYGvJ4kAvWomYGvJ4kAvWomYGvJ4kAvWomYGvJ4kAvWomYGvJ4kAvWomYGvJ4kAvWomYGvJ4kAvWomYGvJ4kAvWomYGvJ4kAvWomYGvJ4kAvWomYGvJ4kAvWomYGvJ4kAvWomYGvJ4kAvWomYGvJ4kAvWomYGvJ4kAvWomYGvJ4kAvWomYGvJ4kAvWomYGvJ4kBv0Cx0UAIijayvHVjPxJwlAbS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67586" name="Picture 2"/>
          <p:cNvPicPr>
            <a:picLocks noChangeAspect="1" noChangeArrowheads="1"/>
          </p:cNvPicPr>
          <p:nvPr/>
        </p:nvPicPr>
        <p:blipFill>
          <a:blip r:embed="rId2"/>
          <a:srcRect/>
          <a:stretch>
            <a:fillRect/>
          </a:stretch>
        </p:blipFill>
        <p:spPr bwMode="auto">
          <a:xfrm>
            <a:off x="4714876" y="2000240"/>
            <a:ext cx="2369544" cy="23574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DOM XML Parser</a:t>
            </a:r>
            <a:endParaRPr lang="en-IN" dirty="0"/>
          </a:p>
        </p:txBody>
      </p:sp>
      <p:sp>
        <p:nvSpPr>
          <p:cNvPr id="3" name="Content Placeholder 2"/>
          <p:cNvSpPr>
            <a:spLocks noGrp="1"/>
          </p:cNvSpPr>
          <p:nvPr>
            <p:ph sz="quarter" idx="1"/>
          </p:nvPr>
        </p:nvSpPr>
        <p:spPr>
          <a:xfrm>
            <a:off x="612648" y="1600200"/>
            <a:ext cx="3459286" cy="4495800"/>
          </a:xfrm>
        </p:spPr>
        <p:txBody>
          <a:bodyPr>
            <a:normAutofit/>
          </a:bodyPr>
          <a:lstStyle/>
          <a:p>
            <a:pPr lvl="0"/>
            <a:r>
              <a:rPr lang="en-IN" sz="1800" dirty="0" smtClean="0"/>
              <a:t>The DOM is the easiest to use Java XML Parser.</a:t>
            </a:r>
          </a:p>
          <a:p>
            <a:pPr lvl="0"/>
            <a:r>
              <a:rPr lang="en-IN" sz="1800" dirty="0" smtClean="0"/>
              <a:t>It parses an entire XML document and load it into memory, modelling it with Object for easy model traversal. </a:t>
            </a:r>
          </a:p>
          <a:p>
            <a:pPr lvl="0"/>
            <a:r>
              <a:rPr lang="en-IN" sz="1800" dirty="0" smtClean="0"/>
              <a:t>DOM Parser is slow and consume a lot memory if it load a XML document which contains a lot of data.</a:t>
            </a:r>
          </a:p>
          <a:p>
            <a:endParaRPr lang="en-IN" dirty="0"/>
          </a:p>
        </p:txBody>
      </p:sp>
      <p:pic>
        <p:nvPicPr>
          <p:cNvPr id="4" name="il_fi" descr="http://docs.oracle.com/javaee/1.4/tutorial/doc/images/jaxpintro-domApi.gif"/>
          <p:cNvPicPr/>
          <p:nvPr/>
        </p:nvPicPr>
        <p:blipFill>
          <a:blip r:embed="rId2"/>
          <a:srcRect/>
          <a:stretch>
            <a:fillRect/>
          </a:stretch>
        </p:blipFill>
        <p:spPr bwMode="auto">
          <a:xfrm>
            <a:off x="4429124" y="2000240"/>
            <a:ext cx="4429156" cy="27146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DOM processing</a:t>
            </a:r>
            <a:endParaRPr lang="en-IN" dirty="0"/>
          </a:p>
        </p:txBody>
      </p:sp>
      <p:sp>
        <p:nvSpPr>
          <p:cNvPr id="3" name="Content Placeholder 2"/>
          <p:cNvSpPr>
            <a:spLocks noGrp="1"/>
          </p:cNvSpPr>
          <p:nvPr>
            <p:ph sz="quarter" idx="1"/>
          </p:nvPr>
        </p:nvSpPr>
        <p:spPr/>
        <p:txBody>
          <a:bodyPr/>
          <a:lstStyle/>
          <a:p>
            <a:pPr lvl="0"/>
            <a:r>
              <a:rPr lang="en-IN" dirty="0" smtClean="0"/>
              <a:t>Reading XML file in Java using DOM</a:t>
            </a:r>
          </a:p>
          <a:p>
            <a:r>
              <a:rPr lang="en-IN" dirty="0" smtClean="0"/>
              <a:t>DOM parser to modify an existing XML file </a:t>
            </a:r>
          </a:p>
          <a:p>
            <a:pPr lvl="1"/>
            <a:r>
              <a:rPr lang="en-IN" dirty="0" smtClean="0"/>
              <a:t>Add a new element</a:t>
            </a:r>
          </a:p>
          <a:p>
            <a:pPr lvl="1"/>
            <a:r>
              <a:rPr lang="en-IN" dirty="0" smtClean="0"/>
              <a:t>Update existing element attribute</a:t>
            </a:r>
          </a:p>
          <a:p>
            <a:pPr lvl="1"/>
            <a:r>
              <a:rPr lang="en-IN" dirty="0" smtClean="0"/>
              <a:t>Update existing element value</a:t>
            </a:r>
          </a:p>
          <a:p>
            <a:pPr lvl="1"/>
            <a:r>
              <a:rPr lang="en-IN" dirty="0" smtClean="0"/>
              <a:t>Delete existing element</a:t>
            </a:r>
          </a:p>
          <a:p>
            <a:pPr lvl="1">
              <a:buNone/>
            </a:pPr>
            <a:endParaRPr lang="en-IN" dirty="0" smtClean="0"/>
          </a:p>
          <a:p>
            <a:pPr lvl="1">
              <a:buNone/>
            </a:pPr>
            <a:r>
              <a:rPr lang="en-IN" u="sng" dirty="0" smtClean="0">
                <a:hlinkClick r:id="rId2"/>
              </a:rPr>
              <a:t>http://www.mkyong.com/java/how-to-read-xml-file-in-java-dom-parser/</a:t>
            </a:r>
            <a:endParaRPr lang="en-IN" dirty="0" smtClean="0"/>
          </a:p>
          <a:p>
            <a:pPr lvl="1"/>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SAX XML Parser</a:t>
            </a:r>
            <a:endParaRPr lang="en-IN" dirty="0"/>
          </a:p>
        </p:txBody>
      </p:sp>
      <p:sp>
        <p:nvSpPr>
          <p:cNvPr id="3" name="Content Placeholder 2"/>
          <p:cNvSpPr>
            <a:spLocks noGrp="1"/>
          </p:cNvSpPr>
          <p:nvPr>
            <p:ph sz="quarter" idx="1"/>
          </p:nvPr>
        </p:nvSpPr>
        <p:spPr>
          <a:xfrm>
            <a:off x="612648" y="1600200"/>
            <a:ext cx="3387848" cy="4495800"/>
          </a:xfrm>
        </p:spPr>
        <p:txBody>
          <a:bodyPr>
            <a:normAutofit/>
          </a:bodyPr>
          <a:lstStyle/>
          <a:p>
            <a:pPr lvl="0"/>
            <a:r>
              <a:rPr lang="en-IN" sz="2200" dirty="0" smtClean="0"/>
              <a:t>SAX parser use </a:t>
            </a:r>
            <a:r>
              <a:rPr lang="en-IN" sz="2200" dirty="0" err="1" smtClean="0"/>
              <a:t>callback</a:t>
            </a:r>
            <a:r>
              <a:rPr lang="en-IN" sz="2200" dirty="0" smtClean="0"/>
              <a:t> functions (</a:t>
            </a:r>
            <a:r>
              <a:rPr lang="en-IN" sz="2200" dirty="0" err="1" smtClean="0"/>
              <a:t>org.xml.sax.helpers.DefaultHandler</a:t>
            </a:r>
            <a:r>
              <a:rPr lang="en-IN" sz="2200" dirty="0" smtClean="0"/>
              <a:t>) to informs clients about the XML document structure</a:t>
            </a:r>
          </a:p>
          <a:p>
            <a:pPr lvl="0"/>
            <a:endParaRPr lang="en-IN" sz="2200" dirty="0" smtClean="0"/>
          </a:p>
          <a:p>
            <a:pPr lvl="0"/>
            <a:r>
              <a:rPr lang="en-IN" sz="2200" dirty="0" smtClean="0"/>
              <a:t>It is faster then DOM</a:t>
            </a:r>
          </a:p>
          <a:p>
            <a:pPr lvl="0"/>
            <a:endParaRPr lang="en-US" sz="2200" dirty="0" smtClean="0"/>
          </a:p>
          <a:p>
            <a:pPr lvl="0"/>
            <a:r>
              <a:rPr lang="en-US" sz="2200" dirty="0" smtClean="0"/>
              <a:t>Do not require complete xml document in advance</a:t>
            </a:r>
            <a:endParaRPr lang="en-IN" sz="2200" dirty="0" smtClean="0"/>
          </a:p>
          <a:p>
            <a:endParaRPr lang="en-IN" dirty="0"/>
          </a:p>
        </p:txBody>
      </p:sp>
      <p:pic>
        <p:nvPicPr>
          <p:cNvPr id="4" name="rg_hi" descr="http://t1.gstatic.com/images?q=tbn:ANd9GcTUosE470KgWFnScslWtcz7W7VgbtNIQeO13bQZAC2DRMsevDp7"/>
          <p:cNvPicPr/>
          <p:nvPr/>
        </p:nvPicPr>
        <p:blipFill>
          <a:blip r:embed="rId2"/>
          <a:srcRect/>
          <a:stretch>
            <a:fillRect/>
          </a:stretch>
        </p:blipFill>
        <p:spPr bwMode="auto">
          <a:xfrm>
            <a:off x="4286248" y="1857364"/>
            <a:ext cx="4572032" cy="42148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Reading XML file in using SAX </a:t>
            </a:r>
            <a:endParaRPr lang="en-IN" dirty="0"/>
          </a:p>
        </p:txBody>
      </p:sp>
      <p:sp>
        <p:nvSpPr>
          <p:cNvPr id="3" name="Content Placeholder 2"/>
          <p:cNvSpPr>
            <a:spLocks noGrp="1"/>
          </p:cNvSpPr>
          <p:nvPr>
            <p:ph sz="quarter" idx="1"/>
          </p:nvPr>
        </p:nvSpPr>
        <p:spPr/>
        <p:txBody>
          <a:bodyPr>
            <a:normAutofit/>
          </a:bodyPr>
          <a:lstStyle/>
          <a:p>
            <a:r>
              <a:rPr lang="en-IN" sz="1800" b="1" dirty="0" smtClean="0"/>
              <a:t>Following are SAX </a:t>
            </a:r>
            <a:r>
              <a:rPr lang="en-IN" sz="1800" b="1" dirty="0" err="1" smtClean="0"/>
              <a:t>callback</a:t>
            </a:r>
            <a:r>
              <a:rPr lang="en-IN" sz="1800" b="1" dirty="0" smtClean="0"/>
              <a:t> methods :</a:t>
            </a:r>
          </a:p>
          <a:p>
            <a:pPr lvl="1"/>
            <a:r>
              <a:rPr lang="en-IN" sz="1500" b="1" dirty="0" smtClean="0"/>
              <a:t> </a:t>
            </a:r>
            <a:r>
              <a:rPr lang="en-IN" sz="1500" b="1" dirty="0" err="1" smtClean="0"/>
              <a:t>startDocument</a:t>
            </a:r>
            <a:r>
              <a:rPr lang="en-IN" sz="1500" b="1" dirty="0" smtClean="0"/>
              <a:t>() and </a:t>
            </a:r>
            <a:r>
              <a:rPr lang="en-IN" sz="1500" b="1" dirty="0" err="1" smtClean="0"/>
              <a:t>endDocument</a:t>
            </a:r>
            <a:r>
              <a:rPr lang="en-IN" sz="1500" b="1" dirty="0" smtClean="0"/>
              <a:t>() </a:t>
            </a:r>
            <a:endParaRPr lang="en-IN" sz="1500" dirty="0" smtClean="0"/>
          </a:p>
          <a:p>
            <a:pPr lvl="2"/>
            <a:r>
              <a:rPr lang="en-IN" sz="1500" dirty="0" smtClean="0"/>
              <a:t> Method called at the start and end of an XML document</a:t>
            </a:r>
          </a:p>
          <a:p>
            <a:pPr lvl="1"/>
            <a:r>
              <a:rPr lang="en-IN" sz="1500" b="1" dirty="0" smtClean="0"/>
              <a:t>  </a:t>
            </a:r>
            <a:r>
              <a:rPr lang="en-IN" sz="1500" b="1" dirty="0" err="1" smtClean="0"/>
              <a:t>startElement</a:t>
            </a:r>
            <a:r>
              <a:rPr lang="en-IN" sz="1500" b="1" dirty="0" smtClean="0"/>
              <a:t>() and </a:t>
            </a:r>
            <a:r>
              <a:rPr lang="en-IN" sz="1500" b="1" dirty="0" err="1" smtClean="0"/>
              <a:t>endElement</a:t>
            </a:r>
            <a:r>
              <a:rPr lang="en-IN" sz="1500" b="1" dirty="0" smtClean="0"/>
              <a:t>() </a:t>
            </a:r>
            <a:endParaRPr lang="en-IN" sz="1500" dirty="0" smtClean="0"/>
          </a:p>
          <a:p>
            <a:pPr lvl="2"/>
            <a:r>
              <a:rPr lang="en-IN" sz="1500" dirty="0" smtClean="0"/>
              <a:t>Method called at the start and end of a document element</a:t>
            </a:r>
          </a:p>
          <a:p>
            <a:pPr lvl="1"/>
            <a:r>
              <a:rPr lang="en-IN" sz="1500" b="1" dirty="0" smtClean="0"/>
              <a:t>  characters() </a:t>
            </a:r>
            <a:endParaRPr lang="en-IN" sz="1500" dirty="0" smtClean="0"/>
          </a:p>
          <a:p>
            <a:pPr lvl="2"/>
            <a:r>
              <a:rPr lang="en-IN" sz="1500" dirty="0" smtClean="0"/>
              <a:t>Method called with the text contents in between the start and end tags of an XML document element</a:t>
            </a:r>
            <a:endParaRPr lang="en-IN" sz="15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SAX</a:t>
            </a:r>
            <a:endParaRPr lang="en-IN" dirty="0"/>
          </a:p>
        </p:txBody>
      </p:sp>
      <p:sp>
        <p:nvSpPr>
          <p:cNvPr id="3" name="Content Placeholder 2"/>
          <p:cNvSpPr>
            <a:spLocks noGrp="1"/>
          </p:cNvSpPr>
          <p:nvPr>
            <p:ph sz="quarter" idx="1"/>
          </p:nvPr>
        </p:nvSpPr>
        <p:spPr/>
        <p:txBody>
          <a:bodyPr/>
          <a:lstStyle/>
          <a:p>
            <a:endParaRPr lang="en-IN"/>
          </a:p>
        </p:txBody>
      </p:sp>
      <p:pic>
        <p:nvPicPr>
          <p:cNvPr id="31745" name="Picture 1"/>
          <p:cNvPicPr>
            <a:picLocks noChangeAspect="1" noChangeArrowheads="1"/>
          </p:cNvPicPr>
          <p:nvPr/>
        </p:nvPicPr>
        <p:blipFill>
          <a:blip r:embed="rId2"/>
          <a:srcRect/>
          <a:stretch>
            <a:fillRect/>
          </a:stretch>
        </p:blipFill>
        <p:spPr bwMode="auto">
          <a:xfrm>
            <a:off x="5286380" y="1571612"/>
            <a:ext cx="3252778" cy="3514725"/>
          </a:xfrm>
          <a:prstGeom prst="rect">
            <a:avLst/>
          </a:prstGeom>
          <a:noFill/>
          <a:ln w="9525">
            <a:noFill/>
            <a:miter lim="800000"/>
            <a:headEnd/>
            <a:tailEnd/>
          </a:ln>
          <a:effectLst/>
        </p:spPr>
      </p:pic>
      <p:pic>
        <p:nvPicPr>
          <p:cNvPr id="31746" name="Picture 2"/>
          <p:cNvPicPr>
            <a:picLocks noChangeAspect="1" noChangeArrowheads="1"/>
          </p:cNvPicPr>
          <p:nvPr/>
        </p:nvPicPr>
        <p:blipFill>
          <a:blip r:embed="rId3"/>
          <a:srcRect/>
          <a:stretch>
            <a:fillRect/>
          </a:stretch>
        </p:blipFill>
        <p:spPr bwMode="auto">
          <a:xfrm>
            <a:off x="357158" y="1571613"/>
            <a:ext cx="4786346" cy="4429156"/>
          </a:xfrm>
          <a:prstGeom prst="rect">
            <a:avLst/>
          </a:prstGeom>
          <a:noFill/>
          <a:ln w="9525">
            <a:noFill/>
            <a:miter lim="800000"/>
            <a:headEnd/>
            <a:tailEnd/>
          </a:ln>
          <a:effectLst/>
        </p:spPr>
      </p:pic>
      <p:pic>
        <p:nvPicPr>
          <p:cNvPr id="31747" name="Picture 3"/>
          <p:cNvPicPr>
            <a:picLocks noChangeAspect="1" noChangeArrowheads="1"/>
          </p:cNvPicPr>
          <p:nvPr/>
        </p:nvPicPr>
        <p:blipFill>
          <a:blip r:embed="rId4"/>
          <a:srcRect/>
          <a:stretch>
            <a:fillRect/>
          </a:stretch>
        </p:blipFill>
        <p:spPr bwMode="auto">
          <a:xfrm>
            <a:off x="428596" y="6086475"/>
            <a:ext cx="6124575" cy="771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JAXB</a:t>
            </a:r>
            <a:endParaRPr lang="en-IN" dirty="0"/>
          </a:p>
        </p:txBody>
      </p:sp>
      <p:sp>
        <p:nvSpPr>
          <p:cNvPr id="3" name="Content Placeholder 2"/>
          <p:cNvSpPr>
            <a:spLocks noGrp="1"/>
          </p:cNvSpPr>
          <p:nvPr>
            <p:ph sz="quarter" idx="1"/>
          </p:nvPr>
        </p:nvSpPr>
        <p:spPr>
          <a:xfrm>
            <a:off x="612648" y="1600200"/>
            <a:ext cx="4459418" cy="4495800"/>
          </a:xfrm>
        </p:spPr>
        <p:txBody>
          <a:bodyPr>
            <a:normAutofit/>
          </a:bodyPr>
          <a:lstStyle/>
          <a:p>
            <a:pPr lvl="0"/>
            <a:r>
              <a:rPr lang="en-IN" sz="2000" b="1" dirty="0" smtClean="0">
                <a:solidFill>
                  <a:srgbClr val="002060"/>
                </a:solidFill>
              </a:rPr>
              <a:t>JAXB, stands for Java Architecture for XML Binding, </a:t>
            </a:r>
          </a:p>
          <a:p>
            <a:pPr lvl="0"/>
            <a:r>
              <a:rPr lang="en-IN" sz="2000" b="1" dirty="0" smtClean="0">
                <a:solidFill>
                  <a:srgbClr val="002060"/>
                </a:solidFill>
              </a:rPr>
              <a:t>Using JAXB annotation to convert Java object to / from XML file. </a:t>
            </a:r>
          </a:p>
          <a:p>
            <a:r>
              <a:rPr lang="en-IN" sz="2000" dirty="0" smtClean="0">
                <a:solidFill>
                  <a:srgbClr val="FF0000"/>
                </a:solidFill>
              </a:rPr>
              <a:t>Marshalling </a:t>
            </a:r>
          </a:p>
          <a:p>
            <a:pPr lvl="1"/>
            <a:r>
              <a:rPr lang="en-IN" sz="2000" dirty="0" smtClean="0"/>
              <a:t> Convert a Java object into a XML file.</a:t>
            </a:r>
          </a:p>
          <a:p>
            <a:r>
              <a:rPr lang="en-IN" sz="2000" dirty="0" err="1" smtClean="0">
                <a:solidFill>
                  <a:srgbClr val="FF0000"/>
                </a:solidFill>
              </a:rPr>
              <a:t>Unmarshalling</a:t>
            </a:r>
            <a:r>
              <a:rPr lang="en-IN" sz="2000" dirty="0" smtClean="0">
                <a:solidFill>
                  <a:srgbClr val="FF0000"/>
                </a:solidFill>
              </a:rPr>
              <a:t> </a:t>
            </a:r>
          </a:p>
          <a:p>
            <a:pPr lvl="1"/>
            <a:r>
              <a:rPr lang="en-IN" sz="2000" dirty="0" smtClean="0"/>
              <a:t>Convert XML content into a Java Object.</a:t>
            </a:r>
          </a:p>
          <a:p>
            <a:endParaRPr lang="en-IN" dirty="0"/>
          </a:p>
        </p:txBody>
      </p:sp>
      <p:pic>
        <p:nvPicPr>
          <p:cNvPr id="30722" name="Picture 2"/>
          <p:cNvPicPr>
            <a:picLocks noChangeAspect="1" noChangeArrowheads="1"/>
          </p:cNvPicPr>
          <p:nvPr/>
        </p:nvPicPr>
        <p:blipFill>
          <a:blip r:embed="rId2"/>
          <a:srcRect/>
          <a:stretch>
            <a:fillRect/>
          </a:stretch>
        </p:blipFill>
        <p:spPr bwMode="auto">
          <a:xfrm>
            <a:off x="5108066" y="1571612"/>
            <a:ext cx="3678775" cy="42862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Why JAXB?</a:t>
            </a:r>
            <a:endParaRPr lang="en-IN" dirty="0"/>
          </a:p>
        </p:txBody>
      </p:sp>
      <p:sp>
        <p:nvSpPr>
          <p:cNvPr id="3" name="Content Placeholder 2"/>
          <p:cNvSpPr>
            <a:spLocks noGrp="1"/>
          </p:cNvSpPr>
          <p:nvPr>
            <p:ph sz="quarter" idx="1"/>
          </p:nvPr>
        </p:nvSpPr>
        <p:spPr>
          <a:xfrm>
            <a:off x="612648" y="1600200"/>
            <a:ext cx="4030790" cy="4495800"/>
          </a:xfrm>
        </p:spPr>
        <p:txBody>
          <a:bodyPr>
            <a:normAutofit fontScale="92500" lnSpcReduction="20000"/>
          </a:bodyPr>
          <a:lstStyle/>
          <a:p>
            <a:pPr lvl="0"/>
            <a:r>
              <a:rPr lang="en-US" sz="2000" dirty="0" smtClean="0"/>
              <a:t>JAXB is at higher level of abstraction then DOM and SAX, it directly convert an xml data to object orientation</a:t>
            </a:r>
          </a:p>
          <a:p>
            <a:pPr lvl="0"/>
            <a:endParaRPr lang="en-IN" sz="2000" dirty="0" smtClean="0"/>
          </a:p>
          <a:p>
            <a:pPr lvl="0"/>
            <a:r>
              <a:rPr lang="en-IN" sz="1800" dirty="0" smtClean="0"/>
              <a:t>JAXB helps Java developers to map Java classes to XML representations.</a:t>
            </a:r>
          </a:p>
          <a:p>
            <a:pPr lvl="0"/>
            <a:r>
              <a:rPr lang="en-IN" sz="1800" dirty="0" smtClean="0"/>
              <a:t>JAXB provides two main features: the ability to marshal Java objects into XML and the inverse, i.e. to </a:t>
            </a:r>
            <a:r>
              <a:rPr lang="en-IN" sz="1800" dirty="0" err="1" smtClean="0"/>
              <a:t>unmarshal</a:t>
            </a:r>
            <a:r>
              <a:rPr lang="en-IN" sz="1800" dirty="0" smtClean="0"/>
              <a:t> XML back into Java objects.</a:t>
            </a:r>
          </a:p>
          <a:p>
            <a:pPr lvl="0"/>
            <a:r>
              <a:rPr lang="en-IN" sz="1800" dirty="0" smtClean="0"/>
              <a:t> JAXB mostly is used while implementing web services or any other such client interface for an application where data needs to be transferred in XML format instead of HTML format which is default in case of visual client like web browsers.</a:t>
            </a:r>
            <a:endParaRPr lang="en-IN" dirty="0"/>
          </a:p>
        </p:txBody>
      </p:sp>
      <p:pic>
        <p:nvPicPr>
          <p:cNvPr id="29697" name="Picture 1"/>
          <p:cNvPicPr>
            <a:picLocks noChangeAspect="1" noChangeArrowheads="1"/>
          </p:cNvPicPr>
          <p:nvPr/>
        </p:nvPicPr>
        <p:blipFill>
          <a:blip r:embed="rId2"/>
          <a:srcRect/>
          <a:stretch>
            <a:fillRect/>
          </a:stretch>
        </p:blipFill>
        <p:spPr bwMode="auto">
          <a:xfrm>
            <a:off x="5000625" y="1643050"/>
            <a:ext cx="4143375" cy="3943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JAXB Hello World</a:t>
            </a:r>
            <a:endParaRPr lang="en-IN" dirty="0"/>
          </a:p>
        </p:txBody>
      </p:sp>
      <p:sp>
        <p:nvSpPr>
          <p:cNvPr id="3" name="Content Placeholder 2"/>
          <p:cNvSpPr>
            <a:spLocks noGrp="1"/>
          </p:cNvSpPr>
          <p:nvPr>
            <p:ph sz="quarter" idx="1"/>
          </p:nvPr>
        </p:nvSpPr>
        <p:spPr>
          <a:xfrm>
            <a:off x="612648" y="1600200"/>
            <a:ext cx="3959352" cy="4495800"/>
          </a:xfrm>
        </p:spPr>
        <p:txBody>
          <a:bodyPr>
            <a:normAutofit/>
          </a:bodyPr>
          <a:lstStyle/>
          <a:p>
            <a:r>
              <a:rPr lang="en-IN" sz="1400" dirty="0" smtClean="0"/>
              <a:t>@</a:t>
            </a:r>
            <a:r>
              <a:rPr lang="en-IN" sz="1400" dirty="0" err="1" smtClean="0"/>
              <a:t>XmlAccessorType</a:t>
            </a:r>
            <a:r>
              <a:rPr lang="en-IN" sz="1400" dirty="0" smtClean="0"/>
              <a:t> annotation used to determine how to marshal a file to/from XML:</a:t>
            </a:r>
          </a:p>
          <a:p>
            <a:r>
              <a:rPr lang="en-IN" sz="1400" dirty="0" smtClean="0"/>
              <a:t>Normally the main decision to be made is between FIELD &amp; PROPERTY/PUBLIC. FIELD is particularly useful when you have logic in your get/set methods that you do not want triggered during marshalling/</a:t>
            </a:r>
            <a:r>
              <a:rPr lang="en-IN" sz="1400" dirty="0" err="1" smtClean="0"/>
              <a:t>unmarshalling</a:t>
            </a:r>
            <a:endParaRPr lang="en-IN" sz="1400" dirty="0"/>
          </a:p>
        </p:txBody>
      </p:sp>
      <p:pic>
        <p:nvPicPr>
          <p:cNvPr id="4099" name="Picture 3"/>
          <p:cNvPicPr>
            <a:picLocks noChangeAspect="1" noChangeArrowheads="1"/>
          </p:cNvPicPr>
          <p:nvPr/>
        </p:nvPicPr>
        <p:blipFill>
          <a:blip r:embed="rId2"/>
          <a:srcRect/>
          <a:stretch>
            <a:fillRect/>
          </a:stretch>
        </p:blipFill>
        <p:spPr bwMode="auto">
          <a:xfrm>
            <a:off x="4643438" y="1714488"/>
            <a:ext cx="4286280" cy="451512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JAXB Marshalling</a:t>
            </a:r>
            <a:endParaRPr lang="en-IN" dirty="0"/>
          </a:p>
        </p:txBody>
      </p:sp>
      <p:sp>
        <p:nvSpPr>
          <p:cNvPr id="3" name="Content Placeholder 2"/>
          <p:cNvSpPr>
            <a:spLocks noGrp="1"/>
          </p:cNvSpPr>
          <p:nvPr>
            <p:ph sz="quarter" idx="1"/>
          </p:nvPr>
        </p:nvSpPr>
        <p:spPr/>
        <p:txBody>
          <a:bodyPr/>
          <a:lstStyle/>
          <a:p>
            <a:endParaRPr lang="en-IN"/>
          </a:p>
        </p:txBody>
      </p:sp>
      <p:pic>
        <p:nvPicPr>
          <p:cNvPr id="4" name="Picture 4"/>
          <p:cNvPicPr>
            <a:picLocks noChangeAspect="1" noChangeArrowheads="1"/>
          </p:cNvPicPr>
          <p:nvPr/>
        </p:nvPicPr>
        <p:blipFill>
          <a:blip r:embed="rId2"/>
          <a:srcRect/>
          <a:stretch>
            <a:fillRect/>
          </a:stretch>
        </p:blipFill>
        <p:spPr bwMode="auto">
          <a:xfrm>
            <a:off x="571472" y="1571612"/>
            <a:ext cx="4500562" cy="4772023"/>
          </a:xfrm>
          <a:prstGeom prst="rect">
            <a:avLst/>
          </a:prstGeom>
          <a:noFill/>
          <a:ln w="9525">
            <a:noFill/>
            <a:miter lim="800000"/>
            <a:headEnd/>
            <a:tailEnd/>
          </a:ln>
          <a:effectLst/>
        </p:spPr>
      </p:pic>
      <p:pic>
        <p:nvPicPr>
          <p:cNvPr id="6146" name="Picture 2"/>
          <p:cNvPicPr>
            <a:picLocks noChangeAspect="1" noChangeArrowheads="1"/>
          </p:cNvPicPr>
          <p:nvPr/>
        </p:nvPicPr>
        <p:blipFill>
          <a:blip r:embed="rId3"/>
          <a:srcRect/>
          <a:stretch>
            <a:fillRect/>
          </a:stretch>
        </p:blipFill>
        <p:spPr bwMode="auto">
          <a:xfrm>
            <a:off x="5143504" y="1643050"/>
            <a:ext cx="3714776" cy="24203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sz="quarter" idx="1"/>
          </p:nvPr>
        </p:nvSpPr>
        <p:spPr/>
        <p:txBody>
          <a:bodyPr>
            <a:normAutofit/>
          </a:bodyPr>
          <a:lstStyle/>
          <a:p>
            <a:r>
              <a:rPr lang="en-IN" sz="2000" dirty="0" smtClean="0"/>
              <a:t>Introduction  to XML</a:t>
            </a:r>
          </a:p>
          <a:p>
            <a:r>
              <a:rPr lang="en-IN" sz="2000" dirty="0" smtClean="0"/>
              <a:t>Well formed XML</a:t>
            </a:r>
          </a:p>
          <a:p>
            <a:r>
              <a:rPr lang="en-IN" sz="2000" dirty="0" err="1" smtClean="0"/>
              <a:t>NameSpace</a:t>
            </a:r>
            <a:endParaRPr lang="en-IN" sz="2000" dirty="0" smtClean="0"/>
          </a:p>
          <a:p>
            <a:r>
              <a:rPr lang="en-IN" sz="2000" dirty="0" smtClean="0"/>
              <a:t>XML validation</a:t>
            </a:r>
          </a:p>
          <a:p>
            <a:pPr lvl="1"/>
            <a:r>
              <a:rPr lang="en-IN" sz="2000" dirty="0" smtClean="0"/>
              <a:t>DTD</a:t>
            </a:r>
          </a:p>
          <a:p>
            <a:pPr lvl="1"/>
            <a:r>
              <a:rPr lang="en-IN" sz="2000" dirty="0" smtClean="0"/>
              <a:t>Schema</a:t>
            </a:r>
          </a:p>
        </p:txBody>
      </p:sp>
      <p:sp>
        <p:nvSpPr>
          <p:cNvPr id="53250" name="AutoShape 2" descr="data:image/jpeg;base64,/9j/4AAQSkZJRgABAQAAAQABAAD/2wCEAAkGBxISEhUSEhQWFBQXFRUYGBYXGBoYGRUVFxQWGBgXGBQYHSggGBorHRcUIzEjJSkrLi46Fx8zODMsNygtLiwBCgoKDg0OGxAQGywmICYtLCwsMDQsLCwsLywvLywsLCw0NCwvLC8sLCwsLCwsLCw0LCw0LCwsLCwsLCwsLCwsLP/AABEIAMIBAwMBEQACEQEDEQH/xAAcAAEAAgMBAQEAAAAAAAAAAAAABQYDBAcCAQj/xABFEAABAwIEAggBBwkHBQEAAAABAAIDBBEFBhIhMUEHEyJRYXGBkVIUIzJCkqHRFjNyc5OxssHSNENTYoKi4RUks7TwY//EABoBAQADAQEBAAAAAAAAAAAAAAACAwQFAQb/xAA1EQACAgECAwQIBQUBAQAAAAAAAQIDEQQSITFRExRBcQUiIzJhgaHwM1KRscEVJELR4TRi/9oADAMBAAIRAxEAPwDuKAIAgCAIAgCAIAgCAIAgCAIAgCAIAgCAIAgCAIAgCAIAgCAIAgCAIAgCAIAgCAIAgCAIAgCAIAgCAIAgCAIAgCAIAgCAIDyHi9ri44i+49F7gHpeAIAgCAIAgCAIAgCAIAgCAICIxfGxA8NLL3Fwb252IGx8PcLTTp+1WUyqy3Y8YJCiqmysbI3g4ex4EeYNwqJwcJOLJxkpLKIv8ommXqmMLu1puDxN7EgW4cefJaO6vZvbKu2W7akTayl4QBAEAQBAEAQHlrwdwQR4FMA8Q1DH30Oa63HSQbeyk4yjzR4mnyMqiemJ1SwO0lzQ74bi/spbZYzjgeblnBlUT0IAgOZ5omc2qke1xa4O2cDYjYDiF2tNFOlJnPtbU20ZsI6RTGQyrbqb/isG4/SYOPm32Kpt0GeNf6E4arHCRfcOxCKdgkhe2Rh5tN9+49x8DuubOEoPElg1xkpLKNlRJBAQeLZoghJa09ZJ8LTsD/mdwHlufBaatLOzjyRTO6MeHiV2bGJZz2nWb8Ldh/z6roV6eFfJGWVspF3oXExsJ4ljSfMtC5E1iTRvjyRnUT0IAgCAIDVxDEYoG6pntYOV+JPcANyfJThXKbxFZIymorLNTDsxUs7tEUoLuTSC0nyDgL+inPT2QWZIjG2EnhM8ZqwwzwODPzje0zxI4t9Rt527lLTW9nPL5eJ5dDfE53g+cjBDNFvdw+bPwPNmuPhtuPFviundpVZOMv1McLnGLRZejmhL2mqfwN2x+Q2c737Po5Zdfbx7NfMu00P8me8ezdonDIZGlgsH7Xs4PcHAkjuA4LyjSKVbclx8D2y/EsRZaMPxOGdpdE8PDTYkX2Nr81inXKDxJGiM4y5GhJm2iDtJnbfvAc5v2wLferVpbms7SHb15xklDVx9WZdbTGGl2sG7dIFybjlZU7ZbtuOJZuWM+BoPzLSCMSmZugkgcbki1wGW1HiOXMKxae1y244kO1hjOTZwzFYagF0Lw8DjxBF+F2mxHP2UbKp1vEkSjOMuTMOJZgpqd2mWUNd8IBcR5hoNvVSrossWYojK2EebPUdfDUwyGOUFmlzXOH1Lt4kGxGxvuvNk65rcuJ7ujOLwyKyz1ZZMY5xNsAbNLdNg62zu+59lo1UpNx3RwVUpJPDyROUMdib1r5nhjQIxc8yS/YAbk7cAtGsqlJxUVnn/AAVaeaWW2WzC8ap6i/UyB5HEWIIHfpcAbeK59lM6/eRqhZGfJlYxattiTI++SD79K3VL+2b8zNN+2XyLdX18UDdcr2sbwueZ7gOJPgFz4QlN4ismqUlFZZpYfmSkmdojlBceAIc0ny1AX9FOensgsyRGNsJPCZLKksKvmXKvXl0kTg154td9FxAA2I+idvFbdPq+zW2S4Ge2jc8o5XmLDpYHaZmOYeV+Dv0XDZ3outVZGazFmGcXF4ZXaPF56WXrKeR0bueng4dzmnZw8CFZOuNixJZIxnKLzE6hgHSw10ZFVERIBs6Ldrz3aXHsH1I8uC5lvo559R8PibIatY9ZEZi2damqu0HqYj9Rh3I/zP4nyFh5rRVo66+L4sqnfKfwRrUSvZUi1YLhUsti1tm/G7Yenxeiy26iFfPmXQqlIvsMeloaOQA9hZcdvLyb0sLB7Xh6EAQBAEBxbOeOg4uWTsklhhLW9XGLuc0Rh5AFxxcd/AeC7emrxpsxeG/H5nOtlm3jyNHNOORSujkoaSeney9/m9IJBaWEBl+0CD7hTohKKatkmvM8tabTgsHY8WxhtNSuqZR9GMO08CXkCzB4lxAXGrqdlmyJvlNRjuZwD5LV1EdRW6RpZIDIRt2pXEnSO4Ei/cHBfQboQca/0+Ry9spJyOt9E+PfKKQQv2lp7MI+KP6jvuLT+jfmuRr6dlm5cn+/ibtNPdDb0Kn0i00cGIwRxss2bq3PF3G7pJ3Bx3O23IWWzR2SlTJt8uXyRRfFKxJeP+ywdIsceHYeWUzCwTzNY+znOJGhzju4k2IYBbxKz6SUrrszecL7/ctvSrrxHxZVcOx+hFH1T6KofM5hvMIwe2b2cx+q4aNreW4O61Trt7XcppLpkpjKGzDi89SYyRWTHCsREjXtayKYs1AjcwOLg2/K4B/1eKp1Kj3itrqv3J1buykn8f2MPRdgkNayWWoDn6HhjWXLQOyHF12kEnfy4+ktdfOpqMDzT1Rmm5HzIExixiemaTob8oZvzayQab952/emr9bTRk+fD9hRwta8zSxiqdQYlLJXUxnhkfIWEi7S179TXNJGkuDezpNrexVlftqFGqWGsEZZrsbmsp5L3gFbQzUdTLQjSCx5kYbhzHdWbAsJIbt8Ox3XPujbGyKt+RqrcHFuBXehqpMkNWTy6v8AhkWn0ksSj8ynScpEP0U4XFXPlM4LmxNjsy5AcX69yRY7aOHir9fdKpLb45K9NWpt7vAy1R+QY5FDDcRukhAFybNmsxzSTxFyTv4KKfbaVuXPD+h612dyS+8m3mWqIx+FnIvpv/vuUKV/Zy+ZKz8dfI0s+44Di3VzNkkhh6sdXGLucCxsjgBtuS4A78B4Kekrxp8x4N+P0I3Szbh8kR+a8cgm6t1FRz072k3PV6QeBaQGE9oEcfHyVmnhOOVZNNeZG1qWNiwduw+Vzoo3PFnOYwuBFiHFoJFuW64cklJpHRXI2FE9MNZSRysMcrGvYeLXAEH0KlGTi8xeDxxTWGcY6S8pUNL24agRyHcUzrvJv8JF3MHH6dx4hdnR6m2zhKOV15ffyOffTCHJ/IpVGtzMyLJglIZZGxhzGX+s92lo9f5KqyeyOcFkVl4OtYHk+GEBz/nn95HZHkzn639FxrtZOfBcEb4URjxfEsiyF4QBAEAQBAEBQ8x5bmZWivphqdcOIAuQ4M0HsjctLdtt9zwXRovhKrsp/fiZLapKe+Jvf9bxB9mx0wadrlwfb79IHuo9hRHi5/t/0l2tj5RNbP1HPUuZCyN5jb2rhpIc83A3G2wv9o+ClopVwTlJrJHUKUmklwJ7A8BjgpBTFoIc13Wdz3PHb9OXkAsttznZvXyL4VqMNpTcHwCooawOjje5ocWkhpIfE48yNr/RPm1dCy6u6ri1n+TLCudc+CJHP+XZJpoqiNpcWNDdhctLXlzTbiRufZU6K6MYuEmT1FbbUkbFfh1RiNI9lRG2N7ZGui7Lm3IbY3DiTuHOF/HwUYzr09qcHlY4knGVsPWXka2DVtdSxNp/k5eGDS06XbDkLtBDgOG3cp2V02y3qeMkITsgtu0mgKmeiqWzsDXvZK1jWi12uisAQSTe5Kzvs4XR2PgsZ/Ut9eVb3LqaXRzhD6aKVrmFmqQEXFr9kDgfJT11kZyWHngeaaDink0cAwGSPFJagxuDXOnOojYh7iRvz5Ky62L08Yp8eBCutq1vHU3a7Ea0dZFLStmYS4N7Li0sJOnUACHbW7lGFVLxKM8MlKdnFOOTTyblaSmhqS4WdLHpazns1+5Hm796lqtRGc4peDI01OMW34mTo9wSSmjqA5jm6wy1xa5AfyPmF5rbYzlHDye6eDinlELlnBq2h1Swxmxs17HNPatuDp2O1zuO8rRfZTd6sn8yqqFlfFI3sGy7PUVwralunS4O3BbctFmNa07gCwPp3lV3XV109lBk665SnvkZ8ZwGR+Kx1AjcWh8J1W2s21+1wHNQqtitM4t8eJ7ODdqeOh6zTlqUVja+mF3jSSALkOa3Tw4lpbYG2/FNPfB19lMW1S374m27HMQeNMdKGu73Nfb79IHqVHu9EeMp/t/097W18olvCwGoj8VxmGnF5Hb22aN3HyH8zsra6Z2P1UQnZGHM5tmjPtRICyD5hneN5CP0vq+m/iupToYR4y4v6GKzUyfCPA5bXuJdckkk3JJuSe8k8SuiuRlJzL2X6qpaXwQve1oN3bBptyaXEBx8Bcqq2+ut4k8E4VylyRtwRlpLXAtcNi1wIIPcQdwV7lNZR4W/L+PzwWa12pnwO3A8ubfTbwWW7TQs4vn1L67ZRL7heYoprA/Nv7ncCfB3A+tiuZbpZw480a4XRkTCzFwQBAEAQBAEAQBAEAQBAEAQBAEAQBAEAQBAEAQBAEAQHMM3m9RL+l+5oH8l29L+FE513vsq0ODz1T9EEZeeZ4Nb+k47BXzthWsyZXGEpPCRdcudFkEZElWRO/joFxE0+I4yeth4LnXekJS4V8F9f+GuvSpcZcToMUYaA1oDWgWAAsAByAHALnt54s1EbjOAU9UPnWdrk8bPb5O5jwNwrar51+6yudcZ8yl4jlGaA6mfOx94HaA8Wc/MfculVrIT4S4MyTolHlxMNGtDKkdHoXXiYTxLG/whcGfCTOlHkjOokggCAIAgCAIAgCAIAgCAIAgCAIAgCAIAgCAIAgCAICBrMrQyzOlkLiDY6BsL2A3cN7bcrLVDVzhDbEplRGUssmaamZG0MjaGNHANFh7BZpScnllqSSwjKvD0IAgCAjq3BoZTqI0u5ubsT58j5kK6vUThwTK5VRlzN+NgaABwAAHkFU3niWHpeAIAgCAIAgCAIAgCAIAgCAIAgCAIAgCAIAgCAIAgCAp+YM1ywyvZG1hDbC7g4kmwJ4OHf9y6FGkjOCk2zLZe4ywiuVXSTVN4Rwn0f/Wr16Pr6sq71PoiKn6Xqxpt1MHs/wDqU/6bX1f0PO9z6IywdLNW7+5g9n/1rz+m19WO9z6IkYOkmqd/dw+z/wCtR/p9fVnvep9ESEGeal31IvZ39aj3CvqyXeZdESdHmqUka2MI5hoIPoS4qEtDHHBsktRLxRbWOBAI4EXHkVzeRrPSAIAgCAIAgOeZjxAiokBN7Gw8BYbBdjTQXZJ4MF0nvZtZWxgtnETiQ1922PJ44bcjtb1UNXSnXuXh+xKibUsMvK5RtKVm7GD13UtOzQLgc3u39di33K6ejqShvZjvm921Gjl/ED8pjaDa7rHysbgq3UwXZNkKpPejoa45vCAIAgMVTLoY59r6Wk277C69istI8bwskbg+LmZxaQNhe48wP5rRfp+ySeSqu3e8EusxcEAQBAEAQBAEBRcy5cqJJnujZqa4gg6mjkLixI53XT0+prjWlJmO2mTk2irVmRq93CEftGf1LStbT1+jKXp7OhC1HRpiZO0Lf2sf4qff6Ov0PO7WdDNT9HOJDjC39pH/AFLx66jr9GO7WdCUp8jV44wj9oz+pRetp6/Rnvd7OhnkwmWDaUNafh6xhd9kOupRujP3c/ozx1uPM3qNSZ4jpFH+bZ+i39wXBl7zOmuRmUT0IAgCAIAgOK51rtNfUNvwe372M/Fd7Sr2MTmXP2jNrPJdSVzi3bUWzMPiTc/7w73CjpGracPyf35Er1ss4eZ1CDF43Uoq72j6rrT4N06iPMbhcd1SVnZ+OcG5TW3d4czmWTJHVteHu4Aumf3CzuyPtFvoCuvqcU0bV5GGn17MvzNPKFbfEIW3/vHD2a78FPUr2D8iNL9ojqWY8wxUbWukuS8kNa3na1zc7Abj3XIoolc8RN9lqguJVh0li/5gW/Wb/wAC2f07/wCvp/0z97+H1LhgeMRVcXWxE2vYg8WuHI+4PqsNtUqpbZGmE1NZRXzn+FskrHsLRHrANwS9zXadIbbYnz5LT3GbimnzKe8rLTR9wzNYrIqlvV6NELnfS1XBa7wFuCWaXsZRec5Yjd2ilw8CO6OKzrJpfCMfxBXekFiK8yvSviyTbnmN9SKeGIy3fpDw4b97gLbtG5vcbC6o7k1Xvk8FveE5bUsmXGs4sp6gU5jLvoXdqA+l3Ntv7hRq0jsr35PZ37ZbcE7i1cIIXzEagxt7Da/qs9cN8lHqWzlti2R2VsxtrWvIYWaC0Htar6gbb2HcrdRp3S0s5yQqt7TwIuPP8GuVsjCwR6rG+ovLXhukNsLE3vx5FXPQz2pp5yV95jlpmlF0lRl3ahIZfiHguA79OkA+V1Y/Rzxwlx8iK1azyLvSVLJWNkjOpjgC0jmCufKLi8M1JprKMyiehAEBG4vj1LSi9RMyPuDj2j+iwdp3oFZXTOz3VkjKcY82UvE+liH6NLE6Q/G/sN8w3dx9dK3V+jpP33j6maWrX+KK5VZvrKj6cuhp+rH2B7g6j6krZDS1Q5LPmZ5XTlzZ8o1ayCLTguFySkWaQ3m8iwA8CeJ8lluvhBc+JdCuUjoDW2FhwC4x0D6gCAIAgCAID899IQf/ANUqbcOsj/8AFGvodJ+BHyf7s5d/4jOgdNGFGSmjqGDtQvs79XJYH/cI/crn+jrMTcH4/wAGnVwzFS6FEizPIMIdQ/3hmsP1B+cO/frBHk5b3p09R2nhj68v2M/a+y2feC+9DOEmOlfUPHamfYfq47tH+7rPuXP9I2ZsUF4fuzTpYYju6nPsiB//AFWC/DrpP4JF0NV/55eS/gy0/io69nXFqGmbHJWMEjgSYmaQ9xNhqLWnYDhuduHOy5Gmrtm2q3jqbrZQjhyKNmHpFFVSyxMoZerc02lO7WEcHbNIFj4rdTonXYm5rPQz2X74NKJJ9CVQXxVN+Ukf3tP/AAq/SS9aPkS0nJlRwWnbU4waeUHq3VNTqA2uGGV+m/cdIHqtlk3DTblzwv4M8YqVu19WdhxHDoYaeoMUUcZMEgJYxrbgMdYGw34lcaNkpTjubfE6DhGMXheBwXCsbqIoKjqmmz2xskeOLGOcdvDUezfx7yF37K4SnHd4ZwcyMpKLwdQ6HaeB1M6dp1TlxZJfYxgG7WtHwkWN+fpYcv0jKe/a+Xh8TZpYx27vEq3SPUluLtaOB+TfeQtWjX9u/mU3/i/odMz862HVR7onLmaX8aPmbLvw2VHoRmL46kn44/4XLX6T96JRo+TKtlaBtTi5hlaXR9dUEjk7QXkA94uBtzWu+bhp90eeEUVxUrcP4lz6XqCNlGyZjGteyRjQWgC7HAgt24i9j6LF6Psk7HFvmjRqoLZlG70QVTpMPGr6s0jR5XDv3uKh6QSV3yRLSv2ZdlhNJXMwZqbTuMbWF7xa9zZoJF/EniFro0jsW5vCKLL1F4SOd5gzlWyggS9U3ui7H+/6X3rpVaSqHhnzMk75y8Tndc4l1ybkncncnzJ4rauRnJfL+DVFSbQQvk8QOyPN5s0epVdlsK/eeCUYSl7qOkYJ0by7Gokaz/KztO9XHYH0K51npCP+CNUNK/8AJl1wzLdNBbRGC4fWf2j5i+w9AFhs1Nk+bNUaoR5Il1QWBAEAQBAEAQBAcizfhmqtmNt3OFhzPZaBYei7mll7FHNuXtGdSxWhbPDJC7g9jm+VxsfQ2PouNXNwkpLwOhKO5NHGW4A4v6vT276dPPVe1rLv9qtu7wOXseceJ2jDaNsMUcTfosY1o9Ba6+fnNzk5PxOpGO1JI5ZlbDNNdE624kJI5jZ17j1Xa1EvYPyMFS9oiZ6T8CfM+OaxLGsLD/kOom57r34/5Vm9H2xScfEt1UG2mK7HJKilNJFT2Jj0OsbhrALHS0DYWHPh4qUdNGuztJS8Tx2ucdqRs9FlH1TJ7cC6P9zlX6ReXElpVwZDZbwzTi3WW366oJ8NTZePutF8v7b5L+CquPtvm/5Oj4wy8EwHOKQe7CuTX7680bp+6znnR7gUbjURyNDmSQhjh/q7+R5jyXU11jjtkuaZi08E8p9DBgtLJhdYQd2HsvH+JHfsvA7xe/2hzU7Nupqyuf7M8jmmZt9I2X3OqG1LR2Sxg1D6r2k2v3babeqr0Nq2bGS1MHu3H3FMWrK6F0AY0N0kyll+01ouRc/RBtw4ngvYUVUS3N+QlZOyO1LzJDosouqZP3F0f3Byp9IPLiT0q4MqlLQTRVjpqcfOCSVwsL3BLi4EcwRfxW2ThKpRnywjOlJTzHnxJDMuIz4g2OIxhoDr6WXcXvsQD6AnbxVdFEKMyyTsslZhYL5lDB/klKyE/S3c63xONyPTYei5mpt7WxyRsphsgkTKoLDmGcGkVEt+8H0LRZdvS/hI513vspGIrWihnvLGMYdA8fLKMzG/5zVrA3/wHWb67lVX1XTXs5Y+H/SyqcI+8jtWA5jo6loFNKw2H5v6DgP1ZsQPSy4ltFlfvo6ELIS91kyqSwIAgCAIAgCAIAgCAIAgCAIAgCA+NaBwAHkgPqAIAgCAIAUB8a0DgLID6gKvhVG5tQ0ljhYuuS0i12uHG3iujdZF04T6GWuDU84LOGjjYXXONR9QBAatdh0UwtLG1/mNx5O4j0U4WSh7rwRlCMuaKbjfRtHJcwSujPwvGtvkDs4fet1fpCS99ZM09Kn7rOaZjyJX051GEyMH14fnB9kDUPULoVaumfJ48+BllRZHwIOj4+IPqCP3FaWVF8wHOFZDYdYZG/DL2/Z30vvssVukqn4Y8jRC+cfEvmFZ3iksJWOiPeO233AuPZYLNDOPu8TTDUxfPgWamqWSDUxzXDvaQf3cFjlFxeGjQmnyMqiehAEAQBAEAQBAEAQBAEAQBAEAQBAEAQBAEAQBAEAQBAEAugCAicXy3SVW80LHO+Mdl/222PpdXV32V+6yudUJ80VKv6Ng3eml/wBEv9bR/L1W2HpD86/Qzy0v5WQ8uDTwfnY3NHxDdv2hsPVa4X1z91lEq5R5okcMmcxwcw2cP/rHvCWQU1hnsZOLyjo8T9TQ7vAPuFwmsPB0ke14AgCAIAgCAIAgCAIAgCAIAgCAIAgCAIAgCAIAgCAIDmGcjqqJb72IHkA0LtaRYqRzr+M2UfEWjuW1FDRWawbqxEMI2qNoXjCSJyjaO5QZNInKNo7lWySJ2jUGSR0ij/Ns/Rb+4Lgy5s6a5GZRPQgCAIAgCArldmfq5Ht0AhpI47m3psttej3RUs8zNK/a8YLGFiNIQBAEAQBAEAQBAEAQBAEAQBAEAQBAQuJZZgneZH6gTa+l1gbC1+HcAtFeqshHaiqVMZPLIyXo8oncet+3/wAKzv8Ab8P0Id2gaj+ivDjxEv7Q/gpf1C74foO61nuPovw8cBL+0P4Lz+oXfD9DzutZsR9HlEOHW/b/AOF53+34foe92gbMeSaUcOs+0PwTvtvwPe7wNqDLMDSD2j4E7HzsFGWrsaweqiCJpZS4IAgCAIAgCA5Dmau01U7b8JHLu6deyj5HMtfrs66Fwjpn1AEAQBAEAQBAEAQBAEAQBAEAQBAEBo12MQQnTLI1p423Jt5DgrIUzmsxRCVkY82aD84UI41DB6O/BWd1u/KR7avqYXZ7w0caqP7/AME7pd+Vjt6+p9bnjDjwqoz7/gndLvysdvX1Mrc4UJ4VDD6O/BO63flHbV9TK3M9IeEw9nfgvO7W/lHbQ6mZmPUx4SD2d+Cd2t/Ke9rDqSQKoLAgCAIAgCAID8954rtOIVLf/wBT+4L6LSr2MfI5V/vs/QgXzp1SJzLiklPEHxROme54YGtBNiQdyGi9tvvCuorjZLEnhFdk3FZSyVTEMzYpTtE09OxsdwNwLC/AHS8lvqtsNPppvbGTz9/AzyttisyXAnqrM18ONdEB9EENduA7rAxwNrXsb93BZo6f2/ZSLnb7PeiuQZ5q54/+3p9bmC8r2tc5oNzYNF9trcSSd9tlqejqg/Xl5FC1E5L1V5k7kfNny4Pa8ASM0ns8HNdexAJNjtv5hZ9Xpuxaa5Muou7TmRozdVVU0kdBE17Yzu51rncgG5cAAbGw47e1vdaq4p2vmV9tObaguQy1m6rqagQmKOzSRLYEOYBcHi/4hbgUv0tVcNyb+H3gVXTlLGPM28IzXJLiElIQzQx0oBAOr5s2Fzqt9yrs00Y0KxZzw+pKFzdjiM45rkpJ4omBhD2gnUCTu8tsLOFk02mjbByeeB7dc4SSRI5oxmogMcdNAZnyat7Etbp08bW+LmRwVenqhPLnLCRK2yUcKKyVuuzfX0bmGrgaGOvYC1yBx0ua8gHfgVqjpaLU+zlx+/gUu6yHvosOac1MpKdkwGsy26sHYWLdWo+AFvceay6fTO2bi/DmXW3KEcldxPNmI0zGyTwxsY/6JI52vYhr7g25Hx7lrhpdPY2ot5X30KJXWxWWkTb80vgohU1TA17nWYxpsH3uWm9zYWBN+4eizd2U7dlb4dS7tnGG6XMh3ZoxIQ/KzAzqLB17fUPB1teq3jbx4LR3bT7uz3PP38CrtrcbscC3ZdxllZA2Zgte4c3jpcOIvz7/ACIWG6p1TcWaa5qccok1UTOZZyP/AHMvm3+Bq7Wk/CX34nPv99lGxFbEZ2Vms4qxETao14wico1BkkTlGoMkico1BkkdHoPzUd/gb/CFwZ+8zpR5IzqJIIAgCAIAgODZzwvVXVLrcZT/ACX0Oml7GPkcu5euzrH5a0P+Kf2Uv9C5Hc7un1X+zd3ivr9GRWcM5mOlbJRWe+R7mBzmuszSLuOhwBLt22vtvffgrNPpN1jjZwwQsvSjmJVMz4VijqDrqmubI1/VHqAxo1anNIAcANx9LYfVK1UTo7bbCGMZ4lNsbOzzJ9CQpYHfk25n1u3/AO2VCT/vfvoSX/n++pO9EcRbh4DuPWyX9x/Kyz+kH7b5It0v4ZWeiOBzKyqLuHVm3kJVq9IPNcfvwKdL77InKzq2KWpkw4xNje/aOdzQ7RqeYyAS3cAnnz5q69VuMVdnK6fUrqck24F46Ocqy0pmqamVsk8x30G4aC4ucS4bFxcd7bCywazURsxCCwkaqKnHMnzZW8uMMePTuebNdJUBt9hdxuBfxstN3raRY+BRXwvefieOlN4mr6fqnB3VtYH23setva/fZe6GLjTLPj/oalp2LBZOkPMtXDLFS0elj5A0mVwBtreWNAB2G4JJIPJZtJp4Ti5z5LwLb7ZRajEp/SDguIMji+VVoqCXGzAwN0EN3cCLEje3DmtmjsqlJ7IYKdRGaS3PJJdI0Qfh+Hx2PW9WwtPBoYIWB+r1LPYqvR5V1j8P+ktRjZFHitwXFsR6qCpnpmxMcDrY5ri82LdelpJc6xdYdkbpG2ijMoJ5f398w4WWYUmsG90wYc4U1IyK4ZG5zPaMBn3Ncoejp5nJvm/9nurjiMUjxQ5RxGopWAYpeGSIDR1dwGFtiw9rlw9ElqaYWP2fFPqSjVOUPe4FsyDl35DTuiMwn1SufqaNIHZYzTxPwfesmqv7aaeMcC2mvZHGSyrMXHMc5f2mXzb/AANXa0n4UfvxOfd77NzImBU1RDI6eJshEpaCb7DQw2495Ko1l04TSi8cP9lmnrjKLyiwOyNhp40kXsfxWTvd35mX9hX0PTck4cOFLGPQ/ine7vzMdhX0Mrco0I4U7B7/AIp3q78zHY19DI3LNIOELR6n8V53m38x72MOhlbgVMOEY9z+Kd5t/MOyh0JIKgsCAIAgCAIAgK5iGUYpZHSanAuNyNjvzstdesnCKjhFEqFJ5ya/5Dxf4jvYKff59ER7tHqbn5JwGDqDcjWXh21w4gDbwsALKvvc9+/5E+wjt2mmzI8VrPkc6wIbyDb87XKseulngkQWmXiyTZgDBSmk1HSee1/p6+HmqHqH2vaY4/aLOyWzYbOC4W2mj6tpJGom57z5eSjda7JbmShBQWEaGG5fZSGWWMlzix1gbfpAbcTcBW2ah3YjLgQjUoZaK7Q4FSuLjOSLm40Cw3uTsGkDlYbLdbZbHCrRmhCD9428v4aIqoGAu0G977amWO7htztb0Veolup9fmSqjiz1eRKY1lKGokMl9DjbVtcOsLXtyNreyzU6uVcdvNF1lCm8mA5Hp7MsXAtNydru4e1rbefNS79Zxyed2jwJDHsvRVVi67XtFg4b7dxHMKqjUSq5cidlSnzI05HhI7Uj3P27R5AX2sfPv5K7v0k+CWCvuy8WYs0UALYYLdiNgs4gXNhp4+QFwO8eCnpJcZT8WRvXKJoV+XqLT8055fts4bW5k3aFdVde5euuBCddePVLFh+GiakbFPd43sT9KwPZIPf3HuWK2zZc5V/fU0QjurxIjfyFj3AlcGniLDfzINj7K3v8vGKyQ7supYsIw1lPEIo76QSd+JJNzwWS2x2S3MvhBQWEbirJHMc5f2mXzb/A1drSfhL78Tn3++yd6MP7PL+vP/jjWT0h+IvL+WXaX3X5lxWA1BAEAQBAEAQBAEAQBAEAQBAEAQBAEAQGrJh8TjcsF/Da/srFbNcEyLhF+BmggawWa0N8hx8+9RlJy5s9SS5GRRPQgCAIDHNC14s5ocPEXXqk48UeNJ8zCzDogb6B67/cVN2zfiebI9DaVZIIAgCAquPZTdPK6RsgbqtcFpNiABxB8Fup1irgotGayjdLOSRytgfyOJzC/WXPLybWA7LW2AufhVGov7WWcYLKq9iwTKoLQgCAIAgCAIAgCAIAgCAIAgCAIAgCAIAgCAIAgCAIAgCAIAgCAIAgCAIAgCAIAgCAIAgCAIAgCAIAgCAIAgCAIAgCAIAgCAIAgCAIAgCAIAgCAIAgCAIAgCAIAgCAIAgCAIAgCAIAgCAIAgCAIAgCAIAgCAIAgCAIAgCAIAgCAIAgCAIA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3252" name="AutoShape 4" descr="data:image/jpeg;base64,/9j/4AAQSkZJRgABAQAAAQABAAD/2wCEAAkGBxISEhUSEhQWFBQXFRUYGBYXGBoYGRUVFxQWGBgXGBQYHSggGBorHRcUIzEjJSkrLi46Fx8zODMsNygtLiwBCgoKDg0OGxAQGywmICYtLCwsMDQsLCwsLywvLywsLCw0NCwvLC8sLCwsLCwsLCw0LCw0LCwsLCwsLCwsLCwsLP/AABEIAMIBAwMBEQACEQEDEQH/xAAcAAEAAgMBAQEAAAAAAAAAAAAABQYDBAcCAQj/xABFEAABAwIEAggBBwkHBQEAAAABAAIDBBEFBhIhMUEHEyJRYXGBkVIUIzJCkqHRFjNyc5OxssHSNENTYoKi4RUks7TwY//EABoBAQADAQEBAAAAAAAAAAAAAAACAwQFAQb/xAA1EQACAgECAwQIBQUBAQAAAAAAAQIDEQQSITFRExRBcQUiIzJhgaHwM1KRscEVJELR4TRi/9oADAMBAAIRAxEAPwDuKAIAgCAIAgCAIAgCAIAgCAIAgCAIAgCAIAgCAIAgCAIAgCAIAgCAIAgCAIAgCAIAgCAIAgCAIAgCAIAgCAIAgCAIAgCAIDyHi9ri44i+49F7gHpeAIAgCAIAgCAIAgCAIAgCAICIxfGxA8NLL3Fwb252IGx8PcLTTp+1WUyqy3Y8YJCiqmysbI3g4ex4EeYNwqJwcJOLJxkpLKIv8ommXqmMLu1puDxN7EgW4cefJaO6vZvbKu2W7akTayl4QBAEAQBAEAQHlrwdwQR4FMA8Q1DH30Oa63HSQbeyk4yjzR4mnyMqiemJ1SwO0lzQ74bi/spbZYzjgeblnBlUT0IAgOZ5omc2qke1xa4O2cDYjYDiF2tNFOlJnPtbU20ZsI6RTGQyrbqb/isG4/SYOPm32Kpt0GeNf6E4arHCRfcOxCKdgkhe2Rh5tN9+49x8DuubOEoPElg1xkpLKNlRJBAQeLZoghJa09ZJ8LTsD/mdwHlufBaatLOzjyRTO6MeHiV2bGJZz2nWb8Ldh/z6roV6eFfJGWVspF3oXExsJ4ljSfMtC5E1iTRvjyRnUT0IAgCAIDVxDEYoG6pntYOV+JPcANyfJThXKbxFZIymorLNTDsxUs7tEUoLuTSC0nyDgL+inPT2QWZIjG2EnhM8ZqwwzwODPzje0zxI4t9Rt527lLTW9nPL5eJ5dDfE53g+cjBDNFvdw+bPwPNmuPhtuPFviundpVZOMv1McLnGLRZejmhL2mqfwN2x+Q2c737Po5Zdfbx7NfMu00P8me8ezdonDIZGlgsH7Xs4PcHAkjuA4LyjSKVbclx8D2y/EsRZaMPxOGdpdE8PDTYkX2Nr81inXKDxJGiM4y5GhJm2iDtJnbfvAc5v2wLferVpbms7SHb15xklDVx9WZdbTGGl2sG7dIFybjlZU7ZbtuOJZuWM+BoPzLSCMSmZugkgcbki1wGW1HiOXMKxae1y244kO1hjOTZwzFYagF0Lw8DjxBF+F2mxHP2UbKp1vEkSjOMuTMOJZgpqd2mWUNd8IBcR5hoNvVSrossWYojK2EebPUdfDUwyGOUFmlzXOH1Lt4kGxGxvuvNk65rcuJ7ujOLwyKyz1ZZMY5xNsAbNLdNg62zu+59lo1UpNx3RwVUpJPDyROUMdib1r5nhjQIxc8yS/YAbk7cAtGsqlJxUVnn/AAVaeaWW2WzC8ap6i/UyB5HEWIIHfpcAbeK59lM6/eRqhZGfJlYxattiTI++SD79K3VL+2b8zNN+2XyLdX18UDdcr2sbwueZ7gOJPgFz4QlN4ismqUlFZZpYfmSkmdojlBceAIc0ny1AX9FOensgsyRGNsJPCZLKksKvmXKvXl0kTg154td9FxAA2I+idvFbdPq+zW2S4Ge2jc8o5XmLDpYHaZmOYeV+Dv0XDZ3outVZGazFmGcXF4ZXaPF56WXrKeR0bueng4dzmnZw8CFZOuNixJZIxnKLzE6hgHSw10ZFVERIBs6Ldrz3aXHsH1I8uC5lvo559R8PibIatY9ZEZi2damqu0HqYj9Rh3I/zP4nyFh5rRVo66+L4sqnfKfwRrUSvZUi1YLhUsti1tm/G7Yenxeiy26iFfPmXQqlIvsMeloaOQA9hZcdvLyb0sLB7Xh6EAQBAEBxbOeOg4uWTsklhhLW9XGLuc0Rh5AFxxcd/AeC7emrxpsxeG/H5nOtlm3jyNHNOORSujkoaSeney9/m9IJBaWEBl+0CD7hTohKKatkmvM8tabTgsHY8WxhtNSuqZR9GMO08CXkCzB4lxAXGrqdlmyJvlNRjuZwD5LV1EdRW6RpZIDIRt2pXEnSO4Ei/cHBfQboQca/0+Ry9spJyOt9E+PfKKQQv2lp7MI+KP6jvuLT+jfmuRr6dlm5cn+/ibtNPdDb0Kn0i00cGIwRxss2bq3PF3G7pJ3Bx3O23IWWzR2SlTJt8uXyRRfFKxJeP+ywdIsceHYeWUzCwTzNY+znOJGhzju4k2IYBbxKz6SUrrszecL7/ctvSrrxHxZVcOx+hFH1T6KofM5hvMIwe2b2cx+q4aNreW4O61Trt7XcppLpkpjKGzDi89SYyRWTHCsREjXtayKYs1AjcwOLg2/K4B/1eKp1Kj3itrqv3J1buykn8f2MPRdgkNayWWoDn6HhjWXLQOyHF12kEnfy4+ktdfOpqMDzT1Rmm5HzIExixiemaTob8oZvzayQab952/emr9bTRk+fD9hRwta8zSxiqdQYlLJXUxnhkfIWEi7S179TXNJGkuDezpNrexVlftqFGqWGsEZZrsbmsp5L3gFbQzUdTLQjSCx5kYbhzHdWbAsJIbt8Ox3XPujbGyKt+RqrcHFuBXehqpMkNWTy6v8AhkWn0ksSj8ynScpEP0U4XFXPlM4LmxNjsy5AcX69yRY7aOHir9fdKpLb45K9NWpt7vAy1R+QY5FDDcRukhAFybNmsxzSTxFyTv4KKfbaVuXPD+h612dyS+8m3mWqIx+FnIvpv/vuUKV/Zy+ZKz8dfI0s+44Di3VzNkkhh6sdXGLucCxsjgBtuS4A78B4Kekrxp8x4N+P0I3Szbh8kR+a8cgm6t1FRz072k3PV6QeBaQGE9oEcfHyVmnhOOVZNNeZG1qWNiwduw+Vzoo3PFnOYwuBFiHFoJFuW64cklJpHRXI2FE9MNZSRysMcrGvYeLXAEH0KlGTi8xeDxxTWGcY6S8pUNL24agRyHcUzrvJv8JF3MHH6dx4hdnR6m2zhKOV15ffyOffTCHJ/IpVGtzMyLJglIZZGxhzGX+s92lo9f5KqyeyOcFkVl4OtYHk+GEBz/nn95HZHkzn639FxrtZOfBcEb4URjxfEsiyF4QBAEAQBAEBQ8x5bmZWivphqdcOIAuQ4M0HsjctLdtt9zwXRovhKrsp/fiZLapKe+Jvf9bxB9mx0wadrlwfb79IHuo9hRHi5/t/0l2tj5RNbP1HPUuZCyN5jb2rhpIc83A3G2wv9o+ClopVwTlJrJHUKUmklwJ7A8BjgpBTFoIc13Wdz3PHb9OXkAsttznZvXyL4VqMNpTcHwCooawOjje5ocWkhpIfE48yNr/RPm1dCy6u6ri1n+TLCudc+CJHP+XZJpoqiNpcWNDdhctLXlzTbiRufZU6K6MYuEmT1FbbUkbFfh1RiNI9lRG2N7ZGui7Lm3IbY3DiTuHOF/HwUYzr09qcHlY4knGVsPWXka2DVtdSxNp/k5eGDS06XbDkLtBDgOG3cp2V02y3qeMkITsgtu0mgKmeiqWzsDXvZK1jWi12uisAQSTe5Kzvs4XR2PgsZ/Ut9eVb3LqaXRzhD6aKVrmFmqQEXFr9kDgfJT11kZyWHngeaaDink0cAwGSPFJagxuDXOnOojYh7iRvz5Ky62L08Yp8eBCutq1vHU3a7Ea0dZFLStmYS4N7Li0sJOnUACHbW7lGFVLxKM8MlKdnFOOTTyblaSmhqS4WdLHpazns1+5Hm796lqtRGc4peDI01OMW34mTo9wSSmjqA5jm6wy1xa5AfyPmF5rbYzlHDye6eDinlELlnBq2h1Swxmxs17HNPatuDp2O1zuO8rRfZTd6sn8yqqFlfFI3sGy7PUVwralunS4O3BbctFmNa07gCwPp3lV3XV109lBk665SnvkZ8ZwGR+Kx1AjcWh8J1W2s21+1wHNQqtitM4t8eJ7ODdqeOh6zTlqUVja+mF3jSSALkOa3Tw4lpbYG2/FNPfB19lMW1S374m27HMQeNMdKGu73Nfb79IHqVHu9EeMp/t/097W18olvCwGoj8VxmGnF5Hb22aN3HyH8zsra6Z2P1UQnZGHM5tmjPtRICyD5hneN5CP0vq+m/iupToYR4y4v6GKzUyfCPA5bXuJdckkk3JJuSe8k8SuiuRlJzL2X6qpaXwQve1oN3bBptyaXEBx8Bcqq2+ut4k8E4VylyRtwRlpLXAtcNi1wIIPcQdwV7lNZR4W/L+PzwWa12pnwO3A8ubfTbwWW7TQs4vn1L67ZRL7heYoprA/Nv7ncCfB3A+tiuZbpZw480a4XRkTCzFwQBAEAQBAEAQBAEAQBAEAQBAEAQBAEAQBAEAQBAEAQHMM3m9RL+l+5oH8l29L+FE513vsq0ODz1T9EEZeeZ4Nb+k47BXzthWsyZXGEpPCRdcudFkEZElWRO/joFxE0+I4yeth4LnXekJS4V8F9f+GuvSpcZcToMUYaA1oDWgWAAsAByAHALnt54s1EbjOAU9UPnWdrk8bPb5O5jwNwrar51+6yudcZ8yl4jlGaA6mfOx94HaA8Wc/MfculVrIT4S4MyTolHlxMNGtDKkdHoXXiYTxLG/whcGfCTOlHkjOokggCAIAgCAIAgCAIAgCAIAgCAIAgCAIAgCAIAgCAICBrMrQyzOlkLiDY6BsL2A3cN7bcrLVDVzhDbEplRGUssmaamZG0MjaGNHANFh7BZpScnllqSSwjKvD0IAgCAjq3BoZTqI0u5ubsT58j5kK6vUThwTK5VRlzN+NgaABwAAHkFU3niWHpeAIAgCAIAgCAIAgCAIAgCAIAgCAIAgCAIAgCAIAgCAp+YM1ywyvZG1hDbC7g4kmwJ4OHf9y6FGkjOCk2zLZe4ywiuVXSTVN4Rwn0f/Wr16Pr6sq71PoiKn6Xqxpt1MHs/wDqU/6bX1f0PO9z6IywdLNW7+5g9n/1rz+m19WO9z6IkYOkmqd/dw+z/wCtR/p9fVnvep9ESEGeal31IvZ39aj3CvqyXeZdESdHmqUka2MI5hoIPoS4qEtDHHBsktRLxRbWOBAI4EXHkVzeRrPSAIAgCAIAgOeZjxAiokBN7Gw8BYbBdjTQXZJ4MF0nvZtZWxgtnETiQ1922PJ44bcjtb1UNXSnXuXh+xKibUsMvK5RtKVm7GD13UtOzQLgc3u39di33K6ejqShvZjvm921Gjl/ED8pjaDa7rHysbgq3UwXZNkKpPejoa45vCAIAgMVTLoY59r6Wk277C69istI8bwskbg+LmZxaQNhe48wP5rRfp+ySeSqu3e8EusxcEAQBAEAQBAEBRcy5cqJJnujZqa4gg6mjkLixI53XT0+prjWlJmO2mTk2irVmRq93CEftGf1LStbT1+jKXp7OhC1HRpiZO0Lf2sf4qff6Ov0PO7WdDNT9HOJDjC39pH/AFLx66jr9GO7WdCUp8jV44wj9oz+pRetp6/Rnvd7OhnkwmWDaUNafh6xhd9kOupRujP3c/ozx1uPM3qNSZ4jpFH+bZ+i39wXBl7zOmuRmUT0IAgCAIAgOK51rtNfUNvwe372M/Fd7Sr2MTmXP2jNrPJdSVzi3bUWzMPiTc/7w73CjpGracPyf35Er1ss4eZ1CDF43Uoq72j6rrT4N06iPMbhcd1SVnZ+OcG5TW3d4czmWTJHVteHu4Aumf3CzuyPtFvoCuvqcU0bV5GGn17MvzNPKFbfEIW3/vHD2a78FPUr2D8iNL9ojqWY8wxUbWukuS8kNa3na1zc7Abj3XIoolc8RN9lqguJVh0li/5gW/Wb/wAC2f07/wCvp/0z97+H1LhgeMRVcXWxE2vYg8WuHI+4PqsNtUqpbZGmE1NZRXzn+FskrHsLRHrANwS9zXadIbbYnz5LT3GbimnzKe8rLTR9wzNYrIqlvV6NELnfS1XBa7wFuCWaXsZRec5Yjd2ilw8CO6OKzrJpfCMfxBXekFiK8yvSviyTbnmN9SKeGIy3fpDw4b97gLbtG5vcbC6o7k1Xvk8FveE5bUsmXGs4sp6gU5jLvoXdqA+l3Ntv7hRq0jsr35PZ37ZbcE7i1cIIXzEagxt7Da/qs9cN8lHqWzlti2R2VsxtrWvIYWaC0Htar6gbb2HcrdRp3S0s5yQqt7TwIuPP8GuVsjCwR6rG+ovLXhukNsLE3vx5FXPQz2pp5yV95jlpmlF0lRl3ahIZfiHguA79OkA+V1Y/Rzxwlx8iK1azyLvSVLJWNkjOpjgC0jmCufKLi8M1JprKMyiehAEBG4vj1LSi9RMyPuDj2j+iwdp3oFZXTOz3VkjKcY82UvE+liH6NLE6Q/G/sN8w3dx9dK3V+jpP33j6maWrX+KK5VZvrKj6cuhp+rH2B7g6j6krZDS1Q5LPmZ5XTlzZ8o1ayCLTguFySkWaQ3m8iwA8CeJ8lluvhBc+JdCuUjoDW2FhwC4x0D6gCAIAgCAID899IQf/ANUqbcOsj/8AFGvodJ+BHyf7s5d/4jOgdNGFGSmjqGDtQvs79XJYH/cI/crn+jrMTcH4/wAGnVwzFS6FEizPIMIdQ/3hmsP1B+cO/frBHk5b3p09R2nhj68v2M/a+y2feC+9DOEmOlfUPHamfYfq47tH+7rPuXP9I2ZsUF4fuzTpYYju6nPsiB//AFWC/DrpP4JF0NV/55eS/gy0/io69nXFqGmbHJWMEjgSYmaQ9xNhqLWnYDhuduHOy5Gmrtm2q3jqbrZQjhyKNmHpFFVSyxMoZerc02lO7WEcHbNIFj4rdTonXYm5rPQz2X74NKJJ9CVQXxVN+Ukf3tP/AAq/SS9aPkS0nJlRwWnbU4waeUHq3VNTqA2uGGV+m/cdIHqtlk3DTblzwv4M8YqVu19WdhxHDoYaeoMUUcZMEgJYxrbgMdYGw34lcaNkpTjubfE6DhGMXheBwXCsbqIoKjqmmz2xskeOLGOcdvDUezfx7yF37K4SnHd4ZwcyMpKLwdQ6HaeB1M6dp1TlxZJfYxgG7WtHwkWN+fpYcv0jKe/a+Xh8TZpYx27vEq3SPUluLtaOB+TfeQtWjX9u/mU3/i/odMz862HVR7onLmaX8aPmbLvw2VHoRmL46kn44/4XLX6T96JRo+TKtlaBtTi5hlaXR9dUEjk7QXkA94uBtzWu+bhp90eeEUVxUrcP4lz6XqCNlGyZjGteyRjQWgC7HAgt24i9j6LF6Psk7HFvmjRqoLZlG70QVTpMPGr6s0jR5XDv3uKh6QSV3yRLSv2ZdlhNJXMwZqbTuMbWF7xa9zZoJF/EniFro0jsW5vCKLL1F4SOd5gzlWyggS9U3ui7H+/6X3rpVaSqHhnzMk75y8Tndc4l1ybkncncnzJ4rauRnJfL+DVFSbQQvk8QOyPN5s0epVdlsK/eeCUYSl7qOkYJ0by7Gokaz/KztO9XHYH0K51npCP+CNUNK/8AJl1wzLdNBbRGC4fWf2j5i+w9AFhs1Nk+bNUaoR5Il1QWBAEAQBAEAQBAcizfhmqtmNt3OFhzPZaBYei7mll7FHNuXtGdSxWhbPDJC7g9jm+VxsfQ2PouNXNwkpLwOhKO5NHGW4A4v6vT276dPPVe1rLv9qtu7wOXseceJ2jDaNsMUcTfosY1o9Ba6+fnNzk5PxOpGO1JI5ZlbDNNdE624kJI5jZ17j1Xa1EvYPyMFS9oiZ6T8CfM+OaxLGsLD/kOom57r34/5Vm9H2xScfEt1UG2mK7HJKilNJFT2Jj0OsbhrALHS0DYWHPh4qUdNGuztJS8Tx2ucdqRs9FlH1TJ7cC6P9zlX6ReXElpVwZDZbwzTi3WW366oJ8NTZePutF8v7b5L+CquPtvm/5Oj4wy8EwHOKQe7CuTX7680bp+6znnR7gUbjURyNDmSQhjh/q7+R5jyXU11jjtkuaZi08E8p9DBgtLJhdYQd2HsvH+JHfsvA7xe/2hzU7Nupqyuf7M8jmmZt9I2X3OqG1LR2Sxg1D6r2k2v3babeqr0Nq2bGS1MHu3H3FMWrK6F0AY0N0kyll+01ouRc/RBtw4ngvYUVUS3N+QlZOyO1LzJDosouqZP3F0f3Byp9IPLiT0q4MqlLQTRVjpqcfOCSVwsL3BLi4EcwRfxW2ThKpRnywjOlJTzHnxJDMuIz4g2OIxhoDr6WXcXvsQD6AnbxVdFEKMyyTsslZhYL5lDB/klKyE/S3c63xONyPTYei5mpt7WxyRsphsgkTKoLDmGcGkVEt+8H0LRZdvS/hI513vspGIrWihnvLGMYdA8fLKMzG/5zVrA3/wHWb67lVX1XTXs5Y+H/SyqcI+8jtWA5jo6loFNKw2H5v6DgP1ZsQPSy4ltFlfvo6ELIS91kyqSwIAgCAIAgCAIAgCAIAgCAIAgCA+NaBwAHkgPqAIAgCAIAUB8a0DgLID6gKvhVG5tQ0ljhYuuS0i12uHG3iujdZF04T6GWuDU84LOGjjYXXONR9QBAatdh0UwtLG1/mNx5O4j0U4WSh7rwRlCMuaKbjfRtHJcwSujPwvGtvkDs4fet1fpCS99ZM09Kn7rOaZjyJX051GEyMH14fnB9kDUPULoVaumfJ48+BllRZHwIOj4+IPqCP3FaWVF8wHOFZDYdYZG/DL2/Z30vvssVukqn4Y8jRC+cfEvmFZ3iksJWOiPeO233AuPZYLNDOPu8TTDUxfPgWamqWSDUxzXDvaQf3cFjlFxeGjQmnyMqiehAEAQBAEAQBAEAQBAEAQBAEAQBAEAQBAEAQBAEAQBAEAugCAicXy3SVW80LHO+Mdl/222PpdXV32V+6yudUJ80VKv6Ng3eml/wBEv9bR/L1W2HpD86/Qzy0v5WQ8uDTwfnY3NHxDdv2hsPVa4X1z91lEq5R5okcMmcxwcw2cP/rHvCWQU1hnsZOLyjo8T9TQ7vAPuFwmsPB0ke14AgCAIAgCAIAgCAIAgCAIAgCAIAgCAIAgCAIAgCAIDmGcjqqJb72IHkA0LtaRYqRzr+M2UfEWjuW1FDRWawbqxEMI2qNoXjCSJyjaO5QZNInKNo7lWySJ2jUGSR0ij/Ns/Rb+4Lgy5s6a5GZRPQgCAIAgCArldmfq5Ht0AhpI47m3psttej3RUs8zNK/a8YLGFiNIQBAEAQBAEAQBAEAQBAEAQBAEAQBAQuJZZgneZH6gTa+l1gbC1+HcAtFeqshHaiqVMZPLIyXo8oncet+3/wAKzv8Ab8P0Id2gaj+ivDjxEv7Q/gpf1C74foO61nuPovw8cBL+0P4Lz+oXfD9DzutZsR9HlEOHW/b/AOF53+34foe92gbMeSaUcOs+0PwTvtvwPe7wNqDLMDSD2j4E7HzsFGWrsaweqiCJpZS4IAgCAIAgCA5Dmau01U7b8JHLu6deyj5HMtfrs66Fwjpn1AEAQBAEAQBAEAQBAEAQBAEAQBAEBo12MQQnTLI1p423Jt5DgrIUzmsxRCVkY82aD84UI41DB6O/BWd1u/KR7avqYXZ7w0caqP7/AME7pd+Vjt6+p9bnjDjwqoz7/gndLvysdvX1Mrc4UJ4VDD6O/BO63flHbV9TK3M9IeEw9nfgvO7W/lHbQ6mZmPUx4SD2d+Cd2t/Ke9rDqSQKoLAgCAIAgCAID8954rtOIVLf/wBT+4L6LSr2MfI5V/vs/QgXzp1SJzLiklPEHxROme54YGtBNiQdyGi9tvvCuorjZLEnhFdk3FZSyVTEMzYpTtE09OxsdwNwLC/AHS8lvqtsNPppvbGTz9/AzyttisyXAnqrM18ONdEB9EENduA7rAxwNrXsb93BZo6f2/ZSLnb7PeiuQZ5q54/+3p9bmC8r2tc5oNzYNF9trcSSd9tlqejqg/Xl5FC1E5L1V5k7kfNny4Pa8ASM0ns8HNdexAJNjtv5hZ9Xpuxaa5Muou7TmRozdVVU0kdBE17Yzu51rncgG5cAAbGw47e1vdaq4p2vmV9tObaguQy1m6rqagQmKOzSRLYEOYBcHi/4hbgUv0tVcNyb+H3gVXTlLGPM28IzXJLiElIQzQx0oBAOr5s2Fzqt9yrs00Y0KxZzw+pKFzdjiM45rkpJ4omBhD2gnUCTu8tsLOFk02mjbByeeB7dc4SSRI5oxmogMcdNAZnyat7Etbp08bW+LmRwVenqhPLnLCRK2yUcKKyVuuzfX0bmGrgaGOvYC1yBx0ua8gHfgVqjpaLU+zlx+/gUu6yHvosOac1MpKdkwGsy26sHYWLdWo+AFvceay6fTO2bi/DmXW3KEcldxPNmI0zGyTwxsY/6JI52vYhr7g25Hx7lrhpdPY2ot5X30KJXWxWWkTb80vgohU1TA17nWYxpsH3uWm9zYWBN+4eizd2U7dlb4dS7tnGG6XMh3ZoxIQ/KzAzqLB17fUPB1teq3jbx4LR3bT7uz3PP38CrtrcbscC3ZdxllZA2Zgte4c3jpcOIvz7/ACIWG6p1TcWaa5qccok1UTOZZyP/AHMvm3+Bq7Wk/CX34nPv99lGxFbEZ2Vms4qxETao14wico1BkkTlGoMkico1BkkdHoPzUd/gb/CFwZ+8zpR5IzqJIIAgCAIAgODZzwvVXVLrcZT/ACX0Oml7GPkcu5euzrH5a0P+Kf2Uv9C5Hc7un1X+zd3ivr9GRWcM5mOlbJRWe+R7mBzmuszSLuOhwBLt22vtvffgrNPpN1jjZwwQsvSjmJVMz4VijqDrqmubI1/VHqAxo1anNIAcANx9LYfVK1UTo7bbCGMZ4lNsbOzzJ9CQpYHfk25n1u3/AO2VCT/vfvoSX/n++pO9EcRbh4DuPWyX9x/Kyz+kH7b5It0v4ZWeiOBzKyqLuHVm3kJVq9IPNcfvwKdL77InKzq2KWpkw4xNje/aOdzQ7RqeYyAS3cAnnz5q69VuMVdnK6fUrqck24F46Ocqy0pmqamVsk8x30G4aC4ucS4bFxcd7bCywazURsxCCwkaqKnHMnzZW8uMMePTuebNdJUBt9hdxuBfxstN3raRY+BRXwvefieOlN4mr6fqnB3VtYH23setva/fZe6GLjTLPj/oalp2LBZOkPMtXDLFS0elj5A0mVwBtreWNAB2G4JJIPJZtJp4Ti5z5LwLb7ZRajEp/SDguIMji+VVoqCXGzAwN0EN3cCLEje3DmtmjsqlJ7IYKdRGaS3PJJdI0Qfh+Hx2PW9WwtPBoYIWB+r1LPYqvR5V1j8P+ktRjZFHitwXFsR6qCpnpmxMcDrY5ri82LdelpJc6xdYdkbpG2ijMoJ5f398w4WWYUmsG90wYc4U1IyK4ZG5zPaMBn3Ncoejp5nJvm/9nurjiMUjxQ5RxGopWAYpeGSIDR1dwGFtiw9rlw9ElqaYWP2fFPqSjVOUPe4FsyDl35DTuiMwn1SufqaNIHZYzTxPwfesmqv7aaeMcC2mvZHGSyrMXHMc5f2mXzb/AANXa0n4UfvxOfd77NzImBU1RDI6eJshEpaCb7DQw2495Ko1l04TSi8cP9lmnrjKLyiwOyNhp40kXsfxWTvd35mX9hX0PTck4cOFLGPQ/ine7vzMdhX0Mrco0I4U7B7/AIp3q78zHY19DI3LNIOELR6n8V53m38x72MOhlbgVMOEY9z+Kd5t/MOyh0JIKgsCAIAgCAIAgK5iGUYpZHSanAuNyNjvzstdesnCKjhFEqFJ5ya/5Dxf4jvYKff59ER7tHqbn5JwGDqDcjWXh21w4gDbwsALKvvc9+/5E+wjt2mmzI8VrPkc6wIbyDb87XKseulngkQWmXiyTZgDBSmk1HSee1/p6+HmqHqH2vaY4/aLOyWzYbOC4W2mj6tpJGom57z5eSjda7JbmShBQWEaGG5fZSGWWMlzix1gbfpAbcTcBW2ah3YjLgQjUoZaK7Q4FSuLjOSLm40Cw3uTsGkDlYbLdbZbHCrRmhCD9428v4aIqoGAu0G977amWO7htztb0Veolup9fmSqjiz1eRKY1lKGokMl9DjbVtcOsLXtyNreyzU6uVcdvNF1lCm8mA5Hp7MsXAtNydru4e1rbefNS79Zxyed2jwJDHsvRVVi67XtFg4b7dxHMKqjUSq5cidlSnzI05HhI7Uj3P27R5AX2sfPv5K7v0k+CWCvuy8WYs0UALYYLdiNgs4gXNhp4+QFwO8eCnpJcZT8WRvXKJoV+XqLT8055fts4bW5k3aFdVde5euuBCddePVLFh+GiakbFPd43sT9KwPZIPf3HuWK2zZc5V/fU0QjurxIjfyFj3AlcGniLDfzINj7K3v8vGKyQ7supYsIw1lPEIo76QSd+JJNzwWS2x2S3MvhBQWEbirJHMc5f2mXzb/A1drSfhL78Tn3++yd6MP7PL+vP/jjWT0h+IvL+WXaX3X5lxWA1BAEAQBAEAQBAEAQBAEAQBAEAQBAEAQGrJh8TjcsF/Da/srFbNcEyLhF+BmggawWa0N8hx8+9RlJy5s9SS5GRRPQgCAIDHNC14s5ocPEXXqk48UeNJ8zCzDogb6B67/cVN2zfiebI9DaVZIIAgCAquPZTdPK6RsgbqtcFpNiABxB8Fup1irgotGayjdLOSRytgfyOJzC/WXPLybWA7LW2AufhVGov7WWcYLKq9iwTKoLQgCAIAgCAIAgCAIAgCAIAgCAIAgCAIAgCAIAgCAIAgCAIAgCAIAgCAIAgCAIAgCAIAgCAIAgCAIAgCAIAgCAIAgCAIAgCAIAgCAIAgCAIAgCAIAgCAIAgCAIAgCAIAgCAIAgCAIAgCAIAgCAIAgCAIAgCAIAgCAIAgCAIAgCAIAgCAIA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3254" name="AutoShape 6" descr="data:image/jpeg;base64,/9j/4AAQSkZJRgABAQAAAQABAAD/2wCEAAkGBxQSDhQSEREQFBUSEhYUFRcVEBIUFRIUFBYWHhYSFhUZHSggGBomHBQWITEhJSkrLi4uFyszODMsNygtLisBCgoKDg0OGxAQGywkHyYuLDIvMC83NywsNDQsLC0sLys0LCwsLCwsLC8tLDctLCwsLCwsLCwsLS0sLCwsLCwsLP/AABEIANcA6gMBEQACEQEDEQH/xAAbAAEAAgMBAQAAAAAAAAAAAAAABQYCBAcDAf/EAEgQAAEDAAIKDQsDAwQDAAAAAAEAAgMEEQUGEhYhMVJTkZIHFDRBUWFyc4GxstHSExUiMjM1cYKhosJCk8EjVINDYuHwJGOU/8QAGwEBAAMBAQEBAAAAAAAAAAAAAAEFBgQDAgf/xAA1EQABAgIHBgQHAQADAQAAAAAAAQIDBAUREhMxUXEUITNBUtEyNKGxFWGBkcHw8eEiI2JD/9oADAMBAAIRAxEAPwDuKAIAgCAIAgCA07KWSjo8d3K6oV1AAVlx4AEBBX9QZqfVj8aisHy/qDNT6sfjSsC/qDNT6sfjSsC/qDNT6sfjSsC/qDNT6sfjSsC/qDNT6sfjSsC/qDNT6sfjSsC/qDNT6sfjSsC/qDNT6sfjSsC/qDNT6sfjSsC/qDNT6sfjSsC/qDNT6sfjSsC/qDNT6sfjSsC/qDNT6sfjSsHpHbvRzjbM34saa+LA4pWD2o1uFGeai57OWzBpFYHSprBOxStc0Oa5rgcRaQQfgQgM0AQBAEAQBAEAQBAEAQBAUbZGPpwD/a/rb3KFB72Ntco74InuY4l8bHH+o4YXNBOCvjQGzetRsh37j+9AL1qNkO/cf3oBetRsh37j+9AZC1ajZDv3H96A+i1Wi5Dv3H96AyFqlFzbv3H96A+i1Oi5t37j+9AZC1Ki5t37r+9AfRajRc2791/egBtQoubd+6/vSoHm61KjZDv3H96A8nWq0fId+4/vQg8nWsUfId+4/vUA1KbazFcEsu2kAkelWCQN+tAVERktJAwBSD3sXZeSB9cTy077Tha74txH440B0GwFs8dIqY6qOXJJwP5B/jH8cakkn0AQBAEAQBAEAQBAEAQFF2RvaQ8l/W1QoJ+w25YeZj7AQG4gCAIAgPoKAzBQGQKAyBQGQKkGQKA+oDzfGgPB8agHi+JCCg2tNre9vCyvQQP5QGNlrDA1luA/T/hAQPlXRuuZKxwO4Pj3oC/2rW1XVUNIdhOBkh3+Brzw8e/v4cJElyUgIAgCAIAgCAIAgCAouyN7SHkv62qFBP2G3LDzMfYCA3EAQBAEAQAFAZAoDIFAZAoDMFAZAqQZAoD4WoDydHhUA5xav7d3NntNUEEpTG+kav8Ag4EBC2QooeKiP+8SkEDUYnXLsLDiOTxHiQHRbS7YLsCjymtwH9Nx/WB+g8YG/vj4YSEluUgIAgCAIAgCAIAgKLsje0h5L+tqhQT9htyw8zH2AgNxAEAQBAEAQBAfQUBkCgMgUBkCgMgUBmCpB9rQHMrU/auP/r63NXyQTksBLiaxhQGtSKFWMf0QEFZKg4DXhUgi6I9zHAAkFhBaRjFRwdIQHXLAWTFIo7ZMF16rxwPGPTgPwKkkkUBi94ArJAA3yagirUSiKuB5bcjzkeu3vXzbbmfV27JRtyPOR67e9LbcxduyUbcjzkeu3vS23MXbslG3I85Hrt70ttzF27JRtyPOR67e9LbcxduyUbcjzkeu3vS23MXbslKTshTNdJDcuafRficDvt4FCvbmLt+Sk7YeksFFhBewVQx/rbkDjS23MXb8lNvbTM5Hrt70ttzF27JRtpmcj1296W25i7dko20zOR67e9LbcxduyUbaZnI9dveltuYu3ZKNtMzkeu3vS23MXbslG2mZyPXb3pbbmLt2SjbTM5Hrt70ttzF27JRtpmcj1296W25i7dkp922zOR67e9LbcxduyU+imR5yPXb3pbbmLt2SmQpkecj1296W25i7dkpkKZHnI9dveltuYu3ZKZCmR5yPXb3qbTcyLDslPaR3on4HqX0fJy+h0alRGtkM7SRUf6Dzg6Wr5INmunH/AE6R/wDOR+KkGW0acf0TaAEB5y2Mpn6o5Tqu+gQERSYnB1T2ua4bzmlp0FAWrY9pZE8kW89l0OUw/wAh32ohJfVIKTspOPkIRvGQkjeJDcB+p0qqpZf+tupbUT43L8im0WwT3sD7pgDhWAa66tCoKy5WKiLUet7j8uPQe5RaIvkF7j8uPQe5LQvkF7j8uPQe5LQvkF7j8uPQe5LQvkF7b8tmg9yWhfIfb3H5bNBS0L5Be4/LZoKWhfIL3H5bNBS0L5Be4/LZoKWhfIL3H5bNBS0L5Be47LZoKWhfIL3HZbNBS0L5Be47LZoKWhfIL3HZbNBS0L5Be47LZoKWhfIL3HZbNBS0L5Be27LZoKWhfIL23ZbNBS0L5Be27LZoKWhfGhZGxxhIDi03QNRHFjH1Cms+2vtHWLW3k0Kjkkk+RZhPJC1sstcFteSGWmkqjvqzUkwV7HOZAqQZVoDFzEBH2SsayZhZI2sbx32nhad4qAUi1Vvk7JsZXXU6RhPDU1+HS1CDpakkpGyl7GDnHdlVNLcNupb0T43aENC8ihsINRuG9YWdetVZatRFiVKae235btK8LanVdMyG235btKW1F0zIbbflu0pbUXTMhtt+W7SltRdMyG235btKW1F0zIbbflu0pbUXTMhtt+W7SlpRdsyG235btKWlF2zIbbflu0pbUXbMhtt+W7SlpRdsyG235btKWlF2zIbbflu0pbUXbMhtt+W7SltRdsyG235btKW1F2zI+bbflu0paUXTMhtt+W7SlpRdMyG235btKWlF0zIbbflu0paUXTMjOGlPL2i6d6w3+NSjlrIdDbZXcedtWOP5/wAV0tOeDzOg2tH/AMGj8yzqC1stwWaIZqb479VJQFe5zmQKAyBUgyBQH2pAc5sJ74HPzdUigHSFIKRspexg5x3ZVTS3DbqW9E+N2hCs3E3kM6ws5EwUtmcX7mlRaOZJGxtxvcGjHVhOM1by84UN0V6Mbip1RHpDYr1wQsBtLny4NZ/hVp8EmM2+vYrPjEDJ3p3K29pBIIIINRBxgjGCqhzVatSlqioqVofFBJuWKsa+kSeTjqrqJJcSGgDhIB4gumWlXzD7DDnmJhkBlt5M3lT5cGs/wKw+CR82+vY4fjEDJ3p3IGajESmNvpuDi30A510RjucFZ0KrdBckRYab1w3Fk2IisR67k+ZOttLnIBu4cPC59fYVmlCR15t9exXLS8BFwd6dyPszYOSjBpkLCHkgFpcaiKsBrA4fouWbkIssiK+pa8v4h0ys7DmFVGV7s/6Ra4TsCAm7GWszTxCVjog1xNV05wOA1E4GnfBVlL0XGjw0iNVKlz/hXx6RhQXqxyLX8v6bV5U+XBrP8C9/gkfNvr2PH4xAyd6dytBUxbExYq12akML23LRXgu7tt1xtqaawrCWo2NHbabUifOvscMxSEKA6y6tV+VXc8rM2Eko1z5R0Zu66rkuPq1V11gcK+JuRiS1VtU35fxD7lZxkxXYRd2f9IxcR1hAelH9dvKHWpbifL/Cp9tqxx/P+K62nJB5l+tbP/hQcyzqC1stwW6IZqb479VJQFe5zmQKAyBQGQKAyBUg53YT3wOfm6pFAOkKQUjZS9jBzjuyqmluG3Ut6J8btCFZuJvIZ1hZyJgpbM4v3NexlNdDM2VuNpwjKBxt6Qolo6wIqRE5HvHgpGhqxeZ1WjTtkY17DW1wDgeIrbw3te1HNwUxz2KxytdihSLeLF3EgnaPRkwO4n8PSPqDwrOUzK2X3zcFx1/0v6JmbbLp2KYaf4VdUhcHSLUrF+Qo9bhU+WpzuED9LegHSSthRkrcQd/iXev4T95mVpGZvotSYJuT8qfbarKeQo5uTU+StrOEZT+gfUhTSU1cQd3iXcnf6EUdLX0Xfgm9exSLW92Q8sdRWco7zLNTQT3l36HUVszIENbdRPKUN/DH/UHy+t9pcq+k4N5LO+W/7f4d9GxbuYT57vv/AKc1WONWfWtJIAFZJqA4ScQX01quVEQhVRErU61QKMIoWRj9DQ34kDCekrdwYaQ4bWJyQxUaIsSIr15qbC9DzONtxL8/U3SnT7VtxQ8k9oraUf5ZmhkaQ8y/Ug9kPFB/k/BVlO4M+v4LChcX/T8lNWdL4ID0o/rt5Q61LcT5f4VPttWOP5/xXW05IPMv1rm4oOZZ1Ba2W4LdEM1N8d+qkivc5z6CgMgUBmCgMgUBz6wfvcc9N1SIDpCkFI2UvYwc47sqppbht1LeifG7QhWbibyGdYWciYKWzOL9yNXOdpcbRbKY6O48Lo+tzP50rQ0NNf8Awdqn5T8/coqXlsIzdF/C/j7FpsjQ2zQujdicKvgd5w4wairuPBbGhqx2ClPBiuhREe3kUa1ywbnUwtlb6MDq38BcPVbxg4/gONZuQkHLMKkRNzcdeXfQ0M9OtbARWLvdh+e2p0FxqFZwALU4GZRKzl9sFk9sUhzx6o9Fg/2jf+Jx9PEsXPzW0RVcmCbk/fma+SlriEjefPUWt7th5f8ABU0d5lmonvLv0OorZmQPj2ggg4QRUeMFQqVpUpKKqLWhySn0YxSvjP6HFvxAOA9IqKwsxCWFFcxeSm0gxEiQ0enNCStSonlKYyvFHXIfl9X7i1dlFQbyZT5b/wB+py0lFu5dfnu+/wDh0pa8ygQHG24l+fqbpTp9q24oeSe0VtKP8szQyNIeZfqQeyHig/yfgqyncGfX8FhQuL/p+SmrOl8EB6Uf128odaluJ8v8Kn22rHH8/wCK62nJB5llsLSXiixAONQjb1LWyvBZohmpvjv1U3dtvy3L3OcmKM6tjScZaEB6goDIFAZgoCg2C97jnpuqRAdIUgpGyl7GDnHdlVNLcNupb0T43aEKzcTeQzrCzkTBS2ZxfuRq5ztPSjzOY9r2GpzSCDxhfcOI6G9HtxQ+HsR7Va7BTqti6c2eFsjf1DCMlwxt6CtxLx2xoaRG8zHTEFYMRWLyNhrACSAASazgxmoCs8OADQvVERDyVVUrdu9lPJxeRafSlHpcUe/pxfAFVFLzV3Du24u9v97lrRUtbfeOwT3/AM7FCWWNISVre7YeX/BXdR3mWanJPeXfodRWzMga9CpIkZdDec9p+LHFp6l5woiPbX81T7LUekWGsN1XyRfulZSbe6Jc0lsgxStw8pmA/QtWbpqDZjI9Oae36hoKIi2oKsyX3/VJO0GiVRSSn9brkcluMjpP2rtoSDZhuiLzX2/fQ5KYi1vbDTlv+/76ljnpIbJGzfkLtDWkk6bnSrd0REc1vNa/QqmQ1cxzsqvVTYXoeZxtuJfn6m6U6fatuKHkntFbSj/LM0MjSHmX6kHsh4oP8n4Ksp3Bn1/BYULi/wCn5Kas6XwQHpB67eUOtS3E+X+FT7bVjj+f8V1tOSDzLZYOxxdRITdDDE07/AtbK8FmiGam+O/VTe81uym/Ve5zklCy5aBwABAZoAgPoKAolgve456bqkQHSVIKRspexg5x3ZVTS3DbqW9E+N2hCs3E3kM6ws5EwUtmcX7kauc7QgL3aFR3tge9xNw93oN5OBz+nAPlWooWG9sJXLgq7u/7kZymIjHREamKJv7fuZaFclQcxtoa8UyTymMmtvBcfoq6PrWsbSSREmXW/ppy/czWyCsWXbY/V5/uRFLgO0krW92w8v8Agruo7zLNTknvLv0OorZmQK1apS/69KhO9M+RvwLiHdTdKqaOjVxYsNeTlX13/vzLakYX/XCiJ0onpuPa3WiXdELgMMTg/oxOGg19C+6Wg3kuqpim886Ki2I9S4LuJOxFE8jR4499rRXyjhcdJK7JaFdQmsyT+nJMxb2K5+a/z0IZ1Lu7MNYMUUTm/M5tZP1aOhcCxrdIIzpRfU70hWJBXZqnYsqtipONtxL8/U3SnT7VtxQ8k9oraUf5ZmhkaQ8y/Ug9kPFB/k/BVlO4M+v4LChcX/T8lNWdL4ID0o/rt5Q61KYny/wqfbascfz/AIrrackHmXm16kNFCgBc3BEzfHAtbLcFmiGam+O/VSTZIHYiD8DWvc5zNAEAQBAUWwPvcc9N2ZEB0lSCkbKXsYOcd2VU0tw26lvRPjdoQrNxN5DesLORMFLZnF+5GrnO03LE0AzztjG+fSOS0es7/u+umUl1jxUYn10PCZjpBhq9f1TqkMQY0NaKmtAAHABiC2zWo1EamCGOc5XOVy4qYUelMeXhjgfJvLHcThVWPqvlkVr67K11LUup9PhuYiK5MUrQgrdbF+Uh8q0enFhPGzfHRj08KraWlb2FeJi3259yxoqZu4l2uDvf/cPsc/WUNKSVre7YeX/BXdR3mWanJPeXfodRWzMgc7sZS/JWUcd508jHfB7yB9aj0LKS8a6n1XkrlT7r3NRHhXkkiZNRfsnY6G5oIqIrBxrVqlZmEWrehjNKGNc52ANBceIAVlfLnI1quXBCWtVzkamKlBtUnMlkbt2N/lHH4urNSzFGRFiTivXnWaSkWIyUspyqQ6CtSZk423Evz9TdKdPtW3FDyT2itpR/lmaGRpDzL9SD2Q8UH+T8FWU7gz6/gsKFxf8AT8lNWdL4ID0g9dvKHWpbifL/AAqfbascfz/iutpyQeZYLD7mi5tvUtbK8FmiGam+O/VSfsP6rviF7nOSCAIAgCAotgfe456bsyIDpKkFI2UvYwc47sqppbht1LeifG7QhWbibyG9YWciYKWzOL9yNXOdp0C0uxfkofKuHpy4RxM/SOnHo4Fq6JlbqFbdi725dzM0pM3kS7TBvv8Au4kLYrJ7Xo7nD13eizlHf+Ax9C6p6ZSXgq7ngmpzSUtfxUbyxUpVqtlfI0n0j6EvovJOI1+i8/AnQSs7Rk3cxv8Aku52P4Uv6Qlb6D/xTemHY6OQtcZU5jbHYza9ILQPQd6TOSf09BwaOFYykJXZ4yomC70/fka6Rmb+EjlxTcv78zG1vdsPL/gpR3mWakz3l36HUVszIHJrKbpl56TtlYaaWqO9f/S+5tJfgs0T2OnWKpflqPHJlNBPE7E4aQVs5eLewmvzT+mRmIV1FczJf4RludL8nRC0Y5SGD4Y3fQEdK46WjXcuqJiu7v6HXRcK3HRct/Yq9pW7W8l/UqWh/MpopcUp5ZdUOjLWGWONtxL8/U3SnT7VtxQ8k9oraUf5ZmhkaQ8y/Ug9kPFB/k/BVlO4M+v4LChcX/T8lNWdL4ID0g9dvKHWpTE+X+FT7bVjj+f8V1tOSDzLta/QmGhwEtwmJhOF3B8VrZXgs0QzU3x36qSsMDWeqKq+MnrXuc56IAgCAICi2B97jnpuzIgOkqQUjZS9jBzjuyqmluG3Ut6J8btCFZuJvIb1hZyJgpbM4v3M7W7F7YpAaR6DfSf8Bib0nB8K+Be9HSt/GRFwTevb6iembiEqpiu5O/0OnALZGSOa202U8vSDcmtkdbWcByn9JGgBY+k5q/i1N8Kbk/Kmro+WuIW/Fd69iGVcd50a1GynlqPcuPpxVNdwkfpdoFXxC19GTV9BqXFu5fwplqSlrmLWmC7+6HpbTYvy9HNyK3x+kzhPCzpH1AX3SMrtEHd4k3p2+p8UfM3EXfgu5e/0KPa3uyHljqKzdHeZZqaGe8u/Q6itmZA5NZXdM3PSdsrDTXHfqvubSX4LNE9jOi2WmjYGRyva0V1AVVCvGvqHOx4bbLHVIfMSVgxHWnNRVMKZZCWWrysjn3NdVe9XVX1L4jTMWNVeOrqPqFAhwq7CVVknaVu1vJf1LuofzKaKclKeWXVDoy1hljjbcS/P1N0p0+1bcUPJPaK2lH+WZoZGkPMv1Nqn2Nimq8qwOua6qyRVXVXiPEF7RpeFGqvErqPGDMRINdhaqzUvbo2ZbrO714fDpboQ9viEz1i9ujZlus7vT4dLdCD4hM9ZA212LihEJijDS6So1EmsdJVXSsrChMarG1byyo6ZixVej1r3FWtqxx/P+Cq2nfB5l9tc3FBzLOoLWy3Bbohmpvjv1UkV7nOEAQBAEBRbA+9xz03ZkQHSVIKRspexg5x3ZVTS3DbqW9E+N2hCs3E3kN6ws5EwUtmcX7kta7Z+CjQ3JZMXuNbyGsqJ3gK3V1AfyrSRpCXloVlUWvnh3OSdkY8xEtIqVJhj2Nmy1uDHwOZC2VrnC5rcGgAHGRU44auteszTDHwlbDRUVc/6eUtRLmREdEVFRMv4U5Z4vQgJCwdkjR52yYS3E8DfacfTiPQuuSmll4qP5c9Dlm5dI8JWc+Wpbb9oM3Pqx+NX3xuBk707lL8HjdTfXsVnzhE2nCeNsgju7stIbdAmu6AFdVVeHHvqn2mC2bSMxFs111c/ctriK6WWE5UtVVV8vYs1+0Gbn1Y/Grj43Ayd6dyp+Dxupvr2KRTZQ+V7xXU97nCvHU5xIr0rNxno+I5yc1VTQQmqxjWryRE9DxXkegQEla/ZBsFIEjw4gBwqaAThHGQu2QmGy8a26uqrkck7AdHhKxuO7Etd+0Gbn1Y/Grz43Ayd6dym+Dxupvr2KEFljSFwsNbXFDR2RuZMSwVEgMqxnFW7jWhlaWgwoLWORa007lHNUZFixXPRUqXXsbt+0Gbn1Y/Guj43Ayd6dzn+Dxupvr2F+0Gbn1Y/GnxuBk707j4PG6m+vYX7QZufVj8afG4GTvTuPg8bqb69iHths9HSfJNY2QFslZug0Y+ColV9IUhDmWtaxF3Lz/p3SUi+XtK5U3py/hAW1f6Xz/guJp0weZfbXNxQcyzqC1stwW6IZqb479VJFe5zhAEAQBAUWwPvcc9N2ZEB0lSCkbKXsYOcd2VU0tw26lvRPjdoQse4m8hvWFnImClszikdUvA7BUgFSAVIBUgFSAVID4oAQBAEAQBAEAQBAEAQHpB67eUOtS3Eh3hUytqxxfP+C62nJB5l9tc3FBzLOoLWy3Bbohmpvjv1UkV7nOEAQBAEBRbA+9xz03ZkQHSVIKRspexg5x3ZVTS3DbqW9E+N2hV6DZ1rImscxxLRVWCMIVAqFs6EqrWe98bMh+kKLJ83Ki+NmQ/SEsi5UXxsyH6QlkXKi+NmQ/S1LJNyovjZkP0tU2RcqL42ZD9LUsi5UXxsyH6WpZFyovjZkP0tUWRcqL42ZD9LUsi5UXxsyH6WpZFyovjZkP0tSyLlRfGzIfpalkXKi+NmQ/S1LIuVF8bMh+lqWRcqL42ZD9LUsi5UXxsyH6WpZFyovjZkP0tSyLlRfGzIfpalkXKi+NmQ/S1LIuVIyzFkRMW1NIDQcZwmuruUolR6MZZL7YGyIbRIRcnBE0YxwLWyvBZohl5vjv1U3/OgyTpC9znN2GS6aHcIQGaAIAgKLYH3uOem7MiA6SpBq2QsfHOy4mY17a6wDvHhBxg4TpXxEhsiJU9K0PSHFfDW0xalI29Gh/27dZ/evDYoHSh77fMdQvRof9u3Wf3psUDpQbfMdQvRof8Abt1n96bFA6UG3zHUL0aH/bt1n96bFA6UG3zHUL0aH/bt1n96bFA6UG3zHUL0aH/bt1n96bFA6UG3zHUVO3aw8MD4hFGGBzXE1FxrqIqxnjULJS/Sg2+Y6vYmLF2uUV1Hic6BpLomOJun4SWgk402KB0oNumOr27GNkbXKM0C5gGPeLz/ACmxQOlBt0x1e3Y0PMMOZH396bDL9KDb5jq9uw8ww5kff3psMv0oNvmOr27DzDDmR9/emwy/Sg2+Y6vbsPMMOZH396bDL9KDb5jq9uw8ww5kff3psMv0oNvmOr27DzDDmR9/emwy/Sg2+Y6vbsPMMOZH396bDL9KDb5jq9uw8ww5kff3psMv0oNvmOr27DzDDmR9/emwy/Sg2+Y6vbsPMMOZH396bDL9KDb5jq9uw8ww5kff3psMv0oNvmOr27DzFDmR9/emxS/Sg26Y6vY32xVAANqAFQAGAAby6kRESpDlVVVa1PtweA6ChBN0If02/BAe6AIAgKLYH3uOem7MiA6SpAQBAEAQBAEAQFF2RvaQ8l/W1QoJ+w25YeZj7AQG4gCAIAgCAIAgCAIAgCAIAgCAIAgCAIAgKLYH3uOem7MiA6SpAQBAEAQBAEAQFF2RvaQ8l/W1QoJ+w25YeZj7AQG4gCAIAgCAIAgCAIAgCAIAgCAIAgCAIAgKLYH3uOem7MiA6SpAQBAEAQBAEAQFF2RvaQ8l/W1QoJ+w25YeZj7AQG4gCAIAgCAIAgCAIAgCAIAgCAIAgCAIAgKLYH3uOem7MiA6SpAQBAEAQBAEAQFF2RvaQ8l/W1QoJ+w25YeZj7AQG4gCAIAgCAIAgCAIAgCAIAgCAIAgCAIAgKLYH3uOem7MiA6SpAQBAEAQBAEAQFF2RvaQ8l/W1QoJ+w25YeZj7AQG4gCAIAgCAIAgCAIAgCAIAgCAIAgCAIAgKLYH3uOem7MiA6SpAQBAEAQBAEAQFI2RojdQvq9Gp7a+A+iQNAOhQoPCg22MjhjYYnm4Y1td0MNyAK/ogPe/NmZfrNQC/NmZfrNQC/NmZfrNQC/NmZfrNQC/NmZfrNQC/NmZfrNQC/NmZfrNQC/NmZfrNQC/NmZfrNQC/NmZfrNQC/NmZfrNQC/NmZfrNQC/NmZfrNQC/NmZfrNQC/NmZfrNQC/NmZfrNQC/NmZfrNQC/NmZfrNQC/NmZfrNQEZatXJZNr2g1XUkh/2tcHY+lwHShB0pSSEAQBAEAQBAEB5UmjtkYWSNa5pxgisICLvWomYGvJ4kqAvWomYGvJ4kAvWomYGvJ4kAvWomYGvJ4kAvWomYGvJ4kAvWomYGvJ4kAvWomYGvJ4kAvWomYGvJ4kAvWomYGvJ4kAvWomYGvJ4kAvWomYGvJ4kAvWomYGvJ4kAvWomYGvJ4kAvWomYGvJ4kAvWomYGvJ4kAvWomYGvJ4kAvWomYGvJ4kAvWomYGvJ4kAvWomYGvJ4kAvWomYGvJ4kBv0Cx0UAIijayvHVjPxJwlAbS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53255" name="Picture 7"/>
          <p:cNvPicPr>
            <a:picLocks noChangeAspect="1" noChangeArrowheads="1"/>
          </p:cNvPicPr>
          <p:nvPr/>
        </p:nvPicPr>
        <p:blipFill>
          <a:blip r:embed="rId2"/>
          <a:srcRect/>
          <a:stretch>
            <a:fillRect/>
          </a:stretch>
        </p:blipFill>
        <p:spPr bwMode="auto">
          <a:xfrm>
            <a:off x="4357686" y="1714488"/>
            <a:ext cx="2371725" cy="2247900"/>
          </a:xfrm>
          <a:prstGeom prst="rect">
            <a:avLst/>
          </a:prstGeom>
          <a:noFill/>
          <a:ln w="9525">
            <a:noFill/>
            <a:miter lim="800000"/>
            <a:headEnd/>
            <a:tailEnd/>
          </a:ln>
          <a:effectLst/>
        </p:spPr>
      </p:pic>
      <p:pic>
        <p:nvPicPr>
          <p:cNvPr id="53257" name="Picture 9" descr="https://encrypted-tbn1.gstatic.com/images?q=tbn:ANd9GcRanSuP_Xg1om0YsZyvhExN6cR4XCIl8Ti-57K7ev5ml93B26L9Ng"/>
          <p:cNvPicPr>
            <a:picLocks noChangeAspect="1" noChangeArrowheads="1"/>
          </p:cNvPicPr>
          <p:nvPr/>
        </p:nvPicPr>
        <p:blipFill>
          <a:blip r:embed="rId3"/>
          <a:srcRect/>
          <a:stretch>
            <a:fillRect/>
          </a:stretch>
        </p:blipFill>
        <p:spPr bwMode="auto">
          <a:xfrm>
            <a:off x="4357686" y="4214818"/>
            <a:ext cx="2762250" cy="1657351"/>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JAXB Unmarshalling</a:t>
            </a:r>
            <a:endParaRPr lang="en-IN" dirty="0"/>
          </a:p>
        </p:txBody>
      </p:sp>
      <p:sp>
        <p:nvSpPr>
          <p:cNvPr id="3" name="Content Placeholder 2"/>
          <p:cNvSpPr>
            <a:spLocks noGrp="1"/>
          </p:cNvSpPr>
          <p:nvPr>
            <p:ph sz="quarter" idx="1"/>
          </p:nvPr>
        </p:nvSpPr>
        <p:spPr/>
        <p:txBody>
          <a:bodyPr/>
          <a:lstStyle/>
          <a:p>
            <a:endParaRPr lang="en-IN"/>
          </a:p>
        </p:txBody>
      </p:sp>
      <p:pic>
        <p:nvPicPr>
          <p:cNvPr id="5122" name="Picture 2"/>
          <p:cNvPicPr>
            <a:picLocks noChangeAspect="1" noChangeArrowheads="1"/>
          </p:cNvPicPr>
          <p:nvPr/>
        </p:nvPicPr>
        <p:blipFill>
          <a:blip r:embed="rId2"/>
          <a:srcRect/>
          <a:stretch>
            <a:fillRect/>
          </a:stretch>
        </p:blipFill>
        <p:spPr bwMode="auto">
          <a:xfrm>
            <a:off x="714348" y="1643050"/>
            <a:ext cx="8385985" cy="41434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a:t>
            </a:r>
            <a:endParaRPr lang="en-IN" dirty="0"/>
          </a:p>
        </p:txBody>
      </p:sp>
      <p:sp>
        <p:nvSpPr>
          <p:cNvPr id="3" name="Content Placeholder 2"/>
          <p:cNvSpPr>
            <a:spLocks noGrp="1"/>
          </p:cNvSpPr>
          <p:nvPr>
            <p:ph sz="quarter" idx="1"/>
          </p:nvPr>
        </p:nvSpPr>
        <p:spPr>
          <a:xfrm>
            <a:off x="612648" y="1600200"/>
            <a:ext cx="5459550" cy="4495800"/>
          </a:xfrm>
        </p:spPr>
        <p:txBody>
          <a:bodyPr>
            <a:normAutofit/>
          </a:bodyPr>
          <a:lstStyle/>
          <a:p>
            <a:r>
              <a:rPr lang="en-IN" sz="1600" b="1" dirty="0" smtClean="0"/>
              <a:t>JSON</a:t>
            </a:r>
            <a:r>
              <a:rPr lang="en-IN" sz="1600" dirty="0" smtClean="0"/>
              <a:t> (JavaScript Object Notation) is text-based lightweight data interchange format. </a:t>
            </a:r>
          </a:p>
          <a:p>
            <a:r>
              <a:rPr lang="en-US" sz="1600" dirty="0" smtClean="0"/>
              <a:t>JSON is a subset of Java Script. JSON can be parsed by a Java Script parser.</a:t>
            </a:r>
            <a:endParaRPr lang="en-IN" sz="1600" dirty="0" smtClean="0"/>
          </a:p>
          <a:p>
            <a:r>
              <a:rPr lang="en-US" sz="1600" dirty="0" smtClean="0"/>
              <a:t>The most important aspects of JSON data transfer are simplicity, extensibility, interoperability, openness and human readability</a:t>
            </a:r>
            <a:endParaRPr lang="en-IN" sz="1600" dirty="0" smtClean="0"/>
          </a:p>
          <a:p>
            <a:r>
              <a:rPr lang="en-IN" sz="1600" dirty="0" smtClean="0"/>
              <a:t>JSON represent object data in the form of key-value pairs. We can have nested JSON objects too and it provides an easy way to represent arrays also.</a:t>
            </a:r>
          </a:p>
          <a:p>
            <a:pPr>
              <a:lnSpc>
                <a:spcPct val="90000"/>
              </a:lnSpc>
            </a:pPr>
            <a:r>
              <a:rPr lang="en-US" sz="1600" dirty="0" smtClean="0"/>
              <a:t>It can represent either complex or simple data as it has data types. They are Strings, Number, Boolean, Objects and Arrays</a:t>
            </a:r>
          </a:p>
          <a:p>
            <a:endParaRPr lang="en-IN" sz="1600" dirty="0" smtClean="0"/>
          </a:p>
        </p:txBody>
      </p:sp>
      <p:pic>
        <p:nvPicPr>
          <p:cNvPr id="26625" name="Picture 1"/>
          <p:cNvPicPr>
            <a:picLocks noChangeAspect="1" noChangeArrowheads="1"/>
          </p:cNvPicPr>
          <p:nvPr/>
        </p:nvPicPr>
        <p:blipFill>
          <a:blip r:embed="rId2"/>
          <a:srcRect/>
          <a:stretch>
            <a:fillRect/>
          </a:stretch>
        </p:blipFill>
        <p:spPr bwMode="auto">
          <a:xfrm>
            <a:off x="7643834" y="0"/>
            <a:ext cx="1214414" cy="1200375"/>
          </a:xfrm>
          <a:prstGeom prst="rect">
            <a:avLst/>
          </a:prstGeom>
          <a:noFill/>
          <a:ln w="9525">
            <a:noFill/>
            <a:miter lim="800000"/>
            <a:headEnd/>
            <a:tailEnd/>
          </a:ln>
          <a:effectLst/>
        </p:spPr>
      </p:pic>
      <p:pic>
        <p:nvPicPr>
          <p:cNvPr id="26626" name="Picture 2"/>
          <p:cNvPicPr>
            <a:picLocks noChangeAspect="1" noChangeArrowheads="1"/>
          </p:cNvPicPr>
          <p:nvPr/>
        </p:nvPicPr>
        <p:blipFill>
          <a:blip r:embed="rId3"/>
          <a:srcRect/>
          <a:stretch>
            <a:fillRect/>
          </a:stretch>
        </p:blipFill>
        <p:spPr bwMode="auto">
          <a:xfrm>
            <a:off x="785786" y="5072074"/>
            <a:ext cx="8001000" cy="1581150"/>
          </a:xfrm>
          <a:prstGeom prst="rect">
            <a:avLst/>
          </a:prstGeom>
          <a:noFill/>
          <a:ln w="9525">
            <a:noFill/>
            <a:miter lim="800000"/>
            <a:headEnd/>
            <a:tailEnd/>
          </a:ln>
          <a:effectLst/>
        </p:spPr>
      </p:pic>
      <p:pic>
        <p:nvPicPr>
          <p:cNvPr id="6" name="Picture 1"/>
          <p:cNvPicPr>
            <a:picLocks noChangeAspect="1" noChangeArrowheads="1"/>
          </p:cNvPicPr>
          <p:nvPr/>
        </p:nvPicPr>
        <p:blipFill>
          <a:blip r:embed="rId4"/>
          <a:srcRect/>
          <a:stretch>
            <a:fillRect/>
          </a:stretch>
        </p:blipFill>
        <p:spPr bwMode="auto">
          <a:xfrm>
            <a:off x="6286480" y="1571612"/>
            <a:ext cx="2857520" cy="20862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Why JSON is used in AJAX (optional topic)</a:t>
            </a:r>
            <a:endParaRPr lang="en-IN" sz="3600" dirty="0"/>
          </a:p>
        </p:txBody>
      </p:sp>
      <p:sp>
        <p:nvSpPr>
          <p:cNvPr id="3" name="Content Placeholder 2"/>
          <p:cNvSpPr>
            <a:spLocks noGrp="1"/>
          </p:cNvSpPr>
          <p:nvPr>
            <p:ph sz="quarter" idx="1"/>
          </p:nvPr>
        </p:nvSpPr>
        <p:spPr/>
        <p:txBody>
          <a:bodyPr>
            <a:normAutofit/>
          </a:bodyPr>
          <a:lstStyle/>
          <a:p>
            <a:pPr>
              <a:lnSpc>
                <a:spcPct val="90000"/>
              </a:lnSpc>
            </a:pPr>
            <a:r>
              <a:rPr lang="en-US" sz="2400" dirty="0" smtClean="0"/>
              <a:t>JSON is widely used in AJAX, WS ?</a:t>
            </a:r>
          </a:p>
          <a:p>
            <a:pPr>
              <a:lnSpc>
                <a:spcPct val="90000"/>
              </a:lnSpc>
            </a:pPr>
            <a:endParaRPr lang="en-US" sz="2400" dirty="0" smtClean="0"/>
          </a:p>
          <a:p>
            <a:pPr>
              <a:lnSpc>
                <a:spcPct val="90000"/>
              </a:lnSpc>
            </a:pPr>
            <a:endParaRPr lang="en-US" sz="2400" dirty="0" smtClean="0"/>
          </a:p>
          <a:p>
            <a:pPr>
              <a:lnSpc>
                <a:spcPct val="90000"/>
              </a:lnSpc>
            </a:pPr>
            <a:endParaRPr lang="en-US" sz="2400" dirty="0" smtClean="0"/>
          </a:p>
          <a:p>
            <a:pPr>
              <a:lnSpc>
                <a:spcPct val="90000"/>
              </a:lnSpc>
            </a:pPr>
            <a:endParaRPr lang="en-US" sz="2400" dirty="0" smtClean="0"/>
          </a:p>
          <a:p>
            <a:endParaRPr lang="en-US" sz="1600" dirty="0" smtClean="0"/>
          </a:p>
          <a:p>
            <a:endParaRPr lang="en-IN" dirty="0"/>
          </a:p>
        </p:txBody>
      </p:sp>
      <p:pic>
        <p:nvPicPr>
          <p:cNvPr id="1026" name="Picture 2"/>
          <p:cNvPicPr>
            <a:picLocks noChangeAspect="1" noChangeArrowheads="1"/>
          </p:cNvPicPr>
          <p:nvPr/>
        </p:nvPicPr>
        <p:blipFill>
          <a:blip r:embed="rId2"/>
          <a:srcRect/>
          <a:stretch>
            <a:fillRect/>
          </a:stretch>
        </p:blipFill>
        <p:spPr bwMode="auto">
          <a:xfrm>
            <a:off x="1000100" y="2000240"/>
            <a:ext cx="5553075" cy="12287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071538" y="3357562"/>
            <a:ext cx="5600715" cy="31552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JSON vs. JavaScript</a:t>
            </a:r>
            <a:endParaRPr lang="en-IN" dirty="0"/>
          </a:p>
        </p:txBody>
      </p:sp>
      <p:sp>
        <p:nvSpPr>
          <p:cNvPr id="3" name="Content Placeholder 2"/>
          <p:cNvSpPr>
            <a:spLocks noGrp="1"/>
          </p:cNvSpPr>
          <p:nvPr>
            <p:ph sz="quarter" idx="1"/>
          </p:nvPr>
        </p:nvSpPr>
        <p:spPr/>
        <p:txBody>
          <a:bodyPr/>
          <a:lstStyle/>
          <a:p>
            <a:endParaRPr lang="en-IN"/>
          </a:p>
        </p:txBody>
      </p:sp>
      <p:pic>
        <p:nvPicPr>
          <p:cNvPr id="69634" name="Picture 2"/>
          <p:cNvPicPr>
            <a:picLocks noChangeAspect="1" noChangeArrowheads="1"/>
          </p:cNvPicPr>
          <p:nvPr/>
        </p:nvPicPr>
        <p:blipFill>
          <a:blip r:embed="rId2"/>
          <a:srcRect/>
          <a:stretch>
            <a:fillRect/>
          </a:stretch>
        </p:blipFill>
        <p:spPr bwMode="auto">
          <a:xfrm>
            <a:off x="428564" y="1714488"/>
            <a:ext cx="8715436" cy="44291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processing</a:t>
            </a:r>
            <a:endParaRPr lang="en-IN" dirty="0"/>
          </a:p>
        </p:txBody>
      </p:sp>
      <p:sp>
        <p:nvSpPr>
          <p:cNvPr id="3" name="Content Placeholder 2"/>
          <p:cNvSpPr>
            <a:spLocks noGrp="1"/>
          </p:cNvSpPr>
          <p:nvPr>
            <p:ph sz="quarter" idx="1"/>
          </p:nvPr>
        </p:nvSpPr>
        <p:spPr>
          <a:xfrm>
            <a:off x="612648" y="1600200"/>
            <a:ext cx="7888442" cy="2614618"/>
          </a:xfrm>
        </p:spPr>
        <p:txBody>
          <a:bodyPr>
            <a:normAutofit/>
          </a:bodyPr>
          <a:lstStyle/>
          <a:p>
            <a:r>
              <a:rPr lang="en-IN" sz="2000" b="1" dirty="0" smtClean="0"/>
              <a:t>JSON API provides two ways for JSON processing:</a:t>
            </a:r>
          </a:p>
          <a:p>
            <a:pPr lvl="1"/>
            <a:r>
              <a:rPr lang="en-IN" sz="2000" dirty="0" smtClean="0"/>
              <a:t> Object Model API </a:t>
            </a:r>
          </a:p>
          <a:p>
            <a:pPr lvl="2"/>
            <a:r>
              <a:rPr lang="en-IN" sz="2000" dirty="0" smtClean="0"/>
              <a:t>It’s similar to DOM Parser and good for small objects.</a:t>
            </a:r>
          </a:p>
          <a:p>
            <a:pPr lvl="1"/>
            <a:r>
              <a:rPr lang="en-IN" sz="2000" dirty="0" smtClean="0"/>
              <a:t> Streaming API </a:t>
            </a:r>
          </a:p>
          <a:p>
            <a:pPr lvl="2"/>
            <a:r>
              <a:rPr lang="en-IN" sz="2000" dirty="0" smtClean="0"/>
              <a:t>It’s similar to </a:t>
            </a:r>
            <a:r>
              <a:rPr lang="en-IN" sz="2000" dirty="0" err="1" smtClean="0"/>
              <a:t>StaX</a:t>
            </a:r>
            <a:r>
              <a:rPr lang="en-IN" sz="2000" dirty="0" smtClean="0"/>
              <a:t> Parser and good for large objects where you don’t want to keep whole object in memory.</a:t>
            </a:r>
            <a:endParaRPr lang="en-US" sz="2000" dirty="0" smtClean="0"/>
          </a:p>
          <a:p>
            <a:pPr lvl="2"/>
            <a:endParaRPr lang="en-IN" sz="2000" dirty="0" smtClean="0"/>
          </a:p>
          <a:p>
            <a:pPr lvl="2"/>
            <a:endParaRPr lang="en-US" sz="2000" dirty="0" smtClean="0"/>
          </a:p>
          <a:p>
            <a:endParaRPr lang="en-IN" dirty="0"/>
          </a:p>
        </p:txBody>
      </p:sp>
      <p:pic>
        <p:nvPicPr>
          <p:cNvPr id="24577" name="Picture 1"/>
          <p:cNvPicPr>
            <a:picLocks noChangeAspect="1" noChangeArrowheads="1"/>
          </p:cNvPicPr>
          <p:nvPr/>
        </p:nvPicPr>
        <p:blipFill>
          <a:blip r:embed="rId2"/>
          <a:srcRect/>
          <a:stretch>
            <a:fillRect/>
          </a:stretch>
        </p:blipFill>
        <p:spPr bwMode="auto">
          <a:xfrm>
            <a:off x="1214414" y="4214818"/>
            <a:ext cx="6357982" cy="26431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API (Important Interface)</a:t>
            </a:r>
            <a:endParaRPr lang="en-IN" dirty="0"/>
          </a:p>
        </p:txBody>
      </p:sp>
      <p:sp>
        <p:nvSpPr>
          <p:cNvPr id="3" name="Content Placeholder 2"/>
          <p:cNvSpPr>
            <a:spLocks noGrp="1"/>
          </p:cNvSpPr>
          <p:nvPr>
            <p:ph sz="quarter" idx="1"/>
          </p:nvPr>
        </p:nvSpPr>
        <p:spPr>
          <a:xfrm>
            <a:off x="0" y="1600200"/>
            <a:ext cx="8858280" cy="4495800"/>
          </a:xfrm>
        </p:spPr>
        <p:txBody>
          <a:bodyPr>
            <a:normAutofit/>
          </a:bodyPr>
          <a:lstStyle/>
          <a:p>
            <a:pPr lvl="2"/>
            <a:r>
              <a:rPr lang="en-IN" sz="1400" b="1" dirty="0" err="1" smtClean="0"/>
              <a:t>javax.json.JsonReader</a:t>
            </a:r>
            <a:r>
              <a:rPr lang="en-IN" sz="1400" dirty="0" smtClean="0"/>
              <a:t>: We can use this to read JSON object or an array to </a:t>
            </a:r>
            <a:r>
              <a:rPr lang="en-IN" sz="1400" dirty="0" err="1" smtClean="0"/>
              <a:t>JsonObject</a:t>
            </a:r>
            <a:r>
              <a:rPr lang="en-IN" sz="1400" dirty="0" smtClean="0"/>
              <a:t>. We can get </a:t>
            </a:r>
            <a:r>
              <a:rPr lang="en-IN" sz="1400" dirty="0" err="1" smtClean="0"/>
              <a:t>JsonReader</a:t>
            </a:r>
            <a:r>
              <a:rPr lang="en-IN" sz="1400" dirty="0" smtClean="0"/>
              <a:t> from </a:t>
            </a:r>
            <a:r>
              <a:rPr lang="en-IN" sz="1400" dirty="0" err="1" smtClean="0"/>
              <a:t>Json</a:t>
            </a:r>
            <a:r>
              <a:rPr lang="en-IN" sz="1400" dirty="0" smtClean="0"/>
              <a:t> class or </a:t>
            </a:r>
            <a:r>
              <a:rPr lang="en-IN" sz="1400" dirty="0" err="1" smtClean="0"/>
              <a:t>JsonReaderFactory</a:t>
            </a:r>
            <a:r>
              <a:rPr lang="en-IN" sz="1400" dirty="0" smtClean="0"/>
              <a:t>. </a:t>
            </a:r>
          </a:p>
          <a:p>
            <a:pPr lvl="2"/>
            <a:r>
              <a:rPr lang="en-IN" sz="1400" b="1" dirty="0" err="1" smtClean="0"/>
              <a:t>javax.json.JsonWriter</a:t>
            </a:r>
            <a:r>
              <a:rPr lang="en-IN" sz="1400" dirty="0" smtClean="0"/>
              <a:t>: We can use this to write JSON object to output stream. </a:t>
            </a:r>
          </a:p>
          <a:p>
            <a:pPr lvl="2"/>
            <a:r>
              <a:rPr lang="en-IN" sz="1400" b="1" dirty="0" err="1" smtClean="0"/>
              <a:t>javax.json.stream.JsonParser</a:t>
            </a:r>
            <a:r>
              <a:rPr lang="en-IN" sz="1400" dirty="0" smtClean="0"/>
              <a:t>: This works as a pull parser and provide streaming support for reading JSON objects. </a:t>
            </a:r>
          </a:p>
          <a:p>
            <a:pPr lvl="2"/>
            <a:r>
              <a:rPr lang="en-IN" sz="1400" b="1" dirty="0" err="1" smtClean="0"/>
              <a:t>javax.json.stream.JsonGenerator</a:t>
            </a:r>
            <a:r>
              <a:rPr lang="en-IN" sz="1400" dirty="0" smtClean="0"/>
              <a:t>: We can use this to write JSON object to output source in streaming way. </a:t>
            </a:r>
          </a:p>
          <a:p>
            <a:pPr lvl="2"/>
            <a:r>
              <a:rPr lang="en-IN" sz="1400" b="1" dirty="0" err="1" smtClean="0"/>
              <a:t>javax.json.Json</a:t>
            </a:r>
            <a:r>
              <a:rPr lang="en-IN" sz="1400" dirty="0" smtClean="0"/>
              <a:t>: This is the factory class for creating JSON processing objects. This class provides the most commonly used methods for creating these objects and their corresponding factories. The factory classes provide all the various ways to create these objects. </a:t>
            </a:r>
          </a:p>
          <a:p>
            <a:pPr lvl="2"/>
            <a:r>
              <a:rPr lang="en-IN" sz="1400" b="1" dirty="0" err="1" smtClean="0"/>
              <a:t>javax.json.JsonObject</a:t>
            </a:r>
            <a:r>
              <a:rPr lang="en-IN" sz="1400" dirty="0" smtClean="0"/>
              <a:t>: </a:t>
            </a:r>
            <a:r>
              <a:rPr lang="en-IN" sz="1400" dirty="0" err="1" smtClean="0"/>
              <a:t>JsonObject</a:t>
            </a:r>
            <a:r>
              <a:rPr lang="en-IN" sz="1400" dirty="0" smtClean="0"/>
              <a:t> represents an immutable JSON object value</a:t>
            </a:r>
          </a:p>
          <a:p>
            <a:endParaRPr lang="en-IN" dirty="0"/>
          </a:p>
        </p:txBody>
      </p:sp>
      <p:pic>
        <p:nvPicPr>
          <p:cNvPr id="70658" name="Picture 2"/>
          <p:cNvPicPr>
            <a:picLocks noChangeAspect="1" noChangeArrowheads="1"/>
          </p:cNvPicPr>
          <p:nvPr/>
        </p:nvPicPr>
        <p:blipFill>
          <a:blip r:embed="rId2"/>
          <a:srcRect/>
          <a:stretch>
            <a:fillRect/>
          </a:stretch>
        </p:blipFill>
        <p:spPr bwMode="auto">
          <a:xfrm>
            <a:off x="5214942" y="4500570"/>
            <a:ext cx="3357586" cy="1785950"/>
          </a:xfrm>
          <a:prstGeom prst="rect">
            <a:avLst/>
          </a:prstGeom>
          <a:noFill/>
          <a:ln w="9525">
            <a:noFill/>
            <a:miter lim="800000"/>
            <a:headEnd/>
            <a:tailEnd/>
          </a:ln>
          <a:effectLst/>
        </p:spPr>
      </p:pic>
      <p:pic>
        <p:nvPicPr>
          <p:cNvPr id="5" name="Picture 1"/>
          <p:cNvPicPr>
            <a:picLocks noChangeAspect="1" noChangeArrowheads="1"/>
          </p:cNvPicPr>
          <p:nvPr/>
        </p:nvPicPr>
        <p:blipFill>
          <a:blip r:embed="rId3"/>
          <a:srcRect/>
          <a:stretch>
            <a:fillRect/>
          </a:stretch>
        </p:blipFill>
        <p:spPr bwMode="auto">
          <a:xfrm>
            <a:off x="214282" y="4214818"/>
            <a:ext cx="4495800" cy="2486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JSON to JavaScript notation interchange</a:t>
            </a:r>
            <a:endParaRPr lang="en-IN" sz="3600" dirty="0"/>
          </a:p>
        </p:txBody>
      </p:sp>
      <p:sp>
        <p:nvSpPr>
          <p:cNvPr id="3" name="Content Placeholder 2"/>
          <p:cNvSpPr>
            <a:spLocks noGrp="1"/>
          </p:cNvSpPr>
          <p:nvPr>
            <p:ph sz="quarter" idx="1"/>
          </p:nvPr>
        </p:nvSpPr>
        <p:spPr>
          <a:xfrm>
            <a:off x="612648" y="3500438"/>
            <a:ext cx="8153400" cy="2595562"/>
          </a:xfrm>
        </p:spPr>
        <p:txBody>
          <a:bodyPr/>
          <a:lstStyle/>
          <a:p>
            <a:endParaRPr lang="en-IN" dirty="0"/>
          </a:p>
        </p:txBody>
      </p:sp>
      <p:pic>
        <p:nvPicPr>
          <p:cNvPr id="23554" name="Picture 2"/>
          <p:cNvPicPr>
            <a:picLocks noChangeAspect="1" noChangeArrowheads="1"/>
          </p:cNvPicPr>
          <p:nvPr/>
        </p:nvPicPr>
        <p:blipFill>
          <a:blip r:embed="rId2"/>
          <a:srcRect/>
          <a:stretch>
            <a:fillRect/>
          </a:stretch>
        </p:blipFill>
        <p:spPr bwMode="auto">
          <a:xfrm>
            <a:off x="642910" y="1643050"/>
            <a:ext cx="8024385" cy="17145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JSON Parser and Generator</a:t>
            </a:r>
            <a:endParaRPr lang="en-IN" dirty="0"/>
          </a:p>
        </p:txBody>
      </p:sp>
      <p:sp>
        <p:nvSpPr>
          <p:cNvPr id="3" name="Content Placeholder 2"/>
          <p:cNvSpPr>
            <a:spLocks noGrp="1"/>
          </p:cNvSpPr>
          <p:nvPr>
            <p:ph sz="quarter" idx="1"/>
          </p:nvPr>
        </p:nvSpPr>
        <p:spPr/>
        <p:txBody>
          <a:bodyPr/>
          <a:lstStyle/>
          <a:p>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XML</a:t>
            </a:r>
            <a:endParaRPr lang="en-IN" dirty="0"/>
          </a:p>
        </p:txBody>
      </p:sp>
      <p:sp>
        <p:nvSpPr>
          <p:cNvPr id="3" name="Content Placeholder 2"/>
          <p:cNvSpPr>
            <a:spLocks noGrp="1"/>
          </p:cNvSpPr>
          <p:nvPr>
            <p:ph sz="quarter" idx="1"/>
          </p:nvPr>
        </p:nvSpPr>
        <p:spPr>
          <a:xfrm>
            <a:off x="612648" y="1600200"/>
            <a:ext cx="4602294" cy="4495800"/>
          </a:xfrm>
        </p:spPr>
        <p:txBody>
          <a:bodyPr>
            <a:normAutofit fontScale="70000" lnSpcReduction="20000"/>
          </a:bodyPr>
          <a:lstStyle/>
          <a:p>
            <a:r>
              <a:rPr lang="en-IN" dirty="0" smtClean="0"/>
              <a:t>XML vs. HTML</a:t>
            </a:r>
          </a:p>
          <a:p>
            <a:pPr lvl="1"/>
            <a:r>
              <a:rPr lang="en-US" dirty="0" smtClean="0"/>
              <a:t>Predefined Tags vs. extended </a:t>
            </a:r>
          </a:p>
          <a:p>
            <a:pPr lvl="1">
              <a:buNone/>
            </a:pPr>
            <a:r>
              <a:rPr lang="en-US" dirty="0" smtClean="0"/>
              <a:t>   ( user define ) markup language</a:t>
            </a:r>
          </a:p>
          <a:p>
            <a:endParaRPr lang="en-IN" dirty="0" smtClean="0"/>
          </a:p>
          <a:p>
            <a:r>
              <a:rPr lang="en-IN" dirty="0" smtClean="0"/>
              <a:t>binary data vs. text data</a:t>
            </a:r>
          </a:p>
          <a:p>
            <a:endParaRPr lang="en-IN" dirty="0" smtClean="0"/>
          </a:p>
          <a:p>
            <a:r>
              <a:rPr lang="en-IN" dirty="0" smtClean="0"/>
              <a:t>Idea of universal data format: SGML</a:t>
            </a:r>
          </a:p>
          <a:p>
            <a:pPr lvl="1"/>
            <a:r>
              <a:rPr lang="en-IN" dirty="0" smtClean="0"/>
              <a:t>there were a format that combined the universality of text files  with the efficiency and rich information storage capabilities of binary files?</a:t>
            </a:r>
          </a:p>
          <a:p>
            <a:endParaRPr lang="en-IN" dirty="0" smtClean="0"/>
          </a:p>
          <a:p>
            <a:r>
              <a:rPr lang="en-IN" dirty="0" smtClean="0"/>
              <a:t>XML parsers</a:t>
            </a:r>
          </a:p>
          <a:p>
            <a:pPr lvl="1"/>
            <a:r>
              <a:rPr lang="en-IN" dirty="0" smtClean="0"/>
              <a:t>parsers read XML syntax and extract the information for us</a:t>
            </a:r>
            <a:endParaRPr lang="en-IN" dirty="0"/>
          </a:p>
        </p:txBody>
      </p:sp>
      <p:pic>
        <p:nvPicPr>
          <p:cNvPr id="1026" name="Picture 2"/>
          <p:cNvPicPr>
            <a:picLocks noChangeAspect="1" noChangeArrowheads="1"/>
          </p:cNvPicPr>
          <p:nvPr/>
        </p:nvPicPr>
        <p:blipFill>
          <a:blip r:embed="rId2"/>
          <a:srcRect/>
          <a:stretch>
            <a:fillRect/>
          </a:stretch>
        </p:blipFill>
        <p:spPr bwMode="auto">
          <a:xfrm>
            <a:off x="4929190" y="1785926"/>
            <a:ext cx="4214810" cy="126838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286380" y="3571876"/>
            <a:ext cx="2876550" cy="259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XML comparing with RDBMS</a:t>
            </a:r>
            <a:endParaRPr lang="en-IN" dirty="0"/>
          </a:p>
        </p:txBody>
      </p:sp>
      <p:sp>
        <p:nvSpPr>
          <p:cNvPr id="3" name="Content Placeholder 2"/>
          <p:cNvSpPr>
            <a:spLocks noGrp="1"/>
          </p:cNvSpPr>
          <p:nvPr>
            <p:ph sz="quarter" idx="1"/>
          </p:nvPr>
        </p:nvSpPr>
        <p:spPr>
          <a:xfrm>
            <a:off x="612648" y="1600200"/>
            <a:ext cx="3887914" cy="4495800"/>
          </a:xfrm>
        </p:spPr>
        <p:txBody>
          <a:bodyPr>
            <a:normAutofit/>
          </a:bodyPr>
          <a:lstStyle/>
          <a:p>
            <a:r>
              <a:rPr lang="en-US" sz="1800" dirty="0" smtClean="0"/>
              <a:t>XML is very similar to database concept</a:t>
            </a:r>
          </a:p>
          <a:p>
            <a:r>
              <a:rPr lang="en-US" sz="1800" dirty="0" smtClean="0"/>
              <a:t>XML can be used to store , retrieve and transmit data</a:t>
            </a:r>
          </a:p>
          <a:p>
            <a:pPr lvl="1"/>
            <a:r>
              <a:rPr lang="en-US" sz="1800" dirty="0" smtClean="0"/>
              <a:t>XML databases </a:t>
            </a:r>
          </a:p>
          <a:p>
            <a:pPr lvl="1"/>
            <a:endParaRPr lang="en-US" sz="1800" dirty="0" smtClean="0"/>
          </a:p>
          <a:p>
            <a:pPr lvl="1"/>
            <a:r>
              <a:rPr lang="en-IN" sz="1800" b="1" dirty="0" smtClean="0">
                <a:solidFill>
                  <a:srgbClr val="002060"/>
                </a:solidFill>
              </a:rPr>
              <a:t>Most of the time XML is used for data interchange bw two system in inter-</a:t>
            </a:r>
            <a:r>
              <a:rPr lang="en-IN" sz="1800" b="1" dirty="0" err="1" smtClean="0">
                <a:solidFill>
                  <a:srgbClr val="002060"/>
                </a:solidFill>
              </a:rPr>
              <a:t>operatable</a:t>
            </a:r>
            <a:r>
              <a:rPr lang="en-IN" sz="1800" b="1" dirty="0" smtClean="0">
                <a:solidFill>
                  <a:srgbClr val="002060"/>
                </a:solidFill>
              </a:rPr>
              <a:t> way</a:t>
            </a:r>
          </a:p>
          <a:p>
            <a:pPr lvl="1"/>
            <a:endParaRPr lang="en-IN" sz="2400" dirty="0"/>
          </a:p>
        </p:txBody>
      </p:sp>
      <p:pic>
        <p:nvPicPr>
          <p:cNvPr id="2052" name="Picture 4"/>
          <p:cNvPicPr>
            <a:picLocks noChangeAspect="1" noChangeArrowheads="1"/>
          </p:cNvPicPr>
          <p:nvPr/>
        </p:nvPicPr>
        <p:blipFill>
          <a:blip r:embed="rId2"/>
          <a:srcRect/>
          <a:stretch>
            <a:fillRect/>
          </a:stretch>
        </p:blipFill>
        <p:spPr bwMode="auto">
          <a:xfrm>
            <a:off x="4429124" y="1285861"/>
            <a:ext cx="4714876" cy="3714776"/>
          </a:xfrm>
          <a:prstGeom prst="rect">
            <a:avLst/>
          </a:prstGeom>
          <a:noFill/>
          <a:ln w="9525">
            <a:noFill/>
            <a:miter lim="800000"/>
            <a:headEnd/>
            <a:tailEnd/>
          </a:ln>
          <a:effectLst/>
        </p:spPr>
      </p:pic>
      <p:pic>
        <p:nvPicPr>
          <p:cNvPr id="2054" name="Picture 6"/>
          <p:cNvPicPr>
            <a:picLocks noChangeAspect="1" noChangeArrowheads="1"/>
          </p:cNvPicPr>
          <p:nvPr/>
        </p:nvPicPr>
        <p:blipFill>
          <a:blip r:embed="rId3"/>
          <a:srcRect/>
          <a:stretch>
            <a:fillRect/>
          </a:stretch>
        </p:blipFill>
        <p:spPr bwMode="auto">
          <a:xfrm>
            <a:off x="5072066" y="5214950"/>
            <a:ext cx="3476625" cy="885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Nut and Bolt of XML</a:t>
            </a:r>
            <a:endParaRPr lang="en-IN" dirty="0"/>
          </a:p>
        </p:txBody>
      </p:sp>
      <p:pic>
        <p:nvPicPr>
          <p:cNvPr id="1026" name="Picture 2"/>
          <p:cNvPicPr>
            <a:picLocks noChangeAspect="1" noChangeArrowheads="1"/>
          </p:cNvPicPr>
          <p:nvPr/>
        </p:nvPicPr>
        <p:blipFill>
          <a:blip r:embed="rId2"/>
          <a:srcRect/>
          <a:stretch>
            <a:fillRect/>
          </a:stretch>
        </p:blipFill>
        <p:spPr bwMode="auto">
          <a:xfrm>
            <a:off x="642910" y="1714488"/>
            <a:ext cx="4643470" cy="4962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Well formed XML</a:t>
            </a:r>
            <a:endParaRPr lang="en-IN" dirty="0"/>
          </a:p>
        </p:txBody>
      </p:sp>
      <p:sp>
        <p:nvSpPr>
          <p:cNvPr id="3" name="Content Placeholder 2"/>
          <p:cNvSpPr>
            <a:spLocks noGrp="1"/>
          </p:cNvSpPr>
          <p:nvPr>
            <p:ph sz="quarter" idx="1"/>
          </p:nvPr>
        </p:nvSpPr>
        <p:spPr>
          <a:xfrm>
            <a:off x="612648" y="1600200"/>
            <a:ext cx="4030790" cy="4495800"/>
          </a:xfrm>
        </p:spPr>
        <p:txBody>
          <a:bodyPr>
            <a:noAutofit/>
          </a:bodyPr>
          <a:lstStyle/>
          <a:p>
            <a:r>
              <a:rPr lang="en-IN" sz="2000" dirty="0" smtClean="0"/>
              <a:t>Every start-tag must have a matching end-tag, or be a self-closing tag.</a:t>
            </a:r>
          </a:p>
          <a:p>
            <a:r>
              <a:rPr lang="en-IN" sz="2000" dirty="0" smtClean="0"/>
              <a:t>Tags can’t overlap; elements must be properly nested.</a:t>
            </a:r>
          </a:p>
          <a:p>
            <a:r>
              <a:rPr lang="en-IN" sz="2000" dirty="0" smtClean="0"/>
              <a:t>XML documents can have only one root element</a:t>
            </a:r>
          </a:p>
          <a:p>
            <a:r>
              <a:rPr lang="en-IN" sz="2000" dirty="0" smtClean="0"/>
              <a:t>Element names must obey XML naming conventions</a:t>
            </a:r>
          </a:p>
          <a:p>
            <a:r>
              <a:rPr lang="en-IN" sz="2000" dirty="0" smtClean="0"/>
              <a:t>XML is case sensitive</a:t>
            </a:r>
          </a:p>
          <a:p>
            <a:r>
              <a:rPr lang="en-IN" sz="2000" dirty="0" smtClean="0"/>
              <a:t>XML will keep whitespace in your PCDATA </a:t>
            </a:r>
            <a:r>
              <a:rPr lang="en-IN" sz="2000" dirty="0" err="1" smtClean="0"/>
              <a:t>ie</a:t>
            </a:r>
            <a:r>
              <a:rPr lang="en-IN" sz="2000" dirty="0" smtClean="0"/>
              <a:t> In XML, the whitespace stays</a:t>
            </a:r>
          </a:p>
          <a:p>
            <a:r>
              <a:rPr lang="en-US" sz="2000" dirty="0" smtClean="0"/>
              <a:t>Example : Order.xml</a:t>
            </a:r>
            <a:endParaRPr lang="en-IN" sz="2000" dirty="0"/>
          </a:p>
        </p:txBody>
      </p:sp>
      <p:pic>
        <p:nvPicPr>
          <p:cNvPr id="2050" name="Picture 2"/>
          <p:cNvPicPr>
            <a:picLocks noChangeAspect="1" noChangeArrowheads="1"/>
          </p:cNvPicPr>
          <p:nvPr/>
        </p:nvPicPr>
        <p:blipFill>
          <a:blip r:embed="rId2"/>
          <a:srcRect/>
          <a:stretch>
            <a:fillRect/>
          </a:stretch>
        </p:blipFill>
        <p:spPr bwMode="auto">
          <a:xfrm>
            <a:off x="5143504" y="2071678"/>
            <a:ext cx="4000496" cy="3038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Entity Reference</a:t>
            </a:r>
            <a:endParaRPr lang="en-IN" dirty="0"/>
          </a:p>
        </p:txBody>
      </p:sp>
      <p:sp>
        <p:nvSpPr>
          <p:cNvPr id="3" name="Content Placeholder 2"/>
          <p:cNvSpPr>
            <a:spLocks noGrp="1"/>
          </p:cNvSpPr>
          <p:nvPr>
            <p:ph sz="quarter" idx="1"/>
          </p:nvPr>
        </p:nvSpPr>
        <p:spPr/>
        <p:txBody>
          <a:bodyPr>
            <a:normAutofit/>
          </a:bodyPr>
          <a:lstStyle/>
          <a:p>
            <a:r>
              <a:rPr lang="en-US" sz="2000" dirty="0" smtClean="0"/>
              <a:t>Well formed XML can not have symbol like &gt; &lt; &amp;, we need to use Entity in place of them</a:t>
            </a:r>
            <a:endParaRPr lang="en-IN" sz="2000" dirty="0" smtClean="0"/>
          </a:p>
          <a:p>
            <a:pPr lvl="1"/>
            <a:r>
              <a:rPr lang="en-IN" sz="2000" dirty="0" smtClean="0"/>
              <a:t>&lt;comparison&gt;6 is &amp;</a:t>
            </a:r>
            <a:r>
              <a:rPr lang="en-IN" sz="2000" dirty="0" err="1" smtClean="0"/>
              <a:t>lt</a:t>
            </a:r>
            <a:r>
              <a:rPr lang="en-IN" sz="2000" dirty="0" smtClean="0"/>
              <a:t>; 7 &amp;amp; 7 &amp;</a:t>
            </a:r>
            <a:r>
              <a:rPr lang="en-IN" sz="2000" dirty="0" err="1" smtClean="0"/>
              <a:t>gt</a:t>
            </a:r>
            <a:r>
              <a:rPr lang="en-IN" sz="2000" dirty="0" smtClean="0"/>
              <a:t>; 6 &lt;/comparison&gt;</a:t>
            </a:r>
          </a:p>
          <a:p>
            <a:pPr lvl="1"/>
            <a:r>
              <a:rPr lang="en-IN" sz="2000" dirty="0" smtClean="0"/>
              <a:t>	&amp;amp;—the &amp; character</a:t>
            </a:r>
          </a:p>
          <a:p>
            <a:pPr lvl="1"/>
            <a:r>
              <a:rPr lang="en-IN" sz="2000" dirty="0" smtClean="0"/>
              <a:t>	&amp;</a:t>
            </a:r>
            <a:r>
              <a:rPr lang="en-IN" sz="2000" dirty="0" err="1" smtClean="0"/>
              <a:t>lt</a:t>
            </a:r>
            <a:r>
              <a:rPr lang="en-IN" sz="2000" dirty="0" smtClean="0"/>
              <a:t>; —the &lt; character </a:t>
            </a:r>
          </a:p>
          <a:p>
            <a:pPr lvl="1"/>
            <a:r>
              <a:rPr lang="en-IN" sz="2000" dirty="0" smtClean="0"/>
              <a:t>	&amp;</a:t>
            </a:r>
            <a:r>
              <a:rPr lang="en-IN" sz="2000" dirty="0" err="1" smtClean="0"/>
              <a:t>gt</a:t>
            </a:r>
            <a:r>
              <a:rPr lang="en-IN" sz="2000" dirty="0" smtClean="0"/>
              <a:t>;—the &gt; character</a:t>
            </a:r>
          </a:p>
          <a:p>
            <a:pPr lvl="1"/>
            <a:r>
              <a:rPr lang="en-IN" sz="2000" dirty="0" smtClean="0"/>
              <a:t>	&amp;</a:t>
            </a:r>
            <a:r>
              <a:rPr lang="en-IN" sz="2000" dirty="0" err="1" smtClean="0"/>
              <a:t>apos</a:t>
            </a:r>
            <a:r>
              <a:rPr lang="en-IN" sz="2000" dirty="0" smtClean="0"/>
              <a:t>;—the ‘ character</a:t>
            </a:r>
          </a:p>
          <a:p>
            <a:pPr lvl="1"/>
            <a:r>
              <a:rPr lang="en-IN" sz="2000" dirty="0" smtClean="0"/>
              <a:t>	&amp;</a:t>
            </a:r>
            <a:r>
              <a:rPr lang="en-IN" sz="2000" dirty="0" err="1" smtClean="0"/>
              <a:t>quot</a:t>
            </a:r>
            <a:r>
              <a:rPr lang="en-IN" sz="2000" dirty="0" smtClean="0"/>
              <a:t>;—the “ character	</a:t>
            </a:r>
            <a:endParaRPr lang="en-IN"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CDATA </a:t>
            </a:r>
            <a:r>
              <a:rPr lang="en-IN" dirty="0" smtClean="0"/>
              <a:t>character data</a:t>
            </a:r>
            <a:endParaRPr lang="en-IN" dirty="0"/>
          </a:p>
        </p:txBody>
      </p:sp>
      <p:sp>
        <p:nvSpPr>
          <p:cNvPr id="3" name="Content Placeholder 2"/>
          <p:cNvSpPr>
            <a:spLocks noGrp="1"/>
          </p:cNvSpPr>
          <p:nvPr>
            <p:ph sz="quarter" idx="1"/>
          </p:nvPr>
        </p:nvSpPr>
        <p:spPr/>
        <p:txBody>
          <a:bodyPr>
            <a:normAutofit fontScale="70000" lnSpcReduction="20000"/>
          </a:bodyPr>
          <a:lstStyle/>
          <a:p>
            <a:r>
              <a:rPr lang="en-IN" dirty="0" smtClean="0"/>
              <a:t> If you have a lot of &lt; and &amp; characters that need escaping, you may find that your document become ugly</a:t>
            </a:r>
          </a:p>
          <a:p>
            <a:r>
              <a:rPr lang="en-IN" dirty="0" smtClean="0"/>
              <a:t>Using CDATA sections, you can tell the XML parser not to parse the text, but to let it all go by until it gets to the end of the section. </a:t>
            </a:r>
          </a:p>
          <a:p>
            <a:r>
              <a:rPr lang="en-IN" dirty="0" smtClean="0"/>
              <a:t>CDATA sections look like this:</a:t>
            </a:r>
          </a:p>
          <a:p>
            <a:r>
              <a:rPr lang="en-IN" dirty="0" smtClean="0"/>
              <a:t>	&lt;comparison&gt;&lt;![CDATA[6 is &lt; 7 &amp; 7 &gt; 6]]&gt;&lt;/comparison&gt;</a:t>
            </a:r>
          </a:p>
          <a:p>
            <a:pPr>
              <a:buNone/>
            </a:pPr>
            <a:endParaRPr lang="en-IN" dirty="0" smtClean="0"/>
          </a:p>
          <a:p>
            <a:pPr>
              <a:buNone/>
            </a:pPr>
            <a:r>
              <a:rPr lang="en-IN" sz="2600" dirty="0" smtClean="0">
                <a:solidFill>
                  <a:srgbClr val="002060"/>
                </a:solidFill>
              </a:rPr>
              <a:t>	</a:t>
            </a:r>
            <a:r>
              <a:rPr lang="en-IN" sz="2600" b="1" dirty="0" smtClean="0">
                <a:solidFill>
                  <a:srgbClr val="002060"/>
                </a:solidFill>
              </a:rPr>
              <a:t>&lt;script language=’JavaScript’&gt;&lt;![CDATA[</a:t>
            </a:r>
          </a:p>
          <a:p>
            <a:pPr>
              <a:buNone/>
            </a:pPr>
            <a:r>
              <a:rPr lang="en-IN" sz="2600" b="1" dirty="0" smtClean="0">
                <a:solidFill>
                  <a:srgbClr val="002060"/>
                </a:solidFill>
              </a:rPr>
              <a:t>		function </a:t>
            </a:r>
            <a:r>
              <a:rPr lang="en-IN" sz="2600" b="1" dirty="0" err="1" smtClean="0">
                <a:solidFill>
                  <a:srgbClr val="002060"/>
                </a:solidFill>
              </a:rPr>
              <a:t>myFunc</a:t>
            </a:r>
            <a:r>
              <a:rPr lang="en-IN" sz="2600" b="1" dirty="0" smtClean="0">
                <a:solidFill>
                  <a:srgbClr val="002060"/>
                </a:solidFill>
              </a:rPr>
              <a:t>()</a:t>
            </a:r>
          </a:p>
          <a:p>
            <a:pPr>
              <a:buNone/>
            </a:pPr>
            <a:r>
              <a:rPr lang="en-IN" sz="2600" b="1" dirty="0" smtClean="0">
                <a:solidFill>
                  <a:srgbClr val="002060"/>
                </a:solidFill>
              </a:rPr>
              <a:t>		{</a:t>
            </a:r>
          </a:p>
          <a:p>
            <a:pPr>
              <a:buNone/>
            </a:pPr>
            <a:r>
              <a:rPr lang="en-IN" sz="2600" b="1" dirty="0" smtClean="0">
                <a:solidFill>
                  <a:srgbClr val="002060"/>
                </a:solidFill>
              </a:rPr>
              <a:t>			if(0 &lt; 1 &amp;&amp; 1 &lt; 2)</a:t>
            </a:r>
          </a:p>
          <a:p>
            <a:pPr>
              <a:buNone/>
            </a:pPr>
            <a:r>
              <a:rPr lang="en-IN" sz="2600" b="1" dirty="0" smtClean="0">
                <a:solidFill>
                  <a:srgbClr val="002060"/>
                </a:solidFill>
              </a:rPr>
              <a:t>			alert(“Hello”);</a:t>
            </a:r>
          </a:p>
          <a:p>
            <a:pPr>
              <a:buNone/>
            </a:pPr>
            <a:r>
              <a:rPr lang="en-IN" sz="2600" b="1" dirty="0" smtClean="0">
                <a:solidFill>
                  <a:srgbClr val="002060"/>
                </a:solidFill>
              </a:rPr>
              <a:t>		}</a:t>
            </a:r>
          </a:p>
          <a:p>
            <a:pPr>
              <a:buNone/>
            </a:pPr>
            <a:r>
              <a:rPr lang="en-IN" sz="2600" b="1" dirty="0" smtClean="0">
                <a:solidFill>
                  <a:srgbClr val="002060"/>
                </a:solidFill>
              </a:rPr>
              <a:t>	]]&gt;&lt;/script&gt;</a:t>
            </a:r>
            <a:endParaRPr lang="en-IN" sz="2600" b="1" dirty="0">
              <a:solidFill>
                <a:srgbClr val="00206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424</TotalTime>
  <Words>1435</Words>
  <Application>Microsoft Office PowerPoint</Application>
  <PresentationFormat>On-screen Show (4:3)</PresentationFormat>
  <Paragraphs>201</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Median</vt:lpstr>
      <vt:lpstr>XML &amp; XML Processing  prerequisites Java Web Service</vt:lpstr>
      <vt:lpstr>Session-1</vt:lpstr>
      <vt:lpstr>Agenda</vt:lpstr>
      <vt:lpstr>Introduction to XML</vt:lpstr>
      <vt:lpstr>XML comparing with RDBMS</vt:lpstr>
      <vt:lpstr>Nut and Bolt of XML</vt:lpstr>
      <vt:lpstr>Well formed XML</vt:lpstr>
      <vt:lpstr>Entity Reference</vt:lpstr>
      <vt:lpstr>CDATA character data</vt:lpstr>
      <vt:lpstr>DTD valid xml</vt:lpstr>
      <vt:lpstr>DTD (Document Type Definition)</vt:lpstr>
      <vt:lpstr>Understanding DTD</vt:lpstr>
      <vt:lpstr>XML Namespaces</vt:lpstr>
      <vt:lpstr>Approach 1 Using prefix</vt:lpstr>
      <vt:lpstr>Approach 2 using URI</vt:lpstr>
      <vt:lpstr>Default namespace</vt:lpstr>
      <vt:lpstr>xml Schema</vt:lpstr>
      <vt:lpstr>Example: name.xsd</vt:lpstr>
      <vt:lpstr>Session-2</vt:lpstr>
      <vt:lpstr>Agenda</vt:lpstr>
      <vt:lpstr>DOM XML Parser</vt:lpstr>
      <vt:lpstr>XML DOM processing</vt:lpstr>
      <vt:lpstr>SAX XML Parser</vt:lpstr>
      <vt:lpstr>Reading XML file in using SAX </vt:lpstr>
      <vt:lpstr>Hello World SAX</vt:lpstr>
      <vt:lpstr>JAXB</vt:lpstr>
      <vt:lpstr>Why JAXB?</vt:lpstr>
      <vt:lpstr>JAXB Hello World</vt:lpstr>
      <vt:lpstr>JAXB Marshalling</vt:lpstr>
      <vt:lpstr>JAXB Unmarshalling</vt:lpstr>
      <vt:lpstr>JSON</vt:lpstr>
      <vt:lpstr>Why JSON is used in AJAX (optional topic)</vt:lpstr>
      <vt:lpstr>JSON vs. JavaScript</vt:lpstr>
      <vt:lpstr>JSON processing</vt:lpstr>
      <vt:lpstr>JSON API (Important Interface)</vt:lpstr>
      <vt:lpstr>JSON to JavaScript notation interchange</vt:lpstr>
      <vt:lpstr>JSON Parser and Generator</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 &amp; XML Processing</dc:title>
  <dc:creator>hp</dc:creator>
  <cp:lastModifiedBy>hp</cp:lastModifiedBy>
  <cp:revision>45</cp:revision>
  <dcterms:created xsi:type="dcterms:W3CDTF">2014-08-27T09:21:27Z</dcterms:created>
  <dcterms:modified xsi:type="dcterms:W3CDTF">2014-08-29T15:00:18Z</dcterms:modified>
</cp:coreProperties>
</file>