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30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6.xml" ContentType="application/vnd.openxmlformats-officedocument.presentationml.slide+xml"/>
  <Override PartName="/ppt/slides/slide40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38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2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37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8.xml.rels" ContentType="application/vnd.openxmlformats-package.relationships+xml"/>
  <Override PartName="/ppt/slides/_rels/slide20.xml.rels" ContentType="application/vnd.openxmlformats-package.relationships+xml"/>
  <Override PartName="/ppt/slides/_rels/slide23.xml.rels" ContentType="application/vnd.openxmlformats-package.relationships+xml"/>
  <Override PartName="/ppt/slides/_rels/slide12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35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5.png" ContentType="image/png"/>
  <Override PartName="/ppt/media/image60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8.png" ContentType="image/png"/>
  <Override PartName="/ppt/media/image63.png" ContentType="image/png"/>
  <Override PartName="/ppt/media/image7.png" ContentType="image/png"/>
  <Override PartName="/ppt/media/image62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68.png" ContentType="image/png"/>
  <Override PartName="/ppt/media/image43.png" ContentType="image/png"/>
  <Override PartName="/ppt/media/image50.png" ContentType="image/png"/>
  <Override PartName="/ppt/media/image69.png" ContentType="image/png"/>
  <Override PartName="/ppt/media/image44.png" ContentType="image/png"/>
  <Override PartName="/ppt/media/image51.png" ContentType="image/png"/>
  <Override PartName="/ppt/media/image70.png" ContentType="image/png"/>
  <Override PartName="/ppt/media/image71.png" ContentType="image/png"/>
  <Override PartName="/ppt/media/image54.png" ContentType="image/png"/>
  <Override PartName="/ppt/media/image52.png" ContentType="image/png"/>
  <Override PartName="/ppt/media/image53.png" ContentType="image/png"/>
  <Override PartName="/ppt/media/image65.png" ContentType="image/png"/>
  <Override PartName="/ppt/media/image40.png" ContentType="image/png"/>
  <Override PartName="/ppt/media/image16.png" ContentType="image/png"/>
  <Override PartName="/ppt/media/image15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2.jpeg" ContentType="image/jpeg"/>
  <Override PartName="/ppt/media/image1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22.png" ContentType="image/png"/>
  <Override PartName="/ppt/media/image47.png" ContentType="image/png"/>
  <Override PartName="/ppt/media/image61.jpeg" ContentType="image/jpe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457200" y="6352920"/>
            <a:ext cx="8229600" cy="360"/>
          </a:xfrm>
          <a:prstGeom prst="line">
            <a:avLst/>
          </a:prstGeom>
          <a:ln w="9360">
            <a:solidFill>
              <a:schemeClr val="accent2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457200" y="1143000"/>
            <a:ext cx="8229600" cy="360"/>
          </a:xfrm>
          <a:prstGeom prst="line">
            <a:avLst/>
          </a:prstGeom>
          <a:ln w="9360">
            <a:solidFill>
              <a:schemeClr val="accent2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 rot="5400000">
            <a:off x="420480" y="6467400"/>
            <a:ext cx="189360" cy="118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05040" y="3648240"/>
            <a:ext cx="7313760" cy="1278720"/>
          </a:xfrm>
          <a:prstGeom prst="rect">
            <a:avLst/>
          </a:prstGeom>
          <a:noFill/>
          <a:ln w="6480">
            <a:solidFill>
              <a:schemeClr val="accent1"/>
            </a:solidFill>
            <a:round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914400" y="5048280"/>
            <a:ext cx="7313760" cy="684360"/>
          </a:xfrm>
          <a:prstGeom prst="rect">
            <a:avLst/>
          </a:prstGeom>
          <a:noFill/>
          <a:ln w="6480">
            <a:solidFill>
              <a:schemeClr val="accent2"/>
            </a:solidFill>
            <a:round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05040" y="3648240"/>
            <a:ext cx="227160" cy="1278720"/>
          </a:xfrm>
          <a:prstGeom prst="rect">
            <a:avLst/>
          </a:prstGeom>
          <a:solidFill>
            <a:schemeClr val="accent1"/>
          </a:solidFill>
          <a:ln w="6480"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914400" y="5048280"/>
            <a:ext cx="227160" cy="684360"/>
          </a:xfrm>
          <a:prstGeom prst="rect">
            <a:avLst/>
          </a:prstGeom>
          <a:solidFill>
            <a:schemeClr val="accent2"/>
          </a:solidFill>
          <a:ln w="6480"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"/>
          <p:cNvSpPr/>
          <p:nvPr/>
        </p:nvSpPr>
        <p:spPr>
          <a:xfrm>
            <a:off x="457200" y="6352920"/>
            <a:ext cx="8229600" cy="360"/>
          </a:xfrm>
          <a:prstGeom prst="line">
            <a:avLst/>
          </a:prstGeom>
          <a:ln w="9360">
            <a:solidFill>
              <a:schemeClr val="accent2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2"/>
          <p:cNvSpPr/>
          <p:nvPr/>
        </p:nvSpPr>
        <p:spPr>
          <a:xfrm>
            <a:off x="457200" y="1143000"/>
            <a:ext cx="8229600" cy="360"/>
          </a:xfrm>
          <a:prstGeom prst="line">
            <a:avLst/>
          </a:prstGeom>
          <a:ln w="9360">
            <a:solidFill>
              <a:schemeClr val="accent2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 rot="5400000">
            <a:off x="420480" y="6467400"/>
            <a:ext cx="189360" cy="118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61.jpe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image" Target="../media/image65.png"/><Relationship Id="rId3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219320" y="3886200"/>
            <a:ext cx="685656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Bookman Old Style"/>
                <a:ea typeface="DejaVu Sans"/>
              </a:rPr>
              <a:t>Core Spring 5.x 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Bookman Old Style"/>
                <a:ea typeface="DejaVu Sans"/>
              </a:rPr>
              <a:t> </a:t>
            </a:r>
            <a:endParaRPr b="0" lang="en-IN" sz="3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643040" y="5143680"/>
            <a:ext cx="6399360" cy="52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Rajeev Gupta MTech CS</a:t>
            </a:r>
            <a:endParaRPr b="0" lang="en-IN" sz="1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Java Trainer &amp; Consultant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15228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Need Of DI? An passenger need to travel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2898720" y="6356520"/>
            <a:ext cx="3503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457200" y="1219320"/>
            <a:ext cx="822816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6" name="Picture 4" descr=""/>
          <p:cNvPicPr/>
          <p:nvPr/>
        </p:nvPicPr>
        <p:blipFill>
          <a:blip r:embed="rId1"/>
          <a:stretch/>
        </p:blipFill>
        <p:spPr>
          <a:xfrm>
            <a:off x="642960" y="1357200"/>
            <a:ext cx="2856240" cy="1713240"/>
          </a:xfrm>
          <a:prstGeom prst="rect">
            <a:avLst/>
          </a:prstGeom>
          <a:ln w="9360">
            <a:noFill/>
          </a:ln>
        </p:spPr>
      </p:pic>
      <p:pic>
        <p:nvPicPr>
          <p:cNvPr id="127" name="Picture 2" descr=""/>
          <p:cNvPicPr/>
          <p:nvPr/>
        </p:nvPicPr>
        <p:blipFill>
          <a:blip r:embed="rId2"/>
          <a:stretch/>
        </p:blipFill>
        <p:spPr>
          <a:xfrm>
            <a:off x="571320" y="3071880"/>
            <a:ext cx="6551640" cy="2141640"/>
          </a:xfrm>
          <a:prstGeom prst="rect">
            <a:avLst/>
          </a:prstGeom>
          <a:ln w="9360">
            <a:noFill/>
          </a:ln>
        </p:spPr>
      </p:pic>
      <p:pic>
        <p:nvPicPr>
          <p:cNvPr id="128" name="Picture 3" descr=""/>
          <p:cNvPicPr/>
          <p:nvPr/>
        </p:nvPicPr>
        <p:blipFill>
          <a:blip r:embed="rId3"/>
          <a:stretch/>
        </p:blipFill>
        <p:spPr>
          <a:xfrm>
            <a:off x="642960" y="5357880"/>
            <a:ext cx="7247160" cy="7891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956880" y="216000"/>
            <a:ext cx="6891120" cy="6121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15228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Bank Application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2898720" y="6356520"/>
            <a:ext cx="3503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457200" y="1219320"/>
            <a:ext cx="822816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Picture 2" descr=""/>
          <p:cNvPicPr/>
          <p:nvPr/>
        </p:nvPicPr>
        <p:blipFill>
          <a:blip r:embed="rId1"/>
          <a:stretch/>
        </p:blipFill>
        <p:spPr>
          <a:xfrm>
            <a:off x="6000840" y="1214280"/>
            <a:ext cx="2345760" cy="2248560"/>
          </a:xfrm>
          <a:prstGeom prst="rect">
            <a:avLst/>
          </a:prstGeom>
          <a:ln w="9360">
            <a:noFill/>
          </a:ln>
        </p:spPr>
      </p:pic>
      <p:pic>
        <p:nvPicPr>
          <p:cNvPr id="134" name="Picture 3" descr=""/>
          <p:cNvPicPr/>
          <p:nvPr/>
        </p:nvPicPr>
        <p:blipFill>
          <a:blip r:embed="rId2"/>
          <a:stretch/>
        </p:blipFill>
        <p:spPr>
          <a:xfrm>
            <a:off x="785880" y="1357200"/>
            <a:ext cx="2961000" cy="741600"/>
          </a:xfrm>
          <a:prstGeom prst="rect">
            <a:avLst/>
          </a:prstGeom>
          <a:ln w="9360">
            <a:noFill/>
          </a:ln>
        </p:spPr>
      </p:pic>
      <p:pic>
        <p:nvPicPr>
          <p:cNvPr id="135" name="Picture 4" descr=""/>
          <p:cNvPicPr/>
          <p:nvPr/>
        </p:nvPicPr>
        <p:blipFill>
          <a:blip r:embed="rId3"/>
          <a:stretch/>
        </p:blipFill>
        <p:spPr>
          <a:xfrm>
            <a:off x="642960" y="2428920"/>
            <a:ext cx="3913200" cy="770040"/>
          </a:xfrm>
          <a:prstGeom prst="rect">
            <a:avLst/>
          </a:prstGeom>
          <a:ln w="9360">
            <a:noFill/>
          </a:ln>
        </p:spPr>
      </p:pic>
      <p:pic>
        <p:nvPicPr>
          <p:cNvPr id="136" name="Picture 5" descr=""/>
          <p:cNvPicPr/>
          <p:nvPr/>
        </p:nvPicPr>
        <p:blipFill>
          <a:blip r:embed="rId4"/>
          <a:stretch/>
        </p:blipFill>
        <p:spPr>
          <a:xfrm>
            <a:off x="642960" y="3500280"/>
            <a:ext cx="7275600" cy="970200"/>
          </a:xfrm>
          <a:prstGeom prst="rect">
            <a:avLst/>
          </a:prstGeom>
          <a:ln w="9360">
            <a:noFill/>
          </a:ln>
        </p:spPr>
      </p:pic>
      <p:pic>
        <p:nvPicPr>
          <p:cNvPr id="137" name="Picture 6" descr=""/>
          <p:cNvPicPr/>
          <p:nvPr/>
        </p:nvPicPr>
        <p:blipFill>
          <a:blip r:embed="rId5"/>
          <a:stretch/>
        </p:blipFill>
        <p:spPr>
          <a:xfrm>
            <a:off x="857160" y="4714920"/>
            <a:ext cx="5303880" cy="90360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906480" y="1970280"/>
            <a:ext cx="7314480" cy="2885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15228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Agenda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2898720" y="6356520"/>
            <a:ext cx="3503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57200" y="1219320"/>
            <a:ext cx="818532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Introduction to Spring framework</a:t>
            </a:r>
            <a:endParaRPr b="0" lang="en-IN" sz="1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en-US" sz="1400" spc="-1" strike="noStrike">
                <a:solidFill>
                  <a:srgbClr val="ff0000"/>
                </a:solidFill>
                <a:latin typeface="Gill Sans MT"/>
                <a:ea typeface="DejaVu Sans"/>
              </a:rPr>
              <a:t>Dependency Injection using xml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1" lang="en-US" sz="1400" spc="-1" strike="noStrike">
                <a:solidFill>
                  <a:srgbClr val="ff0000"/>
                </a:solidFill>
                <a:latin typeface="Gill Sans MT"/>
                <a:ea typeface="DejaVu Sans"/>
              </a:rPr>
              <a:t>Constructor, setter injection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1" lang="en-US" sz="1400" spc="-1" strike="noStrike">
                <a:solidFill>
                  <a:srgbClr val="ff0000"/>
                </a:solidFill>
                <a:latin typeface="Gill Sans MT"/>
                <a:ea typeface="DejaVu Sans"/>
              </a:rPr>
              <a:t>C and p namespace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1" lang="en-US" sz="1400" spc="-1" strike="noStrike">
                <a:solidFill>
                  <a:srgbClr val="ff0000"/>
                </a:solidFill>
                <a:latin typeface="Gill Sans MT"/>
                <a:ea typeface="DejaVu Sans"/>
              </a:rPr>
              <a:t>Scopes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1" lang="en-US" sz="1400" spc="-1" strike="noStrike">
                <a:solidFill>
                  <a:srgbClr val="ff0000"/>
                </a:solidFill>
                <a:latin typeface="Gill Sans MT"/>
                <a:ea typeface="DejaVu Sans"/>
              </a:rPr>
              <a:t>Autowire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1" lang="en-US" sz="1400" spc="-1" strike="noStrike">
                <a:solidFill>
                  <a:srgbClr val="ff0000"/>
                </a:solidFill>
                <a:latin typeface="Gill Sans MT"/>
                <a:ea typeface="DejaVu Sans"/>
              </a:rPr>
              <a:t>Collection mappings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1" lang="en-US" sz="1400" spc="-1" strike="noStrike">
                <a:solidFill>
                  <a:srgbClr val="ff0000"/>
                </a:solidFill>
                <a:latin typeface="Gill Sans MT"/>
                <a:ea typeface="DejaVu Sans"/>
              </a:rPr>
              <a:t>Bean factory vs application context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1" lang="en-US" sz="1400" spc="-1" strike="noStrike">
                <a:solidFill>
                  <a:srgbClr val="ff0000"/>
                </a:solidFill>
                <a:latin typeface="Gill Sans MT"/>
                <a:ea typeface="DejaVu Sans"/>
              </a:rPr>
              <a:t>Splitting configuration in multiple files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1" lang="en-US" sz="1400" spc="-1" strike="noStrike">
                <a:solidFill>
                  <a:srgbClr val="ff0000"/>
                </a:solidFill>
                <a:latin typeface="Gill Sans MT"/>
                <a:ea typeface="DejaVu Sans"/>
              </a:rPr>
              <a:t>Bean life cycle</a:t>
            </a:r>
            <a:endParaRPr b="0" lang="en-IN" sz="1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Dependency Injection using annotation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@Autowired , @Qualifier, @Resource, @PostConstruct , @Predestroy, @Service, @Repository</a:t>
            </a:r>
            <a:endParaRPr b="0" lang="en-IN" sz="1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Dependency Injection using java configuration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AnnotationConfigApplicationContext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@Configuration, @Bean, @Import, @Scope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@PropertySources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Using Environment to retrieve properties</a:t>
            </a:r>
            <a:endParaRPr b="0" lang="en-IN" sz="1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Using Java configuration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What are Profiles?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Activating profiles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4714920" y="1214280"/>
            <a:ext cx="397044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15228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Dependency Injection Using XML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2898720" y="6356520"/>
            <a:ext cx="3503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57200" y="1219320"/>
            <a:ext cx="822816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Setter Injection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tabLst>
                <a:tab algn="l" pos="0"/>
              </a:tabLst>
            </a:pPr>
            <a:endParaRPr b="0" lang="en-IN" sz="26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Constructor Injection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6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c namespace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6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p namespace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146" name="Picture 2" descr=""/>
          <p:cNvPicPr/>
          <p:nvPr/>
        </p:nvPicPr>
        <p:blipFill>
          <a:blip r:embed="rId1"/>
          <a:stretch/>
        </p:blipFill>
        <p:spPr>
          <a:xfrm>
            <a:off x="714240" y="1714320"/>
            <a:ext cx="8161560" cy="912960"/>
          </a:xfrm>
          <a:prstGeom prst="rect">
            <a:avLst/>
          </a:prstGeom>
          <a:ln w="9360">
            <a:noFill/>
          </a:ln>
        </p:spPr>
      </p:pic>
      <p:pic>
        <p:nvPicPr>
          <p:cNvPr id="147" name="Picture 3" descr=""/>
          <p:cNvPicPr/>
          <p:nvPr/>
        </p:nvPicPr>
        <p:blipFill>
          <a:blip r:embed="rId2"/>
          <a:stretch/>
        </p:blipFill>
        <p:spPr>
          <a:xfrm>
            <a:off x="714240" y="3143160"/>
            <a:ext cx="8037720" cy="884520"/>
          </a:xfrm>
          <a:prstGeom prst="rect">
            <a:avLst/>
          </a:prstGeom>
          <a:ln w="9360">
            <a:noFill/>
          </a:ln>
        </p:spPr>
      </p:pic>
      <p:pic>
        <p:nvPicPr>
          <p:cNvPr id="148" name="Picture 4" descr=""/>
          <p:cNvPicPr/>
          <p:nvPr/>
        </p:nvPicPr>
        <p:blipFill>
          <a:blip r:embed="rId3"/>
          <a:stretch/>
        </p:blipFill>
        <p:spPr>
          <a:xfrm>
            <a:off x="642960" y="4572000"/>
            <a:ext cx="8213760" cy="427320"/>
          </a:xfrm>
          <a:prstGeom prst="rect">
            <a:avLst/>
          </a:prstGeom>
          <a:ln w="9360">
            <a:noFill/>
          </a:ln>
        </p:spPr>
      </p:pic>
      <p:pic>
        <p:nvPicPr>
          <p:cNvPr id="149" name="Picture 5" descr=""/>
          <p:cNvPicPr/>
          <p:nvPr/>
        </p:nvPicPr>
        <p:blipFill>
          <a:blip r:embed="rId4"/>
          <a:stretch/>
        </p:blipFill>
        <p:spPr>
          <a:xfrm>
            <a:off x="642960" y="5500800"/>
            <a:ext cx="8142480" cy="4651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15228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Bean Scopes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2898720" y="6356520"/>
            <a:ext cx="3503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457200" y="1219320"/>
            <a:ext cx="822816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3" name="Picture 2" descr=""/>
          <p:cNvPicPr/>
          <p:nvPr/>
        </p:nvPicPr>
        <p:blipFill>
          <a:blip r:embed="rId1"/>
          <a:stretch/>
        </p:blipFill>
        <p:spPr>
          <a:xfrm>
            <a:off x="714240" y="1538280"/>
            <a:ext cx="7713720" cy="378000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15228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Singleton vs Prototype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2898720" y="6356520"/>
            <a:ext cx="3503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57200" y="1219320"/>
            <a:ext cx="822816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7" name="Picture 2" descr=""/>
          <p:cNvPicPr/>
          <p:nvPr/>
        </p:nvPicPr>
        <p:blipFill>
          <a:blip r:embed="rId1"/>
          <a:stretch/>
        </p:blipFill>
        <p:spPr>
          <a:xfrm>
            <a:off x="928800" y="1357200"/>
            <a:ext cx="4503960" cy="2075040"/>
          </a:xfrm>
          <a:prstGeom prst="rect">
            <a:avLst/>
          </a:prstGeom>
          <a:ln w="9360">
            <a:noFill/>
          </a:ln>
        </p:spPr>
      </p:pic>
      <p:pic>
        <p:nvPicPr>
          <p:cNvPr id="158" name="Picture 3" descr=""/>
          <p:cNvPicPr/>
          <p:nvPr/>
        </p:nvPicPr>
        <p:blipFill>
          <a:blip r:embed="rId2"/>
          <a:stretch/>
        </p:blipFill>
        <p:spPr>
          <a:xfrm>
            <a:off x="928800" y="3786120"/>
            <a:ext cx="4570560" cy="19321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57200" y="15228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Autowiring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2898720" y="6356520"/>
            <a:ext cx="3503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457200" y="1219320"/>
            <a:ext cx="822816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AKA shortcut.</a:t>
            </a:r>
            <a:endParaRPr b="0" lang="en-IN" sz="20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700" spc="-1" strike="noStrike">
                <a:solidFill>
                  <a:srgbClr val="464653"/>
                </a:solidFill>
                <a:latin typeface="Gill Sans MT"/>
                <a:ea typeface="DejaVu Sans"/>
              </a:rPr>
              <a:t>Default mode: Auto-Wiring "no"</a:t>
            </a:r>
            <a:endParaRPr b="0" lang="en-IN" sz="17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700" spc="-1" strike="noStrike">
                <a:solidFill>
                  <a:srgbClr val="464653"/>
                </a:solidFill>
                <a:latin typeface="Gill Sans MT"/>
                <a:ea typeface="DejaVu Sans"/>
              </a:rPr>
              <a:t>Type of auto wiring:  byName,  byType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700" spc="-1" strike="noStrike">
              <a:latin typeface="Arial"/>
            </a:endParaRPr>
          </a:p>
        </p:txBody>
      </p:sp>
      <p:pic>
        <p:nvPicPr>
          <p:cNvPr id="162" name="Picture 2" descr=""/>
          <p:cNvPicPr/>
          <p:nvPr/>
        </p:nvPicPr>
        <p:blipFill>
          <a:blip r:embed="rId1"/>
          <a:stretch/>
        </p:blipFill>
        <p:spPr>
          <a:xfrm>
            <a:off x="857160" y="2571840"/>
            <a:ext cx="7761600" cy="436680"/>
          </a:xfrm>
          <a:prstGeom prst="rect">
            <a:avLst/>
          </a:prstGeom>
          <a:ln w="9360">
            <a:noFill/>
          </a:ln>
        </p:spPr>
      </p:pic>
      <p:pic>
        <p:nvPicPr>
          <p:cNvPr id="163" name="Picture 3" descr=""/>
          <p:cNvPicPr/>
          <p:nvPr/>
        </p:nvPicPr>
        <p:blipFill>
          <a:blip r:embed="rId2"/>
          <a:stretch/>
        </p:blipFill>
        <p:spPr>
          <a:xfrm>
            <a:off x="857160" y="3286080"/>
            <a:ext cx="8042400" cy="636840"/>
          </a:xfrm>
          <a:prstGeom prst="rect">
            <a:avLst/>
          </a:prstGeom>
          <a:ln w="9360">
            <a:noFill/>
          </a:ln>
        </p:spPr>
      </p:pic>
      <p:pic>
        <p:nvPicPr>
          <p:cNvPr id="164" name="Picture 4" descr=""/>
          <p:cNvPicPr/>
          <p:nvPr/>
        </p:nvPicPr>
        <p:blipFill>
          <a:blip r:embed="rId3"/>
          <a:stretch/>
        </p:blipFill>
        <p:spPr>
          <a:xfrm>
            <a:off x="1000080" y="4286160"/>
            <a:ext cx="7709040" cy="77976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57200" y="15228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Collection Mapping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2898720" y="6356520"/>
            <a:ext cx="3503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457200" y="1219320"/>
            <a:ext cx="822816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Collection mapping supported by Spring :</a:t>
            </a:r>
            <a:endParaRPr b="0" lang="en-IN" sz="20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464653"/>
                </a:solidFill>
                <a:latin typeface="Gill Sans MT"/>
                <a:ea typeface="DejaVu Sans"/>
              </a:rPr>
              <a:t>List:&lt;list&gt; - &lt;/list&gt;</a:t>
            </a:r>
            <a:endParaRPr b="0" lang="en-IN" sz="20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464653"/>
                </a:solidFill>
                <a:latin typeface="Gill Sans MT"/>
                <a:ea typeface="DejaVu Sans"/>
              </a:rPr>
              <a:t>Set:&lt;set&gt; - &lt;/set&gt;</a:t>
            </a:r>
            <a:endParaRPr b="0" lang="en-IN" sz="20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464653"/>
                </a:solidFill>
                <a:latin typeface="Gill Sans MT"/>
                <a:ea typeface="DejaVu Sans"/>
              </a:rPr>
              <a:t>Map:&lt;map&gt; - &lt;/map&gt;</a:t>
            </a:r>
            <a:endParaRPr b="0" lang="en-IN" sz="20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464653"/>
                </a:solidFill>
                <a:latin typeface="Gill Sans MT"/>
                <a:ea typeface="DejaVu Sans"/>
              </a:rPr>
              <a:t>Properties:&lt;props&gt; - &lt;/props&gt;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1103040" y="3349440"/>
            <a:ext cx="5304600" cy="226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15228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Agenda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898720" y="6356520"/>
            <a:ext cx="3503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457200" y="1219320"/>
            <a:ext cx="818532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Introduction to Spring framework</a:t>
            </a:r>
            <a:endParaRPr b="0" lang="en-IN" sz="1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Dependency Injection using xml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Constructor, setter injection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C and p namespace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Scopes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Autowire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Collection mappings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Bean factory vs application context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Splitting configuration in multiple files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Bean life cycle</a:t>
            </a:r>
            <a:endParaRPr b="0" lang="en-IN" sz="1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Dependency Injection using annotation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@Autowired , @Qualifier, @Resource, @PostConstruct , @Predestroy, @Service, @Repository</a:t>
            </a:r>
            <a:endParaRPr b="0" lang="en-IN" sz="1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Dependency Injection using java configuration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AnnotationConfigApplicationContext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@Configuration, @Bean, @Import, @Scope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@PropertySources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Using Environment to retrieve properties</a:t>
            </a:r>
            <a:endParaRPr b="0" lang="en-IN" sz="1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Using Java configuration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What are Profiles?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Activating profiles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4714920" y="1214280"/>
            <a:ext cx="397044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57200" y="15228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List Collection Mapping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2898720" y="6356520"/>
            <a:ext cx="3503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457200" y="1219320"/>
            <a:ext cx="822816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2" name="Picture 2" descr=""/>
          <p:cNvPicPr/>
          <p:nvPr/>
        </p:nvPicPr>
        <p:blipFill>
          <a:blip r:embed="rId1"/>
          <a:stretch/>
        </p:blipFill>
        <p:spPr>
          <a:xfrm>
            <a:off x="928800" y="1500120"/>
            <a:ext cx="2865600" cy="731880"/>
          </a:xfrm>
          <a:prstGeom prst="rect">
            <a:avLst/>
          </a:prstGeom>
          <a:ln w="9360">
            <a:noFill/>
          </a:ln>
        </p:spPr>
      </p:pic>
      <p:pic>
        <p:nvPicPr>
          <p:cNvPr id="173" name="Picture 3" descr=""/>
          <p:cNvPicPr/>
          <p:nvPr/>
        </p:nvPicPr>
        <p:blipFill>
          <a:blip r:embed="rId2"/>
          <a:stretch/>
        </p:blipFill>
        <p:spPr>
          <a:xfrm>
            <a:off x="928800" y="2428920"/>
            <a:ext cx="3827520" cy="1484640"/>
          </a:xfrm>
          <a:prstGeom prst="rect">
            <a:avLst/>
          </a:prstGeom>
          <a:ln w="9360">
            <a:noFill/>
          </a:ln>
        </p:spPr>
      </p:pic>
      <p:pic>
        <p:nvPicPr>
          <p:cNvPr id="174" name="Picture 4" descr=""/>
          <p:cNvPicPr/>
          <p:nvPr/>
        </p:nvPicPr>
        <p:blipFill>
          <a:blip r:embed="rId3"/>
          <a:stretch/>
        </p:blipFill>
        <p:spPr>
          <a:xfrm>
            <a:off x="697320" y="4143240"/>
            <a:ext cx="7731000" cy="165600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57200" y="15228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Map Collection mapping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2898720" y="6356520"/>
            <a:ext cx="3503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457200" y="1219320"/>
            <a:ext cx="822816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8" name="Picture 2" descr=""/>
          <p:cNvPicPr/>
          <p:nvPr/>
        </p:nvPicPr>
        <p:blipFill>
          <a:blip r:embed="rId1"/>
          <a:stretch/>
        </p:blipFill>
        <p:spPr>
          <a:xfrm>
            <a:off x="642960" y="3857760"/>
            <a:ext cx="7428240" cy="2315520"/>
          </a:xfrm>
          <a:prstGeom prst="rect">
            <a:avLst/>
          </a:prstGeom>
          <a:ln w="9360">
            <a:noFill/>
          </a:ln>
        </p:spPr>
      </p:pic>
      <p:pic>
        <p:nvPicPr>
          <p:cNvPr id="179" name="Picture 2" descr=""/>
          <p:cNvPicPr/>
          <p:nvPr/>
        </p:nvPicPr>
        <p:blipFill>
          <a:blip r:embed="rId2"/>
          <a:stretch/>
        </p:blipFill>
        <p:spPr>
          <a:xfrm>
            <a:off x="928800" y="1500120"/>
            <a:ext cx="2865600" cy="731880"/>
          </a:xfrm>
          <a:prstGeom prst="rect">
            <a:avLst/>
          </a:prstGeom>
          <a:ln w="9360">
            <a:noFill/>
          </a:ln>
        </p:spPr>
      </p:pic>
      <p:pic>
        <p:nvPicPr>
          <p:cNvPr id="180" name="Picture 3" descr=""/>
          <p:cNvPicPr/>
          <p:nvPr/>
        </p:nvPicPr>
        <p:blipFill>
          <a:blip r:embed="rId3"/>
          <a:stretch/>
        </p:blipFill>
        <p:spPr>
          <a:xfrm>
            <a:off x="857160" y="2428920"/>
            <a:ext cx="4932360" cy="12938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57200" y="15228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BeanFactory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2898720" y="6356520"/>
            <a:ext cx="3503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457200" y="1219320"/>
            <a:ext cx="822816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Provides basic support for dependency injection</a:t>
            </a:r>
            <a:endParaRPr b="0" lang="en-IN" sz="20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Lightweight </a:t>
            </a:r>
            <a:endParaRPr b="0" lang="en-IN" sz="20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i="1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XMLBeanFactory most commonly used implementation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84" name="Picture 3" descr=""/>
          <p:cNvPicPr/>
          <p:nvPr/>
        </p:nvPicPr>
        <p:blipFill>
          <a:blip r:embed="rId1"/>
          <a:stretch/>
        </p:blipFill>
        <p:spPr>
          <a:xfrm>
            <a:off x="500040" y="2571840"/>
            <a:ext cx="7713720" cy="249876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57200" y="15228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ApplicationContext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2898720" y="6356520"/>
            <a:ext cx="3503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457200" y="1219320"/>
            <a:ext cx="822816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DejaVu Sans"/>
              </a:rPr>
              <a:t>Built on top of the BeanFactory</a:t>
            </a:r>
            <a:endParaRPr b="0" lang="en-IN" sz="28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DejaVu Sans"/>
              </a:rPr>
              <a:t>Provides more enterprise-centric functionality</a:t>
            </a:r>
            <a:endParaRPr b="0" lang="en-IN" sz="28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500" spc="-1" strike="noStrike">
                <a:solidFill>
                  <a:srgbClr val="464653"/>
                </a:solidFill>
                <a:latin typeface="Gill Sans MT"/>
                <a:ea typeface="DejaVu Sans"/>
              </a:rPr>
              <a:t>Internationalization of messages</a:t>
            </a:r>
            <a:endParaRPr b="0" lang="en-IN" sz="25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500" spc="-1" strike="noStrike">
                <a:solidFill>
                  <a:srgbClr val="464653"/>
                </a:solidFill>
                <a:latin typeface="Gill Sans MT"/>
                <a:ea typeface="DejaVu Sans"/>
              </a:rPr>
              <a:t>AOP, transaction management</a:t>
            </a:r>
            <a:endParaRPr b="0" lang="en-IN" sz="25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DejaVu Sans"/>
              </a:rPr>
              <a:t>Preferred over the BeanFactory in most situations</a:t>
            </a:r>
            <a:endParaRPr b="0" lang="en-IN" sz="28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DejaVu Sans"/>
              </a:rPr>
              <a:t>Most commonly used implementation is the </a:t>
            </a:r>
            <a:r>
              <a:rPr b="0" i="1" lang="en-US" sz="2800" spc="-1" strike="noStrike">
                <a:solidFill>
                  <a:srgbClr val="000000"/>
                </a:solidFill>
                <a:latin typeface="Gill Sans MT"/>
                <a:ea typeface="DejaVu Sans"/>
              </a:rPr>
              <a:t>ClassPathXmlApplicationContext</a:t>
            </a:r>
            <a:endParaRPr b="0" lang="en-IN" sz="28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300" spc="-1" strike="noStrike">
                <a:solidFill>
                  <a:srgbClr val="000000"/>
                </a:solidFill>
                <a:latin typeface="Gill Sans MT"/>
                <a:ea typeface="DejaVu Sans"/>
              </a:rPr>
              <a:t>ApplicationContext context = new FileSystemXmlApplicationContext("c:/foo.xml");</a:t>
            </a:r>
            <a:endParaRPr b="0" lang="en-IN" sz="23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300" spc="-1" strike="noStrike">
                <a:solidFill>
                  <a:srgbClr val="000000"/>
                </a:solidFill>
                <a:latin typeface="Gill Sans MT"/>
                <a:ea typeface="DejaVu Sans"/>
              </a:rPr>
              <a:t>ApplicationContext context = new ClassPathXmlApplicationContext("foo.xml");</a:t>
            </a:r>
            <a:endParaRPr b="0" lang="en-IN" sz="2300" spc="-1" strike="noStrike">
              <a:latin typeface="Arial"/>
            </a:endParaRPr>
          </a:p>
        </p:txBody>
      </p:sp>
      <p:pic>
        <p:nvPicPr>
          <p:cNvPr id="188" name="Picture 1" descr=""/>
          <p:cNvPicPr/>
          <p:nvPr/>
        </p:nvPicPr>
        <p:blipFill>
          <a:blip r:embed="rId1"/>
          <a:stretch/>
        </p:blipFill>
        <p:spPr>
          <a:xfrm>
            <a:off x="642960" y="3429000"/>
            <a:ext cx="5542200" cy="150336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7200" y="15228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Splitting configuration in multiple file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2898720" y="6356520"/>
            <a:ext cx="3503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457200" y="1219320"/>
            <a:ext cx="822816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bean1.xml</a:t>
            </a:r>
            <a:r>
              <a:rPr b="0" lang="en-US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bean2.xml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Better solution:-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192" name="Picture 2" descr=""/>
          <p:cNvPicPr/>
          <p:nvPr/>
        </p:nvPicPr>
        <p:blipFill>
          <a:blip r:embed="rId1"/>
          <a:stretch/>
        </p:blipFill>
        <p:spPr>
          <a:xfrm>
            <a:off x="714240" y="1714320"/>
            <a:ext cx="3284640" cy="1570320"/>
          </a:xfrm>
          <a:prstGeom prst="rect">
            <a:avLst/>
          </a:prstGeom>
          <a:ln w="9360">
            <a:noFill/>
          </a:ln>
        </p:spPr>
      </p:pic>
      <p:pic>
        <p:nvPicPr>
          <p:cNvPr id="193" name="Picture 2" descr=""/>
          <p:cNvPicPr/>
          <p:nvPr/>
        </p:nvPicPr>
        <p:blipFill>
          <a:blip r:embed="rId2"/>
          <a:stretch/>
        </p:blipFill>
        <p:spPr>
          <a:xfrm>
            <a:off x="5214960" y="1643040"/>
            <a:ext cx="3079800" cy="1570320"/>
          </a:xfrm>
          <a:prstGeom prst="rect">
            <a:avLst/>
          </a:prstGeom>
          <a:ln w="9360">
            <a:noFill/>
          </a:ln>
        </p:spPr>
      </p:pic>
      <p:pic>
        <p:nvPicPr>
          <p:cNvPr id="194" name="Picture 3" descr=""/>
          <p:cNvPicPr/>
          <p:nvPr/>
        </p:nvPicPr>
        <p:blipFill>
          <a:blip r:embed="rId3"/>
          <a:stretch/>
        </p:blipFill>
        <p:spPr>
          <a:xfrm>
            <a:off x="857160" y="3429000"/>
            <a:ext cx="5970600" cy="627120"/>
          </a:xfrm>
          <a:prstGeom prst="rect">
            <a:avLst/>
          </a:prstGeom>
          <a:ln w="9360">
            <a:noFill/>
          </a:ln>
        </p:spPr>
      </p:pic>
      <p:pic>
        <p:nvPicPr>
          <p:cNvPr id="195" name="Picture 4" descr=""/>
          <p:cNvPicPr/>
          <p:nvPr/>
        </p:nvPicPr>
        <p:blipFill>
          <a:blip r:embed="rId4"/>
          <a:stretch/>
        </p:blipFill>
        <p:spPr>
          <a:xfrm>
            <a:off x="1071360" y="4500720"/>
            <a:ext cx="5965920" cy="17132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15228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Spring bean life cycle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2898720" y="6356520"/>
            <a:ext cx="3503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457200" y="1219320"/>
            <a:ext cx="822816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9" name="Picture 1" descr=""/>
          <p:cNvPicPr/>
          <p:nvPr/>
        </p:nvPicPr>
        <p:blipFill>
          <a:blip r:embed="rId1"/>
          <a:stretch/>
        </p:blipFill>
        <p:spPr>
          <a:xfrm>
            <a:off x="571320" y="1357200"/>
            <a:ext cx="8157960" cy="457056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57200" y="15228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Bookman Old Style"/>
                <a:ea typeface="DejaVu Sans"/>
              </a:rPr>
              <a:t>Beans Life cycle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2898720" y="6356520"/>
            <a:ext cx="3503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457200" y="1219320"/>
            <a:ext cx="822816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3" name="Picture 2" descr=""/>
          <p:cNvPicPr/>
          <p:nvPr/>
        </p:nvPicPr>
        <p:blipFill>
          <a:blip r:embed="rId1"/>
          <a:stretch/>
        </p:blipFill>
        <p:spPr>
          <a:xfrm>
            <a:off x="500040" y="1214280"/>
            <a:ext cx="8066160" cy="1474920"/>
          </a:xfrm>
          <a:prstGeom prst="rect">
            <a:avLst/>
          </a:prstGeom>
          <a:ln w="9360">
            <a:noFill/>
          </a:ln>
        </p:spPr>
      </p:pic>
      <p:pic>
        <p:nvPicPr>
          <p:cNvPr id="204" name="Picture 4" descr=""/>
          <p:cNvPicPr/>
          <p:nvPr/>
        </p:nvPicPr>
        <p:blipFill>
          <a:blip r:embed="rId2"/>
          <a:stretch/>
        </p:blipFill>
        <p:spPr>
          <a:xfrm>
            <a:off x="642960" y="2714760"/>
            <a:ext cx="7637760" cy="349920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57200" y="15228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BeanPostProcessor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2898720" y="6356520"/>
            <a:ext cx="3503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457200" y="1219320"/>
            <a:ext cx="822816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8" name="Picture 2" descr=""/>
          <p:cNvPicPr/>
          <p:nvPr/>
        </p:nvPicPr>
        <p:blipFill>
          <a:blip r:embed="rId1"/>
          <a:stretch/>
        </p:blipFill>
        <p:spPr>
          <a:xfrm>
            <a:off x="571320" y="4000680"/>
            <a:ext cx="4999320" cy="2344320"/>
          </a:xfrm>
          <a:prstGeom prst="rect">
            <a:avLst/>
          </a:prstGeom>
          <a:ln w="9360">
            <a:noFill/>
          </a:ln>
        </p:spPr>
      </p:pic>
      <p:pic>
        <p:nvPicPr>
          <p:cNvPr id="209" name="Picture 3" descr=""/>
          <p:cNvPicPr/>
          <p:nvPr/>
        </p:nvPicPr>
        <p:blipFill>
          <a:blip r:embed="rId2"/>
          <a:stretch/>
        </p:blipFill>
        <p:spPr>
          <a:xfrm>
            <a:off x="428760" y="1714320"/>
            <a:ext cx="4918320" cy="1947240"/>
          </a:xfrm>
          <a:prstGeom prst="rect">
            <a:avLst/>
          </a:prstGeom>
          <a:ln w="9360">
            <a:noFill/>
          </a:ln>
        </p:spPr>
      </p:pic>
      <p:pic>
        <p:nvPicPr>
          <p:cNvPr id="210" name="Picture 4" descr=""/>
          <p:cNvPicPr/>
          <p:nvPr/>
        </p:nvPicPr>
        <p:blipFill>
          <a:blip r:embed="rId3"/>
          <a:stretch/>
        </p:blipFill>
        <p:spPr>
          <a:xfrm>
            <a:off x="571320" y="3571920"/>
            <a:ext cx="5742000" cy="3416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57200" y="15228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BeanFactoryPostProcessor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2898720" y="6356520"/>
            <a:ext cx="3503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457200" y="1219320"/>
            <a:ext cx="822816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200" spc="-1" strike="noStrike">
                <a:solidFill>
                  <a:srgbClr val="000000"/>
                </a:solidFill>
                <a:latin typeface="Gill Sans MT"/>
                <a:ea typeface="DejaVu Sans"/>
              </a:rPr>
              <a:t>BeanFactoryPostProcessor  is invoked before bean factory is initilized (and before any bean is initialized)</a:t>
            </a:r>
            <a:endParaRPr b="0" lang="en-IN" sz="12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200" spc="-1" strike="noStrike">
                <a:solidFill>
                  <a:srgbClr val="000000"/>
                </a:solidFill>
                <a:latin typeface="Gill Sans MT"/>
                <a:ea typeface="DejaVu Sans"/>
              </a:rPr>
              <a:t>There are many BeanFactoryPostProcessor available by default in spring framework such as PropertyPlaceholderConfigurer </a:t>
            </a:r>
            <a:endParaRPr b="0" lang="en-IN" sz="12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200" spc="-1" strike="noStrike">
                <a:solidFill>
                  <a:srgbClr val="000000"/>
                </a:solidFill>
                <a:latin typeface="Gill Sans MT"/>
                <a:ea typeface="DejaVu Sans"/>
              </a:rPr>
              <a:t>PropertyPlaceholderConfigurer is used to read values form properties files before initilization of beanfactory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200" spc="-1" strike="noStrike">
                <a:solidFill>
                  <a:srgbClr val="000000"/>
                </a:solidFill>
                <a:latin typeface="Gill Sans MT"/>
                <a:ea typeface="DejaVu Sans"/>
              </a:rPr>
              <a:t>Configuration 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214" name="Picture 2" descr=""/>
          <p:cNvPicPr/>
          <p:nvPr/>
        </p:nvPicPr>
        <p:blipFill>
          <a:blip r:embed="rId1"/>
          <a:stretch/>
        </p:blipFill>
        <p:spPr>
          <a:xfrm>
            <a:off x="714240" y="2214720"/>
            <a:ext cx="7356600" cy="1784520"/>
          </a:xfrm>
          <a:prstGeom prst="rect">
            <a:avLst/>
          </a:prstGeom>
          <a:ln w="9360">
            <a:noFill/>
          </a:ln>
        </p:spPr>
      </p:pic>
      <p:pic>
        <p:nvPicPr>
          <p:cNvPr id="215" name="Picture 3" descr=""/>
          <p:cNvPicPr/>
          <p:nvPr/>
        </p:nvPicPr>
        <p:blipFill>
          <a:blip r:embed="rId2"/>
          <a:stretch/>
        </p:blipFill>
        <p:spPr>
          <a:xfrm>
            <a:off x="785880" y="4357800"/>
            <a:ext cx="5589720" cy="36036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57200" y="15228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PropertyPlaceHolderConfigurer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2898720" y="6356520"/>
            <a:ext cx="3503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457200" y="1219320"/>
            <a:ext cx="822816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9" name="Picture 2" descr=""/>
          <p:cNvPicPr/>
          <p:nvPr/>
        </p:nvPicPr>
        <p:blipFill>
          <a:blip r:embed="rId1"/>
          <a:stretch/>
        </p:blipFill>
        <p:spPr>
          <a:xfrm>
            <a:off x="542880" y="1285920"/>
            <a:ext cx="8062200" cy="1498680"/>
          </a:xfrm>
          <a:prstGeom prst="rect">
            <a:avLst/>
          </a:prstGeom>
          <a:ln w="9360">
            <a:noFill/>
          </a:ln>
        </p:spPr>
      </p:pic>
      <p:pic>
        <p:nvPicPr>
          <p:cNvPr id="220" name="Picture 3" descr=""/>
          <p:cNvPicPr/>
          <p:nvPr/>
        </p:nvPicPr>
        <p:blipFill>
          <a:blip r:embed="rId2"/>
          <a:stretch/>
        </p:blipFill>
        <p:spPr>
          <a:xfrm>
            <a:off x="785880" y="3786120"/>
            <a:ext cx="2132280" cy="884520"/>
          </a:xfrm>
          <a:prstGeom prst="rect">
            <a:avLst/>
          </a:prstGeom>
          <a:ln w="9360">
            <a:noFill/>
          </a:ln>
        </p:spPr>
      </p:pic>
      <p:pic>
        <p:nvPicPr>
          <p:cNvPr id="221" name="Picture 4" descr=""/>
          <p:cNvPicPr/>
          <p:nvPr/>
        </p:nvPicPr>
        <p:blipFill>
          <a:blip r:embed="rId3"/>
          <a:stretch/>
        </p:blipFill>
        <p:spPr>
          <a:xfrm>
            <a:off x="714240" y="2928960"/>
            <a:ext cx="2961000" cy="82728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15228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Agenda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2898720" y="6356520"/>
            <a:ext cx="3503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457200" y="1219320"/>
            <a:ext cx="818532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en-US" sz="1400" spc="-1" strike="noStrike">
                <a:solidFill>
                  <a:srgbClr val="ff0000"/>
                </a:solidFill>
                <a:latin typeface="Gill Sans MT"/>
                <a:ea typeface="DejaVu Sans"/>
              </a:rPr>
              <a:t>Introduction to Spring framework</a:t>
            </a:r>
            <a:endParaRPr b="0" lang="en-IN" sz="1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Dependency Injection using xml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Constructor, setter injection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C and p namespace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Scopes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Autowire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Collection mappings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Bean factory vs application context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Splitting configuration in multiple files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Bean life cycle</a:t>
            </a:r>
            <a:endParaRPr b="0" lang="en-IN" sz="1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Dependency Injection using annotation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@Autowired , @Qualifier, @Resource, @PostConstruct , @Predestroy, @Service, @Repository</a:t>
            </a:r>
            <a:endParaRPr b="0" lang="en-IN" sz="1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Dependency Injection using java configuration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AnnotationConfigApplicationContext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@Configuration, @Bean, @Import, @Scope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@PropertySources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Using Environment to retrieve properties</a:t>
            </a:r>
            <a:endParaRPr b="0" lang="en-IN" sz="1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Using Java configuration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What are Profiles?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Activating profiles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4714920" y="1214280"/>
            <a:ext cx="397044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457200" y="15228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PropertyPlaceHolderConfigurer:DB Configureation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2898720" y="6356520"/>
            <a:ext cx="3503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457200" y="1219320"/>
            <a:ext cx="822816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5" name="Picture 2" descr=""/>
          <p:cNvPicPr/>
          <p:nvPr/>
        </p:nvPicPr>
        <p:blipFill>
          <a:blip r:embed="rId1"/>
          <a:stretch/>
        </p:blipFill>
        <p:spPr>
          <a:xfrm>
            <a:off x="642960" y="1214280"/>
            <a:ext cx="7744320" cy="3179880"/>
          </a:xfrm>
          <a:prstGeom prst="rect">
            <a:avLst/>
          </a:prstGeom>
          <a:ln w="9360">
            <a:noFill/>
          </a:ln>
        </p:spPr>
      </p:pic>
      <p:pic>
        <p:nvPicPr>
          <p:cNvPr id="226" name="Picture 3" descr=""/>
          <p:cNvPicPr/>
          <p:nvPr/>
        </p:nvPicPr>
        <p:blipFill>
          <a:blip r:embed="rId2"/>
          <a:stretch/>
        </p:blipFill>
        <p:spPr>
          <a:xfrm>
            <a:off x="642960" y="4572000"/>
            <a:ext cx="4618080" cy="103680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1397160" y="1498680"/>
            <a:ext cx="6333120" cy="3827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576000" y="1507320"/>
            <a:ext cx="7695000" cy="216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57200" y="15228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Agenda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2898720" y="6356520"/>
            <a:ext cx="3503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457200" y="1219320"/>
            <a:ext cx="818532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Introduction to Spring framework</a:t>
            </a:r>
            <a:endParaRPr b="0" lang="en-IN" sz="1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Dependency Injection using xml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Constructor, setter injection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C and p namespace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Scopes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Autowire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Collection mappings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Bean factory vs application context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Splitting configuration in multiple files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Bean life cycle</a:t>
            </a:r>
            <a:endParaRPr b="0" lang="en-IN" sz="1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en-US" sz="1400" spc="-1" strike="noStrike">
                <a:solidFill>
                  <a:srgbClr val="ff0000"/>
                </a:solidFill>
                <a:latin typeface="Gill Sans MT"/>
                <a:ea typeface="DejaVu Sans"/>
              </a:rPr>
              <a:t>Dependency Injection using annotation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1" lang="en-US" sz="1400" spc="-1" strike="noStrike">
                <a:solidFill>
                  <a:srgbClr val="ff0000"/>
                </a:solidFill>
                <a:latin typeface="Gill Sans MT"/>
                <a:ea typeface="DejaVu Sans"/>
              </a:rPr>
              <a:t>@Autowired , @Qualifier, @Resource, @PostConstruct , @Predestroy, @Service, @Repository</a:t>
            </a:r>
            <a:endParaRPr b="0" lang="en-IN" sz="1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Dependency Injection using java configuration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AnnotationConfigApplicationContext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@Configuration, @Bean, @Import, @Scope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@PropertySources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Using Environment to retrieve properties</a:t>
            </a:r>
            <a:endParaRPr b="0" lang="en-IN" sz="1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Using Java configuration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What are Profiles?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Activating profiles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4714920" y="1214280"/>
            <a:ext cx="397044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57200" y="15228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Dependency Injection using annotations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2898720" y="6356520"/>
            <a:ext cx="3503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457200" y="1219320"/>
            <a:ext cx="822816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@Value - to inject a simple property</a:t>
            </a:r>
            <a:endParaRPr b="0" lang="en-IN" sz="1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@Autowire -to inject a property automatically</a:t>
            </a:r>
            <a:endParaRPr b="0" lang="en-IN" sz="1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@Component:@Controller @Service and @Repository</a:t>
            </a:r>
            <a:endParaRPr b="0" lang="en-IN" sz="1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@Qualifier - while autowiring, fix the name to an particular bean</a:t>
            </a:r>
            <a:endParaRPr b="0" lang="en-IN" sz="1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@Required - mandatory to inject, apply on setter</a:t>
            </a:r>
            <a:endParaRPr b="0" lang="en-IN" sz="1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@PostConstructs- Life cycle post</a:t>
            </a:r>
            <a:endParaRPr b="0" lang="en-IN" sz="1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@PreDestroy- Life cycle pre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JSR 250 Annotations: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100" spc="-1" strike="noStrike">
                <a:solidFill>
                  <a:srgbClr val="464653"/>
                </a:solidFill>
                <a:latin typeface="Gill Sans MT"/>
                <a:ea typeface="DejaVu Sans"/>
              </a:rPr>
              <a:t>@Resource, @PostConstruct/ @PreDestroy, @Component</a:t>
            </a:r>
            <a:endParaRPr b="0" lang="en-IN" sz="11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JSR 330 Annotations: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100" spc="-1" strike="noStrike">
                <a:solidFill>
                  <a:srgbClr val="464653"/>
                </a:solidFill>
                <a:latin typeface="Gill Sans MT"/>
                <a:ea typeface="DejaVu Sans"/>
              </a:rPr>
              <a:t>@Named annotation in place of @Resouce</a:t>
            </a:r>
            <a:endParaRPr b="0" lang="en-IN" sz="11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100" spc="-1" strike="noStrike">
                <a:solidFill>
                  <a:srgbClr val="464653"/>
                </a:solidFill>
                <a:latin typeface="Gill Sans MT"/>
                <a:ea typeface="DejaVu Sans"/>
              </a:rPr>
              <a:t>@Inject annotation in place of @Autowire</a:t>
            </a:r>
            <a:endParaRPr b="0" lang="en-IN" sz="11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tabLst>
                <a:tab algn="l" pos="0"/>
              </a:tabLst>
            </a:pPr>
            <a:endParaRPr b="0" lang="en-IN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411120" y="441360"/>
            <a:ext cx="8305200" cy="594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57200" y="15228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Agenda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2898720" y="6356520"/>
            <a:ext cx="3503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457200" y="1219320"/>
            <a:ext cx="818532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Introduction to Spring framework</a:t>
            </a:r>
            <a:endParaRPr b="0" lang="en-IN" sz="1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Dependency Injection using xml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Constructor, setter injection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C and p namespace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Scopes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Autowire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Collection mappings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Bean factory vs application context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Splitting configuration in multiple files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Bean life cycle</a:t>
            </a:r>
            <a:endParaRPr b="0" lang="en-IN" sz="1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Dependency Injection using annotation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@Autowired , @Qualifier, @Resource, @PostConstruct , @Predestroy, @Service, @Repository</a:t>
            </a:r>
            <a:endParaRPr b="0" lang="en-IN" sz="1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en-US" sz="1400" spc="-1" strike="noStrike">
                <a:solidFill>
                  <a:srgbClr val="ff0000"/>
                </a:solidFill>
                <a:latin typeface="Gill Sans MT"/>
                <a:ea typeface="DejaVu Sans"/>
              </a:rPr>
              <a:t>Dependency Injection using java configuration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1" lang="en-US" sz="1400" spc="-1" strike="noStrike">
                <a:solidFill>
                  <a:srgbClr val="ff0000"/>
                </a:solidFill>
                <a:latin typeface="Gill Sans MT"/>
                <a:ea typeface="DejaVu Sans"/>
              </a:rPr>
              <a:t>AnnotationConfigApplicationContext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1" lang="en-US" sz="1400" spc="-1" strike="noStrike">
                <a:solidFill>
                  <a:srgbClr val="ff0000"/>
                </a:solidFill>
                <a:latin typeface="Gill Sans MT"/>
                <a:ea typeface="DejaVu Sans"/>
              </a:rPr>
              <a:t>@Configuration, @Bean, @Import, @Scope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1" lang="en-US" sz="1400" spc="-1" strike="noStrike">
                <a:solidFill>
                  <a:srgbClr val="ff0000"/>
                </a:solidFill>
                <a:latin typeface="Gill Sans MT"/>
                <a:ea typeface="DejaVu Sans"/>
              </a:rPr>
              <a:t>@PropertySources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1" lang="en-US" sz="1400" spc="-1" strike="noStrike">
                <a:solidFill>
                  <a:srgbClr val="ff0000"/>
                </a:solidFill>
                <a:latin typeface="Gill Sans MT"/>
                <a:ea typeface="DejaVu Sans"/>
              </a:rPr>
              <a:t>Using Environment to retrieve properties</a:t>
            </a:r>
            <a:endParaRPr b="0" lang="en-IN" sz="1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Using Java configuration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What are Profiles?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Activating profiles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4714920" y="1214280"/>
            <a:ext cx="397044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57200" y="15228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DI using Java Configuration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2898720" y="6356520"/>
            <a:ext cx="3503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457200" y="1219320"/>
            <a:ext cx="822816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4" name="Picture 3" descr=""/>
          <p:cNvPicPr/>
          <p:nvPr/>
        </p:nvPicPr>
        <p:blipFill>
          <a:blip r:embed="rId1"/>
          <a:stretch/>
        </p:blipFill>
        <p:spPr>
          <a:xfrm>
            <a:off x="928800" y="4500720"/>
            <a:ext cx="5713560" cy="892440"/>
          </a:xfrm>
          <a:prstGeom prst="rect">
            <a:avLst/>
          </a:prstGeom>
          <a:ln w="9360">
            <a:noFill/>
          </a:ln>
        </p:spPr>
      </p:pic>
      <p:pic>
        <p:nvPicPr>
          <p:cNvPr id="245" name="Picture 4" descr=""/>
          <p:cNvPicPr/>
          <p:nvPr/>
        </p:nvPicPr>
        <p:blipFill>
          <a:blip r:embed="rId2"/>
          <a:stretch/>
        </p:blipFill>
        <p:spPr>
          <a:xfrm>
            <a:off x="928800" y="1285920"/>
            <a:ext cx="5708880" cy="316656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57200" y="15228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@PropertySource &amp; Using Environment to retrieve properties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2898720" y="6356520"/>
            <a:ext cx="3503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457200" y="1219320"/>
            <a:ext cx="822816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9" name="Picture 2" descr=""/>
          <p:cNvPicPr/>
          <p:nvPr/>
        </p:nvPicPr>
        <p:blipFill>
          <a:blip r:embed="rId1"/>
          <a:stretch/>
        </p:blipFill>
        <p:spPr>
          <a:xfrm>
            <a:off x="642960" y="1214280"/>
            <a:ext cx="4141800" cy="3110400"/>
          </a:xfrm>
          <a:prstGeom prst="rect">
            <a:avLst/>
          </a:prstGeom>
          <a:ln w="9360">
            <a:noFill/>
          </a:ln>
        </p:spPr>
      </p:pic>
      <p:pic>
        <p:nvPicPr>
          <p:cNvPr id="250" name="Picture 3" descr=""/>
          <p:cNvPicPr/>
          <p:nvPr/>
        </p:nvPicPr>
        <p:blipFill>
          <a:blip r:embed="rId2"/>
          <a:stretch/>
        </p:blipFill>
        <p:spPr>
          <a:xfrm>
            <a:off x="571320" y="4357800"/>
            <a:ext cx="4208760" cy="874800"/>
          </a:xfrm>
          <a:prstGeom prst="rect">
            <a:avLst/>
          </a:prstGeom>
          <a:ln w="9360">
            <a:noFill/>
          </a:ln>
        </p:spPr>
      </p:pic>
      <p:pic>
        <p:nvPicPr>
          <p:cNvPr id="251" name="Picture 4" descr=""/>
          <p:cNvPicPr/>
          <p:nvPr/>
        </p:nvPicPr>
        <p:blipFill>
          <a:blip r:embed="rId3"/>
          <a:stretch/>
        </p:blipFill>
        <p:spPr>
          <a:xfrm>
            <a:off x="714240" y="5214960"/>
            <a:ext cx="7122240" cy="81756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57200" y="15228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Agenda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2898720" y="6356520"/>
            <a:ext cx="3503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457200" y="1219320"/>
            <a:ext cx="818532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Introduction to Spring framework</a:t>
            </a:r>
            <a:endParaRPr b="0" lang="en-IN" sz="1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Dependency Injection using xml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Constructor, setter injection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C and p namespace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Scopes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Autowire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Collection mappings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Bean factory vs application context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Splitting configuration in multiple files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Bean life cycle</a:t>
            </a:r>
            <a:endParaRPr b="0" lang="en-IN" sz="1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Dependency Injection using annotation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@Autowired , @Qualifier, @Resource, @PostConstruct , @Predestroy, @Service, @Repository</a:t>
            </a:r>
            <a:endParaRPr b="0" lang="en-IN" sz="1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Dependency Injection using java configuration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AnnotationConfigApplicationContext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@Configuration, @Bean, @Import, @Scope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@PropertySources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Using Environment to retrieve properties</a:t>
            </a:r>
            <a:endParaRPr b="0" lang="en-IN" sz="14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1" lang="en-US" sz="1400" spc="-1" strike="noStrike">
                <a:solidFill>
                  <a:srgbClr val="ff0000"/>
                </a:solidFill>
                <a:latin typeface="Gill Sans MT"/>
                <a:ea typeface="DejaVu Sans"/>
              </a:rPr>
              <a:t>Using Java configuration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1" lang="en-US" sz="1400" spc="-1" strike="noStrike">
                <a:solidFill>
                  <a:srgbClr val="ff0000"/>
                </a:solidFill>
                <a:latin typeface="Gill Sans MT"/>
                <a:ea typeface="DejaVu Sans"/>
              </a:rPr>
              <a:t>What are Profiles?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1" lang="en-US" sz="1400" spc="-1" strike="noStrike">
                <a:solidFill>
                  <a:srgbClr val="ff0000"/>
                </a:solidFill>
                <a:latin typeface="Gill Sans MT"/>
                <a:ea typeface="DejaVu Sans"/>
              </a:rPr>
              <a:t>Activating profiles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4714920" y="1214280"/>
            <a:ext cx="397044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525680" y="374760"/>
            <a:ext cx="6075720" cy="607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457200" y="15228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Profile Using Java configuration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2898720" y="6356520"/>
            <a:ext cx="3503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457200" y="1219320"/>
            <a:ext cx="822816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What are Profiles? 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@Profile allow developers to register beans by condition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We require to use caching in our book application we want to support two profile "dev" and "production" 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If profile “dev” is enabled, return a simple cache manager ConcurrentMapCacheManager</a:t>
            </a:r>
            <a:endParaRPr b="0" lang="en-IN" sz="1400" spc="-1" strike="noStrike">
              <a:latin typeface="Arial"/>
            </a:endParaRPr>
          </a:p>
          <a:p>
            <a:pPr lvl="1" marL="548640" indent="-27288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If profile "production" is enabled, return an advanced cache manager – EhCacheCacheManager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  <p:pic>
        <p:nvPicPr>
          <p:cNvPr id="259" name="Picture 2" descr=""/>
          <p:cNvPicPr/>
          <p:nvPr/>
        </p:nvPicPr>
        <p:blipFill>
          <a:blip r:embed="rId1"/>
          <a:stretch/>
        </p:blipFill>
        <p:spPr>
          <a:xfrm>
            <a:off x="1000080" y="2000160"/>
            <a:ext cx="2245680" cy="1332000"/>
          </a:xfrm>
          <a:prstGeom prst="rect">
            <a:avLst/>
          </a:prstGeom>
          <a:ln w="9360">
            <a:noFill/>
          </a:ln>
        </p:spPr>
      </p:pic>
      <p:pic>
        <p:nvPicPr>
          <p:cNvPr id="260" name="Picture 3" descr=""/>
          <p:cNvPicPr/>
          <p:nvPr/>
        </p:nvPicPr>
        <p:blipFill>
          <a:blip r:embed="rId2"/>
          <a:stretch/>
        </p:blipFill>
        <p:spPr>
          <a:xfrm>
            <a:off x="3429000" y="1928880"/>
            <a:ext cx="3129840" cy="1927800"/>
          </a:xfrm>
          <a:prstGeom prst="rect">
            <a:avLst/>
          </a:prstGeom>
          <a:ln w="9360">
            <a:noFill/>
          </a:ln>
        </p:spPr>
      </p:pic>
      <p:pic>
        <p:nvPicPr>
          <p:cNvPr id="261" name="Picture 4" descr=""/>
          <p:cNvPicPr/>
          <p:nvPr/>
        </p:nvPicPr>
        <p:blipFill>
          <a:blip r:embed="rId3"/>
          <a:stretch/>
        </p:blipFill>
        <p:spPr>
          <a:xfrm>
            <a:off x="1000080" y="3643200"/>
            <a:ext cx="6418800" cy="6224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792000" y="1296000"/>
            <a:ext cx="7911000" cy="262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15228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What is spring framework?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2898720" y="6356520"/>
            <a:ext cx="3503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457200" y="1219320"/>
            <a:ext cx="822816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1" name="Picture 2" descr=""/>
          <p:cNvPicPr/>
          <p:nvPr/>
        </p:nvPicPr>
        <p:blipFill>
          <a:blip r:embed="rId1"/>
          <a:stretch/>
        </p:blipFill>
        <p:spPr>
          <a:xfrm>
            <a:off x="642960" y="1357200"/>
            <a:ext cx="7513920" cy="3151440"/>
          </a:xfrm>
          <a:prstGeom prst="rect">
            <a:avLst/>
          </a:prstGeom>
          <a:ln w="9360">
            <a:noFill/>
          </a:ln>
        </p:spPr>
      </p:pic>
      <p:pic>
        <p:nvPicPr>
          <p:cNvPr id="102" name="Picture 2" descr=""/>
          <p:cNvPicPr/>
          <p:nvPr/>
        </p:nvPicPr>
        <p:blipFill>
          <a:blip r:embed="rId2"/>
          <a:stretch/>
        </p:blipFill>
        <p:spPr>
          <a:xfrm>
            <a:off x="4357800" y="2044800"/>
            <a:ext cx="1713240" cy="1203480"/>
          </a:xfrm>
          <a:prstGeom prst="rect">
            <a:avLst/>
          </a:prstGeom>
          <a:ln w="9360">
            <a:noFill/>
          </a:ln>
        </p:spPr>
      </p:pic>
      <p:pic>
        <p:nvPicPr>
          <p:cNvPr id="103" name="Picture 6" descr=""/>
          <p:cNvPicPr/>
          <p:nvPr/>
        </p:nvPicPr>
        <p:blipFill>
          <a:blip r:embed="rId3"/>
          <a:stretch/>
        </p:blipFill>
        <p:spPr>
          <a:xfrm>
            <a:off x="1071360" y="4286160"/>
            <a:ext cx="3213360" cy="1855800"/>
          </a:xfrm>
          <a:prstGeom prst="rect">
            <a:avLst/>
          </a:prstGeom>
          <a:ln w="9360">
            <a:noFill/>
          </a:ln>
        </p:spPr>
      </p:pic>
      <p:pic>
        <p:nvPicPr>
          <p:cNvPr id="104" name="Picture 7" descr=""/>
          <p:cNvPicPr/>
          <p:nvPr/>
        </p:nvPicPr>
        <p:blipFill>
          <a:blip r:embed="rId4"/>
          <a:stretch/>
        </p:blipFill>
        <p:spPr>
          <a:xfrm>
            <a:off x="4714920" y="5000760"/>
            <a:ext cx="1136520" cy="821520"/>
          </a:xfrm>
          <a:prstGeom prst="rect">
            <a:avLst/>
          </a:prstGeom>
          <a:ln w="9360">
            <a:noFill/>
          </a:ln>
        </p:spPr>
      </p:pic>
      <p:sp>
        <p:nvSpPr>
          <p:cNvPr id="105" name="CustomShape 4"/>
          <p:cNvSpPr/>
          <p:nvPr/>
        </p:nvSpPr>
        <p:spPr>
          <a:xfrm>
            <a:off x="155520" y="-144360"/>
            <a:ext cx="303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6" name="Picture 5" descr=""/>
          <p:cNvPicPr/>
          <p:nvPr/>
        </p:nvPicPr>
        <p:blipFill>
          <a:blip r:embed="rId5"/>
          <a:stretch/>
        </p:blipFill>
        <p:spPr>
          <a:xfrm>
            <a:off x="6643800" y="1857240"/>
            <a:ext cx="1494000" cy="1382760"/>
          </a:xfrm>
          <a:prstGeom prst="rect">
            <a:avLst/>
          </a:prstGeom>
          <a:ln w="9360">
            <a:noFill/>
          </a:ln>
        </p:spPr>
      </p:pic>
      <p:pic>
        <p:nvPicPr>
          <p:cNvPr id="107" name="Picture 6" descr=""/>
          <p:cNvPicPr/>
          <p:nvPr/>
        </p:nvPicPr>
        <p:blipFill>
          <a:blip r:embed="rId6"/>
          <a:stretch/>
        </p:blipFill>
        <p:spPr>
          <a:xfrm>
            <a:off x="6000840" y="4071960"/>
            <a:ext cx="2697480" cy="19177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15228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Why Spring framework?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2898720" y="6356520"/>
            <a:ext cx="3503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457200" y="1219320"/>
            <a:ext cx="822816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Spring framework can be summarized in two ways:</a:t>
            </a:r>
            <a:endParaRPr b="0" lang="en-IN" sz="18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buClr>
                <a:srgbClr val="727ca3"/>
              </a:buClr>
              <a:buSzPct val="76000"/>
              <a:buFont typeface="Bookman Old Style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Spring as and Container</a:t>
            </a:r>
            <a:endParaRPr b="0" lang="en-IN" sz="1800" spc="-1" strike="noStrike">
              <a:latin typeface="Arial"/>
            </a:endParaRPr>
          </a:p>
          <a:p>
            <a:pPr lvl="1" marL="788760" indent="-513000">
              <a:lnSpc>
                <a:spcPct val="100000"/>
              </a:lnSpc>
              <a:buClr>
                <a:srgbClr val="9fb8cd"/>
              </a:buClr>
              <a:buSzPct val="76000"/>
              <a:buFont typeface="Bookman Old Style"/>
              <a:buAutoNum type="arabicPeriod"/>
            </a:pPr>
            <a:r>
              <a:rPr b="0" lang="en-US" sz="1800" spc="-1" strike="noStrike">
                <a:solidFill>
                  <a:srgbClr val="464653"/>
                </a:solidFill>
                <a:latin typeface="Gill Sans MT"/>
                <a:ea typeface="DejaVu Sans"/>
              </a:rPr>
              <a:t>Light weight container that do not need any installation, configurations start/stop activities.</a:t>
            </a:r>
            <a:endParaRPr b="0" lang="en-IN" sz="1800" spc="-1" strike="noStrike">
              <a:latin typeface="Arial"/>
            </a:endParaRPr>
          </a:p>
          <a:p>
            <a:pPr lvl="1" marL="788760" indent="-513000">
              <a:lnSpc>
                <a:spcPct val="100000"/>
              </a:lnSpc>
              <a:buClr>
                <a:srgbClr val="9fb8cd"/>
              </a:buClr>
              <a:buSzPct val="76000"/>
              <a:buFont typeface="Bookman Old Style"/>
              <a:buAutoNum type="arabicPeriod"/>
            </a:pPr>
            <a:r>
              <a:rPr b="0" lang="en-US" sz="1800" spc="-1" strike="noStrike">
                <a:solidFill>
                  <a:srgbClr val="464653"/>
                </a:solidFill>
                <a:latin typeface="Gill Sans MT"/>
                <a:ea typeface="DejaVu Sans"/>
              </a:rPr>
              <a:t>Just collection of some jars</a:t>
            </a:r>
            <a:endParaRPr b="0" lang="en-IN" sz="18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buClr>
                <a:srgbClr val="727ca3"/>
              </a:buClr>
              <a:buSzPct val="76000"/>
              <a:buFont typeface="Bookman Old Style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Spring an framework provides API</a:t>
            </a:r>
            <a:endParaRPr b="0" lang="en-IN" sz="1800" spc="-1" strike="noStrike">
              <a:latin typeface="Arial"/>
            </a:endParaRPr>
          </a:p>
          <a:p>
            <a:pPr lvl="1" marL="788760" indent="-513000">
              <a:lnSpc>
                <a:spcPct val="100000"/>
              </a:lnSpc>
              <a:buClr>
                <a:srgbClr val="9fb8cd"/>
              </a:buClr>
              <a:buSzPct val="76000"/>
              <a:buFont typeface="Bookman Old Style"/>
              <a:buAutoNum type="arabicPeriod"/>
            </a:pPr>
            <a:r>
              <a:rPr b="0" lang="en-US" sz="1800" spc="-1" strike="noStrike">
                <a:solidFill>
                  <a:srgbClr val="464653"/>
                </a:solidFill>
                <a:latin typeface="Gill Sans MT"/>
                <a:ea typeface="DejaVu Sans"/>
              </a:rPr>
              <a:t>To integrate various technologies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11" name="Picture 1" descr=""/>
          <p:cNvPicPr/>
          <p:nvPr/>
        </p:nvPicPr>
        <p:blipFill>
          <a:blip r:embed="rId1"/>
          <a:stretch/>
        </p:blipFill>
        <p:spPr>
          <a:xfrm>
            <a:off x="642960" y="1214280"/>
            <a:ext cx="7699680" cy="21272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15228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Some of Spring modules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2898720" y="6356520"/>
            <a:ext cx="3503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457200" y="1219320"/>
            <a:ext cx="822816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5" name="Picture 1" descr=""/>
          <p:cNvPicPr/>
          <p:nvPr/>
        </p:nvPicPr>
        <p:blipFill>
          <a:blip r:embed="rId1"/>
          <a:stretch/>
        </p:blipFill>
        <p:spPr>
          <a:xfrm>
            <a:off x="533520" y="1500120"/>
            <a:ext cx="8609040" cy="455148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15228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Need Of DI? An passenger need to travel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2898720" y="6356520"/>
            <a:ext cx="3503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457200" y="1219320"/>
            <a:ext cx="818532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  <a:ea typeface="DejaVu Sans"/>
              </a:rPr>
              <a:t>Attempt 1:</a:t>
            </a:r>
            <a:r>
              <a:rPr b="0" lang="en-US" sz="1600" spc="-1" strike="noStrike">
                <a:solidFill>
                  <a:srgbClr val="000000"/>
                </a:solidFill>
                <a:latin typeface="Gill Sans MT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Gill Sans MT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Gill Sans MT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Gill Sans MT"/>
                <a:ea typeface="DejaVu Sans"/>
              </a:rPr>
              <a:t>      Attempt 2: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  <a:ea typeface="DejaVu Sans"/>
              </a:rPr>
              <a:t>Attempt 3: Supplying vehicle from outside world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</p:txBody>
      </p:sp>
      <p:pic>
        <p:nvPicPr>
          <p:cNvPr id="119" name="Picture 2" descr=""/>
          <p:cNvPicPr/>
          <p:nvPr/>
        </p:nvPicPr>
        <p:blipFill>
          <a:blip r:embed="rId1"/>
          <a:stretch/>
        </p:blipFill>
        <p:spPr>
          <a:xfrm>
            <a:off x="571320" y="1571760"/>
            <a:ext cx="3560040" cy="1927440"/>
          </a:xfrm>
          <a:prstGeom prst="rect">
            <a:avLst/>
          </a:prstGeom>
          <a:ln w="9360">
            <a:noFill/>
          </a:ln>
        </p:spPr>
      </p:pic>
      <p:pic>
        <p:nvPicPr>
          <p:cNvPr id="120" name="Picture 3" descr=""/>
          <p:cNvPicPr/>
          <p:nvPr/>
        </p:nvPicPr>
        <p:blipFill>
          <a:blip r:embed="rId2"/>
          <a:stretch/>
        </p:blipFill>
        <p:spPr>
          <a:xfrm>
            <a:off x="4500720" y="1571760"/>
            <a:ext cx="3295080" cy="1927440"/>
          </a:xfrm>
          <a:prstGeom prst="rect">
            <a:avLst/>
          </a:prstGeom>
          <a:ln w="9360">
            <a:noFill/>
          </a:ln>
        </p:spPr>
      </p:pic>
      <p:pic>
        <p:nvPicPr>
          <p:cNvPr id="121" name="Picture 4" descr=""/>
          <p:cNvPicPr/>
          <p:nvPr/>
        </p:nvPicPr>
        <p:blipFill>
          <a:blip r:embed="rId3"/>
          <a:stretch/>
        </p:blipFill>
        <p:spPr>
          <a:xfrm>
            <a:off x="785880" y="4214880"/>
            <a:ext cx="3598920" cy="1981800"/>
          </a:xfrm>
          <a:prstGeom prst="rect">
            <a:avLst/>
          </a:prstGeom>
          <a:ln w="9360">
            <a:noFill/>
          </a:ln>
        </p:spPr>
      </p:pic>
      <p:pic>
        <p:nvPicPr>
          <p:cNvPr id="122" name="Picture 5" descr=""/>
          <p:cNvPicPr/>
          <p:nvPr/>
        </p:nvPicPr>
        <p:blipFill>
          <a:blip r:embed="rId4"/>
          <a:stretch/>
        </p:blipFill>
        <p:spPr>
          <a:xfrm>
            <a:off x="4357800" y="4357800"/>
            <a:ext cx="4493160" cy="172260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1198</TotalTime>
  <Application>LibreOffice/6.4.6.2$Linux_X86_64 LibreOffice_project/40$Build-2</Application>
  <Words>1049</Words>
  <Paragraphs>292</Paragraphs>
  <Company>Hewlett-Packard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2011-12-14T05:57:31Z</dcterms:created>
  <dc:creator>hp</dc:creator>
  <dc:description/>
  <dc:language>en-IN</dc:language>
  <cp:lastModifiedBy/>
  <dcterms:modified xsi:type="dcterms:W3CDTF">2021-02-14T11:29:21Z</dcterms:modified>
  <cp:revision>171</cp:revision>
  <dc:subject/>
  <dc:title>Overview of Spring Framework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33</vt:i4>
  </property>
</Properties>
</file>