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handoutMasterIdLst>
    <p:handoutMasterId r:id="rId17"/>
  </p:handoutMasterIdLst>
  <p:sldIdLst>
    <p:sldId id="256" r:id="rId2"/>
    <p:sldId id="257" r:id="rId3"/>
    <p:sldId id="266" r:id="rId4"/>
    <p:sldId id="267" r:id="rId5"/>
    <p:sldId id="268" r:id="rId6"/>
    <p:sldId id="269" r:id="rId7"/>
    <p:sldId id="258" r:id="rId8"/>
    <p:sldId id="259" r:id="rId9"/>
    <p:sldId id="263" r:id="rId10"/>
    <p:sldId id="264" r:id="rId11"/>
    <p:sldId id="265" r:id="rId12"/>
    <p:sldId id="262" r:id="rId13"/>
    <p:sldId id="260" r:id="rId14"/>
    <p:sldId id="270"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llagher, Lisa" initials="G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E19D"/>
    <a:srgbClr val="FFCC00"/>
    <a:srgbClr val="F58C89"/>
    <a:srgbClr val="7872FA"/>
    <a:srgbClr val="554DF9"/>
    <a:srgbClr val="8A8FF4"/>
    <a:srgbClr val="C1F868"/>
    <a:srgbClr val="E040A7"/>
    <a:srgbClr val="2FC9FF"/>
    <a:srgbClr val="F7F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8" autoAdjust="0"/>
    <p:restoredTop sz="94674"/>
  </p:normalViewPr>
  <p:slideViewPr>
    <p:cSldViewPr>
      <p:cViewPr varScale="1">
        <p:scale>
          <a:sx n="83" d="100"/>
          <a:sy n="83" d="100"/>
        </p:scale>
        <p:origin x="1748" y="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5B47D75F-FD39-9149-8CF0-C2C6D533F6B5}" type="datetimeFigureOut">
              <a:rPr lang="en-US" smtClean="0"/>
              <a:t>5/10/2023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84C2710-C118-7041-B2A1-99EB18CD1A88}" type="slidenum">
              <a:rPr lang="en-US" smtClean="0"/>
              <a:t>‹#›</a:t>
            </a:fld>
            <a:endParaRPr lang="en-US"/>
          </a:p>
        </p:txBody>
      </p:sp>
    </p:spTree>
    <p:extLst>
      <p:ext uri="{BB962C8B-B14F-4D97-AF65-F5344CB8AC3E}">
        <p14:creationId xmlns:p14="http://schemas.microsoft.com/office/powerpoint/2010/main" val="23138469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80054A96-42FD-4077-9BDD-2F86005C4CAA}" type="datetimeFigureOut">
              <a:rPr lang="en-US" smtClean="0"/>
              <a:t>5/10/2023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A984546-B148-4A0A-A747-159440DED85B}" type="slidenum">
              <a:rPr lang="en-US" smtClean="0"/>
              <a:t>‹#›</a:t>
            </a:fld>
            <a:endParaRPr lang="en-US"/>
          </a:p>
        </p:txBody>
      </p:sp>
    </p:spTree>
    <p:extLst>
      <p:ext uri="{BB962C8B-B14F-4D97-AF65-F5344CB8AC3E}">
        <p14:creationId xmlns:p14="http://schemas.microsoft.com/office/powerpoint/2010/main" val="38292724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4546-B148-4A0A-A747-159440DED85B}" type="slidenum">
              <a:rPr lang="en-US" smtClean="0"/>
              <a:t>1</a:t>
            </a:fld>
            <a:endParaRPr lang="en-US"/>
          </a:p>
        </p:txBody>
      </p:sp>
    </p:spTree>
    <p:extLst>
      <p:ext uri="{BB962C8B-B14F-4D97-AF65-F5344CB8AC3E}">
        <p14:creationId xmlns:p14="http://schemas.microsoft.com/office/powerpoint/2010/main" val="668402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984546-B148-4A0A-A747-159440DED85B}" type="slidenum">
              <a:rPr lang="en-US" smtClean="0"/>
              <a:t>2</a:t>
            </a:fld>
            <a:endParaRPr lang="en-US"/>
          </a:p>
        </p:txBody>
      </p:sp>
    </p:spTree>
    <p:extLst>
      <p:ext uri="{BB962C8B-B14F-4D97-AF65-F5344CB8AC3E}">
        <p14:creationId xmlns:p14="http://schemas.microsoft.com/office/powerpoint/2010/main" val="185610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dvPS405B6"/>
              </a:rPr>
              <a:t>Turnover and profit are most similar, fitting within an 86 per cent similarity umbrella. The measures for last year and next year also show sufficient similarity (71.3 per cent) to justify the inclusion of both the past measures and future forecasts</a:t>
            </a:r>
            <a:endParaRPr lang="en-US" dirty="0"/>
          </a:p>
        </p:txBody>
      </p:sp>
      <p:sp>
        <p:nvSpPr>
          <p:cNvPr id="4" name="Slide Number Placeholder 3"/>
          <p:cNvSpPr>
            <a:spLocks noGrp="1"/>
          </p:cNvSpPr>
          <p:nvPr>
            <p:ph type="sldNum" sz="quarter" idx="5"/>
          </p:nvPr>
        </p:nvSpPr>
        <p:spPr/>
        <p:txBody>
          <a:bodyPr/>
          <a:lstStyle/>
          <a:p>
            <a:fld id="{6A984546-B148-4A0A-A747-159440DED85B}" type="slidenum">
              <a:rPr lang="en-US" smtClean="0"/>
              <a:t>6</a:t>
            </a:fld>
            <a:endParaRPr lang="en-US"/>
          </a:p>
        </p:txBody>
      </p:sp>
    </p:spTree>
    <p:extLst>
      <p:ext uri="{BB962C8B-B14F-4D97-AF65-F5344CB8AC3E}">
        <p14:creationId xmlns:p14="http://schemas.microsoft.com/office/powerpoint/2010/main" val="50002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6858000"/>
          </a:xfrm>
        </p:spPr>
        <p:txBody>
          <a:bodyPr anchor="ctr"/>
          <a:lstStyle>
            <a:lvl1pPr algn="ctr">
              <a:defRPr/>
            </a:lvl1pPr>
          </a:lstStyle>
          <a:p>
            <a:r>
              <a:rPr lang="en-US"/>
              <a:t>Click icon to add picture</a:t>
            </a:r>
            <a:endParaRPr lang="en-US" dirty="0"/>
          </a:p>
        </p:txBody>
      </p:sp>
      <p:sp>
        <p:nvSpPr>
          <p:cNvPr id="4106" name="Rectangle 10"/>
          <p:cNvSpPr>
            <a:spLocks noGrp="1" noChangeArrowheads="1"/>
          </p:cNvSpPr>
          <p:nvPr>
            <p:ph type="ctrTitle"/>
          </p:nvPr>
        </p:nvSpPr>
        <p:spPr>
          <a:xfrm>
            <a:off x="304800" y="609600"/>
            <a:ext cx="7772400" cy="1447800"/>
          </a:xfrm>
        </p:spPr>
        <p:txBody>
          <a:bodyPr anchor="ctr"/>
          <a:lstStyle>
            <a:lvl1pPr>
              <a:lnSpc>
                <a:spcPct val="90000"/>
              </a:lnSpc>
              <a:defRPr>
                <a:solidFill>
                  <a:schemeClr val="bg1"/>
                </a:solidFill>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8250238" cy="1066800"/>
          </a:xfrm>
        </p:spPr>
        <p:txBody>
          <a:bodyPr anchor="t"/>
          <a:lstStyle>
            <a:lvl1pPr>
              <a:lnSpc>
                <a:spcPct val="90000"/>
              </a:lnSpc>
              <a:defRPr>
                <a:solidFill>
                  <a:schemeClr val="accent2"/>
                </a:solidFill>
              </a:defRPr>
            </a:lvl1pPr>
          </a:lstStyle>
          <a:p>
            <a:r>
              <a:rPr lang="en-US"/>
              <a:t>Click to edit Master title style</a:t>
            </a:r>
            <a:endParaRPr lang="en-US" dirty="0"/>
          </a:p>
        </p:txBody>
      </p:sp>
      <p:sp>
        <p:nvSpPr>
          <p:cNvPr id="3" name="Content Placeholder 2"/>
          <p:cNvSpPr>
            <a:spLocks noGrp="1"/>
          </p:cNvSpPr>
          <p:nvPr>
            <p:ph idx="1"/>
          </p:nvPr>
        </p:nvSpPr>
        <p:spPr>
          <a:xfrm>
            <a:off x="685800" y="1828800"/>
            <a:ext cx="8153400" cy="4343400"/>
          </a:xfrm>
        </p:spPr>
        <p:txBody>
          <a:bodyPr/>
          <a:lstStyle>
            <a:lvl1pPr>
              <a:lnSpc>
                <a:spcPct val="95000"/>
              </a:lnSpc>
              <a:spcBef>
                <a:spcPts val="1100"/>
              </a:spcBef>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14"/>
          <p:cNvSpPr>
            <a:spLocks noChangeArrowheads="1"/>
          </p:cNvSpPr>
          <p:nvPr/>
        </p:nvSpPr>
        <p:spPr bwMode="auto">
          <a:xfrm>
            <a:off x="0" y="0"/>
            <a:ext cx="9144000" cy="457200"/>
          </a:xfrm>
          <a:prstGeom prst="rect">
            <a:avLst/>
          </a:prstGeom>
          <a:solidFill>
            <a:schemeClr val="tx2"/>
          </a:solidFill>
          <a:ln w="9525">
            <a:noFill/>
            <a:miter lim="800000"/>
            <a:headEnd/>
            <a:tailEnd/>
          </a:ln>
        </p:spPr>
        <p:txBody>
          <a:bodyPr wrap="none" anchor="ctr">
            <a:prstTxWarp prst="textNoShape">
              <a:avLst/>
            </a:prstTxWarp>
          </a:bodyPr>
          <a:lstStyle/>
          <a:p>
            <a:endParaRPr lang="en-US">
              <a:solidFill>
                <a:schemeClr val="tx2"/>
              </a:solidFill>
            </a:endParaRPr>
          </a:p>
        </p:txBody>
      </p:sp>
      <p:pic>
        <p:nvPicPr>
          <p:cNvPr id="4" name="Picture 3" descr="B-symbol-2c.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1000" y="144084"/>
            <a:ext cx="457200" cy="407309"/>
          </a:xfrm>
          <a:prstGeom prst="rect">
            <a:avLst/>
          </a:prstGeom>
        </p:spPr>
      </p:pic>
      <p:sp>
        <p:nvSpPr>
          <p:cNvPr id="12" name="Rectangle 12"/>
          <p:cNvSpPr txBox="1">
            <a:spLocks noChangeArrowheads="1"/>
          </p:cNvSpPr>
          <p:nvPr/>
        </p:nvSpPr>
        <p:spPr>
          <a:xfrm>
            <a:off x="8686800" y="6400800"/>
            <a:ext cx="457200" cy="304800"/>
          </a:xfrm>
          <a:prstGeom prst="rect">
            <a:avLst/>
          </a:prstGeom>
        </p:spPr>
        <p:txBody>
          <a:bodyPr anchor="b" anchorCtr="0"/>
          <a:lstStyle>
            <a:defPPr>
              <a:defRPr lang="en-US"/>
            </a:defPPr>
            <a:lvl1pPr algn="l" rtl="0" eaLnBrk="0" fontAlgn="base" hangingPunct="0">
              <a:spcBef>
                <a:spcPct val="0"/>
              </a:spcBef>
              <a:spcAft>
                <a:spcPct val="0"/>
              </a:spcAft>
              <a:defRPr sz="1000" kern="1200">
                <a:solidFill>
                  <a:srgbClr val="DED199"/>
                </a:solidFill>
                <a:latin typeface="Arial" charset="0"/>
                <a:ea typeface="ＭＳ Ｐゴシック" pitchFamily="16" charset="-128"/>
                <a:cs typeface="ＭＳ Ｐゴシック" pitchFamily="16"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5pPr>
            <a:lvl6pPr marL="22860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6pPr>
            <a:lvl7pPr marL="27432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7pPr>
            <a:lvl8pPr marL="32004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8pPr>
            <a:lvl9pPr marL="36576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9pPr>
          </a:lstStyle>
          <a:p>
            <a:fld id="{7F8B079E-4AFA-7645-B2A4-FFEE1E140D35}" type="slidenum">
              <a:rPr lang="en-US" smtClean="0">
                <a:solidFill>
                  <a:schemeClr val="tx1"/>
                </a:solidFill>
              </a:rPr>
              <a:pPr/>
              <a:t>‹#›</a:t>
            </a:fld>
            <a:endParaRPr lang="en-US" dirty="0">
              <a:solidFill>
                <a:schemeClr val="tx1"/>
              </a:solidFill>
            </a:endParaRPr>
          </a:p>
        </p:txBody>
      </p:sp>
      <p:sp>
        <p:nvSpPr>
          <p:cNvPr id="9" name="Rectangle 12"/>
          <p:cNvSpPr>
            <a:spLocks noGrp="1" noChangeArrowheads="1"/>
          </p:cNvSpPr>
          <p:nvPr>
            <p:ph type="dt" sz="half" idx="2"/>
          </p:nvPr>
        </p:nvSpPr>
        <p:spPr>
          <a:xfrm>
            <a:off x="155713" y="6400800"/>
            <a:ext cx="1600200" cy="304800"/>
          </a:xfrm>
          <a:prstGeom prst="rect">
            <a:avLst/>
          </a:prstGeom>
        </p:spPr>
        <p:txBody>
          <a:bodyPr anchor="b" anchorCtr="0"/>
          <a:lstStyle>
            <a:lvl1pPr>
              <a:defRPr sz="1000" b="0" i="0">
                <a:solidFill>
                  <a:schemeClr val="tx2"/>
                </a:solidFill>
                <a:latin typeface="Arial"/>
                <a:cs typeface="Arial"/>
              </a:defRPr>
            </a:lvl1pPr>
          </a:lstStyle>
          <a:p>
            <a:fld id="{191EA7B7-3D91-A846-A25C-AC6C9E71C7C9}" type="datetime1">
              <a:rPr lang="en-US" smtClean="0"/>
              <a:t>5/10/2023</a:t>
            </a:fld>
            <a:endParaRPr lang="en-US" dirty="0"/>
          </a:p>
        </p:txBody>
      </p:sp>
      <p:sp>
        <p:nvSpPr>
          <p:cNvPr id="5" name="Footer Placeholder 4"/>
          <p:cNvSpPr>
            <a:spLocks noGrp="1"/>
          </p:cNvSpPr>
          <p:nvPr>
            <p:ph type="ftr" sz="quarter" idx="10"/>
          </p:nvPr>
        </p:nvSpPr>
        <p:spPr/>
        <p:txBody>
          <a:bodyPr/>
          <a:lstStyle/>
          <a:p>
            <a:r>
              <a:rPr lang="en-US" dirty="0"/>
              <a:t>BINGHAMTON UNIVERSITY</a:t>
            </a:r>
          </a:p>
        </p:txBody>
      </p:sp>
      <p:sp>
        <p:nvSpPr>
          <p:cNvPr id="16" name="Rectangle 12"/>
          <p:cNvSpPr txBox="1">
            <a:spLocks noChangeArrowheads="1"/>
          </p:cNvSpPr>
          <p:nvPr userDrawn="1"/>
        </p:nvSpPr>
        <p:spPr bwMode="auto">
          <a:xfrm>
            <a:off x="1447800" y="0"/>
            <a:ext cx="7543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900" b="0" i="0" kern="900" spc="4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C2D72E"/>
                </a:solidFill>
              </a:rPr>
              <a:t>SSIE 605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Vertical">
    <p:spTree>
      <p:nvGrpSpPr>
        <p:cNvPr id="1" name=""/>
        <p:cNvGrpSpPr/>
        <p:nvPr/>
      </p:nvGrpSpPr>
      <p:grpSpPr>
        <a:xfrm>
          <a:off x="0" y="0"/>
          <a:ext cx="0" cy="0"/>
          <a:chOff x="0" y="0"/>
          <a:chExt cx="0" cy="0"/>
        </a:xfrm>
      </p:grpSpPr>
      <p:sp>
        <p:nvSpPr>
          <p:cNvPr id="6" name="Rectangle 14"/>
          <p:cNvSpPr>
            <a:spLocks noChangeArrowheads="1"/>
          </p:cNvSpPr>
          <p:nvPr/>
        </p:nvSpPr>
        <p:spPr bwMode="auto">
          <a:xfrm>
            <a:off x="0" y="0"/>
            <a:ext cx="4572000" cy="6858000"/>
          </a:xfrm>
          <a:prstGeom prst="rect">
            <a:avLst/>
          </a:prstGeom>
          <a:solidFill>
            <a:schemeClr val="tx2"/>
          </a:solidFill>
          <a:ln w="9525">
            <a:noFill/>
            <a:miter lim="800000"/>
            <a:headEnd/>
            <a:tailEnd/>
          </a:ln>
        </p:spPr>
        <p:txBody>
          <a:bodyPr wrap="none" anchor="ctr">
            <a:prstTxWarp prst="textNoShape">
              <a:avLst/>
            </a:prstTxWarp>
          </a:bodyPr>
          <a:lstStyle/>
          <a:p>
            <a:endParaRPr lang="en-US" dirty="0"/>
          </a:p>
        </p:txBody>
      </p:sp>
      <p:sp>
        <p:nvSpPr>
          <p:cNvPr id="2" name="Title 1"/>
          <p:cNvSpPr>
            <a:spLocks noGrp="1"/>
          </p:cNvSpPr>
          <p:nvPr>
            <p:ph type="title"/>
          </p:nvPr>
        </p:nvSpPr>
        <p:spPr>
          <a:xfrm>
            <a:off x="685800" y="457200"/>
            <a:ext cx="3657600" cy="55626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029200" y="457200"/>
            <a:ext cx="3810000" cy="601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601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ith half photo">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3429000"/>
            <a:ext cx="9144000" cy="3429000"/>
          </a:xfrm>
        </p:spPr>
        <p:txBody>
          <a:bodyPr anchor="ctr"/>
          <a:lstStyle>
            <a:lvl1pPr algn="ctr">
              <a:defRPr/>
            </a:lvl1pPr>
          </a:lstStyle>
          <a:p>
            <a:r>
              <a:rPr lang="en-US"/>
              <a:t>Click icon to add picture</a:t>
            </a:r>
          </a:p>
        </p:txBody>
      </p:sp>
      <p:sp>
        <p:nvSpPr>
          <p:cNvPr id="4106" name="Rectangle 10"/>
          <p:cNvSpPr>
            <a:spLocks noGrp="1" noChangeArrowheads="1"/>
          </p:cNvSpPr>
          <p:nvPr>
            <p:ph type="ctrTitle"/>
          </p:nvPr>
        </p:nvSpPr>
        <p:spPr>
          <a:xfrm>
            <a:off x="304800" y="587762"/>
            <a:ext cx="7772400" cy="1469637"/>
          </a:xfrm>
        </p:spPr>
        <p:txBody>
          <a:bodyPr anchor="ctr"/>
          <a:lstStyle>
            <a:lvl1pPr>
              <a:defRPr>
                <a:solidFill>
                  <a:schemeClr val="bg1"/>
                </a:solidFill>
              </a:defRPr>
            </a:lvl1pPr>
          </a:lstStyle>
          <a:p>
            <a:r>
              <a:rPr lang="en-US"/>
              <a:t>Click to edit Master title style</a:t>
            </a:r>
            <a:endParaRPr lang="en-US" dirty="0"/>
          </a:p>
        </p:txBody>
      </p:sp>
      <p:sp>
        <p:nvSpPr>
          <p:cNvPr id="4107" name="Rectangle 11"/>
          <p:cNvSpPr>
            <a:spLocks noGrp="1" noChangeArrowheads="1"/>
          </p:cNvSpPr>
          <p:nvPr>
            <p:ph type="subTitle" idx="1"/>
          </p:nvPr>
        </p:nvSpPr>
        <p:spPr>
          <a:xfrm>
            <a:off x="304800" y="2641333"/>
            <a:ext cx="7772400" cy="609600"/>
          </a:xfrm>
        </p:spPr>
        <p:txBody>
          <a:bodyPr/>
          <a:lstStyle>
            <a:lvl1pPr marL="0" indent="0" algn="l">
              <a:buFont typeface="Wingdings" charset="2"/>
              <a:buNone/>
              <a:defRPr sz="1600" b="1" cap="all">
                <a:solidFill>
                  <a:schemeClr val="accent2"/>
                </a:solidFill>
              </a:defRPr>
            </a:lvl1pPr>
          </a:lstStyle>
          <a:p>
            <a:r>
              <a:rPr lang="en-US"/>
              <a:t>Click to edit Master subtitle style</a:t>
            </a:r>
            <a:endParaRPr lang="en-US" dirty="0"/>
          </a:p>
        </p:txBody>
      </p:sp>
      <p:sp>
        <p:nvSpPr>
          <p:cNvPr id="14" name="Rectangle 12"/>
          <p:cNvSpPr txBox="1">
            <a:spLocks noChangeArrowheads="1"/>
          </p:cNvSpPr>
          <p:nvPr/>
        </p:nvSpPr>
        <p:spPr>
          <a:xfrm>
            <a:off x="152400" y="6400800"/>
            <a:ext cx="457200" cy="304800"/>
          </a:xfrm>
          <a:prstGeom prst="rect">
            <a:avLst/>
          </a:prstGeom>
        </p:spPr>
        <p:txBody>
          <a:bodyPr anchor="b" anchorCtr="0"/>
          <a:lstStyle>
            <a:defPPr>
              <a:defRPr lang="en-US"/>
            </a:defPPr>
            <a:lvl1pPr algn="l" rtl="0" eaLnBrk="0" fontAlgn="base" hangingPunct="0">
              <a:spcBef>
                <a:spcPct val="0"/>
              </a:spcBef>
              <a:spcAft>
                <a:spcPct val="0"/>
              </a:spcAft>
              <a:defRPr sz="1000" kern="1200">
                <a:solidFill>
                  <a:srgbClr val="DED199"/>
                </a:solidFill>
                <a:latin typeface="Arial" charset="0"/>
                <a:ea typeface="ＭＳ Ｐゴシック" pitchFamily="16" charset="-128"/>
                <a:cs typeface="ＭＳ Ｐゴシック" pitchFamily="16"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6" charset="-128"/>
                <a:cs typeface="ＭＳ Ｐゴシック" pitchFamily="16" charset="-128"/>
              </a:defRPr>
            </a:lvl5pPr>
            <a:lvl6pPr marL="22860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6pPr>
            <a:lvl7pPr marL="27432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7pPr>
            <a:lvl8pPr marL="32004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8pPr>
            <a:lvl9pPr marL="3657600" algn="l" defTabSz="457200" rtl="0" eaLnBrk="1" latinLnBrk="0" hangingPunct="1">
              <a:defRPr sz="2400" kern="1200">
                <a:solidFill>
                  <a:schemeClr val="tx1"/>
                </a:solidFill>
                <a:latin typeface="Arial" charset="0"/>
                <a:ea typeface="ＭＳ Ｐゴシック" pitchFamily="16" charset="-128"/>
                <a:cs typeface="ＭＳ Ｐゴシック" pitchFamily="16" charset="-128"/>
              </a:defRPr>
            </a:lvl9pPr>
          </a:lstStyle>
          <a:p>
            <a:fld id="{7F8B079E-4AFA-7645-B2A4-FFEE1E140D35}" type="slidenum">
              <a:rPr lang="en-US" smtClean="0">
                <a:solidFill>
                  <a:schemeClr val="bg2"/>
                </a:solidFill>
              </a:rPr>
              <a:pPr/>
              <a:t>‹#›</a:t>
            </a:fld>
            <a:endParaRPr lang="en-US" dirty="0">
              <a:solidFill>
                <a:schemeClr val="bg2"/>
              </a:solidFill>
            </a:endParaRPr>
          </a:p>
        </p:txBody>
      </p:sp>
      <p:pic>
        <p:nvPicPr>
          <p:cNvPr id="9" name="Picture 8" descr="BU_logo_white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705600" y="5758674"/>
            <a:ext cx="2034938" cy="66727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5694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o Backgrou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BINGHAMTON UNIVERSITY</a:t>
            </a:r>
            <a:endParaRPr lang="en-US" dirty="0"/>
          </a:p>
        </p:txBody>
      </p:sp>
      <p:sp>
        <p:nvSpPr>
          <p:cNvPr id="4" name="Date Placeholder 3"/>
          <p:cNvSpPr>
            <a:spLocks noGrp="1"/>
          </p:cNvSpPr>
          <p:nvPr>
            <p:ph type="dt" sz="half" idx="11"/>
          </p:nvPr>
        </p:nvSpPr>
        <p:spPr/>
        <p:txBody>
          <a:bodyPr/>
          <a:lstStyle/>
          <a:p>
            <a:fld id="{F77D4378-6851-454B-97AC-58F0C8FE4F88}" type="datetime1">
              <a:rPr lang="en-US" smtClean="0"/>
              <a:t>5/10/2023</a:t>
            </a:fld>
            <a:endParaRPr lang="en-US" dirty="0"/>
          </a:p>
        </p:txBody>
      </p:sp>
      <p:sp>
        <p:nvSpPr>
          <p:cNvPr id="7" name="Content Placeholder 6"/>
          <p:cNvSpPr>
            <a:spLocks noGrp="1"/>
          </p:cNvSpPr>
          <p:nvPr>
            <p:ph sz="quarter" idx="12"/>
          </p:nvPr>
        </p:nvSpPr>
        <p:spPr>
          <a:xfrm>
            <a:off x="685800" y="1676400"/>
            <a:ext cx="81534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050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981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9144000" cy="6858000"/>
          </a:xfrm>
        </p:spPr>
        <p:txBody>
          <a:bodyPr anchor="ctr"/>
          <a:lstStyle>
            <a:lvl1pPr algn="ctr">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5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729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9"/>
          <p:cNvSpPr>
            <a:spLocks noGrp="1" noChangeArrowheads="1"/>
          </p:cNvSpPr>
          <p:nvPr>
            <p:ph type="title"/>
          </p:nvPr>
        </p:nvSpPr>
        <p:spPr bwMode="auto">
          <a:xfrm>
            <a:off x="685800" y="457200"/>
            <a:ext cx="8250238"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3082" name="Rectangle 10"/>
          <p:cNvSpPr>
            <a:spLocks noGrp="1" noChangeArrowheads="1"/>
          </p:cNvSpPr>
          <p:nvPr>
            <p:ph type="body" idx="1"/>
          </p:nvPr>
        </p:nvSpPr>
        <p:spPr bwMode="auto">
          <a:xfrm>
            <a:off x="685800" y="2017713"/>
            <a:ext cx="8153400" cy="3697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84" name="Rectangle 12"/>
          <p:cNvSpPr>
            <a:spLocks noGrp="1" noChangeArrowheads="1"/>
          </p:cNvSpPr>
          <p:nvPr>
            <p:ph type="ftr" sz="quarter" idx="3"/>
          </p:nvPr>
        </p:nvSpPr>
        <p:spPr bwMode="auto">
          <a:xfrm>
            <a:off x="2133600" y="6400800"/>
            <a:ext cx="6629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b="0" i="0">
                <a:solidFill>
                  <a:schemeClr val="tx2"/>
                </a:solidFill>
                <a:latin typeface="Arial"/>
                <a:cs typeface="Arial"/>
              </a:defRPr>
            </a:lvl1pPr>
          </a:lstStyle>
          <a:p>
            <a:r>
              <a:rPr lang="en-US"/>
              <a:t>BINGHAMTON UNIVERSITY</a:t>
            </a:r>
            <a:endParaRPr lang="en-US" dirty="0"/>
          </a:p>
        </p:txBody>
      </p:sp>
      <p:sp>
        <p:nvSpPr>
          <p:cNvPr id="11" name="Rectangle 12"/>
          <p:cNvSpPr>
            <a:spLocks noGrp="1" noChangeArrowheads="1"/>
          </p:cNvSpPr>
          <p:nvPr>
            <p:ph type="dt" sz="half" idx="2"/>
          </p:nvPr>
        </p:nvSpPr>
        <p:spPr>
          <a:xfrm>
            <a:off x="457200" y="6400800"/>
            <a:ext cx="1600200" cy="304800"/>
          </a:xfrm>
          <a:prstGeom prst="rect">
            <a:avLst/>
          </a:prstGeom>
        </p:spPr>
        <p:txBody>
          <a:bodyPr anchor="b" anchorCtr="0"/>
          <a:lstStyle>
            <a:lvl1pPr>
              <a:defRPr sz="1000" b="0" i="0">
                <a:solidFill>
                  <a:schemeClr val="tx2"/>
                </a:solidFill>
                <a:latin typeface="Arial"/>
                <a:cs typeface="Arial"/>
              </a:defRPr>
            </a:lvl1pPr>
          </a:lstStyle>
          <a:p>
            <a:fld id="{0519522B-8997-A049-A1A8-AB8406F3A8E3}" type="datetime1">
              <a:rPr lang="en-US" smtClean="0"/>
              <a:t>5/10/2023</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 id="2147483674" r:id="rId4"/>
    <p:sldLayoutId id="2147483678" r:id="rId5"/>
    <p:sldLayoutId id="2147483679" r:id="rId6"/>
    <p:sldLayoutId id="2147483681" r:id="rId7"/>
    <p:sldLayoutId id="2147483682" r:id="rId8"/>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81"/>
                                        </p:tgtEl>
                                        <p:attrNameLst>
                                          <p:attrName>style.visibility</p:attrName>
                                        </p:attrNameLst>
                                      </p:cBhvr>
                                      <p:to>
                                        <p:strVal val="visible"/>
                                      </p:to>
                                    </p:set>
                                    <p:animEffect transition="in" filter="fade">
                                      <p:cBhvr>
                                        <p:cTn id="7" dur="500"/>
                                        <p:tgtEl>
                                          <p:spTgt spid="30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2">
                                            <p:txEl>
                                              <p:pRg st="0" end="0"/>
                                            </p:txEl>
                                          </p:spTgt>
                                        </p:tgtEl>
                                        <p:attrNameLst>
                                          <p:attrName>style.visibility</p:attrName>
                                        </p:attrNameLst>
                                      </p:cBhvr>
                                      <p:to>
                                        <p:strVal val="visible"/>
                                      </p:to>
                                    </p:set>
                                    <p:animEffect transition="in" filter="fade">
                                      <p:cBhvr>
                                        <p:cTn id="11" dur="500"/>
                                        <p:tgtEl>
                                          <p:spTgt spid="308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82">
                                            <p:txEl>
                                              <p:pRg st="1" end="1"/>
                                            </p:txEl>
                                          </p:spTgt>
                                        </p:tgtEl>
                                        <p:attrNameLst>
                                          <p:attrName>style.visibility</p:attrName>
                                        </p:attrNameLst>
                                      </p:cBhvr>
                                      <p:to>
                                        <p:strVal val="visible"/>
                                      </p:to>
                                    </p:set>
                                    <p:animEffect transition="in" filter="fade">
                                      <p:cBhvr>
                                        <p:cTn id="14" dur="500"/>
                                        <p:tgtEl>
                                          <p:spTgt spid="308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82">
                                            <p:txEl>
                                              <p:pRg st="2" end="2"/>
                                            </p:txEl>
                                          </p:spTgt>
                                        </p:tgtEl>
                                        <p:attrNameLst>
                                          <p:attrName>style.visibility</p:attrName>
                                        </p:attrNameLst>
                                      </p:cBhvr>
                                      <p:to>
                                        <p:strVal val="visible"/>
                                      </p:to>
                                    </p:set>
                                    <p:animEffect transition="in" filter="fade">
                                      <p:cBhvr>
                                        <p:cTn id="17" dur="500"/>
                                        <p:tgtEl>
                                          <p:spTgt spid="308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82">
                                            <p:txEl>
                                              <p:pRg st="3" end="3"/>
                                            </p:txEl>
                                          </p:spTgt>
                                        </p:tgtEl>
                                        <p:attrNameLst>
                                          <p:attrName>style.visibility</p:attrName>
                                        </p:attrNameLst>
                                      </p:cBhvr>
                                      <p:to>
                                        <p:strVal val="visible"/>
                                      </p:to>
                                    </p:set>
                                    <p:animEffect transition="in" filter="fade">
                                      <p:cBhvr>
                                        <p:cTn id="20" dur="500"/>
                                        <p:tgtEl>
                                          <p:spTgt spid="308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82">
                                            <p:txEl>
                                              <p:pRg st="4" end="4"/>
                                            </p:txEl>
                                          </p:spTgt>
                                        </p:tgtEl>
                                        <p:attrNameLst>
                                          <p:attrName>style.visibility</p:attrName>
                                        </p:attrNameLst>
                                      </p:cBhvr>
                                      <p:to>
                                        <p:strVal val="visible"/>
                                      </p:to>
                                    </p:set>
                                    <p:animEffect transition="in" filter="fade">
                                      <p:cBhvr>
                                        <p:cTn id="23" dur="500"/>
                                        <p:tgtEl>
                                          <p:spTgt spid="3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2" grpId="0" build="p">
        <p:tmplLst>
          <p:tmpl lvl="1">
            <p:tnLst>
              <p:par>
                <p:cTn presetID="10" presetClass="entr" presetSubtype="0" fill="hold" nodeType="afterEffect">
                  <p:stCondLst>
                    <p:cond delay="0"/>
                  </p:stCondLst>
                  <p:childTnLst>
                    <p:set>
                      <p:cBhvr>
                        <p:cTn dur="1" fill="hold">
                          <p:stCondLst>
                            <p:cond delay="0"/>
                          </p:stCondLst>
                        </p:cTn>
                        <p:tgtEl>
                          <p:spTgt spid="3082"/>
                        </p:tgtEl>
                        <p:attrNameLst>
                          <p:attrName>style.visibility</p:attrName>
                        </p:attrNameLst>
                      </p:cBhvr>
                      <p:to>
                        <p:strVal val="visible"/>
                      </p:to>
                    </p:set>
                    <p:animEffect transition="in" filter="fade">
                      <p:cBhvr>
                        <p:cTn dur="500"/>
                        <p:tgtEl>
                          <p:spTgt spid="308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082"/>
                        </p:tgtEl>
                        <p:attrNameLst>
                          <p:attrName>style.visibility</p:attrName>
                        </p:attrNameLst>
                      </p:cBhvr>
                      <p:to>
                        <p:strVal val="visible"/>
                      </p:to>
                    </p:set>
                    <p:animEffect transition="in" filter="fade">
                      <p:cBhvr>
                        <p:cTn dur="500"/>
                        <p:tgtEl>
                          <p:spTgt spid="308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082"/>
                        </p:tgtEl>
                        <p:attrNameLst>
                          <p:attrName>style.visibility</p:attrName>
                        </p:attrNameLst>
                      </p:cBhvr>
                      <p:to>
                        <p:strVal val="visible"/>
                      </p:to>
                    </p:set>
                    <p:animEffect transition="in" filter="fade">
                      <p:cBhvr>
                        <p:cTn dur="500"/>
                        <p:tgtEl>
                          <p:spTgt spid="308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082"/>
                        </p:tgtEl>
                        <p:attrNameLst>
                          <p:attrName>style.visibility</p:attrName>
                        </p:attrNameLst>
                      </p:cBhvr>
                      <p:to>
                        <p:strVal val="visible"/>
                      </p:to>
                    </p:set>
                    <p:animEffect transition="in" filter="fade">
                      <p:cBhvr>
                        <p:cTn dur="500"/>
                        <p:tgtEl>
                          <p:spTgt spid="308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082"/>
                        </p:tgtEl>
                        <p:attrNameLst>
                          <p:attrName>style.visibility</p:attrName>
                        </p:attrNameLst>
                      </p:cBhvr>
                      <p:to>
                        <p:strVal val="visible"/>
                      </p:to>
                    </p:set>
                    <p:animEffect transition="in" filter="fade">
                      <p:cBhvr>
                        <p:cTn dur="500"/>
                        <p:tgtEl>
                          <p:spTgt spid="3082"/>
                        </p:tgtEl>
                      </p:cBhvr>
                    </p:animEffect>
                  </p:childTnLst>
                </p:cTn>
              </p:par>
            </p:tnLst>
          </p:tmpl>
        </p:tmplLst>
      </p:bldP>
    </p:bldLst>
  </p:timing>
  <p:hf sldNum="0" hdr="0"/>
  <p:txStyles>
    <p:titleStyle>
      <a:lvl1pPr algn="l" rtl="0" eaLnBrk="1" fontAlgn="base" hangingPunct="1">
        <a:spcBef>
          <a:spcPct val="0"/>
        </a:spcBef>
        <a:spcAft>
          <a:spcPct val="0"/>
        </a:spcAft>
        <a:defRPr sz="3200" b="1" i="0">
          <a:solidFill>
            <a:schemeClr val="accent2"/>
          </a:solidFill>
          <a:latin typeface="Arial"/>
          <a:ea typeface="+mj-ea"/>
          <a:cs typeface="Arial"/>
        </a:defRPr>
      </a:lvl1pPr>
      <a:lvl2pPr algn="l" rtl="0" eaLnBrk="1" fontAlgn="base" hangingPunct="1">
        <a:spcBef>
          <a:spcPct val="0"/>
        </a:spcBef>
        <a:spcAft>
          <a:spcPct val="0"/>
        </a:spcAft>
        <a:defRPr sz="3600" b="1">
          <a:solidFill>
            <a:schemeClr val="bg1"/>
          </a:solidFill>
          <a:latin typeface="Arial Narrow" charset="0"/>
        </a:defRPr>
      </a:lvl2pPr>
      <a:lvl3pPr algn="l" rtl="0" eaLnBrk="1" fontAlgn="base" hangingPunct="1">
        <a:spcBef>
          <a:spcPct val="0"/>
        </a:spcBef>
        <a:spcAft>
          <a:spcPct val="0"/>
        </a:spcAft>
        <a:defRPr sz="3600" b="1">
          <a:solidFill>
            <a:schemeClr val="bg1"/>
          </a:solidFill>
          <a:latin typeface="Arial Narrow" charset="0"/>
        </a:defRPr>
      </a:lvl3pPr>
      <a:lvl4pPr algn="l" rtl="0" eaLnBrk="1" fontAlgn="base" hangingPunct="1">
        <a:spcBef>
          <a:spcPct val="0"/>
        </a:spcBef>
        <a:spcAft>
          <a:spcPct val="0"/>
        </a:spcAft>
        <a:defRPr sz="3600" b="1">
          <a:solidFill>
            <a:schemeClr val="bg1"/>
          </a:solidFill>
          <a:latin typeface="Arial Narrow" charset="0"/>
        </a:defRPr>
      </a:lvl4pPr>
      <a:lvl5pPr algn="l" rtl="0" eaLnBrk="1" fontAlgn="base" hangingPunct="1">
        <a:spcBef>
          <a:spcPct val="0"/>
        </a:spcBef>
        <a:spcAft>
          <a:spcPct val="0"/>
        </a:spcAft>
        <a:defRPr sz="3600" b="1">
          <a:solidFill>
            <a:schemeClr val="bg1"/>
          </a:solidFill>
          <a:latin typeface="Arial Narrow" charset="0"/>
        </a:defRPr>
      </a:lvl5pPr>
      <a:lvl6pPr marL="457200" algn="l" rtl="0" eaLnBrk="1" fontAlgn="base" hangingPunct="1">
        <a:spcBef>
          <a:spcPct val="0"/>
        </a:spcBef>
        <a:spcAft>
          <a:spcPct val="0"/>
        </a:spcAft>
        <a:defRPr sz="3600" b="1">
          <a:solidFill>
            <a:schemeClr val="bg1"/>
          </a:solidFill>
          <a:latin typeface="Arial Narrow" charset="0"/>
        </a:defRPr>
      </a:lvl6pPr>
      <a:lvl7pPr marL="914400" algn="l" rtl="0" eaLnBrk="1" fontAlgn="base" hangingPunct="1">
        <a:spcBef>
          <a:spcPct val="0"/>
        </a:spcBef>
        <a:spcAft>
          <a:spcPct val="0"/>
        </a:spcAft>
        <a:defRPr sz="3600" b="1">
          <a:solidFill>
            <a:schemeClr val="bg1"/>
          </a:solidFill>
          <a:latin typeface="Arial Narrow" charset="0"/>
        </a:defRPr>
      </a:lvl7pPr>
      <a:lvl8pPr marL="1371600" algn="l" rtl="0" eaLnBrk="1" fontAlgn="base" hangingPunct="1">
        <a:spcBef>
          <a:spcPct val="0"/>
        </a:spcBef>
        <a:spcAft>
          <a:spcPct val="0"/>
        </a:spcAft>
        <a:defRPr sz="3600" b="1">
          <a:solidFill>
            <a:schemeClr val="bg1"/>
          </a:solidFill>
          <a:latin typeface="Arial Narrow" charset="0"/>
        </a:defRPr>
      </a:lvl8pPr>
      <a:lvl9pPr marL="1828800" algn="l" rtl="0" eaLnBrk="1" fontAlgn="base" hangingPunct="1">
        <a:spcBef>
          <a:spcPct val="0"/>
        </a:spcBef>
        <a:spcAft>
          <a:spcPct val="0"/>
        </a:spcAft>
        <a:defRPr sz="3600" b="1">
          <a:solidFill>
            <a:schemeClr val="bg1"/>
          </a:solidFill>
          <a:latin typeface="Arial Narrow" charset="0"/>
        </a:defRPr>
      </a:lvl9pPr>
    </p:titleStyle>
    <p:bodyStyle>
      <a:lvl1pPr marL="0" indent="0" algn="l" rtl="0" eaLnBrk="1" fontAlgn="base" hangingPunct="1">
        <a:spcBef>
          <a:spcPts val="900"/>
        </a:spcBef>
        <a:spcAft>
          <a:spcPct val="0"/>
        </a:spcAft>
        <a:buClr>
          <a:srgbClr val="DED199"/>
        </a:buClr>
        <a:buSzPct val="60000"/>
        <a:buFontTx/>
        <a:buNone/>
        <a:defRPr sz="2400" b="0" i="0">
          <a:solidFill>
            <a:schemeClr val="tx1"/>
          </a:solidFill>
          <a:latin typeface="Arial"/>
          <a:ea typeface="+mn-ea"/>
          <a:cs typeface="Arial"/>
        </a:defRPr>
      </a:lvl1pPr>
      <a:lvl2pPr marL="466344" indent="-285750" algn="l" rtl="0" eaLnBrk="1" fontAlgn="base" hangingPunct="1">
        <a:spcBef>
          <a:spcPct val="20000"/>
        </a:spcBef>
        <a:spcAft>
          <a:spcPct val="0"/>
        </a:spcAft>
        <a:buClr>
          <a:schemeClr val="accent1"/>
        </a:buClr>
        <a:buSzPct val="55000"/>
        <a:buFont typeface="Wingdings" charset="2"/>
        <a:buChar char="n"/>
        <a:defRPr sz="2000" b="0" i="0">
          <a:solidFill>
            <a:schemeClr val="tx1"/>
          </a:solidFill>
          <a:latin typeface="Arial"/>
          <a:ea typeface="Geneva" charset="-128"/>
          <a:cs typeface="Arial"/>
        </a:defRPr>
      </a:lvl2pPr>
      <a:lvl3pPr marL="761238" indent="-285750" algn="l" rtl="0" eaLnBrk="1" fontAlgn="base" hangingPunct="1">
        <a:spcBef>
          <a:spcPct val="20000"/>
        </a:spcBef>
        <a:spcAft>
          <a:spcPct val="0"/>
        </a:spcAft>
        <a:buClr>
          <a:srgbClr val="006F51"/>
        </a:buClr>
        <a:buSzPct val="100000"/>
        <a:buFont typeface="Wingdings" charset="2"/>
        <a:buChar char="§"/>
        <a:defRPr sz="1800" b="0" i="0">
          <a:solidFill>
            <a:schemeClr val="tx1"/>
          </a:solidFill>
          <a:latin typeface="Arial"/>
          <a:ea typeface="Geneva" charset="-128"/>
          <a:cs typeface="Arial"/>
        </a:defRPr>
      </a:lvl3pPr>
      <a:lvl4pPr marL="1005840" indent="-228600" algn="l" rtl="0" eaLnBrk="1" fontAlgn="base" hangingPunct="1">
        <a:spcBef>
          <a:spcPct val="20000"/>
        </a:spcBef>
        <a:spcAft>
          <a:spcPct val="0"/>
        </a:spcAft>
        <a:buClr>
          <a:schemeClr val="bg2"/>
        </a:buClr>
        <a:buSzPct val="55000"/>
        <a:buFont typeface="Wingdings" charset="2"/>
        <a:buChar char="n"/>
        <a:defRPr sz="1600" b="0" i="0">
          <a:solidFill>
            <a:schemeClr val="tx1"/>
          </a:solidFill>
          <a:latin typeface="Arial"/>
          <a:ea typeface="Geneva" charset="-128"/>
          <a:cs typeface="Arial"/>
        </a:defRPr>
      </a:lvl4pPr>
      <a:lvl5pPr marL="1371600" indent="-228600" algn="l" rtl="0" eaLnBrk="1" fontAlgn="base" hangingPunct="1">
        <a:spcBef>
          <a:spcPct val="20000"/>
        </a:spcBef>
        <a:spcAft>
          <a:spcPct val="0"/>
        </a:spcAft>
        <a:buClr>
          <a:schemeClr val="bg2"/>
        </a:buClr>
        <a:buSzPct val="50000"/>
        <a:buFont typeface="Wingdings" charset="2"/>
        <a:buChar char="n"/>
        <a:defRPr sz="1600" b="0" i="0">
          <a:solidFill>
            <a:schemeClr val="tx1"/>
          </a:solidFill>
          <a:latin typeface="Arial"/>
          <a:ea typeface="Geneva" charset="-128"/>
          <a:cs typeface="Arial"/>
        </a:defRPr>
      </a:lvl5pPr>
      <a:lvl6pPr marL="2514600" indent="-228600" algn="l" rtl="0" eaLnBrk="1" fontAlgn="base" hangingPunct="1">
        <a:spcBef>
          <a:spcPct val="20000"/>
        </a:spcBef>
        <a:spcAft>
          <a:spcPct val="0"/>
        </a:spcAft>
        <a:buClr>
          <a:srgbClr val="006F51"/>
        </a:buClr>
        <a:buSzPct val="50000"/>
        <a:buFont typeface="Wingdings" charset="2"/>
        <a:buChar char="n"/>
        <a:defRPr sz="2000">
          <a:solidFill>
            <a:schemeClr val="tx1"/>
          </a:solidFill>
          <a:latin typeface="+mn-lt"/>
          <a:ea typeface="Geneva" charset="-128"/>
        </a:defRPr>
      </a:lvl6pPr>
      <a:lvl7pPr marL="2971800" indent="-228600" algn="l" rtl="0" eaLnBrk="1" fontAlgn="base" hangingPunct="1">
        <a:spcBef>
          <a:spcPct val="20000"/>
        </a:spcBef>
        <a:spcAft>
          <a:spcPct val="0"/>
        </a:spcAft>
        <a:buClr>
          <a:srgbClr val="006F51"/>
        </a:buClr>
        <a:buSzPct val="50000"/>
        <a:buFont typeface="Wingdings" charset="2"/>
        <a:buChar char="n"/>
        <a:defRPr sz="2000">
          <a:solidFill>
            <a:schemeClr val="tx1"/>
          </a:solidFill>
          <a:latin typeface="+mn-lt"/>
          <a:ea typeface="Geneva" charset="-128"/>
        </a:defRPr>
      </a:lvl7pPr>
      <a:lvl8pPr marL="3429000" indent="-228600" algn="l" rtl="0" eaLnBrk="1" fontAlgn="base" hangingPunct="1">
        <a:spcBef>
          <a:spcPct val="20000"/>
        </a:spcBef>
        <a:spcAft>
          <a:spcPct val="0"/>
        </a:spcAft>
        <a:buClr>
          <a:srgbClr val="006F51"/>
        </a:buClr>
        <a:buSzPct val="50000"/>
        <a:buFont typeface="Wingdings" charset="2"/>
        <a:buChar char="n"/>
        <a:defRPr sz="2000">
          <a:solidFill>
            <a:schemeClr val="tx1"/>
          </a:solidFill>
          <a:latin typeface="+mn-lt"/>
          <a:ea typeface="Geneva" charset="-128"/>
        </a:defRPr>
      </a:lvl8pPr>
      <a:lvl9pPr marL="3886200" indent="-228600" algn="l" rtl="0" eaLnBrk="1" fontAlgn="base" hangingPunct="1">
        <a:spcBef>
          <a:spcPct val="20000"/>
        </a:spcBef>
        <a:spcAft>
          <a:spcPct val="0"/>
        </a:spcAft>
        <a:buClr>
          <a:srgbClr val="006F51"/>
        </a:buClr>
        <a:buSzPct val="50000"/>
        <a:buFont typeface="Wingdings" charset="2"/>
        <a:buChar char="n"/>
        <a:defRPr sz="2000">
          <a:solidFill>
            <a:schemeClr val="tx1"/>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967" b="967"/>
          <a:stretch>
            <a:fillRect/>
          </a:stretch>
        </p:blipFill>
        <p:spPr/>
      </p:pic>
      <p:sp>
        <p:nvSpPr>
          <p:cNvPr id="3" name="Title 2"/>
          <p:cNvSpPr>
            <a:spLocks noGrp="1"/>
          </p:cNvSpPr>
          <p:nvPr>
            <p:ph type="ctrTitle"/>
          </p:nvPr>
        </p:nvSpPr>
        <p:spPr/>
        <p:txBody>
          <a:bodyPr/>
          <a:lstStyle/>
          <a:p>
            <a:r>
              <a:rPr lang="en-US" dirty="0">
                <a:latin typeface="Book Antiqua" panose="02040602050305030304" pitchFamily="18" charset="0"/>
              </a:rPr>
              <a:t>“The Internal Predictors of Business Performance in Small Firms: A Logistic Regression Analysis”</a:t>
            </a:r>
          </a:p>
        </p:txBody>
      </p:sp>
      <p:pic>
        <p:nvPicPr>
          <p:cNvPr id="5" name="Picture 4" descr="BU_logo_white2.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248400" y="5486400"/>
            <a:ext cx="2034938" cy="667277"/>
          </a:xfrm>
          <a:prstGeom prst="rect">
            <a:avLst/>
          </a:prstGeom>
          <a:effectLst>
            <a:outerShdw blurRad="50800" dist="38100" dir="2700000" algn="tl" rotWithShape="0">
              <a:prstClr val="black">
                <a:alpha val="40000"/>
              </a:prstClr>
            </a:outerShdw>
          </a:effectLst>
        </p:spPr>
      </p:pic>
      <p:sp>
        <p:nvSpPr>
          <p:cNvPr id="2" name="Title 2">
            <a:extLst>
              <a:ext uri="{FF2B5EF4-FFF2-40B4-BE49-F238E27FC236}">
                <a16:creationId xmlns:a16="http://schemas.microsoft.com/office/drawing/2014/main" id="{E0AC55AA-8E11-7D57-9B6E-ACB2828A68E5}"/>
              </a:ext>
            </a:extLst>
          </p:cNvPr>
          <p:cNvSpPr txBox="1">
            <a:spLocks/>
          </p:cNvSpPr>
          <p:nvPr/>
        </p:nvSpPr>
        <p:spPr bwMode="auto">
          <a:xfrm>
            <a:off x="228600" y="1600200"/>
            <a:ext cx="7772400" cy="1447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3200" b="1" i="0">
                <a:solidFill>
                  <a:schemeClr val="bg1"/>
                </a:solidFill>
                <a:latin typeface="Arial"/>
                <a:ea typeface="+mj-ea"/>
                <a:cs typeface="Arial"/>
              </a:defRPr>
            </a:lvl1pPr>
            <a:lvl2pPr algn="l" rtl="0" eaLnBrk="1" fontAlgn="base" hangingPunct="1">
              <a:spcBef>
                <a:spcPct val="0"/>
              </a:spcBef>
              <a:spcAft>
                <a:spcPct val="0"/>
              </a:spcAft>
              <a:defRPr sz="3600" b="1">
                <a:solidFill>
                  <a:schemeClr val="bg1"/>
                </a:solidFill>
                <a:latin typeface="Arial Narrow" charset="0"/>
              </a:defRPr>
            </a:lvl2pPr>
            <a:lvl3pPr algn="l" rtl="0" eaLnBrk="1" fontAlgn="base" hangingPunct="1">
              <a:spcBef>
                <a:spcPct val="0"/>
              </a:spcBef>
              <a:spcAft>
                <a:spcPct val="0"/>
              </a:spcAft>
              <a:defRPr sz="3600" b="1">
                <a:solidFill>
                  <a:schemeClr val="bg1"/>
                </a:solidFill>
                <a:latin typeface="Arial Narrow" charset="0"/>
              </a:defRPr>
            </a:lvl3pPr>
            <a:lvl4pPr algn="l" rtl="0" eaLnBrk="1" fontAlgn="base" hangingPunct="1">
              <a:spcBef>
                <a:spcPct val="0"/>
              </a:spcBef>
              <a:spcAft>
                <a:spcPct val="0"/>
              </a:spcAft>
              <a:defRPr sz="3600" b="1">
                <a:solidFill>
                  <a:schemeClr val="bg1"/>
                </a:solidFill>
                <a:latin typeface="Arial Narrow" charset="0"/>
              </a:defRPr>
            </a:lvl4pPr>
            <a:lvl5pPr algn="l" rtl="0" eaLnBrk="1" fontAlgn="base" hangingPunct="1">
              <a:spcBef>
                <a:spcPct val="0"/>
              </a:spcBef>
              <a:spcAft>
                <a:spcPct val="0"/>
              </a:spcAft>
              <a:defRPr sz="3600" b="1">
                <a:solidFill>
                  <a:schemeClr val="bg1"/>
                </a:solidFill>
                <a:latin typeface="Arial Narrow" charset="0"/>
              </a:defRPr>
            </a:lvl5pPr>
            <a:lvl6pPr marL="457200" algn="l" rtl="0" eaLnBrk="1" fontAlgn="base" hangingPunct="1">
              <a:spcBef>
                <a:spcPct val="0"/>
              </a:spcBef>
              <a:spcAft>
                <a:spcPct val="0"/>
              </a:spcAft>
              <a:defRPr sz="3600" b="1">
                <a:solidFill>
                  <a:schemeClr val="bg1"/>
                </a:solidFill>
                <a:latin typeface="Arial Narrow" charset="0"/>
              </a:defRPr>
            </a:lvl6pPr>
            <a:lvl7pPr marL="914400" algn="l" rtl="0" eaLnBrk="1" fontAlgn="base" hangingPunct="1">
              <a:spcBef>
                <a:spcPct val="0"/>
              </a:spcBef>
              <a:spcAft>
                <a:spcPct val="0"/>
              </a:spcAft>
              <a:defRPr sz="3600" b="1">
                <a:solidFill>
                  <a:schemeClr val="bg1"/>
                </a:solidFill>
                <a:latin typeface="Arial Narrow" charset="0"/>
              </a:defRPr>
            </a:lvl7pPr>
            <a:lvl8pPr marL="1371600" algn="l" rtl="0" eaLnBrk="1" fontAlgn="base" hangingPunct="1">
              <a:spcBef>
                <a:spcPct val="0"/>
              </a:spcBef>
              <a:spcAft>
                <a:spcPct val="0"/>
              </a:spcAft>
              <a:defRPr sz="3600" b="1">
                <a:solidFill>
                  <a:schemeClr val="bg1"/>
                </a:solidFill>
                <a:latin typeface="Arial Narrow" charset="0"/>
              </a:defRPr>
            </a:lvl8pPr>
            <a:lvl9pPr marL="1828800" algn="l" rtl="0" eaLnBrk="1" fontAlgn="base" hangingPunct="1">
              <a:spcBef>
                <a:spcPct val="0"/>
              </a:spcBef>
              <a:spcAft>
                <a:spcPct val="0"/>
              </a:spcAft>
              <a:defRPr sz="3600" b="1">
                <a:solidFill>
                  <a:schemeClr val="bg1"/>
                </a:solidFill>
                <a:latin typeface="Arial Narrow" charset="0"/>
              </a:defRPr>
            </a:lvl9pPr>
          </a:lstStyle>
          <a:p>
            <a:r>
              <a:rPr lang="en-US" sz="1800" kern="0" dirty="0">
                <a:latin typeface="Book Antiqua" panose="02040602050305030304" pitchFamily="18" charset="0"/>
              </a:rPr>
              <a:t>By: Mohammed-Khalil Ghali, and Rahul Gupta</a:t>
            </a:r>
          </a:p>
          <a:p>
            <a:r>
              <a:rPr lang="en-US" sz="1800" kern="0" dirty="0">
                <a:latin typeface="Book Antiqua" panose="02040602050305030304" pitchFamily="18" charset="0"/>
              </a:rPr>
              <a:t>Dr. </a:t>
            </a:r>
            <a:r>
              <a:rPr lang="en-US" sz="1800" kern="0" dirty="0" err="1">
                <a:latin typeface="Book Antiqua" panose="02040602050305030304" pitchFamily="18" charset="0"/>
              </a:rPr>
              <a:t>Shuxia</a:t>
            </a:r>
            <a:r>
              <a:rPr lang="en-US" sz="1800" kern="0" dirty="0">
                <a:latin typeface="Book Antiqua" panose="02040602050305030304" pitchFamily="18" charset="0"/>
              </a:rPr>
              <a:t> (Susan) Lu</a:t>
            </a:r>
          </a:p>
        </p:txBody>
      </p:sp>
    </p:spTree>
    <p:extLst>
      <p:ext uri="{BB962C8B-B14F-4D97-AF65-F5344CB8AC3E}">
        <p14:creationId xmlns:p14="http://schemas.microsoft.com/office/powerpoint/2010/main" val="130296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B88D-660E-F568-B9F5-FC74642B0F8C}"/>
              </a:ext>
            </a:extLst>
          </p:cNvPr>
          <p:cNvSpPr>
            <a:spLocks noGrp="1"/>
          </p:cNvSpPr>
          <p:nvPr>
            <p:ph type="title"/>
          </p:nvPr>
        </p:nvSpPr>
        <p:spPr/>
        <p:txBody>
          <a:bodyPr/>
          <a:lstStyle/>
          <a:p>
            <a:r>
              <a:rPr lang="en-US" sz="2800" dirty="0">
                <a:latin typeface="Book Antiqua" panose="02040602050305030304" pitchFamily="18" charset="0"/>
              </a:rPr>
              <a:t>Binary Model Results</a:t>
            </a:r>
          </a:p>
        </p:txBody>
      </p:sp>
      <p:sp>
        <p:nvSpPr>
          <p:cNvPr id="3" name="Content Placeholder 2">
            <a:extLst>
              <a:ext uri="{FF2B5EF4-FFF2-40B4-BE49-F238E27FC236}">
                <a16:creationId xmlns:a16="http://schemas.microsoft.com/office/drawing/2014/main" id="{23A7888C-E7B9-C32F-A3A0-448635F6AF94}"/>
              </a:ext>
            </a:extLst>
          </p:cNvPr>
          <p:cNvSpPr>
            <a:spLocks noGrp="1"/>
          </p:cNvSpPr>
          <p:nvPr>
            <p:ph idx="1"/>
          </p:nvPr>
        </p:nvSpPr>
        <p:spPr/>
        <p:txBody>
          <a:bodyPr/>
          <a:lstStyle/>
          <a:p>
            <a:pPr marL="342900" indent="-342900">
              <a:buFont typeface="Wingdings" panose="05000000000000000000" pitchFamily="2" charset="2"/>
              <a:buChar char="q"/>
            </a:pPr>
            <a:r>
              <a:rPr lang="en-US" sz="2200" dirty="0">
                <a:latin typeface="Book Antiqua" panose="02040602050305030304" pitchFamily="18" charset="0"/>
              </a:rPr>
              <a:t>The best fitting model using the binary response variables includes the predictors “business age”, “quality tools”, “funding from family”, “promotional activity”, “funding from grants” and “recruitment difficulties”</a:t>
            </a:r>
          </a:p>
          <a:p>
            <a:pPr marL="342900" indent="-342900">
              <a:buFont typeface="Wingdings" panose="05000000000000000000" pitchFamily="2" charset="2"/>
              <a:buChar char="q"/>
            </a:pPr>
            <a:endParaRPr lang="en-US" sz="2200" dirty="0">
              <a:latin typeface="Book Antiqua" panose="02040602050305030304" pitchFamily="18" charset="0"/>
            </a:endParaRPr>
          </a:p>
          <a:p>
            <a:pPr marL="342900" indent="-342900">
              <a:buFont typeface="Wingdings" panose="05000000000000000000" pitchFamily="2" charset="2"/>
              <a:buChar char="q"/>
            </a:pPr>
            <a:r>
              <a:rPr lang="en-US" sz="2200" dirty="0">
                <a:latin typeface="Book Antiqua" panose="02040602050305030304" pitchFamily="18" charset="0"/>
              </a:rPr>
              <a:t>The model 3 correctly places 68.2 per cent of the observations as higher or lower performance and only includes those variables whose effect on performance is significant at the 90 per cent level</a:t>
            </a:r>
          </a:p>
        </p:txBody>
      </p:sp>
      <p:sp>
        <p:nvSpPr>
          <p:cNvPr id="4" name="Date Placeholder 3">
            <a:extLst>
              <a:ext uri="{FF2B5EF4-FFF2-40B4-BE49-F238E27FC236}">
                <a16:creationId xmlns:a16="http://schemas.microsoft.com/office/drawing/2014/main" id="{DB343BF5-330F-0413-CE5A-360D8C3ED419}"/>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50FC5012-2181-1AF3-F0C3-3512EC625178}"/>
              </a:ext>
            </a:extLst>
          </p:cNvPr>
          <p:cNvSpPr>
            <a:spLocks noGrp="1"/>
          </p:cNvSpPr>
          <p:nvPr>
            <p:ph type="ftr" sz="quarter" idx="10"/>
          </p:nvPr>
        </p:nvSpPr>
        <p:spPr/>
        <p:txBody>
          <a:bodyPr/>
          <a:lstStyle/>
          <a:p>
            <a:r>
              <a:rPr lang="en-US"/>
              <a:t>BINGHAMTON UNIVERSITY</a:t>
            </a:r>
            <a:endParaRPr lang="en-US" dirty="0"/>
          </a:p>
        </p:txBody>
      </p:sp>
    </p:spTree>
    <p:extLst>
      <p:ext uri="{BB962C8B-B14F-4D97-AF65-F5344CB8AC3E}">
        <p14:creationId xmlns:p14="http://schemas.microsoft.com/office/powerpoint/2010/main" val="34418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A35CAD-4D04-768E-5B27-204FC277E52D}"/>
              </a:ext>
            </a:extLst>
          </p:cNvPr>
          <p:cNvPicPr>
            <a:picLocks noChangeAspect="1"/>
          </p:cNvPicPr>
          <p:nvPr/>
        </p:nvPicPr>
        <p:blipFill>
          <a:blip r:embed="rId2"/>
          <a:stretch>
            <a:fillRect/>
          </a:stretch>
        </p:blipFill>
        <p:spPr>
          <a:xfrm>
            <a:off x="1447800" y="1600200"/>
            <a:ext cx="5630061" cy="4553585"/>
          </a:xfrm>
          <a:prstGeom prst="rect">
            <a:avLst/>
          </a:prstGeom>
        </p:spPr>
      </p:pic>
      <p:sp>
        <p:nvSpPr>
          <p:cNvPr id="2" name="Title 1">
            <a:extLst>
              <a:ext uri="{FF2B5EF4-FFF2-40B4-BE49-F238E27FC236}">
                <a16:creationId xmlns:a16="http://schemas.microsoft.com/office/drawing/2014/main" id="{B6A3B88D-660E-F568-B9F5-FC74642B0F8C}"/>
              </a:ext>
            </a:extLst>
          </p:cNvPr>
          <p:cNvSpPr>
            <a:spLocks noGrp="1"/>
          </p:cNvSpPr>
          <p:nvPr>
            <p:ph type="title"/>
          </p:nvPr>
        </p:nvSpPr>
        <p:spPr/>
        <p:txBody>
          <a:bodyPr/>
          <a:lstStyle/>
          <a:p>
            <a:r>
              <a:rPr lang="en-US" sz="2800" dirty="0">
                <a:latin typeface="Book Antiqua" panose="02040602050305030304" pitchFamily="18" charset="0"/>
              </a:rPr>
              <a:t>Ordinal Model Results</a:t>
            </a:r>
          </a:p>
        </p:txBody>
      </p:sp>
      <p:sp>
        <p:nvSpPr>
          <p:cNvPr id="4" name="Date Placeholder 3">
            <a:extLst>
              <a:ext uri="{FF2B5EF4-FFF2-40B4-BE49-F238E27FC236}">
                <a16:creationId xmlns:a16="http://schemas.microsoft.com/office/drawing/2014/main" id="{DB343BF5-330F-0413-CE5A-360D8C3ED419}"/>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50FC5012-2181-1AF3-F0C3-3512EC625178}"/>
              </a:ext>
            </a:extLst>
          </p:cNvPr>
          <p:cNvSpPr>
            <a:spLocks noGrp="1"/>
          </p:cNvSpPr>
          <p:nvPr>
            <p:ph type="ftr" sz="quarter" idx="10"/>
          </p:nvPr>
        </p:nvSpPr>
        <p:spPr/>
        <p:txBody>
          <a:bodyPr/>
          <a:lstStyle/>
          <a:p>
            <a:r>
              <a:rPr lang="en-US"/>
              <a:t>BINGHAMTON UNIVERSITY</a:t>
            </a:r>
            <a:endParaRPr lang="en-US" dirty="0"/>
          </a:p>
        </p:txBody>
      </p:sp>
      <p:sp>
        <p:nvSpPr>
          <p:cNvPr id="8" name="Rectangle 7">
            <a:extLst>
              <a:ext uri="{FF2B5EF4-FFF2-40B4-BE49-F238E27FC236}">
                <a16:creationId xmlns:a16="http://schemas.microsoft.com/office/drawing/2014/main" id="{DE0AA944-2533-16B7-1943-D9B94C737BD1}"/>
              </a:ext>
            </a:extLst>
          </p:cNvPr>
          <p:cNvSpPr/>
          <p:nvPr/>
        </p:nvSpPr>
        <p:spPr bwMode="auto">
          <a:xfrm>
            <a:off x="1445687" y="2590800"/>
            <a:ext cx="5564713" cy="6096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spTree>
    <p:extLst>
      <p:ext uri="{BB962C8B-B14F-4D97-AF65-F5344CB8AC3E}">
        <p14:creationId xmlns:p14="http://schemas.microsoft.com/office/powerpoint/2010/main" val="226593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B88D-660E-F568-B9F5-FC74642B0F8C}"/>
              </a:ext>
            </a:extLst>
          </p:cNvPr>
          <p:cNvSpPr>
            <a:spLocks noGrp="1"/>
          </p:cNvSpPr>
          <p:nvPr>
            <p:ph type="title"/>
          </p:nvPr>
        </p:nvSpPr>
        <p:spPr/>
        <p:txBody>
          <a:bodyPr/>
          <a:lstStyle/>
          <a:p>
            <a:r>
              <a:rPr lang="en-US" sz="2800" dirty="0">
                <a:latin typeface="Book Antiqua" panose="02040602050305030304" pitchFamily="18" charset="0"/>
              </a:rPr>
              <a:t>Ordinal Model Results</a:t>
            </a:r>
          </a:p>
        </p:txBody>
      </p:sp>
      <p:sp>
        <p:nvSpPr>
          <p:cNvPr id="3" name="Content Placeholder 2">
            <a:extLst>
              <a:ext uri="{FF2B5EF4-FFF2-40B4-BE49-F238E27FC236}">
                <a16:creationId xmlns:a16="http://schemas.microsoft.com/office/drawing/2014/main" id="{23A7888C-E7B9-C32F-A3A0-448635F6AF94}"/>
              </a:ext>
            </a:extLst>
          </p:cNvPr>
          <p:cNvSpPr>
            <a:spLocks noGrp="1"/>
          </p:cNvSpPr>
          <p:nvPr>
            <p:ph idx="1"/>
          </p:nvPr>
        </p:nvSpPr>
        <p:spPr/>
        <p:txBody>
          <a:bodyPr/>
          <a:lstStyle/>
          <a:p>
            <a:pPr marL="342900" indent="-342900">
              <a:buFont typeface="Wingdings" panose="05000000000000000000" pitchFamily="2" charset="2"/>
              <a:buChar char="q"/>
            </a:pPr>
            <a:r>
              <a:rPr lang="en-US" sz="2200" dirty="0">
                <a:latin typeface="Book Antiqua" panose="02040602050305030304" pitchFamily="18" charset="0"/>
              </a:rPr>
              <a:t>The ordinal logistic model which correctly places the most observations (63.7 per cent) appears to be the one that uses the same variables as the best fitting binary model</a:t>
            </a:r>
          </a:p>
          <a:p>
            <a:pPr marL="342900" indent="-342900">
              <a:buFont typeface="Wingdings" panose="05000000000000000000" pitchFamily="2" charset="2"/>
              <a:buChar char="q"/>
            </a:pPr>
            <a:endParaRPr lang="en-US" sz="2200" dirty="0">
              <a:latin typeface="Book Antiqua" panose="02040602050305030304" pitchFamily="18" charset="0"/>
            </a:endParaRPr>
          </a:p>
          <a:p>
            <a:pPr marL="342900" indent="-342900">
              <a:buFont typeface="Wingdings" panose="05000000000000000000" pitchFamily="2" charset="2"/>
              <a:buChar char="q"/>
            </a:pPr>
            <a:r>
              <a:rPr lang="en-US" sz="2200" dirty="0">
                <a:latin typeface="Book Antiqua" panose="02040602050305030304" pitchFamily="18" charset="0"/>
              </a:rPr>
              <a:t>The best and more parsimonious model, which only includes highly significant variables (95 per cent level), is provided by model 2. This model still correctly places over 60 per cent of the observations into a performance category and has the highest Pearson’s p value (fit of data to the model)</a:t>
            </a:r>
          </a:p>
        </p:txBody>
      </p:sp>
      <p:sp>
        <p:nvSpPr>
          <p:cNvPr id="4" name="Date Placeholder 3">
            <a:extLst>
              <a:ext uri="{FF2B5EF4-FFF2-40B4-BE49-F238E27FC236}">
                <a16:creationId xmlns:a16="http://schemas.microsoft.com/office/drawing/2014/main" id="{DB343BF5-330F-0413-CE5A-360D8C3ED419}"/>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50FC5012-2181-1AF3-F0C3-3512EC625178}"/>
              </a:ext>
            </a:extLst>
          </p:cNvPr>
          <p:cNvSpPr>
            <a:spLocks noGrp="1"/>
          </p:cNvSpPr>
          <p:nvPr>
            <p:ph type="ftr" sz="quarter" idx="10"/>
          </p:nvPr>
        </p:nvSpPr>
        <p:spPr/>
        <p:txBody>
          <a:bodyPr/>
          <a:lstStyle/>
          <a:p>
            <a:r>
              <a:rPr lang="en-US"/>
              <a:t>BINGHAMTON UNIVERSITY</a:t>
            </a:r>
            <a:endParaRPr lang="en-US" dirty="0"/>
          </a:p>
        </p:txBody>
      </p:sp>
    </p:spTree>
    <p:extLst>
      <p:ext uri="{BB962C8B-B14F-4D97-AF65-F5344CB8AC3E}">
        <p14:creationId xmlns:p14="http://schemas.microsoft.com/office/powerpoint/2010/main" val="6452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B88D-660E-F568-B9F5-FC74642B0F8C}"/>
              </a:ext>
            </a:extLst>
          </p:cNvPr>
          <p:cNvSpPr>
            <a:spLocks noGrp="1"/>
          </p:cNvSpPr>
          <p:nvPr>
            <p:ph type="title"/>
          </p:nvPr>
        </p:nvSpPr>
        <p:spPr/>
        <p:txBody>
          <a:bodyPr/>
          <a:lstStyle/>
          <a:p>
            <a:r>
              <a:rPr lang="en-US" sz="2800" dirty="0">
                <a:latin typeface="Book Antiqua" panose="02040602050305030304" pitchFamily="18" charset="0"/>
              </a:rPr>
              <a:t>General Interpretation of Results </a:t>
            </a:r>
          </a:p>
        </p:txBody>
      </p:sp>
      <p:sp>
        <p:nvSpPr>
          <p:cNvPr id="3" name="Content Placeholder 2">
            <a:extLst>
              <a:ext uri="{FF2B5EF4-FFF2-40B4-BE49-F238E27FC236}">
                <a16:creationId xmlns:a16="http://schemas.microsoft.com/office/drawing/2014/main" id="{23A7888C-E7B9-C32F-A3A0-448635F6AF94}"/>
              </a:ext>
            </a:extLst>
          </p:cNvPr>
          <p:cNvSpPr>
            <a:spLocks noGrp="1"/>
          </p:cNvSpPr>
          <p:nvPr>
            <p:ph idx="1"/>
          </p:nvPr>
        </p:nvSpPr>
        <p:spPr>
          <a:xfrm>
            <a:off x="685800" y="1828800"/>
            <a:ext cx="8305800" cy="4343400"/>
          </a:xfrm>
        </p:spPr>
        <p:txBody>
          <a:bodyPr/>
          <a:lstStyle/>
          <a:p>
            <a:pPr marL="342900" indent="-342900">
              <a:buFont typeface="Wingdings" panose="05000000000000000000" pitchFamily="2" charset="2"/>
              <a:buChar char="q"/>
            </a:pPr>
            <a:r>
              <a:rPr lang="en-US" sz="2200" dirty="0">
                <a:latin typeface="Book Antiqua" panose="02040602050305030304" pitchFamily="18" charset="0"/>
              </a:rPr>
              <a:t>The ordinal model is more parsimonious than the binary model and has a better fit of data to the model although this model is less successful at classifying cases</a:t>
            </a:r>
            <a:endParaRPr lang="en-US" sz="2200" dirty="0">
              <a:solidFill>
                <a:srgbClr val="FF0000"/>
              </a:solidFill>
              <a:latin typeface="Book Antiqua" panose="02040602050305030304" pitchFamily="18" charset="0"/>
            </a:endParaRPr>
          </a:p>
          <a:p>
            <a:pPr marL="342900" indent="-342900">
              <a:buFont typeface="Wingdings" panose="05000000000000000000" pitchFamily="2" charset="2"/>
              <a:buChar char="q"/>
            </a:pPr>
            <a:r>
              <a:rPr lang="en-US" sz="2200" dirty="0">
                <a:latin typeface="Book Antiqua" panose="02040602050305030304" pitchFamily="18" charset="0"/>
              </a:rPr>
              <a:t>Although the two models achieve different results they contain three predictors in common. These are “business age”, “promotional activity” and “funding from family” </a:t>
            </a:r>
          </a:p>
          <a:p>
            <a:pPr marL="342900" indent="-342900">
              <a:buFont typeface="Wingdings" panose="05000000000000000000" pitchFamily="2" charset="2"/>
              <a:buChar char="q"/>
            </a:pPr>
            <a:r>
              <a:rPr lang="en-US" sz="2200" dirty="0">
                <a:latin typeface="Book Antiqua" panose="02040602050305030304" pitchFamily="18" charset="0"/>
              </a:rPr>
              <a:t>The importance of business age in determining success is largely related to establishing longer term sources of finance for the business </a:t>
            </a:r>
          </a:p>
          <a:p>
            <a:pPr marL="342900" indent="-342900">
              <a:buFont typeface="Wingdings" panose="05000000000000000000" pitchFamily="2" charset="2"/>
              <a:buChar char="q"/>
            </a:pPr>
            <a:endParaRPr lang="en-US" dirty="0">
              <a:solidFill>
                <a:srgbClr val="FF0000"/>
              </a:solidFill>
              <a:latin typeface="Book Antiqua" panose="02040602050305030304" pitchFamily="18" charset="0"/>
            </a:endParaRP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343BF5-330F-0413-CE5A-360D8C3ED419}"/>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50FC5012-2181-1AF3-F0C3-3512EC625178}"/>
              </a:ext>
            </a:extLst>
          </p:cNvPr>
          <p:cNvSpPr>
            <a:spLocks noGrp="1"/>
          </p:cNvSpPr>
          <p:nvPr>
            <p:ph type="ftr" sz="quarter" idx="10"/>
          </p:nvPr>
        </p:nvSpPr>
        <p:spPr/>
        <p:txBody>
          <a:bodyPr/>
          <a:lstStyle/>
          <a:p>
            <a:r>
              <a:rPr lang="en-US"/>
              <a:t>BINGHAMTON UNIVERSITY</a:t>
            </a:r>
            <a:endParaRPr lang="en-US" dirty="0"/>
          </a:p>
        </p:txBody>
      </p:sp>
    </p:spTree>
    <p:extLst>
      <p:ext uri="{BB962C8B-B14F-4D97-AF65-F5344CB8AC3E}">
        <p14:creationId xmlns:p14="http://schemas.microsoft.com/office/powerpoint/2010/main" val="87701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1C2F6-AFD6-D80F-3EF2-3F0A1037110F}"/>
              </a:ext>
            </a:extLst>
          </p:cNvPr>
          <p:cNvSpPr>
            <a:spLocks noGrp="1"/>
          </p:cNvSpPr>
          <p:nvPr>
            <p:ph idx="1"/>
          </p:nvPr>
        </p:nvSpPr>
        <p:spPr>
          <a:xfrm>
            <a:off x="3124200" y="3048000"/>
            <a:ext cx="8153400" cy="4343400"/>
          </a:xfrm>
        </p:spPr>
        <p:txBody>
          <a:bodyPr/>
          <a:lstStyle/>
          <a:p>
            <a:r>
              <a:rPr lang="en-US" sz="4000" dirty="0">
                <a:latin typeface="Book Antiqua" panose="02040602050305030304" pitchFamily="18" charset="0"/>
              </a:rPr>
              <a:t>Thank you!</a:t>
            </a:r>
          </a:p>
        </p:txBody>
      </p:sp>
      <p:sp>
        <p:nvSpPr>
          <p:cNvPr id="4" name="Date Placeholder 3">
            <a:extLst>
              <a:ext uri="{FF2B5EF4-FFF2-40B4-BE49-F238E27FC236}">
                <a16:creationId xmlns:a16="http://schemas.microsoft.com/office/drawing/2014/main" id="{3AC36707-5F89-3F39-31B6-ADC8A2A09A73}"/>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77CA623F-FD53-C2AB-B032-0E539360B46D}"/>
              </a:ext>
            </a:extLst>
          </p:cNvPr>
          <p:cNvSpPr>
            <a:spLocks noGrp="1"/>
          </p:cNvSpPr>
          <p:nvPr>
            <p:ph type="ftr" sz="quarter" idx="10"/>
          </p:nvPr>
        </p:nvSpPr>
        <p:spPr/>
        <p:txBody>
          <a:bodyPr/>
          <a:lstStyle/>
          <a:p>
            <a:r>
              <a:rPr lang="en-US"/>
              <a:t>BINGHAMTON UNIVERSITY</a:t>
            </a:r>
            <a:endParaRPr lang="en-US" dirty="0"/>
          </a:p>
        </p:txBody>
      </p:sp>
    </p:spTree>
    <p:extLst>
      <p:ext uri="{BB962C8B-B14F-4D97-AF65-F5344CB8AC3E}">
        <p14:creationId xmlns:p14="http://schemas.microsoft.com/office/powerpoint/2010/main" val="364290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latin typeface="Book Antiqua" panose="02040602050305030304" pitchFamily="18" charset="0"/>
              </a:rPr>
              <a:t>Agenda</a:t>
            </a:r>
            <a:endParaRPr lang="en-US" dirty="0">
              <a:solidFill>
                <a:schemeClr val="tx2"/>
              </a:solidFill>
            </a:endParaRPr>
          </a:p>
        </p:txBody>
      </p:sp>
      <p:sp>
        <p:nvSpPr>
          <p:cNvPr id="6" name="Content Placeholder 5"/>
          <p:cNvSpPr>
            <a:spLocks noGrp="1"/>
          </p:cNvSpPr>
          <p:nvPr>
            <p:ph idx="1"/>
          </p:nvPr>
        </p:nvSpPr>
        <p:spPr/>
        <p:txBody>
          <a:bodyPr/>
          <a:lstStyle/>
          <a:p>
            <a:pPr lvl="1"/>
            <a:r>
              <a:rPr lang="en-US" dirty="0">
                <a:latin typeface="Book Antiqua" panose="02040602050305030304" pitchFamily="18" charset="0"/>
              </a:rPr>
              <a:t>Introduction</a:t>
            </a:r>
          </a:p>
          <a:p>
            <a:pPr lvl="1"/>
            <a:r>
              <a:rPr lang="en-US" dirty="0">
                <a:latin typeface="Book Antiqua" panose="02040602050305030304" pitchFamily="18" charset="0"/>
              </a:rPr>
              <a:t>Research Data and Analytical Methods</a:t>
            </a:r>
          </a:p>
          <a:p>
            <a:pPr lvl="1"/>
            <a:r>
              <a:rPr lang="en-US" dirty="0">
                <a:latin typeface="Book Antiqua" panose="02040602050305030304" pitchFamily="18" charset="0"/>
              </a:rPr>
              <a:t>Analysis of the data</a:t>
            </a:r>
          </a:p>
          <a:p>
            <a:pPr lvl="2">
              <a:buClr>
                <a:schemeClr val="accent1"/>
              </a:buClr>
              <a:buSzPct val="86000"/>
              <a:buFont typeface="Wingdings" panose="05000000000000000000" pitchFamily="2" charset="2"/>
              <a:buChar char="Ø"/>
            </a:pPr>
            <a:r>
              <a:rPr lang="en-US" dirty="0">
                <a:latin typeface="Book Antiqua" panose="02040602050305030304" pitchFamily="18" charset="0"/>
              </a:rPr>
              <a:t>Cluster analysis and variable reduction</a:t>
            </a:r>
          </a:p>
          <a:p>
            <a:pPr lvl="2">
              <a:buClr>
                <a:schemeClr val="accent1"/>
              </a:buClr>
              <a:buSzPct val="86000"/>
              <a:buFont typeface="Wingdings" panose="05000000000000000000" pitchFamily="2" charset="2"/>
              <a:buChar char="Ø"/>
            </a:pPr>
            <a:r>
              <a:rPr lang="en-US" dirty="0">
                <a:latin typeface="Book Antiqua" panose="02040602050305030304" pitchFamily="18" charset="0"/>
              </a:rPr>
              <a:t>Construction of the dependent variable</a:t>
            </a:r>
          </a:p>
          <a:p>
            <a:pPr lvl="1"/>
            <a:r>
              <a:rPr lang="en-US" dirty="0">
                <a:latin typeface="Book Antiqua" panose="02040602050305030304" pitchFamily="18" charset="0"/>
              </a:rPr>
              <a:t>Results of binary logistic regression</a:t>
            </a:r>
          </a:p>
          <a:p>
            <a:pPr lvl="1"/>
            <a:r>
              <a:rPr lang="en-US" dirty="0">
                <a:latin typeface="Book Antiqua" panose="02040602050305030304" pitchFamily="18" charset="0"/>
              </a:rPr>
              <a:t>Results of ordinal logistic regression</a:t>
            </a:r>
          </a:p>
          <a:p>
            <a:pPr lvl="1"/>
            <a:r>
              <a:rPr lang="en-US" dirty="0">
                <a:latin typeface="Book Antiqua" panose="02040602050305030304" pitchFamily="18" charset="0"/>
              </a:rPr>
              <a:t>Interpretation of results</a:t>
            </a:r>
          </a:p>
          <a:p>
            <a:pPr lvl="1"/>
            <a:r>
              <a:rPr lang="en-US" dirty="0">
                <a:latin typeface="Book Antiqua" panose="02040602050305030304" pitchFamily="18" charset="0"/>
              </a:rPr>
              <a:t>Conclusion</a:t>
            </a:r>
          </a:p>
          <a:p>
            <a:pPr lvl="2"/>
            <a:endParaRPr lang="en-US" dirty="0"/>
          </a:p>
        </p:txBody>
      </p:sp>
      <p:sp>
        <p:nvSpPr>
          <p:cNvPr id="7" name="Date Placeholder 6"/>
          <p:cNvSpPr>
            <a:spLocks noGrp="1"/>
          </p:cNvSpPr>
          <p:nvPr>
            <p:ph type="dt" sz="half" idx="2"/>
          </p:nvPr>
        </p:nvSpPr>
        <p:spPr/>
        <p:txBody>
          <a:bodyPr/>
          <a:lstStyle/>
          <a:p>
            <a:fld id="{E5ED1D4E-68DE-934B-A7CE-6DA52DFEF119}" type="datetime1">
              <a:rPr lang="en-US" smtClean="0"/>
              <a:t>5/10/2023</a:t>
            </a:fld>
            <a:endParaRPr lang="en-US" dirty="0"/>
          </a:p>
        </p:txBody>
      </p:sp>
    </p:spTree>
    <p:extLst>
      <p:ext uri="{BB962C8B-B14F-4D97-AF65-F5344CB8AC3E}">
        <p14:creationId xmlns:p14="http://schemas.microsoft.com/office/powerpoint/2010/main" val="189576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811D-D4DD-4AC0-8FB6-C55BCD867E54}"/>
              </a:ext>
            </a:extLst>
          </p:cNvPr>
          <p:cNvSpPr>
            <a:spLocks noGrp="1"/>
          </p:cNvSpPr>
          <p:nvPr>
            <p:ph type="title"/>
          </p:nvPr>
        </p:nvSpPr>
        <p:spPr/>
        <p:txBody>
          <a:bodyPr/>
          <a:lstStyle/>
          <a:p>
            <a:r>
              <a:rPr lang="en-US" sz="2800" dirty="0">
                <a:latin typeface="Book Antiqua" panose="02040602050305030304" pitchFamily="18" charset="0"/>
              </a:rPr>
              <a:t>Problem and Objective</a:t>
            </a:r>
          </a:p>
        </p:txBody>
      </p:sp>
      <p:sp>
        <p:nvSpPr>
          <p:cNvPr id="3" name="Content Placeholder 2">
            <a:extLst>
              <a:ext uri="{FF2B5EF4-FFF2-40B4-BE49-F238E27FC236}">
                <a16:creationId xmlns:a16="http://schemas.microsoft.com/office/drawing/2014/main" id="{F0B7565E-1E6E-4B3A-AAAA-80491AFA2CAD}"/>
              </a:ext>
            </a:extLst>
          </p:cNvPr>
          <p:cNvSpPr>
            <a:spLocks noGrp="1"/>
          </p:cNvSpPr>
          <p:nvPr>
            <p:ph idx="1"/>
          </p:nvPr>
        </p:nvSpPr>
        <p:spPr/>
        <p:txBody>
          <a:bodyPr/>
          <a:lstStyle/>
          <a:p>
            <a:pPr marL="342900" indent="-342900">
              <a:buFont typeface="Wingdings" panose="05000000000000000000" pitchFamily="2" charset="2"/>
              <a:buChar char="q"/>
            </a:pPr>
            <a:r>
              <a:rPr lang="en-US" sz="2200" dirty="0">
                <a:latin typeface="Book Antiqua" panose="02040602050305030304" pitchFamily="18" charset="0"/>
              </a:rPr>
              <a:t>Problem </a:t>
            </a:r>
          </a:p>
          <a:p>
            <a:pPr marL="809244" lvl="1" indent="-342900">
              <a:buFont typeface="Wingdings" panose="05000000000000000000" pitchFamily="2" charset="2"/>
              <a:buChar char="Ø"/>
            </a:pPr>
            <a:r>
              <a:rPr lang="en-US" sz="1800" dirty="0">
                <a:latin typeface="Book Antiqua" panose="02040602050305030304" pitchFamily="18" charset="0"/>
              </a:rPr>
              <a:t>To provide understanding of small business performance and emphasizes the importance of addressing internal and external factors to improve the performance of small businesses</a:t>
            </a:r>
          </a:p>
          <a:p>
            <a:pPr marL="809244" lvl="1" indent="-342900">
              <a:buFont typeface="Wingdings" panose="05000000000000000000" pitchFamily="2" charset="2"/>
              <a:buChar char="Ø"/>
            </a:pPr>
            <a:endParaRPr lang="en-US" sz="1800" b="0" i="0" u="none" strike="noStrike" baseline="0" dirty="0">
              <a:latin typeface="Book Antiqua" panose="02040602050305030304" pitchFamily="18" charset="0"/>
            </a:endParaRPr>
          </a:p>
          <a:p>
            <a:pPr marL="809244" lvl="1" indent="-342900">
              <a:buFont typeface="Wingdings" panose="05000000000000000000" pitchFamily="2" charset="2"/>
              <a:buChar char="Ø"/>
            </a:pPr>
            <a:endParaRPr lang="en-US" sz="1800" b="0" i="0" u="none" strike="noStrike" baseline="0" dirty="0">
              <a:latin typeface="Book Antiqua" panose="02040602050305030304" pitchFamily="18" charset="0"/>
            </a:endParaRPr>
          </a:p>
          <a:p>
            <a:pPr marL="342900" indent="-342900">
              <a:buFont typeface="Wingdings" panose="05000000000000000000" pitchFamily="2" charset="2"/>
              <a:buChar char="q"/>
            </a:pPr>
            <a:r>
              <a:rPr lang="en-US" sz="2200" dirty="0">
                <a:latin typeface="Book Antiqua" panose="02040602050305030304" pitchFamily="18" charset="0"/>
              </a:rPr>
              <a:t>Objective</a:t>
            </a:r>
          </a:p>
          <a:p>
            <a:pPr marL="809244" lvl="1" indent="-342900">
              <a:buFont typeface="Wingdings" panose="05000000000000000000" pitchFamily="2" charset="2"/>
              <a:buChar char="Ø"/>
            </a:pPr>
            <a:r>
              <a:rPr lang="en-US" sz="1800" dirty="0">
                <a:latin typeface="Book Antiqua" panose="02040602050305030304" pitchFamily="18" charset="0"/>
              </a:rPr>
              <a:t>To identify the internal factors that influence the performance of small businesses</a:t>
            </a:r>
          </a:p>
        </p:txBody>
      </p:sp>
      <p:sp>
        <p:nvSpPr>
          <p:cNvPr id="4" name="Date Placeholder 3">
            <a:extLst>
              <a:ext uri="{FF2B5EF4-FFF2-40B4-BE49-F238E27FC236}">
                <a16:creationId xmlns:a16="http://schemas.microsoft.com/office/drawing/2014/main" id="{AC121D3D-EB18-477C-BD30-4F76F7A044DC}"/>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1919ADE2-D95B-4942-95BD-0A43B3729C3D}"/>
              </a:ext>
            </a:extLst>
          </p:cNvPr>
          <p:cNvSpPr>
            <a:spLocks noGrp="1"/>
          </p:cNvSpPr>
          <p:nvPr>
            <p:ph type="ftr" sz="quarter" idx="10"/>
          </p:nvPr>
        </p:nvSpPr>
        <p:spPr/>
        <p:txBody>
          <a:bodyPr/>
          <a:lstStyle/>
          <a:p>
            <a:r>
              <a:rPr lang="en-US"/>
              <a:t>BINGHAMTON UNIVERSITY</a:t>
            </a:r>
            <a:endParaRPr lang="en-US" dirty="0"/>
          </a:p>
        </p:txBody>
      </p:sp>
    </p:spTree>
    <p:extLst>
      <p:ext uri="{BB962C8B-B14F-4D97-AF65-F5344CB8AC3E}">
        <p14:creationId xmlns:p14="http://schemas.microsoft.com/office/powerpoint/2010/main" val="156117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61E7-31CF-4FB1-B553-8EF2B0ABFE6A}"/>
              </a:ext>
            </a:extLst>
          </p:cNvPr>
          <p:cNvSpPr>
            <a:spLocks noGrp="1"/>
          </p:cNvSpPr>
          <p:nvPr>
            <p:ph type="title"/>
          </p:nvPr>
        </p:nvSpPr>
        <p:spPr/>
        <p:txBody>
          <a:bodyPr/>
          <a:lstStyle/>
          <a:p>
            <a:r>
              <a:rPr lang="en-US" sz="2800" dirty="0">
                <a:latin typeface="Book Antiqua" panose="02040602050305030304" pitchFamily="18" charset="0"/>
              </a:rPr>
              <a:t>Dataset</a:t>
            </a:r>
          </a:p>
        </p:txBody>
      </p:sp>
      <p:sp>
        <p:nvSpPr>
          <p:cNvPr id="3" name="Content Placeholder 2">
            <a:extLst>
              <a:ext uri="{FF2B5EF4-FFF2-40B4-BE49-F238E27FC236}">
                <a16:creationId xmlns:a16="http://schemas.microsoft.com/office/drawing/2014/main" id="{E6EC198D-0C40-4F23-8206-44A22FB63CE4}"/>
              </a:ext>
            </a:extLst>
          </p:cNvPr>
          <p:cNvSpPr>
            <a:spLocks noGrp="1"/>
          </p:cNvSpPr>
          <p:nvPr>
            <p:ph idx="1"/>
          </p:nvPr>
        </p:nvSpPr>
        <p:spPr/>
        <p:txBody>
          <a:bodyPr/>
          <a:lstStyle/>
          <a:p>
            <a:pPr marL="342900" indent="-342900">
              <a:buFont typeface="Wingdings" panose="05000000000000000000" pitchFamily="2" charset="2"/>
              <a:buChar char="q"/>
            </a:pPr>
            <a:r>
              <a:rPr lang="en-US" sz="2200" dirty="0">
                <a:latin typeface="Book Antiqua" panose="02040602050305030304" pitchFamily="18" charset="0"/>
              </a:rPr>
              <a:t>Dataset used was collected from The National Survey of Small Tourism and Hospitality Firms i.e., “Small Firms in the Events Sector undertaken in 2003”</a:t>
            </a:r>
          </a:p>
          <a:p>
            <a:pPr marL="342900" indent="-342900">
              <a:buFont typeface="Wingdings" panose="05000000000000000000" pitchFamily="2" charset="2"/>
              <a:buChar char="q"/>
            </a:pPr>
            <a:r>
              <a:rPr lang="en-US" sz="2200" dirty="0">
                <a:latin typeface="Book Antiqua" panose="02040602050305030304" pitchFamily="18" charset="0"/>
              </a:rPr>
              <a:t>Data provides a variety of internal influencing variables</a:t>
            </a:r>
          </a:p>
          <a:p>
            <a:pPr marL="809244" lvl="1" indent="-342900">
              <a:buFont typeface="Wingdings" panose="05000000000000000000" pitchFamily="2" charset="2"/>
              <a:buChar char="Ø"/>
            </a:pPr>
            <a:r>
              <a:rPr lang="en-US" dirty="0">
                <a:latin typeface="Book Antiqua" panose="02040602050305030304" pitchFamily="18" charset="0"/>
              </a:rPr>
              <a:t>Organization characteristics and event activity</a:t>
            </a:r>
          </a:p>
          <a:p>
            <a:pPr marL="809244" lvl="1" indent="-342900">
              <a:buFont typeface="Wingdings" panose="05000000000000000000" pitchFamily="2" charset="2"/>
              <a:buChar char="Ø"/>
            </a:pPr>
            <a:r>
              <a:rPr lang="en-US" dirty="0">
                <a:latin typeface="Book Antiqua" panose="02040602050305030304" pitchFamily="18" charset="0"/>
              </a:rPr>
              <a:t>Performance measures</a:t>
            </a:r>
          </a:p>
          <a:p>
            <a:pPr marL="809244" lvl="1" indent="-342900">
              <a:buFont typeface="Wingdings" panose="05000000000000000000" pitchFamily="2" charset="2"/>
              <a:buChar char="Ø"/>
            </a:pPr>
            <a:r>
              <a:rPr lang="en-US" dirty="0">
                <a:latin typeface="Book Antiqua" panose="02040602050305030304" pitchFamily="18" charset="0"/>
              </a:rPr>
              <a:t>Marketing activity</a:t>
            </a:r>
          </a:p>
          <a:p>
            <a:pPr marL="809244" lvl="1" indent="-342900">
              <a:buFont typeface="Wingdings" panose="05000000000000000000" pitchFamily="2" charset="2"/>
              <a:buChar char="Ø"/>
            </a:pPr>
            <a:r>
              <a:rPr lang="en-US" dirty="0">
                <a:latin typeface="Book Antiqua" panose="02040602050305030304" pitchFamily="18" charset="0"/>
              </a:rPr>
              <a:t>Employment and training</a:t>
            </a:r>
          </a:p>
          <a:p>
            <a:pPr marL="809244" lvl="1" indent="-342900">
              <a:buFont typeface="Wingdings" panose="05000000000000000000" pitchFamily="2" charset="2"/>
              <a:buChar char="Ø"/>
            </a:pPr>
            <a:r>
              <a:rPr lang="en-US" dirty="0">
                <a:latin typeface="Book Antiqua" panose="02040602050305030304" pitchFamily="18" charset="0"/>
              </a:rPr>
              <a:t>Quality management</a:t>
            </a:r>
          </a:p>
          <a:p>
            <a:pPr marL="809244" lvl="1" indent="-342900">
              <a:buFont typeface="Wingdings" panose="05000000000000000000" pitchFamily="2" charset="2"/>
              <a:buChar char="Ø"/>
            </a:pPr>
            <a:r>
              <a:rPr lang="en-US" dirty="0">
                <a:latin typeface="Book Antiqua" panose="02040602050305030304" pitchFamily="18" charset="0"/>
              </a:rPr>
              <a:t>Outsourcing and finance</a:t>
            </a:r>
          </a:p>
          <a:p>
            <a:endParaRPr lang="en-US" dirty="0"/>
          </a:p>
        </p:txBody>
      </p:sp>
      <p:sp>
        <p:nvSpPr>
          <p:cNvPr id="4" name="Date Placeholder 3">
            <a:extLst>
              <a:ext uri="{FF2B5EF4-FFF2-40B4-BE49-F238E27FC236}">
                <a16:creationId xmlns:a16="http://schemas.microsoft.com/office/drawing/2014/main" id="{C1E16EAF-1C75-4E88-B6B9-CFF4B6F7E5EE}"/>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91FB2861-8043-42C6-8BE8-93111F569676}"/>
              </a:ext>
            </a:extLst>
          </p:cNvPr>
          <p:cNvSpPr>
            <a:spLocks noGrp="1"/>
          </p:cNvSpPr>
          <p:nvPr>
            <p:ph type="ftr" sz="quarter" idx="10"/>
          </p:nvPr>
        </p:nvSpPr>
        <p:spPr/>
        <p:txBody>
          <a:bodyPr/>
          <a:lstStyle/>
          <a:p>
            <a:r>
              <a:rPr lang="en-US"/>
              <a:t>BINGHAMTON UNIVERSITY</a:t>
            </a:r>
            <a:endParaRPr lang="en-US" dirty="0"/>
          </a:p>
        </p:txBody>
      </p:sp>
    </p:spTree>
    <p:extLst>
      <p:ext uri="{BB962C8B-B14F-4D97-AF65-F5344CB8AC3E}">
        <p14:creationId xmlns:p14="http://schemas.microsoft.com/office/powerpoint/2010/main" val="178959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BAF7-EF95-411E-B01E-1A311C9A9798}"/>
              </a:ext>
            </a:extLst>
          </p:cNvPr>
          <p:cNvSpPr>
            <a:spLocks noGrp="1"/>
          </p:cNvSpPr>
          <p:nvPr>
            <p:ph type="title"/>
          </p:nvPr>
        </p:nvSpPr>
        <p:spPr/>
        <p:txBody>
          <a:bodyPr/>
          <a:lstStyle/>
          <a:p>
            <a:r>
              <a:rPr lang="en-US" sz="2800" dirty="0">
                <a:latin typeface="Book Antiqua" panose="02040602050305030304" pitchFamily="18" charset="0"/>
              </a:rPr>
              <a:t>Methodology</a:t>
            </a:r>
          </a:p>
        </p:txBody>
      </p:sp>
      <p:sp>
        <p:nvSpPr>
          <p:cNvPr id="3" name="Content Placeholder 2">
            <a:extLst>
              <a:ext uri="{FF2B5EF4-FFF2-40B4-BE49-F238E27FC236}">
                <a16:creationId xmlns:a16="http://schemas.microsoft.com/office/drawing/2014/main" id="{20D6A95B-D347-4D69-961E-63E419647704}"/>
              </a:ext>
            </a:extLst>
          </p:cNvPr>
          <p:cNvSpPr>
            <a:spLocks noGrp="1"/>
          </p:cNvSpPr>
          <p:nvPr>
            <p:ph idx="1"/>
          </p:nvPr>
        </p:nvSpPr>
        <p:spPr>
          <a:xfrm>
            <a:off x="614702" y="1752600"/>
            <a:ext cx="8248758" cy="4343400"/>
          </a:xfrm>
        </p:spPr>
        <p:txBody>
          <a:bodyPr/>
          <a:lstStyle/>
          <a:p>
            <a:pPr marL="342900" indent="-342900">
              <a:buFont typeface="Wingdings" panose="05000000000000000000" pitchFamily="2" charset="2"/>
              <a:buChar char="q"/>
            </a:pPr>
            <a:r>
              <a:rPr lang="en-US" sz="2200" dirty="0">
                <a:latin typeface="Book Antiqua" panose="02040602050305030304" pitchFamily="18" charset="0"/>
              </a:rPr>
              <a:t>To meet the objectives of the research number of stages are performed</a:t>
            </a:r>
            <a:endParaRPr lang="en-US" sz="2200" kern="1200" dirty="0">
              <a:solidFill>
                <a:srgbClr val="374151"/>
              </a:solidFill>
              <a:latin typeface="Book Antiqua" panose="02040602050305030304" pitchFamily="18" charset="0"/>
              <a:cs typeface="+mn-cs"/>
            </a:endParaRPr>
          </a:p>
        </p:txBody>
      </p:sp>
      <p:sp>
        <p:nvSpPr>
          <p:cNvPr id="4" name="Date Placeholder 3">
            <a:extLst>
              <a:ext uri="{FF2B5EF4-FFF2-40B4-BE49-F238E27FC236}">
                <a16:creationId xmlns:a16="http://schemas.microsoft.com/office/drawing/2014/main" id="{8E5168A8-1474-4CA3-B3AA-F1A4D0A0B060}"/>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7A32A710-2011-4631-8476-8AFD9D75970B}"/>
              </a:ext>
            </a:extLst>
          </p:cNvPr>
          <p:cNvSpPr>
            <a:spLocks noGrp="1"/>
          </p:cNvSpPr>
          <p:nvPr>
            <p:ph type="ftr" sz="quarter" idx="10"/>
          </p:nvPr>
        </p:nvSpPr>
        <p:spPr/>
        <p:txBody>
          <a:bodyPr/>
          <a:lstStyle/>
          <a:p>
            <a:r>
              <a:rPr lang="en-US" dirty="0"/>
              <a:t>BINGHAMTON UNIVERSITY</a:t>
            </a:r>
          </a:p>
        </p:txBody>
      </p:sp>
      <p:sp>
        <p:nvSpPr>
          <p:cNvPr id="7" name="Rectangle: Rounded Corners 6">
            <a:extLst>
              <a:ext uri="{FF2B5EF4-FFF2-40B4-BE49-F238E27FC236}">
                <a16:creationId xmlns:a16="http://schemas.microsoft.com/office/drawing/2014/main" id="{E9F0C1DF-2761-4D06-B19B-B1AEA42F4CD3}"/>
              </a:ext>
            </a:extLst>
          </p:cNvPr>
          <p:cNvSpPr/>
          <p:nvPr/>
        </p:nvSpPr>
        <p:spPr bwMode="auto">
          <a:xfrm>
            <a:off x="533400" y="3687192"/>
            <a:ext cx="2514600" cy="119811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b="0" i="0" dirty="0">
                <a:solidFill>
                  <a:srgbClr val="374151"/>
                </a:solidFill>
                <a:effectLst/>
                <a:latin typeface="Söhne"/>
              </a:rPr>
              <a:t>Removed initial variables that does not significantly affect business performance and combining</a:t>
            </a:r>
            <a:r>
              <a:rPr lang="en-US" sz="1400" dirty="0">
                <a:solidFill>
                  <a:srgbClr val="374151"/>
                </a:solidFill>
                <a:latin typeface="Söhne"/>
              </a:rPr>
              <a:t> the </a:t>
            </a:r>
            <a:r>
              <a:rPr lang="en-US" sz="1400" b="0" i="0" dirty="0">
                <a:solidFill>
                  <a:srgbClr val="374151"/>
                </a:solidFill>
                <a:effectLst/>
                <a:latin typeface="Söhne"/>
              </a:rPr>
              <a:t>others</a:t>
            </a:r>
            <a:endParaRPr kumimoji="0" lang="en-US" sz="2400" b="0" i="0" u="none" strike="noStrike" cap="none" normalizeH="0" baseline="0" dirty="0">
              <a:ln>
                <a:noFill/>
              </a:ln>
              <a:solidFill>
                <a:schemeClr val="tx1"/>
              </a:solidFill>
              <a:effectLst/>
              <a:latin typeface="Arial" charset="0"/>
              <a:ea typeface="ＭＳ Ｐゴシック" pitchFamily="16" charset="-128"/>
              <a:cs typeface="ＭＳ Ｐゴシック" pitchFamily="16" charset="-128"/>
            </a:endParaRPr>
          </a:p>
        </p:txBody>
      </p:sp>
      <p:sp>
        <p:nvSpPr>
          <p:cNvPr id="8" name="Rectangle: Rounded Corners 7">
            <a:extLst>
              <a:ext uri="{FF2B5EF4-FFF2-40B4-BE49-F238E27FC236}">
                <a16:creationId xmlns:a16="http://schemas.microsoft.com/office/drawing/2014/main" id="{9F5E9D4A-7219-4BB3-A0B5-D03B7B6C2C5F}"/>
              </a:ext>
            </a:extLst>
          </p:cNvPr>
          <p:cNvSpPr/>
          <p:nvPr/>
        </p:nvSpPr>
        <p:spPr bwMode="auto">
          <a:xfrm>
            <a:off x="3352800" y="3543300"/>
            <a:ext cx="3200400" cy="14859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374151"/>
                </a:solidFill>
                <a:latin typeface="Söhne"/>
              </a:rPr>
              <a:t>Variables</a:t>
            </a:r>
          </a:p>
          <a:p>
            <a:pPr marL="285750" marR="0" indent="-285750" algn="l" defTabSz="914400" rtl="0" eaLnBrk="0" fontAlgn="base" latinLnBrk="0" hangingPunct="0">
              <a:spcBef>
                <a:spcPct val="0"/>
              </a:spcBef>
              <a:spcAft>
                <a:spcPct val="0"/>
              </a:spcAft>
              <a:buClrTx/>
              <a:buSzTx/>
              <a:buFont typeface="Wingdings" panose="05000000000000000000" pitchFamily="2" charset="2"/>
              <a:buChar char="Ø"/>
              <a:tabLst/>
            </a:pPr>
            <a:r>
              <a:rPr lang="en-US" sz="1400" dirty="0">
                <a:solidFill>
                  <a:srgbClr val="374151"/>
                </a:solidFill>
                <a:latin typeface="Söhne"/>
              </a:rPr>
              <a:t>Independent</a:t>
            </a:r>
          </a:p>
          <a:p>
            <a:pPr marL="742950" lvl="1" indent="-285750" eaLnBrk="0" fontAlgn="base" hangingPunct="0">
              <a:spcBef>
                <a:spcPct val="0"/>
              </a:spcBef>
              <a:spcAft>
                <a:spcPct val="0"/>
              </a:spcAft>
              <a:buFont typeface="Wingdings" panose="05000000000000000000" pitchFamily="2" charset="2"/>
              <a:buChar char="§"/>
            </a:pPr>
            <a:r>
              <a:rPr lang="en-US" sz="1400" dirty="0">
                <a:solidFill>
                  <a:srgbClr val="374151"/>
                </a:solidFill>
                <a:latin typeface="Söhne"/>
              </a:rPr>
              <a:t>Categorical</a:t>
            </a:r>
          </a:p>
          <a:p>
            <a:pPr marL="742950" lvl="1" indent="-285750" eaLnBrk="0" fontAlgn="base" hangingPunct="0">
              <a:spcBef>
                <a:spcPct val="0"/>
              </a:spcBef>
              <a:spcAft>
                <a:spcPct val="0"/>
              </a:spcAft>
              <a:buFont typeface="Wingdings" panose="05000000000000000000" pitchFamily="2" charset="2"/>
              <a:buChar char="§"/>
            </a:pPr>
            <a:r>
              <a:rPr lang="en-US" sz="1400" dirty="0">
                <a:solidFill>
                  <a:srgbClr val="374151"/>
                </a:solidFill>
                <a:latin typeface="Söhne"/>
              </a:rPr>
              <a:t>Non-normally distributed</a:t>
            </a:r>
          </a:p>
          <a:p>
            <a:pPr marL="285750" indent="-285750" eaLnBrk="0" fontAlgn="base" hangingPunct="0">
              <a:spcBef>
                <a:spcPct val="0"/>
              </a:spcBef>
              <a:spcAft>
                <a:spcPct val="0"/>
              </a:spcAft>
              <a:buFont typeface="Wingdings" panose="05000000000000000000" pitchFamily="2" charset="2"/>
              <a:buChar char="Ø"/>
            </a:pPr>
            <a:r>
              <a:rPr lang="en-US" sz="1400" dirty="0">
                <a:solidFill>
                  <a:srgbClr val="374151"/>
                </a:solidFill>
                <a:latin typeface="Söhne"/>
              </a:rPr>
              <a:t>Dependent (business performance)</a:t>
            </a:r>
          </a:p>
          <a:p>
            <a:pPr marL="742950" lvl="1" indent="-285750" eaLnBrk="0" fontAlgn="base" hangingPunct="0">
              <a:spcBef>
                <a:spcPct val="0"/>
              </a:spcBef>
              <a:spcAft>
                <a:spcPct val="0"/>
              </a:spcAft>
              <a:buFont typeface="Arial" panose="020B0604020202020204" pitchFamily="34" charset="0"/>
              <a:buChar char="•"/>
            </a:pPr>
            <a:r>
              <a:rPr lang="en-US" sz="1400" dirty="0">
                <a:solidFill>
                  <a:srgbClr val="374151"/>
                </a:solidFill>
                <a:latin typeface="Söhne"/>
              </a:rPr>
              <a:t>Discrete</a:t>
            </a:r>
          </a:p>
        </p:txBody>
      </p:sp>
      <p:cxnSp>
        <p:nvCxnSpPr>
          <p:cNvPr id="15" name="Straight Arrow Connector 14">
            <a:extLst>
              <a:ext uri="{FF2B5EF4-FFF2-40B4-BE49-F238E27FC236}">
                <a16:creationId xmlns:a16="http://schemas.microsoft.com/office/drawing/2014/main" id="{2AF11A32-D189-4349-A5E8-BEEC1C037E4F}"/>
              </a:ext>
            </a:extLst>
          </p:cNvPr>
          <p:cNvCxnSpPr>
            <a:cxnSpLocks/>
            <a:stCxn id="7" idx="3"/>
            <a:endCxn id="8" idx="1"/>
          </p:cNvCxnSpPr>
          <p:nvPr/>
        </p:nvCxnSpPr>
        <p:spPr bwMode="auto">
          <a:xfrm>
            <a:off x="3048000" y="4286250"/>
            <a:ext cx="304800" cy="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30" name="Rectangle: Rounded Corners 29">
            <a:extLst>
              <a:ext uri="{FF2B5EF4-FFF2-40B4-BE49-F238E27FC236}">
                <a16:creationId xmlns:a16="http://schemas.microsoft.com/office/drawing/2014/main" id="{B1B1797F-37F9-4918-860C-896BB9B64F8C}"/>
              </a:ext>
            </a:extLst>
          </p:cNvPr>
          <p:cNvSpPr/>
          <p:nvPr/>
        </p:nvSpPr>
        <p:spPr bwMode="auto">
          <a:xfrm>
            <a:off x="6858000" y="3733799"/>
            <a:ext cx="1905000" cy="110490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374151"/>
                </a:solidFill>
                <a:latin typeface="Söhne"/>
              </a:rPr>
              <a:t>Methods</a:t>
            </a:r>
          </a:p>
          <a:p>
            <a:pPr marL="285750" marR="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400" dirty="0">
                <a:solidFill>
                  <a:srgbClr val="374151"/>
                </a:solidFill>
                <a:latin typeface="Söhne"/>
              </a:rPr>
              <a:t>Logistic regression</a:t>
            </a:r>
          </a:p>
          <a:p>
            <a:pPr marL="742950" lvl="1" indent="-285750" eaLnBrk="0" fontAlgn="base" hangingPunct="0">
              <a:spcBef>
                <a:spcPct val="0"/>
              </a:spcBef>
              <a:spcAft>
                <a:spcPct val="0"/>
              </a:spcAft>
              <a:buFont typeface="Arial" panose="020B0604020202020204" pitchFamily="34" charset="0"/>
              <a:buChar char="•"/>
            </a:pPr>
            <a:r>
              <a:rPr lang="en-US" sz="1400" dirty="0">
                <a:solidFill>
                  <a:srgbClr val="374151"/>
                </a:solidFill>
                <a:latin typeface="Söhne"/>
              </a:rPr>
              <a:t>Binary</a:t>
            </a:r>
          </a:p>
          <a:p>
            <a:pPr marL="742950" lvl="1" indent="-285750" eaLnBrk="0" fontAlgn="base" hangingPunct="0">
              <a:spcBef>
                <a:spcPct val="0"/>
              </a:spcBef>
              <a:spcAft>
                <a:spcPct val="0"/>
              </a:spcAft>
              <a:buFont typeface="Arial" panose="020B0604020202020204" pitchFamily="34" charset="0"/>
              <a:buChar char="•"/>
            </a:pPr>
            <a:r>
              <a:rPr lang="en-US" sz="1400" dirty="0">
                <a:solidFill>
                  <a:srgbClr val="374151"/>
                </a:solidFill>
                <a:latin typeface="Söhne"/>
              </a:rPr>
              <a:t>Ordinal</a:t>
            </a:r>
          </a:p>
        </p:txBody>
      </p:sp>
      <p:cxnSp>
        <p:nvCxnSpPr>
          <p:cNvPr id="32" name="Straight Arrow Connector 31">
            <a:extLst>
              <a:ext uri="{FF2B5EF4-FFF2-40B4-BE49-F238E27FC236}">
                <a16:creationId xmlns:a16="http://schemas.microsoft.com/office/drawing/2014/main" id="{A75C37D0-BFA1-472B-A9D7-EA93ED9095F7}"/>
              </a:ext>
            </a:extLst>
          </p:cNvPr>
          <p:cNvCxnSpPr>
            <a:cxnSpLocks/>
            <a:stCxn id="8" idx="3"/>
            <a:endCxn id="30" idx="1"/>
          </p:cNvCxnSpPr>
          <p:nvPr/>
        </p:nvCxnSpPr>
        <p:spPr bwMode="auto">
          <a:xfrm>
            <a:off x="6553200" y="4286250"/>
            <a:ext cx="304800" cy="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70" name="Speech Bubble: Oval 69">
            <a:extLst>
              <a:ext uri="{FF2B5EF4-FFF2-40B4-BE49-F238E27FC236}">
                <a16:creationId xmlns:a16="http://schemas.microsoft.com/office/drawing/2014/main" id="{5FF0FCBD-5672-45AE-B94B-16EE31A6C1CC}"/>
              </a:ext>
            </a:extLst>
          </p:cNvPr>
          <p:cNvSpPr/>
          <p:nvPr/>
        </p:nvSpPr>
        <p:spPr bwMode="auto">
          <a:xfrm>
            <a:off x="1513514" y="2788790"/>
            <a:ext cx="1233589" cy="783084"/>
          </a:xfrm>
          <a:prstGeom prst="wedgeEllipseCallou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Book Antiqua" panose="02040602050305030304" pitchFamily="18" charset="0"/>
                <a:ea typeface="ＭＳ Ｐゴシック" pitchFamily="16" charset="-128"/>
                <a:cs typeface="ＭＳ Ｐゴシック" pitchFamily="16" charset="-128"/>
              </a:rPr>
              <a:t>Cluster analysis</a:t>
            </a:r>
          </a:p>
        </p:txBody>
      </p:sp>
    </p:spTree>
    <p:extLst>
      <p:ext uri="{BB962C8B-B14F-4D97-AF65-F5344CB8AC3E}">
        <p14:creationId xmlns:p14="http://schemas.microsoft.com/office/powerpoint/2010/main" val="336829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2B6B-DAC7-4E29-BB58-CCE348CA7421}"/>
              </a:ext>
            </a:extLst>
          </p:cNvPr>
          <p:cNvSpPr>
            <a:spLocks noGrp="1"/>
          </p:cNvSpPr>
          <p:nvPr>
            <p:ph type="title"/>
          </p:nvPr>
        </p:nvSpPr>
        <p:spPr/>
        <p:txBody>
          <a:bodyPr/>
          <a:lstStyle/>
          <a:p>
            <a:r>
              <a:rPr lang="en-US" sz="2800" dirty="0">
                <a:latin typeface="Book Antiqua" panose="02040602050305030304" pitchFamily="18" charset="0"/>
              </a:rPr>
              <a:t>Cluster Analysis and Variable Reduction</a:t>
            </a:r>
          </a:p>
        </p:txBody>
      </p:sp>
      <p:sp>
        <p:nvSpPr>
          <p:cNvPr id="3" name="Content Placeholder 2">
            <a:extLst>
              <a:ext uri="{FF2B5EF4-FFF2-40B4-BE49-F238E27FC236}">
                <a16:creationId xmlns:a16="http://schemas.microsoft.com/office/drawing/2014/main" id="{A97313A1-87D7-4626-80FE-1E3D7274D45C}"/>
              </a:ext>
            </a:extLst>
          </p:cNvPr>
          <p:cNvSpPr>
            <a:spLocks noGrp="1"/>
          </p:cNvSpPr>
          <p:nvPr>
            <p:ph idx="1"/>
          </p:nvPr>
        </p:nvSpPr>
        <p:spPr>
          <a:xfrm>
            <a:off x="685800" y="1752600"/>
            <a:ext cx="8153400" cy="4343400"/>
          </a:xfrm>
        </p:spPr>
        <p:txBody>
          <a:bodyPr/>
          <a:lstStyle/>
          <a:p>
            <a:pPr marL="342900" indent="-342900">
              <a:buFont typeface="Wingdings" panose="05000000000000000000" pitchFamily="2" charset="2"/>
              <a:buChar char="q"/>
            </a:pPr>
            <a:r>
              <a:rPr lang="en-US" sz="2200" dirty="0">
                <a:latin typeface="Book Antiqua" panose="02040602050305030304" pitchFamily="18" charset="0"/>
              </a:rPr>
              <a:t>Independent variable</a:t>
            </a:r>
          </a:p>
          <a:p>
            <a:pPr marL="809244" lvl="1" indent="-342900">
              <a:buFont typeface="Wingdings" panose="05000000000000000000" pitchFamily="2" charset="2"/>
              <a:buChar char="Ø"/>
            </a:pPr>
            <a:r>
              <a:rPr lang="en-US" sz="1800" dirty="0">
                <a:latin typeface="Book Antiqua" panose="02040602050305030304" pitchFamily="18" charset="0"/>
              </a:rPr>
              <a:t>Important clusters found are quality control measures, performance measures, some marketing variables, and variables related to human resources and training</a:t>
            </a:r>
          </a:p>
          <a:p>
            <a:pPr marL="342900" indent="-342900">
              <a:buFont typeface="Wingdings" panose="05000000000000000000" pitchFamily="2" charset="2"/>
              <a:buChar char="q"/>
            </a:pPr>
            <a:r>
              <a:rPr lang="en-US" sz="2200" dirty="0">
                <a:latin typeface="Book Antiqua" panose="02040602050305030304" pitchFamily="18" charset="0"/>
              </a:rPr>
              <a:t>Dependent variable (performance)</a:t>
            </a:r>
          </a:p>
          <a:p>
            <a:pPr marL="809244" lvl="1" indent="-342900">
              <a:buFont typeface="Wingdings" panose="05000000000000000000" pitchFamily="2" charset="2"/>
              <a:buChar char="Ø"/>
            </a:pPr>
            <a:r>
              <a:rPr lang="en-US" sz="1800" dirty="0">
                <a:latin typeface="Book Antiqua" panose="02040602050305030304" pitchFamily="18" charset="0"/>
              </a:rPr>
              <a:t>Levels of similarity between the turnover, profit, employment and demand suggest to combining into one variable</a:t>
            </a:r>
            <a:endParaRPr lang="en-US" sz="2200" dirty="0">
              <a:latin typeface="Book Antiqua" panose="02040602050305030304" pitchFamily="18" charset="0"/>
            </a:endParaRPr>
          </a:p>
        </p:txBody>
      </p:sp>
      <p:sp>
        <p:nvSpPr>
          <p:cNvPr id="4" name="Date Placeholder 3">
            <a:extLst>
              <a:ext uri="{FF2B5EF4-FFF2-40B4-BE49-F238E27FC236}">
                <a16:creationId xmlns:a16="http://schemas.microsoft.com/office/drawing/2014/main" id="{4A5F3E94-46FB-4A3F-BA2D-97276B7DCFC8}"/>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91964D84-963E-4CCA-AE94-1E54C8CB4E56}"/>
              </a:ext>
            </a:extLst>
          </p:cNvPr>
          <p:cNvSpPr>
            <a:spLocks noGrp="1"/>
          </p:cNvSpPr>
          <p:nvPr>
            <p:ph type="ftr" sz="quarter" idx="10"/>
          </p:nvPr>
        </p:nvSpPr>
        <p:spPr/>
        <p:txBody>
          <a:bodyPr/>
          <a:lstStyle/>
          <a:p>
            <a:r>
              <a:rPr lang="en-US"/>
              <a:t>BINGHAMTON UNIVERSITY</a:t>
            </a:r>
            <a:endParaRPr lang="en-US" dirty="0"/>
          </a:p>
        </p:txBody>
      </p:sp>
      <p:pic>
        <p:nvPicPr>
          <p:cNvPr id="9" name="Picture 8">
            <a:extLst>
              <a:ext uri="{FF2B5EF4-FFF2-40B4-BE49-F238E27FC236}">
                <a16:creationId xmlns:a16="http://schemas.microsoft.com/office/drawing/2014/main" id="{CB3005DF-4CDB-908F-E6EA-4F58BC37BC0C}"/>
              </a:ext>
            </a:extLst>
          </p:cNvPr>
          <p:cNvPicPr>
            <a:picLocks noChangeAspect="1"/>
          </p:cNvPicPr>
          <p:nvPr/>
        </p:nvPicPr>
        <p:blipFill>
          <a:blip r:embed="rId3"/>
          <a:stretch>
            <a:fillRect/>
          </a:stretch>
        </p:blipFill>
        <p:spPr>
          <a:xfrm>
            <a:off x="2881288" y="4191000"/>
            <a:ext cx="3746650" cy="2286000"/>
          </a:xfrm>
          <a:prstGeom prst="rect">
            <a:avLst/>
          </a:prstGeom>
          <a:ln>
            <a:solidFill>
              <a:schemeClr val="accent3"/>
            </a:solidFill>
          </a:ln>
        </p:spPr>
      </p:pic>
    </p:spTree>
    <p:extLst>
      <p:ext uri="{BB962C8B-B14F-4D97-AF65-F5344CB8AC3E}">
        <p14:creationId xmlns:p14="http://schemas.microsoft.com/office/powerpoint/2010/main" val="404689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311B-4171-23C2-83F4-2468B89DADDC}"/>
              </a:ext>
            </a:extLst>
          </p:cNvPr>
          <p:cNvSpPr>
            <a:spLocks noGrp="1"/>
          </p:cNvSpPr>
          <p:nvPr>
            <p:ph type="title"/>
          </p:nvPr>
        </p:nvSpPr>
        <p:spPr/>
        <p:txBody>
          <a:bodyPr/>
          <a:lstStyle/>
          <a:p>
            <a:r>
              <a:rPr lang="en-US" sz="2800" dirty="0">
                <a:latin typeface="Book Antiqua" panose="02040602050305030304" pitchFamily="18" charset="0"/>
              </a:rPr>
              <a:t>Binary Logistic Regression</a:t>
            </a:r>
          </a:p>
        </p:txBody>
      </p:sp>
      <p:sp>
        <p:nvSpPr>
          <p:cNvPr id="3" name="Content Placeholder 2">
            <a:extLst>
              <a:ext uri="{FF2B5EF4-FFF2-40B4-BE49-F238E27FC236}">
                <a16:creationId xmlns:a16="http://schemas.microsoft.com/office/drawing/2014/main" id="{2433ECC7-F2AF-F528-85B4-BE047002F40E}"/>
              </a:ext>
            </a:extLst>
          </p:cNvPr>
          <p:cNvSpPr>
            <a:spLocks noGrp="1"/>
          </p:cNvSpPr>
          <p:nvPr>
            <p:ph idx="1"/>
          </p:nvPr>
        </p:nvSpPr>
        <p:spPr/>
        <p:txBody>
          <a:bodyPr/>
          <a:lstStyle/>
          <a:p>
            <a:pPr marL="342900" indent="-342900">
              <a:buFont typeface="Wingdings" panose="05000000000000000000" pitchFamily="2" charset="2"/>
              <a:buChar char="q"/>
            </a:pPr>
            <a:r>
              <a:rPr lang="en-US" sz="2200" dirty="0">
                <a:latin typeface="Book Antiqua" panose="02040602050305030304" pitchFamily="18" charset="0"/>
              </a:rPr>
              <a:t>Logistic regression is applicable in this paper as we have a mixture of categorical and continuous variables</a:t>
            </a:r>
          </a:p>
          <a:p>
            <a:pPr marL="342900" indent="-342900">
              <a:buFont typeface="Wingdings" panose="05000000000000000000" pitchFamily="2" charset="2"/>
              <a:buChar char="q"/>
            </a:pPr>
            <a:endParaRPr lang="en-US" sz="2200" dirty="0">
              <a:latin typeface="Book Antiqua" panose="02040602050305030304" pitchFamily="18" charset="0"/>
            </a:endParaRPr>
          </a:p>
          <a:p>
            <a:pPr marL="342900" indent="-342900">
              <a:buFont typeface="Wingdings" panose="05000000000000000000" pitchFamily="2" charset="2"/>
              <a:buChar char="q"/>
            </a:pPr>
            <a:r>
              <a:rPr lang="en-US" sz="2200" dirty="0">
                <a:latin typeface="Book Antiqua" panose="02040602050305030304" pitchFamily="18" charset="0"/>
              </a:rPr>
              <a:t>In the case of binary logistic regression the dependent variable “overall performance” needs to be dichotomous</a:t>
            </a:r>
          </a:p>
          <a:p>
            <a:pPr marL="342900" indent="-342900">
              <a:buFont typeface="Wingdings" panose="05000000000000000000" pitchFamily="2" charset="2"/>
              <a:buChar char="q"/>
            </a:pPr>
            <a:endParaRPr lang="en-US" sz="2200" dirty="0">
              <a:latin typeface="Book Antiqua" panose="02040602050305030304" pitchFamily="18" charset="0"/>
            </a:endParaRPr>
          </a:p>
          <a:p>
            <a:pPr marL="342900" indent="-342900">
              <a:buFont typeface="Wingdings" panose="05000000000000000000" pitchFamily="2" charset="2"/>
              <a:buChar char="q"/>
            </a:pPr>
            <a:r>
              <a:rPr lang="en-US" sz="2200" dirty="0">
                <a:latin typeface="Book Antiqua" panose="02040602050305030304" pitchFamily="18" charset="0"/>
              </a:rPr>
              <a:t>The cut-off point was decided to be 19 (the median), the original scale is 8 to 24 (the sum of individual variables score)</a:t>
            </a:r>
          </a:p>
        </p:txBody>
      </p:sp>
      <p:sp>
        <p:nvSpPr>
          <p:cNvPr id="4" name="Date Placeholder 3">
            <a:extLst>
              <a:ext uri="{FF2B5EF4-FFF2-40B4-BE49-F238E27FC236}">
                <a16:creationId xmlns:a16="http://schemas.microsoft.com/office/drawing/2014/main" id="{850ABF8F-95D5-49FF-4F9F-796D71E0FAD9}"/>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FC0465E0-0225-77C2-3DB1-F75863A02FE7}"/>
              </a:ext>
            </a:extLst>
          </p:cNvPr>
          <p:cNvSpPr>
            <a:spLocks noGrp="1"/>
          </p:cNvSpPr>
          <p:nvPr>
            <p:ph type="ftr" sz="quarter" idx="10"/>
          </p:nvPr>
        </p:nvSpPr>
        <p:spPr/>
        <p:txBody>
          <a:bodyPr/>
          <a:lstStyle/>
          <a:p>
            <a:r>
              <a:rPr lang="en-US" dirty="0"/>
              <a:t>BINGHAMTON UNIVERSITY</a:t>
            </a:r>
          </a:p>
        </p:txBody>
      </p:sp>
    </p:spTree>
    <p:extLst>
      <p:ext uri="{BB962C8B-B14F-4D97-AF65-F5344CB8AC3E}">
        <p14:creationId xmlns:p14="http://schemas.microsoft.com/office/powerpoint/2010/main" val="208549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311B-4171-23C2-83F4-2468B89DADDC}"/>
              </a:ext>
            </a:extLst>
          </p:cNvPr>
          <p:cNvSpPr>
            <a:spLocks noGrp="1"/>
          </p:cNvSpPr>
          <p:nvPr>
            <p:ph type="title"/>
          </p:nvPr>
        </p:nvSpPr>
        <p:spPr/>
        <p:txBody>
          <a:bodyPr/>
          <a:lstStyle/>
          <a:p>
            <a:r>
              <a:rPr lang="en-US" sz="2800" dirty="0">
                <a:latin typeface="Book Antiqua" panose="02040602050305030304" pitchFamily="18" charset="0"/>
              </a:rPr>
              <a:t>Ordinal Logistic Regression</a:t>
            </a:r>
          </a:p>
        </p:txBody>
      </p:sp>
      <p:sp>
        <p:nvSpPr>
          <p:cNvPr id="3" name="Content Placeholder 2">
            <a:extLst>
              <a:ext uri="{FF2B5EF4-FFF2-40B4-BE49-F238E27FC236}">
                <a16:creationId xmlns:a16="http://schemas.microsoft.com/office/drawing/2014/main" id="{2433ECC7-F2AF-F528-85B4-BE047002F40E}"/>
              </a:ext>
            </a:extLst>
          </p:cNvPr>
          <p:cNvSpPr>
            <a:spLocks noGrp="1"/>
          </p:cNvSpPr>
          <p:nvPr>
            <p:ph idx="1"/>
          </p:nvPr>
        </p:nvSpPr>
        <p:spPr>
          <a:xfrm>
            <a:off x="685800" y="1828800"/>
            <a:ext cx="8250238" cy="4343400"/>
          </a:xfrm>
        </p:spPr>
        <p:txBody>
          <a:bodyPr/>
          <a:lstStyle/>
          <a:p>
            <a:pPr marL="342900" indent="-342900">
              <a:buFont typeface="Wingdings" panose="05000000000000000000" pitchFamily="2" charset="2"/>
              <a:buChar char="q"/>
            </a:pPr>
            <a:r>
              <a:rPr lang="en-US" sz="2200" dirty="0">
                <a:latin typeface="Book Antiqua" panose="02040602050305030304" pitchFamily="18" charset="0"/>
              </a:rPr>
              <a:t>To reduce the data loss in the dependent variable the modelling process was retried with the performance measure recoded into four categories</a:t>
            </a:r>
          </a:p>
          <a:p>
            <a:pPr marL="342900" indent="-342900">
              <a:buFont typeface="Wingdings" panose="05000000000000000000" pitchFamily="2" charset="2"/>
              <a:buChar char="q"/>
            </a:pPr>
            <a:r>
              <a:rPr lang="en-US" sz="2200" dirty="0">
                <a:latin typeface="Book Antiqua" panose="02040602050305030304" pitchFamily="18" charset="0"/>
              </a:rPr>
              <a:t>For this purpose, in the case of ordinal logistic regression the dependent variable overall performance score was recoded using the percentiles as class boundaries (Q1:16, Q2:19, Q3:22 )</a:t>
            </a:r>
          </a:p>
          <a:p>
            <a:pPr marL="342900" indent="-342900">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850ABF8F-95D5-49FF-4F9F-796D71E0FAD9}"/>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FC0465E0-0225-77C2-3DB1-F75863A02FE7}"/>
              </a:ext>
            </a:extLst>
          </p:cNvPr>
          <p:cNvSpPr>
            <a:spLocks noGrp="1"/>
          </p:cNvSpPr>
          <p:nvPr>
            <p:ph type="ftr" sz="quarter" idx="10"/>
          </p:nvPr>
        </p:nvSpPr>
        <p:spPr/>
        <p:txBody>
          <a:bodyPr/>
          <a:lstStyle/>
          <a:p>
            <a:r>
              <a:rPr lang="en-US" dirty="0"/>
              <a:t>BINGHAMTON UNIVERSITY</a:t>
            </a:r>
          </a:p>
        </p:txBody>
      </p:sp>
      <p:pic>
        <p:nvPicPr>
          <p:cNvPr id="7" name="Picture 6">
            <a:extLst>
              <a:ext uri="{FF2B5EF4-FFF2-40B4-BE49-F238E27FC236}">
                <a16:creationId xmlns:a16="http://schemas.microsoft.com/office/drawing/2014/main" id="{E3DF1C05-5340-7791-C170-9B1677861BB5}"/>
              </a:ext>
            </a:extLst>
          </p:cNvPr>
          <p:cNvPicPr>
            <a:picLocks noChangeAspect="1"/>
          </p:cNvPicPr>
          <p:nvPr/>
        </p:nvPicPr>
        <p:blipFill>
          <a:blip r:embed="rId2"/>
          <a:stretch>
            <a:fillRect/>
          </a:stretch>
        </p:blipFill>
        <p:spPr>
          <a:xfrm>
            <a:off x="1829730" y="4019055"/>
            <a:ext cx="5639587" cy="1114581"/>
          </a:xfrm>
          <a:prstGeom prst="rect">
            <a:avLst/>
          </a:prstGeom>
        </p:spPr>
      </p:pic>
      <p:sp>
        <p:nvSpPr>
          <p:cNvPr id="8" name="TextBox 7">
            <a:extLst>
              <a:ext uri="{FF2B5EF4-FFF2-40B4-BE49-F238E27FC236}">
                <a16:creationId xmlns:a16="http://schemas.microsoft.com/office/drawing/2014/main" id="{7CD9CAF2-F440-F0D4-5388-4FB0D53A603E}"/>
              </a:ext>
            </a:extLst>
          </p:cNvPr>
          <p:cNvSpPr txBox="1"/>
          <p:nvPr/>
        </p:nvSpPr>
        <p:spPr>
          <a:xfrm>
            <a:off x="1252424" y="5314364"/>
            <a:ext cx="6639152" cy="338554"/>
          </a:xfrm>
          <a:prstGeom prst="rect">
            <a:avLst/>
          </a:prstGeom>
          <a:noFill/>
        </p:spPr>
        <p:txBody>
          <a:bodyPr wrap="square" rtlCol="0">
            <a:spAutoFit/>
          </a:bodyPr>
          <a:lstStyle/>
          <a:p>
            <a:pPr algn="ctr"/>
            <a:r>
              <a:rPr lang="en-US" sz="1600" dirty="0">
                <a:latin typeface="Book Antiqua" panose="02040602050305030304" pitchFamily="18" charset="0"/>
              </a:rPr>
              <a:t>Performance measure classification for ordinal logistic regression</a:t>
            </a:r>
          </a:p>
        </p:txBody>
      </p:sp>
    </p:spTree>
    <p:extLst>
      <p:ext uri="{BB962C8B-B14F-4D97-AF65-F5344CB8AC3E}">
        <p14:creationId xmlns:p14="http://schemas.microsoft.com/office/powerpoint/2010/main" val="52775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B88D-660E-F568-B9F5-FC74642B0F8C}"/>
              </a:ext>
            </a:extLst>
          </p:cNvPr>
          <p:cNvSpPr>
            <a:spLocks noGrp="1"/>
          </p:cNvSpPr>
          <p:nvPr>
            <p:ph type="title"/>
          </p:nvPr>
        </p:nvSpPr>
        <p:spPr/>
        <p:txBody>
          <a:bodyPr/>
          <a:lstStyle/>
          <a:p>
            <a:r>
              <a:rPr lang="en-US" sz="2800" dirty="0">
                <a:latin typeface="Book Antiqua" panose="02040602050305030304" pitchFamily="18" charset="0"/>
              </a:rPr>
              <a:t>Binary Model Results</a:t>
            </a:r>
          </a:p>
        </p:txBody>
      </p:sp>
      <p:pic>
        <p:nvPicPr>
          <p:cNvPr id="7" name="Content Placeholder 6">
            <a:extLst>
              <a:ext uri="{FF2B5EF4-FFF2-40B4-BE49-F238E27FC236}">
                <a16:creationId xmlns:a16="http://schemas.microsoft.com/office/drawing/2014/main" id="{C3DE574D-123B-32B1-6051-3A0B5A00CB6D}"/>
              </a:ext>
            </a:extLst>
          </p:cNvPr>
          <p:cNvPicPr>
            <a:picLocks noGrp="1" noChangeAspect="1"/>
          </p:cNvPicPr>
          <p:nvPr>
            <p:ph idx="1"/>
          </p:nvPr>
        </p:nvPicPr>
        <p:blipFill>
          <a:blip r:embed="rId2"/>
          <a:stretch>
            <a:fillRect/>
          </a:stretch>
        </p:blipFill>
        <p:spPr>
          <a:xfrm>
            <a:off x="1755913" y="1981200"/>
            <a:ext cx="5747522" cy="3653087"/>
          </a:xfrm>
        </p:spPr>
      </p:pic>
      <p:sp>
        <p:nvSpPr>
          <p:cNvPr id="4" name="Date Placeholder 3">
            <a:extLst>
              <a:ext uri="{FF2B5EF4-FFF2-40B4-BE49-F238E27FC236}">
                <a16:creationId xmlns:a16="http://schemas.microsoft.com/office/drawing/2014/main" id="{DB343BF5-330F-0413-CE5A-360D8C3ED419}"/>
              </a:ext>
            </a:extLst>
          </p:cNvPr>
          <p:cNvSpPr>
            <a:spLocks noGrp="1"/>
          </p:cNvSpPr>
          <p:nvPr>
            <p:ph type="dt" sz="half" idx="2"/>
          </p:nvPr>
        </p:nvSpPr>
        <p:spPr/>
        <p:txBody>
          <a:bodyPr/>
          <a:lstStyle/>
          <a:p>
            <a:fld id="{191EA7B7-3D91-A846-A25C-AC6C9E71C7C9}" type="datetime1">
              <a:rPr lang="en-US" smtClean="0"/>
              <a:t>5/10/2023</a:t>
            </a:fld>
            <a:endParaRPr lang="en-US" dirty="0"/>
          </a:p>
        </p:txBody>
      </p:sp>
      <p:sp>
        <p:nvSpPr>
          <p:cNvPr id="5" name="Footer Placeholder 4">
            <a:extLst>
              <a:ext uri="{FF2B5EF4-FFF2-40B4-BE49-F238E27FC236}">
                <a16:creationId xmlns:a16="http://schemas.microsoft.com/office/drawing/2014/main" id="{50FC5012-2181-1AF3-F0C3-3512EC625178}"/>
              </a:ext>
            </a:extLst>
          </p:cNvPr>
          <p:cNvSpPr>
            <a:spLocks noGrp="1"/>
          </p:cNvSpPr>
          <p:nvPr>
            <p:ph type="ftr" sz="quarter" idx="10"/>
          </p:nvPr>
        </p:nvSpPr>
        <p:spPr/>
        <p:txBody>
          <a:bodyPr/>
          <a:lstStyle/>
          <a:p>
            <a:r>
              <a:rPr lang="en-US"/>
              <a:t>BINGHAMTON UNIVERSITY</a:t>
            </a:r>
            <a:endParaRPr lang="en-US" dirty="0"/>
          </a:p>
        </p:txBody>
      </p:sp>
      <p:sp>
        <p:nvSpPr>
          <p:cNvPr id="8" name="Rectangle 7">
            <a:extLst>
              <a:ext uri="{FF2B5EF4-FFF2-40B4-BE49-F238E27FC236}">
                <a16:creationId xmlns:a16="http://schemas.microsoft.com/office/drawing/2014/main" id="{DE0AA944-2533-16B7-1943-D9B94C737BD1}"/>
              </a:ext>
            </a:extLst>
          </p:cNvPr>
          <p:cNvSpPr/>
          <p:nvPr/>
        </p:nvSpPr>
        <p:spPr bwMode="auto">
          <a:xfrm>
            <a:off x="1755913" y="3581400"/>
            <a:ext cx="5632174" cy="381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endParaRPr>
          </a:p>
        </p:txBody>
      </p:sp>
    </p:spTree>
    <p:extLst>
      <p:ext uri="{BB962C8B-B14F-4D97-AF65-F5344CB8AC3E}">
        <p14:creationId xmlns:p14="http://schemas.microsoft.com/office/powerpoint/2010/main" val="1153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inghamton-powerpoint-template">
  <a:themeElements>
    <a:clrScheme name="Custom 53">
      <a:dk1>
        <a:srgbClr val="000000"/>
      </a:dk1>
      <a:lt1>
        <a:srgbClr val="FFFFFF"/>
      </a:lt1>
      <a:dk2>
        <a:srgbClr val="006B54"/>
      </a:dk2>
      <a:lt2>
        <a:srgbClr val="C9C9C9"/>
      </a:lt2>
      <a:accent1>
        <a:srgbClr val="CEDC00"/>
      </a:accent1>
      <a:accent2>
        <a:srgbClr val="6CC24A"/>
      </a:accent2>
      <a:accent3>
        <a:srgbClr val="5A5C5B"/>
      </a:accent3>
      <a:accent4>
        <a:srgbClr val="000000"/>
      </a:accent4>
      <a:accent5>
        <a:srgbClr val="EDA93C"/>
      </a:accent5>
      <a:accent6>
        <a:srgbClr val="0092D5"/>
      </a:accent6>
      <a:hlink>
        <a:srgbClr val="F10000"/>
      </a:hlink>
      <a:folHlink>
        <a:srgbClr val="FFFF00"/>
      </a:folHlink>
    </a:clrScheme>
    <a:fontScheme name="Office Them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6" charset="-128"/>
            <a:cs typeface="ＭＳ Ｐゴシック" pitchFamily="16" charset="-128"/>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5-867 Brand template" id="{4954577B-8E4A-1443-A07E-C446BA259088}" vid="{DCF66E05-CA75-B449-98CB-8D38212313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binghamton-powerpoint-template</Template>
  <TotalTime>2987</TotalTime>
  <Words>732</Words>
  <Application>Microsoft Office PowerPoint</Application>
  <PresentationFormat>On-screen Show (4:3)</PresentationFormat>
  <Paragraphs>102</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AdvPS405B6</vt:lpstr>
      <vt:lpstr>Arial</vt:lpstr>
      <vt:lpstr>Arial Narrow</vt:lpstr>
      <vt:lpstr>Book Antiqua</vt:lpstr>
      <vt:lpstr>Calibri</vt:lpstr>
      <vt:lpstr>Söhne</vt:lpstr>
      <vt:lpstr>Wingdings</vt:lpstr>
      <vt:lpstr>Binghamton-powerpoint-template</vt:lpstr>
      <vt:lpstr>“The Internal Predictors of Business Performance in Small Firms: A Logistic Regression Analysis”</vt:lpstr>
      <vt:lpstr>Agenda</vt:lpstr>
      <vt:lpstr>Problem and Objective</vt:lpstr>
      <vt:lpstr>Dataset</vt:lpstr>
      <vt:lpstr>Methodology</vt:lpstr>
      <vt:lpstr>Cluster Analysis and Variable Reduction</vt:lpstr>
      <vt:lpstr>Binary Logistic Regression</vt:lpstr>
      <vt:lpstr>Ordinal Logistic Regression</vt:lpstr>
      <vt:lpstr>Binary Model Results</vt:lpstr>
      <vt:lpstr>Binary Model Results</vt:lpstr>
      <vt:lpstr>Ordinal Model Results</vt:lpstr>
      <vt:lpstr>Ordinal Model Results</vt:lpstr>
      <vt:lpstr>General Interpretation of Results </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internal predictors of business performance in small firms: A logistic regression analysis”</dc:title>
  <dc:creator>Mohammed-Khalil Ghali</dc:creator>
  <cp:lastModifiedBy>Rahul Gupta</cp:lastModifiedBy>
  <cp:revision>3</cp:revision>
  <cp:lastPrinted>2015-06-30T18:04:10Z</cp:lastPrinted>
  <dcterms:created xsi:type="dcterms:W3CDTF">2023-03-28T14:44:20Z</dcterms:created>
  <dcterms:modified xsi:type="dcterms:W3CDTF">2023-05-10T18:49:34Z</dcterms:modified>
</cp:coreProperties>
</file>