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1"/>
  </p:notesMasterIdLst>
  <p:handoutMasterIdLst>
    <p:handoutMasterId r:id="rId22"/>
  </p:handoutMasterIdLst>
  <p:sldIdLst>
    <p:sldId id="256" r:id="rId5"/>
    <p:sldId id="292" r:id="rId6"/>
    <p:sldId id="258" r:id="rId7"/>
    <p:sldId id="259" r:id="rId8"/>
    <p:sldId id="284" r:id="rId9"/>
    <p:sldId id="298" r:id="rId10"/>
    <p:sldId id="297" r:id="rId11"/>
    <p:sldId id="279" r:id="rId12"/>
    <p:sldId id="262" r:id="rId13"/>
    <p:sldId id="283" r:id="rId14"/>
    <p:sldId id="285" r:id="rId15"/>
    <p:sldId id="286" r:id="rId16"/>
    <p:sldId id="287" r:id="rId17"/>
    <p:sldId id="291" r:id="rId18"/>
    <p:sldId id="299" r:id="rId19"/>
    <p:sldId id="300"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llagher, Lisa" initials="G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4DF9"/>
    <a:srgbClr val="A5E19D"/>
    <a:srgbClr val="FFCC00"/>
    <a:srgbClr val="F58C89"/>
    <a:srgbClr val="7872FA"/>
    <a:srgbClr val="8A8FF4"/>
    <a:srgbClr val="C1F868"/>
    <a:srgbClr val="E040A7"/>
    <a:srgbClr val="2FC9FF"/>
    <a:srgbClr val="F7F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6CD2E-4C14-42C3-87CF-0EC59E608AB5}" v="335" vWet="337" dt="2023-05-04T03:22:44.304"/>
    <p1510:client id="{2A9AE1D9-2E63-4CA5-B352-70488F43186E}" v="1111" dt="2023-05-04T03:44:04.767"/>
    <p1510:client id="{8477A2AF-DBA2-4D61-8DDC-837373C6CA91}" v="985" vWet="986" dt="2023-05-04T03:23:51.514"/>
    <p1510:client id="{A4B2946F-3157-4EFF-9626-2CF742525619}" v="162" dt="2023-05-04T03:23:22.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8" autoAdjust="0"/>
    <p:restoredTop sz="94674"/>
  </p:normalViewPr>
  <p:slideViewPr>
    <p:cSldViewPr>
      <p:cViewPr>
        <p:scale>
          <a:sx n="75" d="100"/>
          <a:sy n="75" d="100"/>
        </p:scale>
        <p:origin x="1973" y="23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5B47D75F-FD39-9149-8CF0-C2C6D533F6B5}" type="datetimeFigureOut">
              <a:rPr lang="en-US" smtClean="0"/>
              <a:t>5/3/2023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84C2710-C118-7041-B2A1-99EB18CD1A88}" type="slidenum">
              <a:rPr lang="en-US" smtClean="0"/>
              <a:t>‹#›</a:t>
            </a:fld>
            <a:endParaRPr lang="en-US"/>
          </a:p>
        </p:txBody>
      </p:sp>
    </p:spTree>
    <p:extLst>
      <p:ext uri="{BB962C8B-B14F-4D97-AF65-F5344CB8AC3E}">
        <p14:creationId xmlns:p14="http://schemas.microsoft.com/office/powerpoint/2010/main" val="23138469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80054A96-42FD-4077-9BDD-2F86005C4CAA}" type="datetimeFigureOut">
              <a:rPr lang="en-US" smtClean="0"/>
              <a:t>5/3/2023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A984546-B148-4A0A-A747-159440DED85B}" type="slidenum">
              <a:rPr lang="en-US" smtClean="0"/>
              <a:t>‹#›</a:t>
            </a:fld>
            <a:endParaRPr lang="en-US"/>
          </a:p>
        </p:txBody>
      </p:sp>
    </p:spTree>
    <p:extLst>
      <p:ext uri="{BB962C8B-B14F-4D97-AF65-F5344CB8AC3E}">
        <p14:creationId xmlns:p14="http://schemas.microsoft.com/office/powerpoint/2010/main" val="38292724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4546-B148-4A0A-A747-159440DED85B}" type="slidenum">
              <a:rPr lang="en-US" smtClean="0"/>
              <a:t>1</a:t>
            </a:fld>
            <a:endParaRPr lang="en-US"/>
          </a:p>
        </p:txBody>
      </p:sp>
    </p:spTree>
    <p:extLst>
      <p:ext uri="{BB962C8B-B14F-4D97-AF65-F5344CB8AC3E}">
        <p14:creationId xmlns:p14="http://schemas.microsoft.com/office/powerpoint/2010/main" val="668402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This is our baseline model, as you can see from the velocity and density graph on the LHS, initially there is no traffic jam in our road and the colors represents for the density.  Blue represents a relatively low density and yellow represents a relatively high density. The curves on the RHS are the representation for the level of density based on different locations from the view of  y-direction and x- direction.  </a:t>
            </a:r>
            <a:endParaRPr lang="zh-CN" altLang="en-US"/>
          </a:p>
        </p:txBody>
      </p:sp>
      <p:sp>
        <p:nvSpPr>
          <p:cNvPr id="4" name="灯片编号占位符 3"/>
          <p:cNvSpPr>
            <a:spLocks noGrp="1"/>
          </p:cNvSpPr>
          <p:nvPr>
            <p:ph type="sldNum" sz="quarter" idx="5"/>
          </p:nvPr>
        </p:nvSpPr>
        <p:spPr/>
        <p:txBody>
          <a:bodyPr/>
          <a:lstStyle/>
          <a:p>
            <a:fld id="{6A984546-B148-4A0A-A747-159440DED85B}" type="slidenum">
              <a:rPr lang="en-US" smtClean="0"/>
              <a:t>8</a:t>
            </a:fld>
            <a:endParaRPr lang="en-US"/>
          </a:p>
        </p:txBody>
      </p:sp>
    </p:spTree>
    <p:extLst>
      <p:ext uri="{BB962C8B-B14F-4D97-AF65-F5344CB8AC3E}">
        <p14:creationId xmlns:p14="http://schemas.microsoft.com/office/powerpoint/2010/main" val="389770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From the contour graph, there are 2 spots of traffic fluids which have already met, and there is another spot which haven't met them at this point.</a:t>
            </a:r>
            <a:endParaRPr lang="zh-CN"/>
          </a:p>
        </p:txBody>
      </p:sp>
      <p:sp>
        <p:nvSpPr>
          <p:cNvPr id="4" name="灯片编号占位符 3"/>
          <p:cNvSpPr>
            <a:spLocks noGrp="1"/>
          </p:cNvSpPr>
          <p:nvPr>
            <p:ph type="sldNum" sz="quarter" idx="5"/>
          </p:nvPr>
        </p:nvSpPr>
        <p:spPr/>
        <p:txBody>
          <a:bodyPr/>
          <a:lstStyle/>
          <a:p>
            <a:fld id="{6A984546-B148-4A0A-A747-159440DED85B}" type="slidenum">
              <a:rPr lang="en-US" smtClean="0"/>
              <a:t>9</a:t>
            </a:fld>
            <a:endParaRPr lang="en-US"/>
          </a:p>
        </p:txBody>
      </p:sp>
    </p:spTree>
    <p:extLst>
      <p:ext uri="{BB962C8B-B14F-4D97-AF65-F5344CB8AC3E}">
        <p14:creationId xmlns:p14="http://schemas.microsoft.com/office/powerpoint/2010/main" val="3049917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In this case, we put a traffic jam in the lower left corner of the figure. What we want is to do a comparison between this case and the baseline model we mentioned before and see what will happen. </a:t>
            </a:r>
            <a:endParaRPr lang="zh-CN" altLang="en-US"/>
          </a:p>
        </p:txBody>
      </p:sp>
      <p:sp>
        <p:nvSpPr>
          <p:cNvPr id="4" name="灯片编号占位符 3"/>
          <p:cNvSpPr>
            <a:spLocks noGrp="1"/>
          </p:cNvSpPr>
          <p:nvPr>
            <p:ph type="sldNum" sz="quarter" idx="5"/>
          </p:nvPr>
        </p:nvSpPr>
        <p:spPr/>
        <p:txBody>
          <a:bodyPr/>
          <a:lstStyle/>
          <a:p>
            <a:fld id="{6A984546-B148-4A0A-A747-159440DED85B}" type="slidenum">
              <a:rPr lang="en-US" smtClean="0"/>
              <a:t>10</a:t>
            </a:fld>
            <a:endParaRPr lang="en-US"/>
          </a:p>
        </p:txBody>
      </p:sp>
    </p:spTree>
    <p:extLst>
      <p:ext uri="{BB962C8B-B14F-4D97-AF65-F5344CB8AC3E}">
        <p14:creationId xmlns:p14="http://schemas.microsoft.com/office/powerpoint/2010/main" val="1879377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ea typeface="Calibri"/>
                <a:cs typeface="Calibri"/>
              </a:rPr>
              <a:t>After running the model, we got this contour graph and it is clear that there is a serious traffic jam on the lower left corner, where the traffic fluid is getting longer and longer. In this case, some actions should be taken by the department of traffic management.</a:t>
            </a:r>
          </a:p>
        </p:txBody>
      </p:sp>
      <p:sp>
        <p:nvSpPr>
          <p:cNvPr id="4" name="灯片编号占位符 3"/>
          <p:cNvSpPr>
            <a:spLocks noGrp="1"/>
          </p:cNvSpPr>
          <p:nvPr>
            <p:ph type="sldNum" sz="quarter" idx="5"/>
          </p:nvPr>
        </p:nvSpPr>
        <p:spPr/>
        <p:txBody>
          <a:bodyPr/>
          <a:lstStyle/>
          <a:p>
            <a:fld id="{6A984546-B148-4A0A-A747-159440DED85B}" type="slidenum">
              <a:rPr lang="en-US" smtClean="0"/>
              <a:t>11</a:t>
            </a:fld>
            <a:endParaRPr lang="en-US"/>
          </a:p>
        </p:txBody>
      </p:sp>
    </p:spTree>
    <p:extLst>
      <p:ext uri="{BB962C8B-B14F-4D97-AF65-F5344CB8AC3E}">
        <p14:creationId xmlns:p14="http://schemas.microsoft.com/office/powerpoint/2010/main" val="476623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Calibri"/>
                <a:cs typeface="Calibri"/>
              </a:rPr>
              <a:t>This is another scenario, in this case, we initially set the density and the velocity for each spot are the same. </a:t>
            </a:r>
          </a:p>
        </p:txBody>
      </p:sp>
      <p:sp>
        <p:nvSpPr>
          <p:cNvPr id="4" name="灯片编号占位符 3"/>
          <p:cNvSpPr>
            <a:spLocks noGrp="1"/>
          </p:cNvSpPr>
          <p:nvPr>
            <p:ph type="sldNum" sz="quarter" idx="5"/>
          </p:nvPr>
        </p:nvSpPr>
        <p:spPr/>
        <p:txBody>
          <a:bodyPr/>
          <a:lstStyle/>
          <a:p>
            <a:fld id="{6A984546-B148-4A0A-A747-159440DED85B}" type="slidenum">
              <a:rPr lang="en-US" smtClean="0"/>
              <a:t>12</a:t>
            </a:fld>
            <a:endParaRPr lang="en-US"/>
          </a:p>
        </p:txBody>
      </p:sp>
    </p:spTree>
    <p:extLst>
      <p:ext uri="{BB962C8B-B14F-4D97-AF65-F5344CB8AC3E}">
        <p14:creationId xmlns:p14="http://schemas.microsoft.com/office/powerpoint/2010/main" val="315645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t>After running the model for a specific long run, as you can see from the contour graph, it seems like that there are 4 spots already met at this point. Through this way, we can do the prediction for the status of the traffic flow in our road and send the alarm to the drivers who are driving in the back and remind them to change their route and go to other roads, which will be useful for releasing the pressure of our traffic management.</a:t>
            </a:r>
            <a:endParaRPr lang="zh-CN" altLang="en-US"/>
          </a:p>
          <a:p>
            <a:br>
              <a:rPr lang="en-US"/>
            </a:br>
            <a:endParaRPr lang="en-US"/>
          </a:p>
        </p:txBody>
      </p:sp>
      <p:sp>
        <p:nvSpPr>
          <p:cNvPr id="4" name="灯片编号占位符 3"/>
          <p:cNvSpPr>
            <a:spLocks noGrp="1"/>
          </p:cNvSpPr>
          <p:nvPr>
            <p:ph type="sldNum" sz="quarter" idx="5"/>
          </p:nvPr>
        </p:nvSpPr>
        <p:spPr/>
        <p:txBody>
          <a:bodyPr/>
          <a:lstStyle/>
          <a:p>
            <a:fld id="{6A984546-B148-4A0A-A747-159440DED85B}" type="slidenum">
              <a:rPr lang="en-US" smtClean="0"/>
              <a:t>13</a:t>
            </a:fld>
            <a:endParaRPr lang="en-US"/>
          </a:p>
        </p:txBody>
      </p:sp>
    </p:spTree>
    <p:extLst>
      <p:ext uri="{BB962C8B-B14F-4D97-AF65-F5344CB8AC3E}">
        <p14:creationId xmlns:p14="http://schemas.microsoft.com/office/powerpoint/2010/main" val="258326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6858000"/>
          </a:xfrm>
        </p:spPr>
        <p:txBody>
          <a:bodyPr anchor="ctr"/>
          <a:lstStyle>
            <a:lvl1pPr algn="ctr">
              <a:defRPr/>
            </a:lvl1pPr>
          </a:lstStyle>
          <a:p>
            <a:r>
              <a:rPr lang="en-US"/>
              <a:t>Click icon to add picture</a:t>
            </a:r>
            <a:endParaRPr lang="en-US" dirty="0"/>
          </a:p>
        </p:txBody>
      </p:sp>
      <p:sp>
        <p:nvSpPr>
          <p:cNvPr id="4106" name="Rectangle 10"/>
          <p:cNvSpPr>
            <a:spLocks noGrp="1" noChangeArrowheads="1"/>
          </p:cNvSpPr>
          <p:nvPr>
            <p:ph type="ctrTitle"/>
          </p:nvPr>
        </p:nvSpPr>
        <p:spPr>
          <a:xfrm>
            <a:off x="304800" y="609600"/>
            <a:ext cx="7772400" cy="1447800"/>
          </a:xfrm>
        </p:spPr>
        <p:txBody>
          <a:bodyPr anchor="ctr"/>
          <a:lstStyle>
            <a:lvl1pPr>
              <a:lnSpc>
                <a:spcPct val="90000"/>
              </a:lnSpc>
              <a:defRPr>
                <a:solidFill>
                  <a:schemeClr val="bg1"/>
                </a:solidFill>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8250238" cy="1066800"/>
          </a:xfrm>
        </p:spPr>
        <p:txBody>
          <a:bodyPr anchor="t"/>
          <a:lstStyle>
            <a:lvl1pPr>
              <a:lnSpc>
                <a:spcPct val="90000"/>
              </a:lnSpc>
              <a:defRPr>
                <a:solidFill>
                  <a:schemeClr val="accent2"/>
                </a:solidFill>
              </a:defRPr>
            </a:lvl1pPr>
          </a:lstStyle>
          <a:p>
            <a:r>
              <a:rPr lang="en-US"/>
              <a:t>Click to edit Master title style</a:t>
            </a:r>
            <a:endParaRPr lang="en-US" dirty="0"/>
          </a:p>
        </p:txBody>
      </p:sp>
      <p:sp>
        <p:nvSpPr>
          <p:cNvPr id="3" name="Content Placeholder 2"/>
          <p:cNvSpPr>
            <a:spLocks noGrp="1"/>
          </p:cNvSpPr>
          <p:nvPr>
            <p:ph idx="1"/>
          </p:nvPr>
        </p:nvSpPr>
        <p:spPr>
          <a:xfrm>
            <a:off x="685800" y="1828800"/>
            <a:ext cx="8153400" cy="4343400"/>
          </a:xfrm>
        </p:spPr>
        <p:txBody>
          <a:bodyPr/>
          <a:lstStyle>
            <a:lvl1pPr>
              <a:lnSpc>
                <a:spcPct val="95000"/>
              </a:lnSpc>
              <a:spcBef>
                <a:spcPts val="1100"/>
              </a:spcBef>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14"/>
          <p:cNvSpPr>
            <a:spLocks noChangeArrowheads="1"/>
          </p:cNvSpPr>
          <p:nvPr/>
        </p:nvSpPr>
        <p:spPr bwMode="auto">
          <a:xfrm>
            <a:off x="0" y="0"/>
            <a:ext cx="9144000" cy="457200"/>
          </a:xfrm>
          <a:prstGeom prst="rect">
            <a:avLst/>
          </a:prstGeom>
          <a:solidFill>
            <a:schemeClr val="tx2"/>
          </a:solidFill>
          <a:ln w="9525">
            <a:noFill/>
            <a:miter lim="800000"/>
            <a:headEnd/>
            <a:tailEnd/>
          </a:ln>
        </p:spPr>
        <p:txBody>
          <a:bodyPr wrap="none" anchor="ctr">
            <a:prstTxWarp prst="textNoShape">
              <a:avLst/>
            </a:prstTxWarp>
          </a:bodyPr>
          <a:lstStyle/>
          <a:p>
            <a:endParaRPr lang="en-US">
              <a:solidFill>
                <a:schemeClr val="tx2"/>
              </a:solidFill>
            </a:endParaRPr>
          </a:p>
        </p:txBody>
      </p:sp>
      <p:pic>
        <p:nvPicPr>
          <p:cNvPr id="4" name="Picture 3" descr="B-symbol-2c.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1000" y="144084"/>
            <a:ext cx="457200" cy="407309"/>
          </a:xfrm>
          <a:prstGeom prst="rect">
            <a:avLst/>
          </a:prstGeom>
        </p:spPr>
      </p:pic>
      <p:sp>
        <p:nvSpPr>
          <p:cNvPr id="12" name="Rectangle 12"/>
          <p:cNvSpPr txBox="1">
            <a:spLocks noChangeArrowheads="1"/>
          </p:cNvSpPr>
          <p:nvPr/>
        </p:nvSpPr>
        <p:spPr>
          <a:xfrm>
            <a:off x="8686800" y="6400800"/>
            <a:ext cx="457200" cy="304800"/>
          </a:xfrm>
          <a:prstGeom prst="rect">
            <a:avLst/>
          </a:prstGeom>
        </p:spPr>
        <p:txBody>
          <a:bodyPr anchor="b" anchorCtr="0"/>
          <a:lstStyle>
            <a:defPPr>
              <a:defRPr lang="en-US"/>
            </a:defPPr>
            <a:lvl1pPr algn="l" rtl="0" eaLnBrk="0" fontAlgn="base" hangingPunct="0">
              <a:spcBef>
                <a:spcPct val="0"/>
              </a:spcBef>
              <a:spcAft>
                <a:spcPct val="0"/>
              </a:spcAft>
              <a:defRPr sz="1000" kern="1200">
                <a:solidFill>
                  <a:srgbClr val="DED199"/>
                </a:solidFill>
                <a:latin typeface="Arial" charset="0"/>
                <a:ea typeface="ＭＳ Ｐゴシック" pitchFamily="16" charset="-128"/>
                <a:cs typeface="ＭＳ Ｐゴシック" pitchFamily="16"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5pPr>
            <a:lvl6pPr marL="22860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6pPr>
            <a:lvl7pPr marL="27432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7pPr>
            <a:lvl8pPr marL="32004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8pPr>
            <a:lvl9pPr marL="36576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9pPr>
          </a:lstStyle>
          <a:p>
            <a:fld id="{7F8B079E-4AFA-7645-B2A4-FFEE1E140D35}" type="slidenum">
              <a:rPr lang="en-US" smtClean="0">
                <a:solidFill>
                  <a:schemeClr val="tx1"/>
                </a:solidFill>
              </a:rPr>
              <a:pPr/>
              <a:t>‹#›</a:t>
            </a:fld>
            <a:endParaRPr lang="en-US" dirty="0">
              <a:solidFill>
                <a:schemeClr val="tx1"/>
              </a:solidFill>
            </a:endParaRPr>
          </a:p>
        </p:txBody>
      </p:sp>
      <p:sp>
        <p:nvSpPr>
          <p:cNvPr id="9" name="Rectangle 12"/>
          <p:cNvSpPr>
            <a:spLocks noGrp="1" noChangeArrowheads="1"/>
          </p:cNvSpPr>
          <p:nvPr>
            <p:ph type="dt" sz="half" idx="2"/>
          </p:nvPr>
        </p:nvSpPr>
        <p:spPr>
          <a:xfrm>
            <a:off x="155713" y="6400800"/>
            <a:ext cx="1600200" cy="304800"/>
          </a:xfrm>
          <a:prstGeom prst="rect">
            <a:avLst/>
          </a:prstGeom>
        </p:spPr>
        <p:txBody>
          <a:bodyPr anchor="b" anchorCtr="0"/>
          <a:lstStyle>
            <a:lvl1pPr>
              <a:defRPr sz="1000" b="0" i="0">
                <a:solidFill>
                  <a:schemeClr val="tx2"/>
                </a:solidFill>
                <a:latin typeface="Arial"/>
                <a:cs typeface="Arial"/>
              </a:defRPr>
            </a:lvl1pPr>
          </a:lstStyle>
          <a:p>
            <a:fld id="{191EA7B7-3D91-A846-A25C-AC6C9E71C7C9}" type="datetime1">
              <a:rPr lang="en-US" smtClean="0"/>
              <a:t>5/3/2023</a:t>
            </a:fld>
            <a:endParaRPr lang="en-US" dirty="0"/>
          </a:p>
        </p:txBody>
      </p:sp>
      <p:sp>
        <p:nvSpPr>
          <p:cNvPr id="5" name="Footer Placeholder 4"/>
          <p:cNvSpPr>
            <a:spLocks noGrp="1"/>
          </p:cNvSpPr>
          <p:nvPr>
            <p:ph type="ftr" sz="quarter" idx="10"/>
          </p:nvPr>
        </p:nvSpPr>
        <p:spPr/>
        <p:txBody>
          <a:bodyPr/>
          <a:lstStyle/>
          <a:p>
            <a:r>
              <a:rPr lang="en-US" dirty="0"/>
              <a:t>BINGHAMTON UNIVERSITY</a:t>
            </a:r>
          </a:p>
        </p:txBody>
      </p:sp>
      <p:sp>
        <p:nvSpPr>
          <p:cNvPr id="16" name="Rectangle 12"/>
          <p:cNvSpPr txBox="1">
            <a:spLocks noChangeArrowheads="1"/>
          </p:cNvSpPr>
          <p:nvPr userDrawn="1"/>
        </p:nvSpPr>
        <p:spPr bwMode="auto">
          <a:xfrm>
            <a:off x="1447800" y="0"/>
            <a:ext cx="7543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900" b="0" i="0" kern="900" spc="4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2D72E"/>
                </a:solidFill>
              </a:rPr>
              <a:t>SSIE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Vertical">
    <p:spTree>
      <p:nvGrpSpPr>
        <p:cNvPr id="1" name=""/>
        <p:cNvGrpSpPr/>
        <p:nvPr/>
      </p:nvGrpSpPr>
      <p:grpSpPr>
        <a:xfrm>
          <a:off x="0" y="0"/>
          <a:ext cx="0" cy="0"/>
          <a:chOff x="0" y="0"/>
          <a:chExt cx="0" cy="0"/>
        </a:xfrm>
      </p:grpSpPr>
      <p:sp>
        <p:nvSpPr>
          <p:cNvPr id="6" name="Rectangle 14"/>
          <p:cNvSpPr>
            <a:spLocks noChangeArrowheads="1"/>
          </p:cNvSpPr>
          <p:nvPr/>
        </p:nvSpPr>
        <p:spPr bwMode="auto">
          <a:xfrm>
            <a:off x="0" y="0"/>
            <a:ext cx="4572000" cy="6858000"/>
          </a:xfrm>
          <a:prstGeom prst="rect">
            <a:avLst/>
          </a:prstGeom>
          <a:solidFill>
            <a:schemeClr val="tx2"/>
          </a:solidFill>
          <a:ln w="9525">
            <a:noFill/>
            <a:miter lim="800000"/>
            <a:headEnd/>
            <a:tailEnd/>
          </a:ln>
        </p:spPr>
        <p:txBody>
          <a:bodyPr wrap="none" anchor="ctr">
            <a:prstTxWarp prst="textNoShape">
              <a:avLst/>
            </a:prstTxWarp>
          </a:bodyPr>
          <a:lstStyle/>
          <a:p>
            <a:endParaRPr lang="en-US" dirty="0"/>
          </a:p>
        </p:txBody>
      </p:sp>
      <p:sp>
        <p:nvSpPr>
          <p:cNvPr id="2" name="Title 1"/>
          <p:cNvSpPr>
            <a:spLocks noGrp="1"/>
          </p:cNvSpPr>
          <p:nvPr>
            <p:ph type="title"/>
          </p:nvPr>
        </p:nvSpPr>
        <p:spPr>
          <a:xfrm>
            <a:off x="685800" y="457200"/>
            <a:ext cx="3657600" cy="55626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029200" y="457200"/>
            <a:ext cx="3810000" cy="601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601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ith half photo">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3429000"/>
            <a:ext cx="9144000" cy="3429000"/>
          </a:xfrm>
        </p:spPr>
        <p:txBody>
          <a:bodyPr anchor="ctr"/>
          <a:lstStyle>
            <a:lvl1pPr algn="ctr">
              <a:defRPr/>
            </a:lvl1pPr>
          </a:lstStyle>
          <a:p>
            <a:r>
              <a:rPr lang="en-US"/>
              <a:t>Click icon to add picture</a:t>
            </a:r>
          </a:p>
        </p:txBody>
      </p:sp>
      <p:sp>
        <p:nvSpPr>
          <p:cNvPr id="4106" name="Rectangle 10"/>
          <p:cNvSpPr>
            <a:spLocks noGrp="1" noChangeArrowheads="1"/>
          </p:cNvSpPr>
          <p:nvPr>
            <p:ph type="ctrTitle"/>
          </p:nvPr>
        </p:nvSpPr>
        <p:spPr>
          <a:xfrm>
            <a:off x="304800" y="587762"/>
            <a:ext cx="7772400" cy="1469637"/>
          </a:xfrm>
        </p:spPr>
        <p:txBody>
          <a:bodyPr anchor="ctr"/>
          <a:lstStyle>
            <a:lvl1pPr>
              <a:defRPr>
                <a:solidFill>
                  <a:schemeClr val="bg1"/>
                </a:solidFill>
              </a:defRPr>
            </a:lvl1pPr>
          </a:lstStyle>
          <a:p>
            <a:r>
              <a:rPr lang="en-US"/>
              <a:t>Click to edit Master title style</a:t>
            </a:r>
            <a:endParaRPr lang="en-US" dirty="0"/>
          </a:p>
        </p:txBody>
      </p:sp>
      <p:sp>
        <p:nvSpPr>
          <p:cNvPr id="4107" name="Rectangle 11"/>
          <p:cNvSpPr>
            <a:spLocks noGrp="1" noChangeArrowheads="1"/>
          </p:cNvSpPr>
          <p:nvPr>
            <p:ph type="subTitle" idx="1"/>
          </p:nvPr>
        </p:nvSpPr>
        <p:spPr>
          <a:xfrm>
            <a:off x="304800" y="2641333"/>
            <a:ext cx="7772400" cy="609600"/>
          </a:xfrm>
        </p:spPr>
        <p:txBody>
          <a:bodyPr/>
          <a:lstStyle>
            <a:lvl1pPr marL="0" indent="0" algn="l">
              <a:buFont typeface="Wingdings" charset="2"/>
              <a:buNone/>
              <a:defRPr sz="1600" b="1" cap="all">
                <a:solidFill>
                  <a:schemeClr val="accent2"/>
                </a:solidFill>
              </a:defRPr>
            </a:lvl1pPr>
          </a:lstStyle>
          <a:p>
            <a:r>
              <a:rPr lang="en-US"/>
              <a:t>Click to edit Master subtitle style</a:t>
            </a:r>
            <a:endParaRPr lang="en-US" dirty="0"/>
          </a:p>
        </p:txBody>
      </p:sp>
      <p:sp>
        <p:nvSpPr>
          <p:cNvPr id="14" name="Rectangle 12"/>
          <p:cNvSpPr txBox="1">
            <a:spLocks noChangeArrowheads="1"/>
          </p:cNvSpPr>
          <p:nvPr/>
        </p:nvSpPr>
        <p:spPr>
          <a:xfrm>
            <a:off x="152400" y="6400800"/>
            <a:ext cx="457200" cy="304800"/>
          </a:xfrm>
          <a:prstGeom prst="rect">
            <a:avLst/>
          </a:prstGeom>
        </p:spPr>
        <p:txBody>
          <a:bodyPr anchor="b" anchorCtr="0"/>
          <a:lstStyle>
            <a:defPPr>
              <a:defRPr lang="en-US"/>
            </a:defPPr>
            <a:lvl1pPr algn="l" rtl="0" eaLnBrk="0" fontAlgn="base" hangingPunct="0">
              <a:spcBef>
                <a:spcPct val="0"/>
              </a:spcBef>
              <a:spcAft>
                <a:spcPct val="0"/>
              </a:spcAft>
              <a:defRPr sz="1000" kern="1200">
                <a:solidFill>
                  <a:srgbClr val="DED199"/>
                </a:solidFill>
                <a:latin typeface="Arial" charset="0"/>
                <a:ea typeface="ＭＳ Ｐゴシック" pitchFamily="16" charset="-128"/>
                <a:cs typeface="ＭＳ Ｐゴシック" pitchFamily="16"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5pPr>
            <a:lvl6pPr marL="22860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6pPr>
            <a:lvl7pPr marL="27432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7pPr>
            <a:lvl8pPr marL="32004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8pPr>
            <a:lvl9pPr marL="36576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9pPr>
          </a:lstStyle>
          <a:p>
            <a:fld id="{7F8B079E-4AFA-7645-B2A4-FFEE1E140D35}" type="slidenum">
              <a:rPr lang="en-US" smtClean="0">
                <a:solidFill>
                  <a:schemeClr val="bg2"/>
                </a:solidFill>
              </a:rPr>
              <a:pPr/>
              <a:t>‹#›</a:t>
            </a:fld>
            <a:endParaRPr lang="en-US" dirty="0">
              <a:solidFill>
                <a:schemeClr val="bg2"/>
              </a:solidFill>
            </a:endParaRPr>
          </a:p>
        </p:txBody>
      </p:sp>
      <p:pic>
        <p:nvPicPr>
          <p:cNvPr id="9" name="Picture 8" descr="BU_logo_white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705600" y="5758674"/>
            <a:ext cx="2034938" cy="66727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5694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o Backgrou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BINGHAMTON UNIVERSITY</a:t>
            </a:r>
            <a:endParaRPr lang="en-US" dirty="0"/>
          </a:p>
        </p:txBody>
      </p:sp>
      <p:sp>
        <p:nvSpPr>
          <p:cNvPr id="4" name="Date Placeholder 3"/>
          <p:cNvSpPr>
            <a:spLocks noGrp="1"/>
          </p:cNvSpPr>
          <p:nvPr>
            <p:ph type="dt" sz="half" idx="11"/>
          </p:nvPr>
        </p:nvSpPr>
        <p:spPr/>
        <p:txBody>
          <a:bodyPr/>
          <a:lstStyle/>
          <a:p>
            <a:fld id="{F77D4378-6851-454B-97AC-58F0C8FE4F88}" type="datetime1">
              <a:rPr lang="en-US" smtClean="0"/>
              <a:t>5/3/2023</a:t>
            </a:fld>
            <a:endParaRPr lang="en-US" dirty="0"/>
          </a:p>
        </p:txBody>
      </p:sp>
      <p:sp>
        <p:nvSpPr>
          <p:cNvPr id="7" name="Content Placeholder 6"/>
          <p:cNvSpPr>
            <a:spLocks noGrp="1"/>
          </p:cNvSpPr>
          <p:nvPr>
            <p:ph sz="quarter" idx="12"/>
          </p:nvPr>
        </p:nvSpPr>
        <p:spPr>
          <a:xfrm>
            <a:off x="685800" y="1676400"/>
            <a:ext cx="81534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050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981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9144000" cy="6858000"/>
          </a:xfrm>
        </p:spPr>
        <p:txBody>
          <a:bodyPr anchor="ctr"/>
          <a:lstStyle>
            <a:lvl1pPr algn="ctr">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5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729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9"/>
          <p:cNvSpPr>
            <a:spLocks noGrp="1" noChangeArrowheads="1"/>
          </p:cNvSpPr>
          <p:nvPr>
            <p:ph type="title"/>
          </p:nvPr>
        </p:nvSpPr>
        <p:spPr bwMode="auto">
          <a:xfrm>
            <a:off x="685800" y="457200"/>
            <a:ext cx="8250238"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3082" name="Rectangle 10"/>
          <p:cNvSpPr>
            <a:spLocks noGrp="1" noChangeArrowheads="1"/>
          </p:cNvSpPr>
          <p:nvPr>
            <p:ph type="body" idx="1"/>
          </p:nvPr>
        </p:nvSpPr>
        <p:spPr bwMode="auto">
          <a:xfrm>
            <a:off x="685800" y="2017713"/>
            <a:ext cx="8153400" cy="3697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84" name="Rectangle 12"/>
          <p:cNvSpPr>
            <a:spLocks noGrp="1" noChangeArrowheads="1"/>
          </p:cNvSpPr>
          <p:nvPr>
            <p:ph type="ftr" sz="quarter" idx="3"/>
          </p:nvPr>
        </p:nvSpPr>
        <p:spPr bwMode="auto">
          <a:xfrm>
            <a:off x="2133600" y="6400800"/>
            <a:ext cx="6629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b="0" i="0">
                <a:solidFill>
                  <a:schemeClr val="tx2"/>
                </a:solidFill>
                <a:latin typeface="Arial"/>
                <a:cs typeface="Arial"/>
              </a:defRPr>
            </a:lvl1pPr>
          </a:lstStyle>
          <a:p>
            <a:r>
              <a:rPr lang="en-US"/>
              <a:t>BINGHAMTON UNIVERSITY</a:t>
            </a:r>
            <a:endParaRPr lang="en-US" dirty="0"/>
          </a:p>
        </p:txBody>
      </p:sp>
      <p:sp>
        <p:nvSpPr>
          <p:cNvPr id="11" name="Rectangle 12"/>
          <p:cNvSpPr>
            <a:spLocks noGrp="1" noChangeArrowheads="1"/>
          </p:cNvSpPr>
          <p:nvPr>
            <p:ph type="dt" sz="half" idx="2"/>
          </p:nvPr>
        </p:nvSpPr>
        <p:spPr>
          <a:xfrm>
            <a:off x="457200" y="6400800"/>
            <a:ext cx="1600200" cy="304800"/>
          </a:xfrm>
          <a:prstGeom prst="rect">
            <a:avLst/>
          </a:prstGeom>
        </p:spPr>
        <p:txBody>
          <a:bodyPr anchor="b" anchorCtr="0"/>
          <a:lstStyle>
            <a:lvl1pPr>
              <a:defRPr sz="1000" b="0" i="0">
                <a:solidFill>
                  <a:schemeClr val="tx2"/>
                </a:solidFill>
                <a:latin typeface="Arial"/>
                <a:cs typeface="Arial"/>
              </a:defRPr>
            </a:lvl1pPr>
          </a:lstStyle>
          <a:p>
            <a:fld id="{0519522B-8997-A049-A1A8-AB8406F3A8E3}" type="datetime1">
              <a:rPr lang="en-US" smtClean="0"/>
              <a:t>5/3/2023</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 id="2147483674" r:id="rId4"/>
    <p:sldLayoutId id="2147483678" r:id="rId5"/>
    <p:sldLayoutId id="2147483679" r:id="rId6"/>
    <p:sldLayoutId id="2147483681" r:id="rId7"/>
    <p:sldLayoutId id="2147483682" r:id="rId8"/>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81"/>
                                        </p:tgtEl>
                                        <p:attrNameLst>
                                          <p:attrName>style.visibility</p:attrName>
                                        </p:attrNameLst>
                                      </p:cBhvr>
                                      <p:to>
                                        <p:strVal val="visible"/>
                                      </p:to>
                                    </p:set>
                                    <p:animEffect transition="in" filter="fade">
                                      <p:cBhvr>
                                        <p:cTn id="7" dur="500"/>
                                        <p:tgtEl>
                                          <p:spTgt spid="30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2">
                                            <p:txEl>
                                              <p:pRg st="0" end="0"/>
                                            </p:txEl>
                                          </p:spTgt>
                                        </p:tgtEl>
                                        <p:attrNameLst>
                                          <p:attrName>style.visibility</p:attrName>
                                        </p:attrNameLst>
                                      </p:cBhvr>
                                      <p:to>
                                        <p:strVal val="visible"/>
                                      </p:to>
                                    </p:set>
                                    <p:animEffect transition="in" filter="fade">
                                      <p:cBhvr>
                                        <p:cTn id="11" dur="500"/>
                                        <p:tgtEl>
                                          <p:spTgt spid="308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082">
                                            <p:txEl>
                                              <p:pRg st="1" end="1"/>
                                            </p:txEl>
                                          </p:spTgt>
                                        </p:tgtEl>
                                        <p:attrNameLst>
                                          <p:attrName>style.visibility</p:attrName>
                                        </p:attrNameLst>
                                      </p:cBhvr>
                                      <p:to>
                                        <p:strVal val="visible"/>
                                      </p:to>
                                    </p:set>
                                    <p:animEffect transition="in" filter="fade">
                                      <p:cBhvr>
                                        <p:cTn id="14" dur="500"/>
                                        <p:tgtEl>
                                          <p:spTgt spid="308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82">
                                            <p:txEl>
                                              <p:pRg st="2" end="2"/>
                                            </p:txEl>
                                          </p:spTgt>
                                        </p:tgtEl>
                                        <p:attrNameLst>
                                          <p:attrName>style.visibility</p:attrName>
                                        </p:attrNameLst>
                                      </p:cBhvr>
                                      <p:to>
                                        <p:strVal val="visible"/>
                                      </p:to>
                                    </p:set>
                                    <p:animEffect transition="in" filter="fade">
                                      <p:cBhvr>
                                        <p:cTn id="17" dur="500"/>
                                        <p:tgtEl>
                                          <p:spTgt spid="308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82">
                                            <p:txEl>
                                              <p:pRg st="3" end="3"/>
                                            </p:txEl>
                                          </p:spTgt>
                                        </p:tgtEl>
                                        <p:attrNameLst>
                                          <p:attrName>style.visibility</p:attrName>
                                        </p:attrNameLst>
                                      </p:cBhvr>
                                      <p:to>
                                        <p:strVal val="visible"/>
                                      </p:to>
                                    </p:set>
                                    <p:animEffect transition="in" filter="fade">
                                      <p:cBhvr>
                                        <p:cTn id="20" dur="500"/>
                                        <p:tgtEl>
                                          <p:spTgt spid="308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82">
                                            <p:txEl>
                                              <p:pRg st="4" end="4"/>
                                            </p:txEl>
                                          </p:spTgt>
                                        </p:tgtEl>
                                        <p:attrNameLst>
                                          <p:attrName>style.visibility</p:attrName>
                                        </p:attrNameLst>
                                      </p:cBhvr>
                                      <p:to>
                                        <p:strVal val="visible"/>
                                      </p:to>
                                    </p:set>
                                    <p:animEffect transition="in" filter="fade">
                                      <p:cBhvr>
                                        <p:cTn id="23" dur="500"/>
                                        <p:tgtEl>
                                          <p:spTgt spid="3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82" grpId="0" build="p">
        <p:tmplLst>
          <p:tmpl lvl="1">
            <p:tnLst>
              <p:par>
                <p:cTn presetID="10" presetClass="entr" presetSubtype="0" fill="hold" nodeType="afterEffect">
                  <p:stCondLst>
                    <p:cond delay="0"/>
                  </p:stCondLst>
                  <p:childTnLst>
                    <p:set>
                      <p:cBhvr>
                        <p:cTn dur="1" fill="hold">
                          <p:stCondLst>
                            <p:cond delay="0"/>
                          </p:stCondLst>
                        </p:cTn>
                        <p:tgtEl>
                          <p:spTgt spid="3082"/>
                        </p:tgtEl>
                        <p:attrNameLst>
                          <p:attrName>style.visibility</p:attrName>
                        </p:attrNameLst>
                      </p:cBhvr>
                      <p:to>
                        <p:strVal val="visible"/>
                      </p:to>
                    </p:set>
                    <p:animEffect transition="in" filter="fade">
                      <p:cBhvr>
                        <p:cTn dur="500"/>
                        <p:tgtEl>
                          <p:spTgt spid="308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082"/>
                        </p:tgtEl>
                        <p:attrNameLst>
                          <p:attrName>style.visibility</p:attrName>
                        </p:attrNameLst>
                      </p:cBhvr>
                      <p:to>
                        <p:strVal val="visible"/>
                      </p:to>
                    </p:set>
                    <p:animEffect transition="in" filter="fade">
                      <p:cBhvr>
                        <p:cTn dur="500"/>
                        <p:tgtEl>
                          <p:spTgt spid="308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082"/>
                        </p:tgtEl>
                        <p:attrNameLst>
                          <p:attrName>style.visibility</p:attrName>
                        </p:attrNameLst>
                      </p:cBhvr>
                      <p:to>
                        <p:strVal val="visible"/>
                      </p:to>
                    </p:set>
                    <p:animEffect transition="in" filter="fade">
                      <p:cBhvr>
                        <p:cTn dur="500"/>
                        <p:tgtEl>
                          <p:spTgt spid="308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082"/>
                        </p:tgtEl>
                        <p:attrNameLst>
                          <p:attrName>style.visibility</p:attrName>
                        </p:attrNameLst>
                      </p:cBhvr>
                      <p:to>
                        <p:strVal val="visible"/>
                      </p:to>
                    </p:set>
                    <p:animEffect transition="in" filter="fade">
                      <p:cBhvr>
                        <p:cTn dur="500"/>
                        <p:tgtEl>
                          <p:spTgt spid="308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082"/>
                        </p:tgtEl>
                        <p:attrNameLst>
                          <p:attrName>style.visibility</p:attrName>
                        </p:attrNameLst>
                      </p:cBhvr>
                      <p:to>
                        <p:strVal val="visible"/>
                      </p:to>
                    </p:set>
                    <p:animEffect transition="in" filter="fade">
                      <p:cBhvr>
                        <p:cTn dur="500"/>
                        <p:tgtEl>
                          <p:spTgt spid="3082"/>
                        </p:tgtEl>
                      </p:cBhvr>
                    </p:animEffect>
                  </p:childTnLst>
                </p:cTn>
              </p:par>
            </p:tnLst>
          </p:tmpl>
        </p:tmplLst>
      </p:bldP>
    </p:bldLst>
  </p:timing>
  <p:hf sldNum="0" hdr="0"/>
  <p:txStyles>
    <p:titleStyle>
      <a:lvl1pPr algn="l" rtl="0" eaLnBrk="1" fontAlgn="base" hangingPunct="1">
        <a:spcBef>
          <a:spcPct val="0"/>
        </a:spcBef>
        <a:spcAft>
          <a:spcPct val="0"/>
        </a:spcAft>
        <a:defRPr sz="3200" b="1" i="0">
          <a:solidFill>
            <a:schemeClr val="accent2"/>
          </a:solidFill>
          <a:latin typeface="Arial"/>
          <a:ea typeface="+mj-ea"/>
          <a:cs typeface="Arial"/>
        </a:defRPr>
      </a:lvl1pPr>
      <a:lvl2pPr algn="l" rtl="0" eaLnBrk="1" fontAlgn="base" hangingPunct="1">
        <a:spcBef>
          <a:spcPct val="0"/>
        </a:spcBef>
        <a:spcAft>
          <a:spcPct val="0"/>
        </a:spcAft>
        <a:defRPr sz="3600" b="1">
          <a:solidFill>
            <a:schemeClr val="bg1"/>
          </a:solidFill>
          <a:latin typeface="Arial Narrow" charset="0"/>
        </a:defRPr>
      </a:lvl2pPr>
      <a:lvl3pPr algn="l" rtl="0" eaLnBrk="1" fontAlgn="base" hangingPunct="1">
        <a:spcBef>
          <a:spcPct val="0"/>
        </a:spcBef>
        <a:spcAft>
          <a:spcPct val="0"/>
        </a:spcAft>
        <a:defRPr sz="3600" b="1">
          <a:solidFill>
            <a:schemeClr val="bg1"/>
          </a:solidFill>
          <a:latin typeface="Arial Narrow" charset="0"/>
        </a:defRPr>
      </a:lvl3pPr>
      <a:lvl4pPr algn="l" rtl="0" eaLnBrk="1" fontAlgn="base" hangingPunct="1">
        <a:spcBef>
          <a:spcPct val="0"/>
        </a:spcBef>
        <a:spcAft>
          <a:spcPct val="0"/>
        </a:spcAft>
        <a:defRPr sz="3600" b="1">
          <a:solidFill>
            <a:schemeClr val="bg1"/>
          </a:solidFill>
          <a:latin typeface="Arial Narrow" charset="0"/>
        </a:defRPr>
      </a:lvl4pPr>
      <a:lvl5pPr algn="l" rtl="0" eaLnBrk="1" fontAlgn="base" hangingPunct="1">
        <a:spcBef>
          <a:spcPct val="0"/>
        </a:spcBef>
        <a:spcAft>
          <a:spcPct val="0"/>
        </a:spcAft>
        <a:defRPr sz="3600" b="1">
          <a:solidFill>
            <a:schemeClr val="bg1"/>
          </a:solidFill>
          <a:latin typeface="Arial Narrow" charset="0"/>
        </a:defRPr>
      </a:lvl5pPr>
      <a:lvl6pPr marL="457200" algn="l" rtl="0" eaLnBrk="1" fontAlgn="base" hangingPunct="1">
        <a:spcBef>
          <a:spcPct val="0"/>
        </a:spcBef>
        <a:spcAft>
          <a:spcPct val="0"/>
        </a:spcAft>
        <a:defRPr sz="3600" b="1">
          <a:solidFill>
            <a:schemeClr val="bg1"/>
          </a:solidFill>
          <a:latin typeface="Arial Narrow" charset="0"/>
        </a:defRPr>
      </a:lvl6pPr>
      <a:lvl7pPr marL="914400" algn="l" rtl="0" eaLnBrk="1" fontAlgn="base" hangingPunct="1">
        <a:spcBef>
          <a:spcPct val="0"/>
        </a:spcBef>
        <a:spcAft>
          <a:spcPct val="0"/>
        </a:spcAft>
        <a:defRPr sz="3600" b="1">
          <a:solidFill>
            <a:schemeClr val="bg1"/>
          </a:solidFill>
          <a:latin typeface="Arial Narrow" charset="0"/>
        </a:defRPr>
      </a:lvl7pPr>
      <a:lvl8pPr marL="1371600" algn="l" rtl="0" eaLnBrk="1" fontAlgn="base" hangingPunct="1">
        <a:spcBef>
          <a:spcPct val="0"/>
        </a:spcBef>
        <a:spcAft>
          <a:spcPct val="0"/>
        </a:spcAft>
        <a:defRPr sz="3600" b="1">
          <a:solidFill>
            <a:schemeClr val="bg1"/>
          </a:solidFill>
          <a:latin typeface="Arial Narrow" charset="0"/>
        </a:defRPr>
      </a:lvl8pPr>
      <a:lvl9pPr marL="1828800" algn="l" rtl="0" eaLnBrk="1" fontAlgn="base" hangingPunct="1">
        <a:spcBef>
          <a:spcPct val="0"/>
        </a:spcBef>
        <a:spcAft>
          <a:spcPct val="0"/>
        </a:spcAft>
        <a:defRPr sz="3600" b="1">
          <a:solidFill>
            <a:schemeClr val="bg1"/>
          </a:solidFill>
          <a:latin typeface="Arial Narrow" charset="0"/>
        </a:defRPr>
      </a:lvl9pPr>
    </p:titleStyle>
    <p:bodyStyle>
      <a:lvl1pPr marL="0" indent="0" algn="l" rtl="0" eaLnBrk="1" fontAlgn="base" hangingPunct="1">
        <a:spcBef>
          <a:spcPts val="900"/>
        </a:spcBef>
        <a:spcAft>
          <a:spcPct val="0"/>
        </a:spcAft>
        <a:buClr>
          <a:srgbClr val="DED199"/>
        </a:buClr>
        <a:buSzPct val="60000"/>
        <a:buFontTx/>
        <a:buNone/>
        <a:defRPr sz="2400" b="0" i="0">
          <a:solidFill>
            <a:schemeClr val="tx1"/>
          </a:solidFill>
          <a:latin typeface="Arial"/>
          <a:ea typeface="+mn-ea"/>
          <a:cs typeface="Arial"/>
        </a:defRPr>
      </a:lvl1pPr>
      <a:lvl2pPr marL="466344" indent="-285750" algn="l" rtl="0" eaLnBrk="1" fontAlgn="base" hangingPunct="1">
        <a:spcBef>
          <a:spcPct val="20000"/>
        </a:spcBef>
        <a:spcAft>
          <a:spcPct val="0"/>
        </a:spcAft>
        <a:buClr>
          <a:schemeClr val="accent1"/>
        </a:buClr>
        <a:buSzPct val="55000"/>
        <a:buFont typeface="Wingdings" charset="2"/>
        <a:buChar char="n"/>
        <a:defRPr sz="2000" b="0" i="0">
          <a:solidFill>
            <a:schemeClr val="tx1"/>
          </a:solidFill>
          <a:latin typeface="Arial"/>
          <a:ea typeface="Geneva" charset="-128"/>
          <a:cs typeface="Arial"/>
        </a:defRPr>
      </a:lvl2pPr>
      <a:lvl3pPr marL="761238" indent="-285750" algn="l" rtl="0" eaLnBrk="1" fontAlgn="base" hangingPunct="1">
        <a:spcBef>
          <a:spcPct val="20000"/>
        </a:spcBef>
        <a:spcAft>
          <a:spcPct val="0"/>
        </a:spcAft>
        <a:buClr>
          <a:srgbClr val="006F51"/>
        </a:buClr>
        <a:buSzPct val="100000"/>
        <a:buFont typeface="Wingdings" charset="2"/>
        <a:buChar char="§"/>
        <a:defRPr sz="1800" b="0" i="0">
          <a:solidFill>
            <a:schemeClr val="tx1"/>
          </a:solidFill>
          <a:latin typeface="Arial"/>
          <a:ea typeface="Geneva" charset="-128"/>
          <a:cs typeface="Arial"/>
        </a:defRPr>
      </a:lvl3pPr>
      <a:lvl4pPr marL="1005840" indent="-228600" algn="l" rtl="0" eaLnBrk="1" fontAlgn="base" hangingPunct="1">
        <a:spcBef>
          <a:spcPct val="20000"/>
        </a:spcBef>
        <a:spcAft>
          <a:spcPct val="0"/>
        </a:spcAft>
        <a:buClr>
          <a:schemeClr val="bg2"/>
        </a:buClr>
        <a:buSzPct val="55000"/>
        <a:buFont typeface="Wingdings" charset="2"/>
        <a:buChar char="n"/>
        <a:defRPr sz="1600" b="0" i="0">
          <a:solidFill>
            <a:schemeClr val="tx1"/>
          </a:solidFill>
          <a:latin typeface="Arial"/>
          <a:ea typeface="Geneva" charset="-128"/>
          <a:cs typeface="Arial"/>
        </a:defRPr>
      </a:lvl4pPr>
      <a:lvl5pPr marL="1371600" indent="-228600" algn="l" rtl="0" eaLnBrk="1" fontAlgn="base" hangingPunct="1">
        <a:spcBef>
          <a:spcPct val="20000"/>
        </a:spcBef>
        <a:spcAft>
          <a:spcPct val="0"/>
        </a:spcAft>
        <a:buClr>
          <a:schemeClr val="bg2"/>
        </a:buClr>
        <a:buSzPct val="50000"/>
        <a:buFont typeface="Wingdings" charset="2"/>
        <a:buChar char="n"/>
        <a:defRPr sz="1600" b="0" i="0">
          <a:solidFill>
            <a:schemeClr val="tx1"/>
          </a:solidFill>
          <a:latin typeface="Arial"/>
          <a:ea typeface="Geneva" charset="-128"/>
          <a:cs typeface="Arial"/>
        </a:defRPr>
      </a:lvl5pPr>
      <a:lvl6pPr marL="2514600" indent="-228600" algn="l" rtl="0" eaLnBrk="1" fontAlgn="base" hangingPunct="1">
        <a:spcBef>
          <a:spcPct val="20000"/>
        </a:spcBef>
        <a:spcAft>
          <a:spcPct val="0"/>
        </a:spcAft>
        <a:buClr>
          <a:srgbClr val="006F51"/>
        </a:buClr>
        <a:buSzPct val="50000"/>
        <a:buFont typeface="Wingdings" charset="2"/>
        <a:buChar char="n"/>
        <a:defRPr sz="2000">
          <a:solidFill>
            <a:schemeClr val="tx1"/>
          </a:solidFill>
          <a:latin typeface="+mn-lt"/>
          <a:ea typeface="Geneva" charset="-128"/>
        </a:defRPr>
      </a:lvl6pPr>
      <a:lvl7pPr marL="2971800" indent="-228600" algn="l" rtl="0" eaLnBrk="1" fontAlgn="base" hangingPunct="1">
        <a:spcBef>
          <a:spcPct val="20000"/>
        </a:spcBef>
        <a:spcAft>
          <a:spcPct val="0"/>
        </a:spcAft>
        <a:buClr>
          <a:srgbClr val="006F51"/>
        </a:buClr>
        <a:buSzPct val="50000"/>
        <a:buFont typeface="Wingdings" charset="2"/>
        <a:buChar char="n"/>
        <a:defRPr sz="2000">
          <a:solidFill>
            <a:schemeClr val="tx1"/>
          </a:solidFill>
          <a:latin typeface="+mn-lt"/>
          <a:ea typeface="Geneva" charset="-128"/>
        </a:defRPr>
      </a:lvl7pPr>
      <a:lvl8pPr marL="3429000" indent="-228600" algn="l" rtl="0" eaLnBrk="1" fontAlgn="base" hangingPunct="1">
        <a:spcBef>
          <a:spcPct val="20000"/>
        </a:spcBef>
        <a:spcAft>
          <a:spcPct val="0"/>
        </a:spcAft>
        <a:buClr>
          <a:srgbClr val="006F51"/>
        </a:buClr>
        <a:buSzPct val="50000"/>
        <a:buFont typeface="Wingdings" charset="2"/>
        <a:buChar char="n"/>
        <a:defRPr sz="2000">
          <a:solidFill>
            <a:schemeClr val="tx1"/>
          </a:solidFill>
          <a:latin typeface="+mn-lt"/>
          <a:ea typeface="Geneva" charset="-128"/>
        </a:defRPr>
      </a:lvl8pPr>
      <a:lvl9pPr marL="3886200" indent="-228600" algn="l" rtl="0" eaLnBrk="1" fontAlgn="base" hangingPunct="1">
        <a:spcBef>
          <a:spcPct val="20000"/>
        </a:spcBef>
        <a:spcAft>
          <a:spcPct val="0"/>
        </a:spcAft>
        <a:buClr>
          <a:srgbClr val="006F51"/>
        </a:buClr>
        <a:buSzPct val="50000"/>
        <a:buFont typeface="Wingdings" charset="2"/>
        <a:buChar char="n"/>
        <a:defRPr sz="2000">
          <a:solidFill>
            <a:schemeClr val="tx1"/>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967" b="967"/>
          <a:stretch>
            <a:fillRect/>
          </a:stretch>
        </p:blipFill>
        <p:spPr/>
      </p:pic>
      <p:sp>
        <p:nvSpPr>
          <p:cNvPr id="3" name="Title 2"/>
          <p:cNvSpPr>
            <a:spLocks noGrp="1"/>
          </p:cNvSpPr>
          <p:nvPr>
            <p:ph type="ctrTitle"/>
          </p:nvPr>
        </p:nvSpPr>
        <p:spPr>
          <a:xfrm>
            <a:off x="152400" y="170923"/>
            <a:ext cx="7772400" cy="1066800"/>
          </a:xfrm>
        </p:spPr>
        <p:txBody>
          <a:bodyPr/>
          <a:lstStyle/>
          <a:p>
            <a:r>
              <a:rPr lang="en-US" dirty="0">
                <a:latin typeface="Book Antiqua" panose="02040602050305030304" pitchFamily="18" charset="0"/>
              </a:rPr>
              <a:t>“Traffic Flow Simulation Using the Burgers Equation”</a:t>
            </a:r>
          </a:p>
        </p:txBody>
      </p:sp>
      <p:pic>
        <p:nvPicPr>
          <p:cNvPr id="5" name="Picture 4" descr="BU_logo_white2.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248400" y="5486400"/>
            <a:ext cx="2034938" cy="667277"/>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1D42648B-AB44-D555-4574-6EA001B5AD52}"/>
              </a:ext>
            </a:extLst>
          </p:cNvPr>
          <p:cNvSpPr txBox="1"/>
          <p:nvPr/>
        </p:nvSpPr>
        <p:spPr>
          <a:xfrm>
            <a:off x="126022" y="1295400"/>
            <a:ext cx="7874977" cy="461665"/>
          </a:xfrm>
          <a:prstGeom prst="rect">
            <a:avLst/>
          </a:prstGeom>
          <a:noFill/>
        </p:spPr>
        <p:txBody>
          <a:bodyPr wrap="square">
            <a:spAutoFit/>
          </a:bodyPr>
          <a:lstStyle/>
          <a:p>
            <a:r>
              <a:rPr lang="it-IT" sz="2400" b="1" dirty="0">
                <a:solidFill>
                  <a:schemeClr val="bg1"/>
                </a:solidFill>
                <a:latin typeface="Book Antiqua" panose="02040602050305030304" pitchFamily="18" charset="0"/>
              </a:rPr>
              <a:t>By: Malak Fora, Rahul Gupta, Ye Chen, Saif AL-Nimer</a:t>
            </a:r>
          </a:p>
        </p:txBody>
      </p:sp>
      <p:sp>
        <p:nvSpPr>
          <p:cNvPr id="2" name="TextBox 1">
            <a:extLst>
              <a:ext uri="{FF2B5EF4-FFF2-40B4-BE49-F238E27FC236}">
                <a16:creationId xmlns:a16="http://schemas.microsoft.com/office/drawing/2014/main" id="{B8513AAA-1C9B-9339-2DDA-AE9FEE6B4167}"/>
              </a:ext>
            </a:extLst>
          </p:cNvPr>
          <p:cNvSpPr txBox="1"/>
          <p:nvPr/>
        </p:nvSpPr>
        <p:spPr>
          <a:xfrm>
            <a:off x="304800" y="1840468"/>
            <a:ext cx="2590800" cy="369332"/>
          </a:xfrm>
          <a:prstGeom prst="rect">
            <a:avLst/>
          </a:prstGeom>
          <a:noFill/>
        </p:spPr>
        <p:txBody>
          <a:bodyPr wrap="square" rtlCol="0">
            <a:spAutoFit/>
          </a:bodyPr>
          <a:lstStyle/>
          <a:p>
            <a:r>
              <a:rPr lang="en-US" b="1" dirty="0">
                <a:solidFill>
                  <a:schemeClr val="bg1"/>
                </a:solidFill>
                <a:latin typeface="Book Antiqua" panose="02040602050305030304" pitchFamily="18" charset="0"/>
              </a:rPr>
              <a:t>Prof. Hiroki </a:t>
            </a:r>
            <a:r>
              <a:rPr lang="en-US" b="1" dirty="0" err="1">
                <a:solidFill>
                  <a:schemeClr val="bg1"/>
                </a:solidFill>
                <a:latin typeface="Book Antiqua" panose="02040602050305030304" pitchFamily="18" charset="0"/>
              </a:rPr>
              <a:t>Sayama</a:t>
            </a:r>
            <a:endParaRPr lang="en-US" b="1"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1302965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dirty="0">
                <a:latin typeface="Book Antiqua" panose="02040602050305030304" pitchFamily="18" charset="0"/>
              </a:rPr>
              <a:t>Results Analysis</a:t>
            </a:r>
          </a:p>
        </p:txBody>
      </p:sp>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p>
        </p:txBody>
      </p:sp>
      <p:pic>
        <p:nvPicPr>
          <p:cNvPr id="7" name="图片 8" descr="图表, 直方图&#10;&#10;已自动生成说明">
            <a:extLst>
              <a:ext uri="{FF2B5EF4-FFF2-40B4-BE49-F238E27FC236}">
                <a16:creationId xmlns:a16="http://schemas.microsoft.com/office/drawing/2014/main" id="{03B52CE8-0449-33D2-281A-BCBBDA4FA2C4}"/>
              </a:ext>
            </a:extLst>
          </p:cNvPr>
          <p:cNvPicPr>
            <a:picLocks noGrp="1" noChangeAspect="1"/>
          </p:cNvPicPr>
          <p:nvPr>
            <p:ph idx="1"/>
          </p:nvPr>
        </p:nvPicPr>
        <p:blipFill>
          <a:blip r:embed="rId3"/>
          <a:stretch>
            <a:fillRect/>
          </a:stretch>
        </p:blipFill>
        <p:spPr>
          <a:xfrm>
            <a:off x="628418" y="1955296"/>
            <a:ext cx="8134350" cy="3800475"/>
          </a:xfrm>
        </p:spPr>
      </p:pic>
    </p:spTree>
    <p:extLst>
      <p:ext uri="{BB962C8B-B14F-4D97-AF65-F5344CB8AC3E}">
        <p14:creationId xmlns:p14="http://schemas.microsoft.com/office/powerpoint/2010/main" val="3279497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dirty="0">
                <a:latin typeface="Book Antiqua" panose="02040602050305030304" pitchFamily="18" charset="0"/>
              </a:rPr>
              <a:t>Results Analysis</a:t>
            </a:r>
          </a:p>
        </p:txBody>
      </p:sp>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p>
        </p:txBody>
      </p:sp>
      <p:pic>
        <p:nvPicPr>
          <p:cNvPr id="8" name="图片 8" descr="图表, 直方图&#10;&#10;已自动生成说明">
            <a:extLst>
              <a:ext uri="{FF2B5EF4-FFF2-40B4-BE49-F238E27FC236}">
                <a16:creationId xmlns:a16="http://schemas.microsoft.com/office/drawing/2014/main" id="{9B9669BA-C99C-A0FF-D699-92126EE2E6D8}"/>
              </a:ext>
            </a:extLst>
          </p:cNvPr>
          <p:cNvPicPr>
            <a:picLocks noGrp="1" noChangeAspect="1"/>
          </p:cNvPicPr>
          <p:nvPr>
            <p:ph idx="1"/>
          </p:nvPr>
        </p:nvPicPr>
        <p:blipFill>
          <a:blip r:embed="rId3"/>
          <a:stretch>
            <a:fillRect/>
          </a:stretch>
        </p:blipFill>
        <p:spPr>
          <a:xfrm>
            <a:off x="577191" y="1945539"/>
            <a:ext cx="7991475" cy="3686175"/>
          </a:xfrm>
        </p:spPr>
      </p:pic>
    </p:spTree>
    <p:extLst>
      <p:ext uri="{BB962C8B-B14F-4D97-AF65-F5344CB8AC3E}">
        <p14:creationId xmlns:p14="http://schemas.microsoft.com/office/powerpoint/2010/main" val="1183344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dirty="0">
                <a:latin typeface="Book Antiqua" panose="02040602050305030304" pitchFamily="18" charset="0"/>
              </a:rPr>
              <a:t>Results Analysis</a:t>
            </a:r>
            <a:endParaRPr lang="zh-CN" altLang="en-US"/>
          </a:p>
        </p:txBody>
      </p:sp>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p>
        </p:txBody>
      </p:sp>
      <p:pic>
        <p:nvPicPr>
          <p:cNvPr id="7" name="图片 8" descr="图表, 条形图, 直方图&#10;&#10;已自动生成说明">
            <a:extLst>
              <a:ext uri="{FF2B5EF4-FFF2-40B4-BE49-F238E27FC236}">
                <a16:creationId xmlns:a16="http://schemas.microsoft.com/office/drawing/2014/main" id="{F07A34BB-2891-95FA-09D8-3DFC5BFF0EEC}"/>
              </a:ext>
            </a:extLst>
          </p:cNvPr>
          <p:cNvPicPr>
            <a:picLocks noGrp="1" noChangeAspect="1"/>
          </p:cNvPicPr>
          <p:nvPr>
            <p:ph idx="1"/>
          </p:nvPr>
        </p:nvPicPr>
        <p:blipFill>
          <a:blip r:embed="rId3"/>
          <a:stretch>
            <a:fillRect/>
          </a:stretch>
        </p:blipFill>
        <p:spPr>
          <a:xfrm>
            <a:off x="596242" y="1835537"/>
            <a:ext cx="7953375" cy="3638550"/>
          </a:xfrm>
        </p:spPr>
      </p:pic>
    </p:spTree>
    <p:extLst>
      <p:ext uri="{BB962C8B-B14F-4D97-AF65-F5344CB8AC3E}">
        <p14:creationId xmlns:p14="http://schemas.microsoft.com/office/powerpoint/2010/main" val="3641182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dirty="0">
                <a:latin typeface="Book Antiqua" panose="02040602050305030304" pitchFamily="18" charset="0"/>
              </a:rPr>
              <a:t>Results Analysis</a:t>
            </a:r>
          </a:p>
        </p:txBody>
      </p:sp>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p>
        </p:txBody>
      </p:sp>
      <p:pic>
        <p:nvPicPr>
          <p:cNvPr id="7" name="图片 8" descr="图表, 直方图&#10;&#10;已自动生成说明">
            <a:extLst>
              <a:ext uri="{FF2B5EF4-FFF2-40B4-BE49-F238E27FC236}">
                <a16:creationId xmlns:a16="http://schemas.microsoft.com/office/drawing/2014/main" id="{28F89CAF-69A7-691B-1840-0D6EAF7D464A}"/>
              </a:ext>
            </a:extLst>
          </p:cNvPr>
          <p:cNvPicPr>
            <a:picLocks noGrp="1" noChangeAspect="1"/>
          </p:cNvPicPr>
          <p:nvPr>
            <p:ph idx="1"/>
          </p:nvPr>
        </p:nvPicPr>
        <p:blipFill>
          <a:blip r:embed="rId3"/>
          <a:stretch>
            <a:fillRect/>
          </a:stretch>
        </p:blipFill>
        <p:spPr>
          <a:xfrm>
            <a:off x="687077" y="1719262"/>
            <a:ext cx="7972425" cy="3648075"/>
          </a:xfrm>
        </p:spPr>
      </p:pic>
    </p:spTree>
    <p:extLst>
      <p:ext uri="{BB962C8B-B14F-4D97-AF65-F5344CB8AC3E}">
        <p14:creationId xmlns:p14="http://schemas.microsoft.com/office/powerpoint/2010/main" val="2374317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dirty="0">
                <a:latin typeface="Book Antiqua" panose="02040602050305030304" pitchFamily="18" charset="0"/>
              </a:rPr>
              <a:t>Results Analysis</a:t>
            </a:r>
            <a:endParaRPr lang="zh-CN" altLang="en-US" dirty="0">
              <a:latin typeface="Book Antiqua" panose="02040602050305030304" pitchFamily="18" charset="0"/>
            </a:endParaRPr>
          </a:p>
        </p:txBody>
      </p:sp>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p>
        </p:txBody>
      </p:sp>
      <p:pic>
        <p:nvPicPr>
          <p:cNvPr id="7" name="图片 8" descr="图示&#10;&#10;已自动生成说明">
            <a:extLst>
              <a:ext uri="{FF2B5EF4-FFF2-40B4-BE49-F238E27FC236}">
                <a16:creationId xmlns:a16="http://schemas.microsoft.com/office/drawing/2014/main" id="{7F83F051-0674-FCA5-C5CC-9C9EACB10562}"/>
              </a:ext>
            </a:extLst>
          </p:cNvPr>
          <p:cNvPicPr>
            <a:picLocks noGrp="1" noChangeAspect="1"/>
          </p:cNvPicPr>
          <p:nvPr>
            <p:ph idx="1"/>
          </p:nvPr>
        </p:nvPicPr>
        <p:blipFill>
          <a:blip r:embed="rId2"/>
          <a:stretch>
            <a:fillRect/>
          </a:stretch>
        </p:blipFill>
        <p:spPr>
          <a:xfrm>
            <a:off x="690214" y="1717636"/>
            <a:ext cx="7943850" cy="3629025"/>
          </a:xfrm>
        </p:spPr>
      </p:pic>
    </p:spTree>
    <p:extLst>
      <p:ext uri="{BB962C8B-B14F-4D97-AF65-F5344CB8AC3E}">
        <p14:creationId xmlns:p14="http://schemas.microsoft.com/office/powerpoint/2010/main" val="897039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4FDB-78AC-5751-CD4C-1E8EA362F949}"/>
              </a:ext>
            </a:extLst>
          </p:cNvPr>
          <p:cNvSpPr>
            <a:spLocks noGrp="1"/>
          </p:cNvSpPr>
          <p:nvPr>
            <p:ph type="title"/>
          </p:nvPr>
        </p:nvSpPr>
        <p:spPr>
          <a:xfrm>
            <a:off x="637381" y="750277"/>
            <a:ext cx="8250238" cy="1066800"/>
          </a:xfrm>
        </p:spPr>
        <p:txBody>
          <a:bodyPr/>
          <a:lstStyle/>
          <a:p>
            <a:pPr algn="ctr"/>
            <a:r>
              <a:rPr kumimoji="0" lang="en-US" sz="3200" b="1" i="0" u="none" strike="noStrike" kern="0" cap="none" spc="0" normalizeH="0" baseline="0" noProof="0" dirty="0">
                <a:ln>
                  <a:noFill/>
                </a:ln>
                <a:solidFill>
                  <a:srgbClr val="6CC24A"/>
                </a:solidFill>
                <a:effectLst/>
                <a:uLnTx/>
                <a:uFillTx/>
                <a:latin typeface="Book Antiqua"/>
                <a:ea typeface="+mj-ea"/>
                <a:cs typeface="Arial"/>
              </a:rPr>
              <a:t>Conclusion and Future Work</a:t>
            </a:r>
            <a:endParaRPr lang="en-US" dirty="0"/>
          </a:p>
        </p:txBody>
      </p:sp>
      <p:sp>
        <p:nvSpPr>
          <p:cNvPr id="3" name="Content Placeholder 2">
            <a:extLst>
              <a:ext uri="{FF2B5EF4-FFF2-40B4-BE49-F238E27FC236}">
                <a16:creationId xmlns:a16="http://schemas.microsoft.com/office/drawing/2014/main" id="{7934413C-8A56-9D7C-4D7C-F32986FD013D}"/>
              </a:ext>
            </a:extLst>
          </p:cNvPr>
          <p:cNvSpPr>
            <a:spLocks noGrp="1"/>
          </p:cNvSpPr>
          <p:nvPr>
            <p:ph idx="1"/>
          </p:nvPr>
        </p:nvSpPr>
        <p:spPr/>
        <p:txBody>
          <a:bodyPr/>
          <a:lstStyle/>
          <a:p>
            <a:pPr marL="342900" indent="-342900">
              <a:buFont typeface="Wingdings" panose="05000000000000000000" pitchFamily="2" charset="2"/>
              <a:buChar char="q"/>
            </a:pPr>
            <a:r>
              <a:rPr lang="en-US" sz="2200" dirty="0">
                <a:latin typeface="Book Antiqua" panose="02040602050305030304" pitchFamily="18" charset="0"/>
              </a:rPr>
              <a:t>Model typically consists of three main components</a:t>
            </a:r>
          </a:p>
          <a:p>
            <a:pPr marL="808990" marR="0" lvl="1" indent="-342900" algn="l" defTabSz="914400" rtl="0" eaLnBrk="1" fontAlgn="base" latinLnBrk="0" hangingPunct="1">
              <a:lnSpc>
                <a:spcPct val="100000"/>
              </a:lnSpc>
              <a:spcBef>
                <a:spcPct val="20000"/>
              </a:spcBef>
              <a:spcAft>
                <a:spcPct val="0"/>
              </a:spcAft>
              <a:buClr>
                <a:srgbClr val="CEDC00"/>
              </a:buClr>
              <a:buSzPct val="66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Book Antiqua" panose="02040602050305030304" pitchFamily="18" charset="0"/>
                <a:ea typeface="Geneva"/>
              </a:rPr>
              <a:t>Traffic demand</a:t>
            </a:r>
            <a:endParaRPr lang="en-US" sz="2000" b="0" i="0" u="none" strike="noStrike" kern="0" cap="none" spc="0" normalizeH="0" baseline="0" noProof="0" dirty="0">
              <a:ln>
                <a:noFill/>
              </a:ln>
              <a:solidFill>
                <a:srgbClr val="000000"/>
              </a:solidFill>
              <a:effectLst/>
              <a:uLnTx/>
              <a:uFillTx/>
              <a:latin typeface="Book Antiqua" panose="02040602050305030304" pitchFamily="18" charset="0"/>
              <a:ea typeface="Geneva"/>
            </a:endParaRPr>
          </a:p>
          <a:p>
            <a:pPr marL="808990" marR="0" lvl="1" indent="-342900" algn="l" defTabSz="914400" rtl="0" eaLnBrk="1" fontAlgn="base" latinLnBrk="0" hangingPunct="1">
              <a:lnSpc>
                <a:spcPct val="100000"/>
              </a:lnSpc>
              <a:spcBef>
                <a:spcPct val="20000"/>
              </a:spcBef>
              <a:spcAft>
                <a:spcPct val="0"/>
              </a:spcAft>
              <a:buClr>
                <a:srgbClr val="CEDC00"/>
              </a:buClr>
              <a:buSzPct val="66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Book Antiqua" panose="02040602050305030304" pitchFamily="18" charset="0"/>
                <a:ea typeface="Geneva"/>
              </a:rPr>
              <a:t>Traffic supply</a:t>
            </a:r>
            <a:endParaRPr kumimoji="0" lang="en-US" sz="2000" b="0" i="0" u="none" strike="noStrike" kern="0" cap="none" spc="0" normalizeH="0" baseline="0" noProof="0" dirty="0">
              <a:ln>
                <a:noFill/>
              </a:ln>
              <a:solidFill>
                <a:srgbClr val="000000"/>
              </a:solidFill>
              <a:effectLst/>
              <a:uLnTx/>
              <a:uFillTx/>
              <a:latin typeface="Book Antiqua" panose="02040602050305030304" pitchFamily="18" charset="0"/>
            </a:endParaRPr>
          </a:p>
          <a:p>
            <a:pPr marL="808990" marR="0" lvl="1" indent="-342900" algn="l" defTabSz="914400" rtl="0" eaLnBrk="1" fontAlgn="base" latinLnBrk="0" hangingPunct="1">
              <a:lnSpc>
                <a:spcPct val="100000"/>
              </a:lnSpc>
              <a:spcBef>
                <a:spcPct val="20000"/>
              </a:spcBef>
              <a:spcAft>
                <a:spcPct val="0"/>
              </a:spcAft>
              <a:buClr>
                <a:srgbClr val="CEDC00"/>
              </a:buClr>
              <a:buSzPct val="66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Book Antiqua" panose="02040602050305030304" pitchFamily="18" charset="0"/>
                <a:ea typeface="Geneva"/>
              </a:rPr>
              <a:t>Traffic control</a:t>
            </a:r>
            <a:endParaRPr lang="en-US" sz="2000" b="0" i="0" u="none" strike="noStrike" kern="0" cap="none" spc="0" normalizeH="0" baseline="0" noProof="0" dirty="0">
              <a:ln>
                <a:noFill/>
              </a:ln>
              <a:solidFill>
                <a:srgbClr val="000000"/>
              </a:solidFill>
              <a:effectLst/>
              <a:uLnTx/>
              <a:uFillTx/>
              <a:latin typeface="Book Antiqua" panose="02040602050305030304" pitchFamily="18" charset="0"/>
              <a:ea typeface="Geneva"/>
            </a:endParaRPr>
          </a:p>
          <a:p>
            <a:pPr marL="342900" indent="-342900">
              <a:buFont typeface="Wingdings" panose="05000000000000000000" pitchFamily="2" charset="2"/>
              <a:buChar char="q"/>
            </a:pPr>
            <a:r>
              <a:rPr lang="en-US" sz="2200" dirty="0">
                <a:latin typeface="Book Antiqua" panose="02040602050305030304" pitchFamily="18" charset="0"/>
              </a:rPr>
              <a:t>Future work</a:t>
            </a:r>
            <a:r>
              <a:rPr lang="en-US" dirty="0">
                <a:latin typeface="Book Antiqua" panose="02040602050305030304" pitchFamily="18" charset="0"/>
              </a:rPr>
              <a:t> </a:t>
            </a:r>
          </a:p>
          <a:p>
            <a:pPr lvl="1">
              <a:buFont typeface="Arial" panose="020B0604020202020204" pitchFamily="34" charset="0"/>
              <a:buChar char="•"/>
            </a:pPr>
            <a:r>
              <a:rPr lang="en-US" dirty="0">
                <a:latin typeface="Book Antiqua" panose="02040602050305030304" pitchFamily="18" charset="0"/>
              </a:rPr>
              <a:t>Work on more complex scenarios </a:t>
            </a:r>
          </a:p>
          <a:p>
            <a:pPr marL="809244" lvl="1" indent="-342900">
              <a:buFont typeface="Wingdings" panose="05000000000000000000" pitchFamily="2" charset="2"/>
              <a:buChar char="Ø"/>
            </a:pPr>
            <a:r>
              <a:rPr lang="en-US" dirty="0">
                <a:latin typeface="Book Antiqua" panose="02040602050305030304" pitchFamily="18" charset="0"/>
              </a:rPr>
              <a:t>Car moves diagonally </a:t>
            </a:r>
          </a:p>
          <a:p>
            <a:pPr marL="809244" lvl="1" indent="-342900">
              <a:buFont typeface="Wingdings" panose="05000000000000000000" pitchFamily="2" charset="2"/>
              <a:buChar char="Ø"/>
            </a:pPr>
            <a:r>
              <a:rPr lang="en-US" dirty="0">
                <a:latin typeface="Book Antiqua" panose="02040602050305030304" pitchFamily="18" charset="0"/>
              </a:rPr>
              <a:t>The impact of the entry of new cars  </a:t>
            </a:r>
          </a:p>
          <a:p>
            <a:pPr lvl="1">
              <a:buFont typeface="Arial" panose="020B0604020202020204" pitchFamily="34" charset="0"/>
              <a:buChar char="•"/>
            </a:pPr>
            <a:r>
              <a:rPr lang="en-US" dirty="0">
                <a:latin typeface="Book Antiqua" panose="02040602050305030304" pitchFamily="18" charset="0"/>
              </a:rPr>
              <a:t>Traffic flow optimization</a:t>
            </a:r>
          </a:p>
          <a:p>
            <a:pPr lvl="1">
              <a:buFont typeface="Arial" panose="020B0604020202020204" pitchFamily="34" charset="0"/>
              <a:buChar char="•"/>
            </a:pPr>
            <a:r>
              <a:rPr lang="en-US" dirty="0">
                <a:latin typeface="Book Antiqua" panose="02040602050305030304" pitchFamily="18" charset="0"/>
              </a:rPr>
              <a:t>The impact of autonomous vehicles on traffic flow</a:t>
            </a:r>
          </a:p>
          <a:p>
            <a:endParaRPr lang="en-US" dirty="0">
              <a:latin typeface="Book Antiqua" panose="02040602050305030304" pitchFamily="18" charset="0"/>
            </a:endParaRPr>
          </a:p>
          <a:p>
            <a:pPr marL="342900" indent="-342900">
              <a:buFont typeface="Wingdings" panose="05000000000000000000" pitchFamily="2" charset="2"/>
              <a:buChar char="q"/>
            </a:pPr>
            <a:endParaRPr lang="en-US" dirty="0">
              <a:latin typeface="Book Antiqua" panose="02040602050305030304" pitchFamily="18" charset="0"/>
            </a:endParaRPr>
          </a:p>
          <a:p>
            <a:endParaRPr lang="en-US" dirty="0">
              <a:latin typeface="Book Antiqua" panose="02040602050305030304" pitchFamily="18" charset="0"/>
            </a:endParaRPr>
          </a:p>
        </p:txBody>
      </p:sp>
      <p:sp>
        <p:nvSpPr>
          <p:cNvPr id="4" name="Date Placeholder 3">
            <a:extLst>
              <a:ext uri="{FF2B5EF4-FFF2-40B4-BE49-F238E27FC236}">
                <a16:creationId xmlns:a16="http://schemas.microsoft.com/office/drawing/2014/main" id="{2F705137-FBED-7676-5BBA-AF84DCF4296A}"/>
              </a:ext>
            </a:extLst>
          </p:cNvPr>
          <p:cNvSpPr>
            <a:spLocks noGrp="1"/>
          </p:cNvSpPr>
          <p:nvPr>
            <p:ph type="dt" sz="half" idx="2"/>
          </p:nvPr>
        </p:nvSpPr>
        <p:spPr/>
        <p:txBody>
          <a:bodyPr/>
          <a:lstStyle/>
          <a:p>
            <a:fld id="{191EA7B7-3D91-A846-A25C-AC6C9E71C7C9}" type="datetime1">
              <a:rPr lang="en-US" smtClean="0"/>
              <a:t>5/3/2023</a:t>
            </a:fld>
            <a:endParaRPr lang="en-US"/>
          </a:p>
        </p:txBody>
      </p:sp>
      <p:sp>
        <p:nvSpPr>
          <p:cNvPr id="5" name="Footer Placeholder 4">
            <a:extLst>
              <a:ext uri="{FF2B5EF4-FFF2-40B4-BE49-F238E27FC236}">
                <a16:creationId xmlns:a16="http://schemas.microsoft.com/office/drawing/2014/main" id="{5C7F76C6-F271-FBFE-C2EF-9EAFA8240813}"/>
              </a:ext>
            </a:extLst>
          </p:cNvPr>
          <p:cNvSpPr>
            <a:spLocks noGrp="1"/>
          </p:cNvSpPr>
          <p:nvPr>
            <p:ph type="ftr" sz="quarter" idx="10"/>
          </p:nvPr>
        </p:nvSpPr>
        <p:spPr/>
        <p:txBody>
          <a:bodyPr/>
          <a:lstStyle/>
          <a:p>
            <a:r>
              <a:rPr lang="en-US"/>
              <a:t>BINGHAMTON UNIVERSITY</a:t>
            </a:r>
          </a:p>
        </p:txBody>
      </p:sp>
    </p:spTree>
    <p:extLst>
      <p:ext uri="{BB962C8B-B14F-4D97-AF65-F5344CB8AC3E}">
        <p14:creationId xmlns:p14="http://schemas.microsoft.com/office/powerpoint/2010/main" val="3552322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9DF1D6-440B-5BAC-8F5D-B12B9AB3E5F0}"/>
              </a:ext>
            </a:extLst>
          </p:cNvPr>
          <p:cNvSpPr>
            <a:spLocks noGrp="1"/>
          </p:cNvSpPr>
          <p:nvPr>
            <p:ph type="dt" sz="half" idx="2"/>
          </p:nvPr>
        </p:nvSpPr>
        <p:spPr/>
        <p:txBody>
          <a:bodyPr/>
          <a:lstStyle/>
          <a:p>
            <a:fld id="{191EA7B7-3D91-A846-A25C-AC6C9E71C7C9}" type="datetime1">
              <a:rPr lang="en-US" smtClean="0"/>
              <a:t>5/3/2023</a:t>
            </a:fld>
            <a:endParaRPr lang="en-US" dirty="0"/>
          </a:p>
        </p:txBody>
      </p:sp>
      <p:sp>
        <p:nvSpPr>
          <p:cNvPr id="5" name="Footer Placeholder 4">
            <a:extLst>
              <a:ext uri="{FF2B5EF4-FFF2-40B4-BE49-F238E27FC236}">
                <a16:creationId xmlns:a16="http://schemas.microsoft.com/office/drawing/2014/main" id="{5232AB15-BAB0-78AE-82FB-F141744D3BAF}"/>
              </a:ext>
            </a:extLst>
          </p:cNvPr>
          <p:cNvSpPr>
            <a:spLocks noGrp="1"/>
          </p:cNvSpPr>
          <p:nvPr>
            <p:ph type="ftr" sz="quarter" idx="10"/>
          </p:nvPr>
        </p:nvSpPr>
        <p:spPr/>
        <p:txBody>
          <a:bodyPr/>
          <a:lstStyle/>
          <a:p>
            <a:r>
              <a:rPr lang="en-US"/>
              <a:t>BINGHAMTON UNIVERSITY</a:t>
            </a:r>
            <a:endParaRPr lang="en-US" dirty="0"/>
          </a:p>
        </p:txBody>
      </p:sp>
      <p:pic>
        <p:nvPicPr>
          <p:cNvPr id="6" name="Picture 4">
            <a:extLst>
              <a:ext uri="{FF2B5EF4-FFF2-40B4-BE49-F238E27FC236}">
                <a16:creationId xmlns:a16="http://schemas.microsoft.com/office/drawing/2014/main" id="{54FB0DD8-E252-18EC-09ED-E7D9723F15C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a:ext>
            </a:extLst>
          </a:blip>
          <a:srcRect t="1798"/>
          <a:stretch>
            <a:fillRect/>
          </a:stretch>
        </p:blipFill>
        <p:spPr bwMode="auto">
          <a:xfrm>
            <a:off x="3190682" y="2180432"/>
            <a:ext cx="2762636" cy="2497136"/>
          </a:xfrm>
          <a:prstGeom prst="rect">
            <a:avLst/>
          </a:prstGeom>
          <a:noFill/>
          <a:ln w="9525">
            <a:noFill/>
            <a:miter lim="800000"/>
            <a:headEnd/>
            <a:tailEnd/>
          </a:ln>
        </p:spPr>
      </p:pic>
    </p:spTree>
    <p:extLst>
      <p:ext uri="{BB962C8B-B14F-4D97-AF65-F5344CB8AC3E}">
        <p14:creationId xmlns:p14="http://schemas.microsoft.com/office/powerpoint/2010/main" val="269222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6569-E82F-25EC-376B-05C945810369}"/>
              </a:ext>
            </a:extLst>
          </p:cNvPr>
          <p:cNvSpPr>
            <a:spLocks noGrp="1"/>
          </p:cNvSpPr>
          <p:nvPr>
            <p:ph type="title"/>
          </p:nvPr>
        </p:nvSpPr>
        <p:spPr/>
        <p:txBody>
          <a:bodyPr/>
          <a:lstStyle/>
          <a:p>
            <a:pPr algn="ctr"/>
            <a:r>
              <a:rPr lang="en-US" dirty="0">
                <a:latin typeface="Book Antiqua" panose="02040602050305030304" pitchFamily="18" charset="0"/>
              </a:rPr>
              <a:t>Agenda</a:t>
            </a:r>
          </a:p>
        </p:txBody>
      </p:sp>
      <p:sp>
        <p:nvSpPr>
          <p:cNvPr id="3" name="Content Placeholder 2">
            <a:extLst>
              <a:ext uri="{FF2B5EF4-FFF2-40B4-BE49-F238E27FC236}">
                <a16:creationId xmlns:a16="http://schemas.microsoft.com/office/drawing/2014/main" id="{DFBE2B49-E5B5-B217-7BB5-EDCDC90A7EBD}"/>
              </a:ext>
            </a:extLst>
          </p:cNvPr>
          <p:cNvSpPr>
            <a:spLocks noGrp="1"/>
          </p:cNvSpPr>
          <p:nvPr>
            <p:ph idx="1"/>
          </p:nvPr>
        </p:nvSpPr>
        <p:spPr/>
        <p:txBody>
          <a:bodyPr/>
          <a:lstStyle/>
          <a:p>
            <a:pPr marL="342900" indent="-342900">
              <a:buFont typeface="Wingdings" panose="05000000000000000000" pitchFamily="2" charset="2"/>
              <a:buChar char="q"/>
            </a:pPr>
            <a:r>
              <a:rPr lang="en-US" sz="2200" dirty="0">
                <a:latin typeface="Book Antiqua"/>
              </a:rPr>
              <a:t>Introduction</a:t>
            </a:r>
          </a:p>
          <a:p>
            <a:pPr marL="342900" indent="-342900">
              <a:buFont typeface="Wingdings" panose="05000000000000000000" pitchFamily="2" charset="2"/>
              <a:buChar char="q"/>
            </a:pPr>
            <a:r>
              <a:rPr lang="en-US" sz="2200" dirty="0">
                <a:latin typeface="Book Antiqua"/>
              </a:rPr>
              <a:t>Methodology</a:t>
            </a:r>
          </a:p>
          <a:p>
            <a:pPr marL="342900" indent="-342900">
              <a:buFont typeface="Wingdings" panose="05000000000000000000" pitchFamily="2" charset="2"/>
              <a:buChar char="q"/>
            </a:pPr>
            <a:r>
              <a:rPr lang="en-US" sz="2200" dirty="0">
                <a:latin typeface="Book Antiqua"/>
              </a:rPr>
              <a:t>Results Analysis</a:t>
            </a:r>
            <a:endParaRPr lang="en-US" sz="2200" dirty="0">
              <a:latin typeface="Book Antiqua" panose="02040602050305030304" pitchFamily="18" charset="0"/>
            </a:endParaRPr>
          </a:p>
          <a:p>
            <a:pPr marL="342900" indent="-342900">
              <a:buFont typeface="Wingdings" panose="05000000000000000000" pitchFamily="2" charset="2"/>
              <a:buChar char="q"/>
            </a:pPr>
            <a:r>
              <a:rPr lang="en-US" sz="2200" dirty="0">
                <a:latin typeface="Book Antiqua"/>
              </a:rPr>
              <a:t>Conclusion </a:t>
            </a:r>
          </a:p>
          <a:p>
            <a:pPr marL="342900" indent="-342900">
              <a:buFont typeface="Wingdings" panose="05000000000000000000" pitchFamily="2" charset="2"/>
              <a:buChar char="q"/>
            </a:pPr>
            <a:r>
              <a:rPr lang="en-US" sz="2200" dirty="0">
                <a:latin typeface="Book Antiqua"/>
              </a:rPr>
              <a:t>Future Work</a:t>
            </a:r>
            <a:endParaRPr lang="en-US" sz="2200" dirty="0">
              <a:latin typeface="Book Antiqua" panose="02040602050305030304" pitchFamily="18" charset="0"/>
            </a:endParaRPr>
          </a:p>
        </p:txBody>
      </p:sp>
      <p:sp>
        <p:nvSpPr>
          <p:cNvPr id="4" name="Date Placeholder 3">
            <a:extLst>
              <a:ext uri="{FF2B5EF4-FFF2-40B4-BE49-F238E27FC236}">
                <a16:creationId xmlns:a16="http://schemas.microsoft.com/office/drawing/2014/main" id="{86172D43-FDD3-78BE-6D7B-2A04B51A279C}"/>
              </a:ext>
            </a:extLst>
          </p:cNvPr>
          <p:cNvSpPr>
            <a:spLocks noGrp="1"/>
          </p:cNvSpPr>
          <p:nvPr>
            <p:ph type="dt" sz="half" idx="2"/>
          </p:nvPr>
        </p:nvSpPr>
        <p:spPr/>
        <p:txBody>
          <a:bodyPr/>
          <a:lstStyle/>
          <a:p>
            <a:fld id="{191EA7B7-3D91-A846-A25C-AC6C9E71C7C9}" type="datetime1">
              <a:rPr lang="en-US" smtClean="0"/>
              <a:t>5/3/2023</a:t>
            </a:fld>
            <a:endParaRPr lang="en-US" dirty="0"/>
          </a:p>
        </p:txBody>
      </p:sp>
      <p:sp>
        <p:nvSpPr>
          <p:cNvPr id="5" name="Footer Placeholder 4">
            <a:extLst>
              <a:ext uri="{FF2B5EF4-FFF2-40B4-BE49-F238E27FC236}">
                <a16:creationId xmlns:a16="http://schemas.microsoft.com/office/drawing/2014/main" id="{266C87CB-B598-9A53-988F-C35D383CC0BF}"/>
              </a:ext>
            </a:extLst>
          </p:cNvPr>
          <p:cNvSpPr>
            <a:spLocks noGrp="1"/>
          </p:cNvSpPr>
          <p:nvPr>
            <p:ph type="ftr" sz="quarter" idx="10"/>
          </p:nvPr>
        </p:nvSpPr>
        <p:spPr/>
        <p:txBody>
          <a:bodyPr/>
          <a:lstStyle/>
          <a:p>
            <a:r>
              <a:rPr lang="en-US"/>
              <a:t>BINGHAMTON UNIVERSITY</a:t>
            </a:r>
            <a:endParaRPr lang="en-US" dirty="0"/>
          </a:p>
        </p:txBody>
      </p:sp>
    </p:spTree>
    <p:extLst>
      <p:ext uri="{BB962C8B-B14F-4D97-AF65-F5344CB8AC3E}">
        <p14:creationId xmlns:p14="http://schemas.microsoft.com/office/powerpoint/2010/main" val="3565747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dirty="0">
                <a:latin typeface="Book Antiqua" panose="02040602050305030304" pitchFamily="18" charset="0"/>
              </a:rPr>
              <a:t>Problem and Objective</a:t>
            </a:r>
          </a:p>
        </p:txBody>
      </p:sp>
      <p:sp>
        <p:nvSpPr>
          <p:cNvPr id="3" name="Content Placeholder 2">
            <a:extLst>
              <a:ext uri="{FF2B5EF4-FFF2-40B4-BE49-F238E27FC236}">
                <a16:creationId xmlns:a16="http://schemas.microsoft.com/office/drawing/2014/main" id="{BD0C490E-62D2-B381-7E91-4CD92613A943}"/>
              </a:ext>
            </a:extLst>
          </p:cNvPr>
          <p:cNvSpPr>
            <a:spLocks noGrp="1"/>
          </p:cNvSpPr>
          <p:nvPr>
            <p:ph idx="1"/>
          </p:nvPr>
        </p:nvSpPr>
        <p:spPr>
          <a:xfrm>
            <a:off x="685800" y="1752600"/>
            <a:ext cx="8153400" cy="4419600"/>
          </a:xfrm>
        </p:spPr>
        <p:txBody>
          <a:bodyPr/>
          <a:lstStyle/>
          <a:p>
            <a:pPr marL="342900" indent="-342900">
              <a:buFont typeface="Wingdings" panose="05000000000000000000" pitchFamily="2" charset="2"/>
              <a:buChar char="q"/>
            </a:pPr>
            <a:r>
              <a:rPr lang="en-US" sz="2200">
                <a:latin typeface="Book Antiqua"/>
              </a:rPr>
              <a:t>Problem</a:t>
            </a:r>
          </a:p>
          <a:p>
            <a:pPr marL="808990" lvl="1" indent="-342900">
              <a:buSzPct val="62000"/>
              <a:buFont typeface="Arial" panose="020B0604020202020204" pitchFamily="34" charset="0"/>
              <a:buChar char="•"/>
            </a:pPr>
            <a:r>
              <a:rPr lang="en-US">
                <a:latin typeface="Book Antiqua"/>
                <a:ea typeface="Geneva"/>
              </a:rPr>
              <a:t>Traffic congestion is a major problem in urban areas and has significant social, economic, and environmental impacts</a:t>
            </a:r>
          </a:p>
          <a:p>
            <a:pPr marL="808990" lvl="1" indent="-342900">
              <a:buSzPct val="62000"/>
              <a:buFont typeface="Arial" panose="020B0604020202020204" pitchFamily="34" charset="0"/>
              <a:buChar char="•"/>
            </a:pPr>
            <a:endParaRPr lang="en-US">
              <a:latin typeface="Book Antiqua"/>
              <a:ea typeface="Geneva"/>
            </a:endParaRPr>
          </a:p>
          <a:p>
            <a:pPr marL="342900" indent="-342900">
              <a:buFont typeface="Wingdings" panose="05000000000000000000" pitchFamily="2" charset="2"/>
              <a:buChar char="q"/>
            </a:pPr>
            <a:r>
              <a:rPr lang="en-US" sz="2200">
                <a:latin typeface="Book Antiqua"/>
              </a:rPr>
              <a:t>Objective</a:t>
            </a:r>
          </a:p>
          <a:p>
            <a:pPr marL="808990" lvl="1" indent="-342900">
              <a:buSzPct val="62000"/>
              <a:buFont typeface="Arial" panose="020B0604020202020204" pitchFamily="34" charset="0"/>
              <a:buChar char="•"/>
            </a:pPr>
            <a:r>
              <a:rPr lang="en-US">
                <a:latin typeface="Book Antiqua"/>
                <a:ea typeface="Geneva"/>
              </a:rPr>
              <a:t>Considering fluid dynamics simulation </a:t>
            </a:r>
          </a:p>
          <a:p>
            <a:pPr marL="808990" lvl="1" indent="-342900">
              <a:buSzPct val="62000"/>
              <a:buFont typeface="Arial" panose="020B0604020202020204" pitchFamily="34" charset="0"/>
              <a:buChar char="•"/>
            </a:pPr>
            <a:r>
              <a:rPr lang="en-US">
                <a:latin typeface="Book Antiqua"/>
                <a:ea typeface="Geneva"/>
              </a:rPr>
              <a:t>Utilizing Burgers equation</a:t>
            </a:r>
          </a:p>
          <a:p>
            <a:pPr marL="808990" lvl="1" indent="-342900">
              <a:buSzPct val="62000"/>
              <a:buFont typeface="Arial" panose="020B0604020202020204" pitchFamily="34" charset="0"/>
              <a:buChar char="•"/>
            </a:pPr>
            <a:r>
              <a:rPr lang="en-US">
                <a:latin typeface="Book Antiqua"/>
                <a:ea typeface="Geneva"/>
              </a:rPr>
              <a:t>Traffic flow modeling and simulation </a:t>
            </a:r>
          </a:p>
          <a:p>
            <a:pPr marL="808990" lvl="1" indent="-342900">
              <a:buSzPct val="62000"/>
              <a:buFont typeface="Arial" panose="020B0604020202020204" pitchFamily="34" charset="0"/>
              <a:buChar char="•"/>
            </a:pPr>
            <a:r>
              <a:rPr lang="en-US">
                <a:latin typeface="Book Antiqua"/>
                <a:ea typeface="Geneva"/>
              </a:rPr>
              <a:t>Analyzing different scenarios for traffic flow management </a:t>
            </a:r>
            <a:endParaRPr lang="en-US">
              <a:latin typeface="Book Antiqua" panose="02040602050305030304" pitchFamily="18" charset="0"/>
              <a:ea typeface="Geneva"/>
            </a:endParaRPr>
          </a:p>
          <a:p>
            <a:endParaRPr lang="en-US" dirty="0">
              <a:latin typeface="Book Antiqua" panose="02040602050305030304" pitchFamily="18" charset="0"/>
            </a:endParaRPr>
          </a:p>
          <a:p>
            <a:pPr marL="342900" indent="-342900">
              <a:buFont typeface="Arial" panose="020B0604020202020204" pitchFamily="34" charset="0"/>
              <a:buChar char="•"/>
            </a:pPr>
            <a:endParaRPr lang="en-US" dirty="0">
              <a:latin typeface="Book Antiqua" panose="02040602050305030304" pitchFamily="18" charset="0"/>
            </a:endParaRPr>
          </a:p>
        </p:txBody>
      </p:sp>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dirty="0"/>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endParaRPr lang="en-US" dirty="0"/>
          </a:p>
        </p:txBody>
      </p:sp>
    </p:spTree>
    <p:extLst>
      <p:ext uri="{BB962C8B-B14F-4D97-AF65-F5344CB8AC3E}">
        <p14:creationId xmlns:p14="http://schemas.microsoft.com/office/powerpoint/2010/main" val="1670994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dirty="0">
                <a:latin typeface="Book Antiqua" panose="02040602050305030304" pitchFamily="18" charset="0"/>
              </a:rPr>
              <a:t>Methodology</a:t>
            </a:r>
          </a:p>
        </p:txBody>
      </p:sp>
      <p:sp>
        <p:nvSpPr>
          <p:cNvPr id="3" name="Content Placeholder 2">
            <a:extLst>
              <a:ext uri="{FF2B5EF4-FFF2-40B4-BE49-F238E27FC236}">
                <a16:creationId xmlns:a16="http://schemas.microsoft.com/office/drawing/2014/main" id="{BD0C490E-62D2-B381-7E91-4CD92613A943}"/>
              </a:ext>
            </a:extLst>
          </p:cNvPr>
          <p:cNvSpPr>
            <a:spLocks noGrp="1"/>
          </p:cNvSpPr>
          <p:nvPr>
            <p:ph idx="1"/>
          </p:nvPr>
        </p:nvSpPr>
        <p:spPr>
          <a:xfrm>
            <a:off x="782638" y="1447800"/>
            <a:ext cx="8153400" cy="4419600"/>
          </a:xfrm>
        </p:spPr>
        <p:txBody>
          <a:bodyPr/>
          <a:lstStyle/>
          <a:p>
            <a:pPr marL="342900" indent="-342900">
              <a:buFont typeface="Wingdings" panose="05000000000000000000" pitchFamily="2" charset="2"/>
              <a:buChar char="q"/>
            </a:pPr>
            <a:r>
              <a:rPr lang="en-US" sz="2200" dirty="0">
                <a:latin typeface="Book Antiqua"/>
              </a:rPr>
              <a:t>Burger's equation</a:t>
            </a:r>
          </a:p>
          <a:p>
            <a:pPr marL="808990" lvl="1" indent="-342900">
              <a:buFont typeface="Arial" panose="020B0604020202020204" pitchFamily="34" charset="0"/>
              <a:buChar char="•"/>
            </a:pPr>
            <a:r>
              <a:rPr lang="en-US" dirty="0">
                <a:latin typeface="Book Antiqua"/>
                <a:ea typeface="Geneva"/>
              </a:rPr>
              <a:t>Non-linear partial differential equation</a:t>
            </a:r>
            <a:r>
              <a:rPr lang="en-US">
                <a:latin typeface="Book Antiqua"/>
                <a:ea typeface="Geneva"/>
              </a:rPr>
              <a:t> (PDE)</a:t>
            </a:r>
            <a:endParaRPr lang="en-US" dirty="0">
              <a:latin typeface="Book Antiqua" panose="02040602050305030304" pitchFamily="18" charset="0"/>
            </a:endParaRPr>
          </a:p>
          <a:p>
            <a:pPr marL="808990" lvl="1" indent="-342900">
              <a:buFont typeface="Arial" panose="020B0604020202020204" pitchFamily="34" charset="0"/>
              <a:buChar char="•"/>
            </a:pPr>
            <a:r>
              <a:rPr lang="en-US" dirty="0">
                <a:latin typeface="Book Antiqua"/>
                <a:ea typeface="Geneva"/>
              </a:rPr>
              <a:t>A simplified form of the Navier-Stokes equation that describes the motion of a fluid</a:t>
            </a:r>
          </a:p>
          <a:p>
            <a:pPr marL="808990" lvl="1" indent="-342900">
              <a:buFont typeface="Arial" panose="020B0604020202020204" pitchFamily="34" charset="0"/>
              <a:buChar char="•"/>
            </a:pPr>
            <a:endParaRPr lang="en-US" dirty="0">
              <a:latin typeface="Book Antiqua" panose="02040602050305030304" pitchFamily="18" charset="0"/>
            </a:endParaRPr>
          </a:p>
          <a:p>
            <a:pPr marL="808990" lvl="1" indent="-342900">
              <a:buFont typeface="Arial" panose="020B0604020202020204" pitchFamily="34" charset="0"/>
              <a:buChar char="•"/>
            </a:pPr>
            <a:endParaRPr lang="en-US" dirty="0">
              <a:latin typeface="Book Antiqua" panose="02040602050305030304" pitchFamily="18" charset="0"/>
            </a:endParaRPr>
          </a:p>
          <a:p>
            <a:pPr marL="808990" lvl="1" indent="-342900">
              <a:buFont typeface="Arial" panose="020B0604020202020204" pitchFamily="34" charset="0"/>
              <a:buChar char="•"/>
            </a:pPr>
            <a:endParaRPr lang="en-US" dirty="0">
              <a:latin typeface="Book Antiqua" panose="02040602050305030304" pitchFamily="18" charset="0"/>
            </a:endParaRPr>
          </a:p>
          <a:p>
            <a:pPr marL="808990" lvl="1" indent="-342900">
              <a:buFont typeface="Arial" panose="020B0604020202020204" pitchFamily="34" charset="0"/>
              <a:buChar char="•"/>
            </a:pPr>
            <a:endParaRPr lang="en-US" dirty="0">
              <a:latin typeface="Book Antiqua" panose="02040602050305030304" pitchFamily="18" charset="0"/>
            </a:endParaRPr>
          </a:p>
          <a:p>
            <a:pPr marL="808990" lvl="1" indent="-342900">
              <a:buFont typeface="Arial" panose="020B0604020202020204" pitchFamily="34" charset="0"/>
              <a:buChar char="•"/>
            </a:pPr>
            <a:endParaRPr lang="en-US" dirty="0">
              <a:latin typeface="Book Antiqua" panose="02040602050305030304" pitchFamily="18" charset="0"/>
            </a:endParaRPr>
          </a:p>
        </p:txBody>
      </p:sp>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dirty="0"/>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endParaRPr lang="en-US" dirty="0"/>
          </a:p>
        </p:txBody>
      </p:sp>
      <p:sp>
        <p:nvSpPr>
          <p:cNvPr id="6" name="TextBox 5">
            <a:extLst>
              <a:ext uri="{FF2B5EF4-FFF2-40B4-BE49-F238E27FC236}">
                <a16:creationId xmlns:a16="http://schemas.microsoft.com/office/drawing/2014/main" id="{D351A93B-78A9-684C-7A88-02D0C84E7698}"/>
              </a:ext>
            </a:extLst>
          </p:cNvPr>
          <p:cNvSpPr txBox="1"/>
          <p:nvPr/>
        </p:nvSpPr>
        <p:spPr>
          <a:xfrm>
            <a:off x="5716272" y="5170264"/>
            <a:ext cx="1848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Diffusion term</a:t>
            </a:r>
          </a:p>
        </p:txBody>
      </p:sp>
      <p:sp>
        <p:nvSpPr>
          <p:cNvPr id="7" name="TextBox 6">
            <a:extLst>
              <a:ext uri="{FF2B5EF4-FFF2-40B4-BE49-F238E27FC236}">
                <a16:creationId xmlns:a16="http://schemas.microsoft.com/office/drawing/2014/main" id="{C068A582-C0B1-0F2C-2433-3071B91D5691}"/>
              </a:ext>
            </a:extLst>
          </p:cNvPr>
          <p:cNvSpPr txBox="1"/>
          <p:nvPr/>
        </p:nvSpPr>
        <p:spPr>
          <a:xfrm>
            <a:off x="2720554" y="5159592"/>
            <a:ext cx="1848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Convection term</a:t>
            </a:r>
          </a:p>
        </p:txBody>
      </p:sp>
      <p:sp>
        <p:nvSpPr>
          <p:cNvPr id="9" name="Right Brace 8">
            <a:extLst>
              <a:ext uri="{FF2B5EF4-FFF2-40B4-BE49-F238E27FC236}">
                <a16:creationId xmlns:a16="http://schemas.microsoft.com/office/drawing/2014/main" id="{CDDAEA35-4D5F-0604-EAB0-8186C224076A}"/>
              </a:ext>
            </a:extLst>
          </p:cNvPr>
          <p:cNvSpPr/>
          <p:nvPr/>
        </p:nvSpPr>
        <p:spPr bwMode="auto">
          <a:xfrm rot="5400000">
            <a:off x="6305824" y="4193348"/>
            <a:ext cx="241711" cy="1403229"/>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p:sp>
        <p:nvSpPr>
          <p:cNvPr id="12" name="Right Brace 11">
            <a:extLst>
              <a:ext uri="{FF2B5EF4-FFF2-40B4-BE49-F238E27FC236}">
                <a16:creationId xmlns:a16="http://schemas.microsoft.com/office/drawing/2014/main" id="{5F93E9EF-AF4D-0776-C610-3E68EE872992}"/>
              </a:ext>
            </a:extLst>
          </p:cNvPr>
          <p:cNvSpPr/>
          <p:nvPr/>
        </p:nvSpPr>
        <p:spPr bwMode="auto">
          <a:xfrm rot="5400000">
            <a:off x="3335102" y="4199267"/>
            <a:ext cx="241711" cy="1403229"/>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p:pic>
        <p:nvPicPr>
          <p:cNvPr id="10" name="Picture 9">
            <a:extLst>
              <a:ext uri="{FF2B5EF4-FFF2-40B4-BE49-F238E27FC236}">
                <a16:creationId xmlns:a16="http://schemas.microsoft.com/office/drawing/2014/main" id="{9F0B89B8-0DC5-81CE-2D9C-4EDB868668FE}"/>
              </a:ext>
            </a:extLst>
          </p:cNvPr>
          <p:cNvPicPr>
            <a:picLocks noChangeAspect="1"/>
          </p:cNvPicPr>
          <p:nvPr/>
        </p:nvPicPr>
        <p:blipFill rotWithShape="1">
          <a:blip r:embed="rId2"/>
          <a:srcRect b="50263"/>
          <a:stretch/>
        </p:blipFill>
        <p:spPr>
          <a:xfrm>
            <a:off x="1446604" y="3514982"/>
            <a:ext cx="6255347" cy="1085773"/>
          </a:xfrm>
          <a:prstGeom prst="rect">
            <a:avLst/>
          </a:prstGeom>
        </p:spPr>
      </p:pic>
    </p:spTree>
    <p:extLst>
      <p:ext uri="{BB962C8B-B14F-4D97-AF65-F5344CB8AC3E}">
        <p14:creationId xmlns:p14="http://schemas.microsoft.com/office/powerpoint/2010/main" val="4201725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dirty="0">
                <a:latin typeface="Book Antiqua" panose="02040602050305030304" pitchFamily="18" charset="0"/>
              </a:rPr>
              <a:t>Methodology</a:t>
            </a:r>
          </a:p>
        </p:txBody>
      </p:sp>
      <p:sp>
        <p:nvSpPr>
          <p:cNvPr id="3" name="Content Placeholder 2">
            <a:extLst>
              <a:ext uri="{FF2B5EF4-FFF2-40B4-BE49-F238E27FC236}">
                <a16:creationId xmlns:a16="http://schemas.microsoft.com/office/drawing/2014/main" id="{BD0C490E-62D2-B381-7E91-4CD92613A943}"/>
              </a:ext>
            </a:extLst>
          </p:cNvPr>
          <p:cNvSpPr>
            <a:spLocks noGrp="1"/>
          </p:cNvSpPr>
          <p:nvPr>
            <p:ph idx="1"/>
          </p:nvPr>
        </p:nvSpPr>
        <p:spPr>
          <a:xfrm>
            <a:off x="782638" y="1447800"/>
            <a:ext cx="8153400" cy="4724400"/>
          </a:xfrm>
        </p:spPr>
        <p:txBody>
          <a:bodyPr/>
          <a:lstStyle/>
          <a:p>
            <a:pPr marL="342900" indent="-342900">
              <a:buFont typeface="Wingdings" panose="05000000000000000000" pitchFamily="2" charset="2"/>
              <a:buChar char="q"/>
            </a:pPr>
            <a:r>
              <a:rPr lang="en-US" sz="2200">
                <a:latin typeface="Book Antiqua"/>
              </a:rPr>
              <a:t>Traffic Flow</a:t>
            </a:r>
          </a:p>
          <a:p>
            <a:pPr marL="808990" lvl="1" indent="-342900">
              <a:buFont typeface="Wingdings" panose="05000000000000000000" pitchFamily="2" charset="2"/>
              <a:buChar char="§"/>
            </a:pPr>
            <a:r>
              <a:rPr lang="en-US">
                <a:latin typeface="Book Antiqua"/>
                <a:ea typeface="Geneva"/>
              </a:rPr>
              <a:t>Movement of vehicles on a road network, characterized by speed, density, and flow rate </a:t>
            </a:r>
          </a:p>
          <a:p>
            <a:pPr marL="808990" lvl="1" indent="-342900">
              <a:buFont typeface="Wingdings" panose="05000000000000000000" pitchFamily="2" charset="2"/>
              <a:buChar char="§"/>
            </a:pPr>
            <a:endParaRPr lang="en-US">
              <a:latin typeface="Book Antiqua" panose="02040602050305030304" pitchFamily="18" charset="0"/>
            </a:endParaRPr>
          </a:p>
          <a:p>
            <a:pPr marL="342900" indent="-342900">
              <a:buFont typeface="Wingdings" panose="05000000000000000000" pitchFamily="2" charset="2"/>
              <a:buChar char="q"/>
            </a:pPr>
            <a:r>
              <a:rPr lang="en-US" sz="2200">
                <a:latin typeface="Book Antiqua"/>
              </a:rPr>
              <a:t>Types of traffic flow</a:t>
            </a:r>
          </a:p>
          <a:p>
            <a:pPr marL="808990" lvl="1" indent="-342900" algn="just">
              <a:buFont typeface="Wingdings" panose="05000000000000000000" pitchFamily="2" charset="2"/>
              <a:buChar char="§"/>
            </a:pPr>
            <a:r>
              <a:rPr lang="en-US">
                <a:latin typeface="Book Antiqua"/>
                <a:ea typeface="Geneva"/>
              </a:rPr>
              <a:t>Free flow (no delays or obstructions)</a:t>
            </a:r>
          </a:p>
          <a:p>
            <a:pPr marL="808990" lvl="1" indent="-342900" algn="just">
              <a:buFont typeface="Wingdings" panose="05000000000000000000" pitchFamily="2" charset="2"/>
              <a:buChar char="§"/>
            </a:pPr>
            <a:r>
              <a:rPr lang="en-US">
                <a:latin typeface="Book Antiqua"/>
                <a:ea typeface="Geneva"/>
              </a:rPr>
              <a:t>Congestion (density exceeds the threshold, reducing speed and flow rate)</a:t>
            </a:r>
          </a:p>
          <a:p>
            <a:pPr marL="808990" lvl="1" indent="-342900" algn="just">
              <a:buFont typeface="Wingdings" panose="05000000000000000000" pitchFamily="2" charset="2"/>
              <a:buChar char="§"/>
            </a:pPr>
            <a:r>
              <a:rPr lang="en-US">
                <a:latin typeface="Book Antiqua"/>
                <a:ea typeface="Geneva"/>
              </a:rPr>
              <a:t>Shockwaves (sudden change in traffic conditions causing a wave of congestion)</a:t>
            </a:r>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p>
        </p:txBody>
      </p:sp>
    </p:spTree>
    <p:extLst>
      <p:ext uri="{BB962C8B-B14F-4D97-AF65-F5344CB8AC3E}">
        <p14:creationId xmlns:p14="http://schemas.microsoft.com/office/powerpoint/2010/main" val="2924051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a:latin typeface="Book Antiqua" panose="02040602050305030304" pitchFamily="18" charset="0"/>
              </a:rPr>
              <a:t>Model Design</a:t>
            </a:r>
          </a:p>
        </p:txBody>
      </p:sp>
      <p:sp>
        <p:nvSpPr>
          <p:cNvPr id="3" name="Content Placeholder 2">
            <a:extLst>
              <a:ext uri="{FF2B5EF4-FFF2-40B4-BE49-F238E27FC236}">
                <a16:creationId xmlns:a16="http://schemas.microsoft.com/office/drawing/2014/main" id="{BD0C490E-62D2-B381-7E91-4CD92613A943}"/>
              </a:ext>
            </a:extLst>
          </p:cNvPr>
          <p:cNvSpPr>
            <a:spLocks noGrp="1"/>
          </p:cNvSpPr>
          <p:nvPr>
            <p:ph idx="1"/>
          </p:nvPr>
        </p:nvSpPr>
        <p:spPr>
          <a:xfrm>
            <a:off x="681996" y="1217762"/>
            <a:ext cx="7218872" cy="3965276"/>
          </a:xfrm>
        </p:spPr>
        <p:txBody>
          <a:bodyPr/>
          <a:lstStyle/>
          <a:p>
            <a:pPr marL="342900" indent="-342900">
              <a:buFont typeface="Wingdings" panose="05000000000000000000" pitchFamily="2" charset="2"/>
              <a:buChar char="q"/>
            </a:pPr>
            <a:endParaRPr lang="en-US" sz="2200">
              <a:latin typeface="Book Antiqua" panose="02040602050305030304" pitchFamily="18" charset="0"/>
            </a:endParaRPr>
          </a:p>
          <a:p>
            <a:r>
              <a:rPr lang="en-US" sz="2200">
                <a:latin typeface="Book Antiqua"/>
              </a:rPr>
              <a:t>Conceptual Model</a:t>
            </a:r>
          </a:p>
          <a:p>
            <a:pPr marL="342900" indent="-342900">
              <a:buFont typeface="Wingdings" panose="05000000000000000000" pitchFamily="2" charset="2"/>
              <a:buChar char="q"/>
            </a:pPr>
            <a:r>
              <a:rPr lang="en-US" sz="2200">
                <a:latin typeface="Book Antiqua"/>
              </a:rPr>
              <a:t>Rectangle shape spots</a:t>
            </a:r>
            <a:endParaRPr lang="en-US"/>
          </a:p>
          <a:p>
            <a:pPr marL="342900" indent="-342900">
              <a:buFont typeface="Wingdings" panose="05000000000000000000" pitchFamily="2" charset="2"/>
              <a:buChar char="q"/>
            </a:pPr>
            <a:r>
              <a:rPr lang="en-US" sz="2200">
                <a:latin typeface="Book Antiqua"/>
              </a:rPr>
              <a:t>Randomly selected locations</a:t>
            </a:r>
          </a:p>
          <a:p>
            <a:pPr marL="342900" indent="-342900">
              <a:buFont typeface="Wingdings" panose="05000000000000000000" pitchFamily="2" charset="2"/>
              <a:buChar char="q"/>
            </a:pPr>
            <a:r>
              <a:rPr lang="en-US" sz="2200">
                <a:latin typeface="Book Antiqua"/>
              </a:rPr>
              <a:t>Varying density values </a:t>
            </a:r>
            <a:endParaRPr lang="en-US"/>
          </a:p>
          <a:p>
            <a:pPr marL="342900" indent="-342900">
              <a:buFont typeface="Wingdings" panose="05000000000000000000" pitchFamily="2" charset="2"/>
              <a:buChar char="q"/>
            </a:pPr>
            <a:endParaRPr lang="en-US" sz="2200">
              <a:latin typeface="Book Antiqua"/>
            </a:endParaRPr>
          </a:p>
        </p:txBody>
      </p:sp>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p>
        </p:txBody>
      </p:sp>
      <p:sp>
        <p:nvSpPr>
          <p:cNvPr id="6" name="Rectangle 5">
            <a:extLst>
              <a:ext uri="{FF2B5EF4-FFF2-40B4-BE49-F238E27FC236}">
                <a16:creationId xmlns:a16="http://schemas.microsoft.com/office/drawing/2014/main" id="{6E2DBD90-9316-19AA-FA16-58CEA9E9A2F2}"/>
              </a:ext>
            </a:extLst>
          </p:cNvPr>
          <p:cNvSpPr/>
          <p:nvPr/>
        </p:nvSpPr>
        <p:spPr bwMode="auto">
          <a:xfrm>
            <a:off x="1542946" y="3618342"/>
            <a:ext cx="6535946" cy="1518249"/>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p:sp>
        <p:nvSpPr>
          <p:cNvPr id="7" name="Rectangle 6">
            <a:extLst>
              <a:ext uri="{FF2B5EF4-FFF2-40B4-BE49-F238E27FC236}">
                <a16:creationId xmlns:a16="http://schemas.microsoft.com/office/drawing/2014/main" id="{22342E18-919B-2171-179B-EC8D7DB2E3EE}"/>
              </a:ext>
            </a:extLst>
          </p:cNvPr>
          <p:cNvSpPr/>
          <p:nvPr/>
        </p:nvSpPr>
        <p:spPr bwMode="auto">
          <a:xfrm>
            <a:off x="2290566" y="3776493"/>
            <a:ext cx="497457" cy="468702"/>
          </a:xfrm>
          <a:prstGeom prst="rect">
            <a:avLst/>
          </a:prstGeom>
          <a:solidFill>
            <a:srgbClr val="554DF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p:sp>
        <p:nvSpPr>
          <p:cNvPr id="9" name="Rectangle 8">
            <a:extLst>
              <a:ext uri="{FF2B5EF4-FFF2-40B4-BE49-F238E27FC236}">
                <a16:creationId xmlns:a16="http://schemas.microsoft.com/office/drawing/2014/main" id="{00150E13-40AC-51E1-CC89-29713C815A1C}"/>
              </a:ext>
            </a:extLst>
          </p:cNvPr>
          <p:cNvSpPr/>
          <p:nvPr/>
        </p:nvSpPr>
        <p:spPr bwMode="auto">
          <a:xfrm>
            <a:off x="3210716" y="4466604"/>
            <a:ext cx="411193" cy="31055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p:sp>
        <p:nvSpPr>
          <p:cNvPr id="11" name="Rectangle 10">
            <a:extLst>
              <a:ext uri="{FF2B5EF4-FFF2-40B4-BE49-F238E27FC236}">
                <a16:creationId xmlns:a16="http://schemas.microsoft.com/office/drawing/2014/main" id="{D220FB80-4DA4-C08E-A6C1-ACF5BFEB9613}"/>
              </a:ext>
            </a:extLst>
          </p:cNvPr>
          <p:cNvSpPr/>
          <p:nvPr/>
        </p:nvSpPr>
        <p:spPr bwMode="auto">
          <a:xfrm>
            <a:off x="6517510" y="4006530"/>
            <a:ext cx="1130060" cy="238665"/>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p:sp>
        <p:nvSpPr>
          <p:cNvPr id="12" name="Rectangle 11">
            <a:extLst>
              <a:ext uri="{FF2B5EF4-FFF2-40B4-BE49-F238E27FC236}">
                <a16:creationId xmlns:a16="http://schemas.microsoft.com/office/drawing/2014/main" id="{FBE51A58-241A-0221-2686-193288BF8B5F}"/>
              </a:ext>
            </a:extLst>
          </p:cNvPr>
          <p:cNvSpPr/>
          <p:nvPr/>
        </p:nvSpPr>
        <p:spPr bwMode="auto">
          <a:xfrm>
            <a:off x="6014301" y="4610379"/>
            <a:ext cx="497457" cy="23866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p:sp>
        <p:nvSpPr>
          <p:cNvPr id="14" name="Rectangle 13">
            <a:extLst>
              <a:ext uri="{FF2B5EF4-FFF2-40B4-BE49-F238E27FC236}">
                <a16:creationId xmlns:a16="http://schemas.microsoft.com/office/drawing/2014/main" id="{2B816E21-291C-D056-1A5D-16C7D0E81EEB}"/>
              </a:ext>
            </a:extLst>
          </p:cNvPr>
          <p:cNvSpPr/>
          <p:nvPr/>
        </p:nvSpPr>
        <p:spPr bwMode="auto">
          <a:xfrm>
            <a:off x="4677207" y="4006527"/>
            <a:ext cx="598098" cy="3824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p:sp>
        <p:nvSpPr>
          <p:cNvPr id="15" name="Rectangle 14">
            <a:extLst>
              <a:ext uri="{FF2B5EF4-FFF2-40B4-BE49-F238E27FC236}">
                <a16:creationId xmlns:a16="http://schemas.microsoft.com/office/drawing/2014/main" id="{7F72B6B4-1237-A364-2CF8-4568520D147F}"/>
              </a:ext>
            </a:extLst>
          </p:cNvPr>
          <p:cNvSpPr/>
          <p:nvPr/>
        </p:nvSpPr>
        <p:spPr bwMode="auto">
          <a:xfrm>
            <a:off x="3498263" y="3776488"/>
            <a:ext cx="224287" cy="23866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p:sp>
        <p:nvSpPr>
          <p:cNvPr id="16" name="Rectangle 15">
            <a:extLst>
              <a:ext uri="{FF2B5EF4-FFF2-40B4-BE49-F238E27FC236}">
                <a16:creationId xmlns:a16="http://schemas.microsoft.com/office/drawing/2014/main" id="{E47DFB56-4066-EB15-C687-49F9F990D324}"/>
              </a:ext>
            </a:extLst>
          </p:cNvPr>
          <p:cNvSpPr/>
          <p:nvPr/>
        </p:nvSpPr>
        <p:spPr bwMode="auto">
          <a:xfrm>
            <a:off x="7150113" y="4538492"/>
            <a:ext cx="497457" cy="46870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BB4F200D-0EA4-97F3-DF1C-1B93147FB2DD}"/>
                  </a:ext>
                </a:extLst>
              </p:cNvPr>
              <p:cNvSpPr txBox="1"/>
              <p:nvPr/>
            </p:nvSpPr>
            <p:spPr>
              <a:xfrm>
                <a:off x="1946502" y="5288840"/>
                <a:ext cx="2422036" cy="4978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𝜌</m:t>
                          </m:r>
                        </m:e>
                        <m:sub>
                          <m:r>
                            <a:rPr lang="en-US" sz="2400" b="0" i="1" dirty="0" smtClean="0">
                              <a:latin typeface="Cambria Math" panose="02040503050406030204" pitchFamily="18" charset="0"/>
                              <a:ea typeface="Cambria Math" panose="02040503050406030204" pitchFamily="18" charset="0"/>
                            </a:rPr>
                            <m:t>𝐵𝑎𝑐𝑔𝑟𝑜𝑢𝑛𝑑</m:t>
                          </m:r>
                          <m:r>
                            <a:rPr lang="en-US" sz="2400" b="0" i="1" dirty="0" smtClean="0">
                              <a:latin typeface="Cambria Math" panose="02040503050406030204" pitchFamily="18" charset="0"/>
                              <a:ea typeface="Cambria Math" panose="02040503050406030204" pitchFamily="18" charset="0"/>
                            </a:rPr>
                            <m:t>=0.2</m:t>
                          </m:r>
                        </m:sub>
                      </m:sSub>
                      <m:r>
                        <a:rPr lang="en-US" sz="2400" b="0" i="1" dirty="0" smtClean="0">
                          <a:latin typeface="Cambria Math" panose="02040503050406030204" pitchFamily="18" charset="0"/>
                          <a:ea typeface="Cambria Math" panose="02040503050406030204" pitchFamily="18" charset="0"/>
                        </a:rPr>
                        <m:t> </m:t>
                      </m:r>
                      <m:r>
                        <a:rPr lang="en-US" sz="2400" b="0" i="1" dirty="0" smtClean="0">
                          <a:latin typeface="Cambria Math" panose="02040503050406030204" pitchFamily="18" charset="0"/>
                          <a:ea typeface="Cambria Math" panose="02040503050406030204" pitchFamily="18" charset="0"/>
                        </a:rPr>
                        <m:t>                       </m:t>
                      </m:r>
                      <m:sSub>
                        <m:sSubPr>
                          <m:ctrlPr>
                            <a:rPr lang="en-US" sz="2400" i="1" dirty="0" smtClean="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𝜌</m:t>
                          </m:r>
                        </m:e>
                        <m:sub>
                          <m:r>
                            <a:rPr lang="en-US" sz="2400" b="0" i="1" dirty="0" smtClean="0">
                              <a:latin typeface="Cambria Math" panose="02040503050406030204" pitchFamily="18" charset="0"/>
                              <a:ea typeface="Cambria Math" panose="02040503050406030204" pitchFamily="18" charset="0"/>
                            </a:rPr>
                            <m:t>𝑆𝑝𝑜𝑡</m:t>
                          </m:r>
                          <m:r>
                            <a:rPr lang="en-US" sz="2400" b="0" i="1" dirty="0" smtClean="0">
                              <a:latin typeface="Cambria Math" panose="02040503050406030204" pitchFamily="18" charset="0"/>
                              <a:ea typeface="Cambria Math" panose="02040503050406030204" pitchFamily="18" charset="0"/>
                            </a:rPr>
                            <m:t>=[0,1]</m:t>
                          </m:r>
                        </m:sub>
                      </m:sSub>
                    </m:oMath>
                  </m:oMathPara>
                </a14:m>
                <a:endParaRPr lang="en-US" sz="2400" dirty="0"/>
              </a:p>
            </p:txBody>
          </p:sp>
        </mc:Choice>
        <mc:Fallback>
          <p:sp>
            <p:nvSpPr>
              <p:cNvPr id="20" name="TextBox 19">
                <a:extLst>
                  <a:ext uri="{FF2B5EF4-FFF2-40B4-BE49-F238E27FC236}">
                    <a16:creationId xmlns:a16="http://schemas.microsoft.com/office/drawing/2014/main" id="{BB4F200D-0EA4-97F3-DF1C-1B93147FB2DD}"/>
                  </a:ext>
                </a:extLst>
              </p:cNvPr>
              <p:cNvSpPr txBox="1">
                <a:spLocks noRot="1" noChangeAspect="1" noMove="1" noResize="1" noEditPoints="1" noAdjustHandles="1" noChangeArrowheads="1" noChangeShapeType="1" noTextEdit="1"/>
              </p:cNvSpPr>
              <p:nvPr/>
            </p:nvSpPr>
            <p:spPr>
              <a:xfrm>
                <a:off x="1946502" y="5288840"/>
                <a:ext cx="2422036" cy="497893"/>
              </a:xfrm>
              <a:prstGeom prst="rect">
                <a:avLst/>
              </a:prstGeom>
              <a:blipFill>
                <a:blip r:embed="rId2"/>
                <a:stretch>
                  <a:fillRect l="-754" r="-104523" b="-1234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46B5C6FA-9A65-0802-4440-E6212B1E107F}"/>
              </a:ext>
            </a:extLst>
          </p:cNvPr>
          <p:cNvCxnSpPr/>
          <p:nvPr/>
        </p:nvCxnSpPr>
        <p:spPr bwMode="auto">
          <a:xfrm flipH="1" flipV="1">
            <a:off x="6192869" y="4791075"/>
            <a:ext cx="77637" cy="7102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DF548319-1FE5-5150-6DE7-0915C7E8818D}"/>
              </a:ext>
            </a:extLst>
          </p:cNvPr>
          <p:cNvCxnSpPr>
            <a:cxnSpLocks/>
          </p:cNvCxnSpPr>
          <p:nvPr/>
        </p:nvCxnSpPr>
        <p:spPr bwMode="auto">
          <a:xfrm flipV="1">
            <a:off x="3208128" y="4877338"/>
            <a:ext cx="368063" cy="5089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4E3CF383-28DF-5A43-2D3C-49957EE933B2}"/>
              </a:ext>
            </a:extLst>
          </p:cNvPr>
          <p:cNvCxnSpPr>
            <a:cxnSpLocks/>
          </p:cNvCxnSpPr>
          <p:nvPr/>
        </p:nvCxnSpPr>
        <p:spPr bwMode="auto">
          <a:xfrm flipV="1">
            <a:off x="6299261" y="4848584"/>
            <a:ext cx="1115683" cy="5952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36781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dirty="0">
                <a:latin typeface="Book Antiqua" panose="02040602050305030304" pitchFamily="18" charset="0"/>
              </a:rPr>
              <a:t>Model Design</a:t>
            </a:r>
          </a:p>
        </p:txBody>
      </p:sp>
      <p:sp>
        <p:nvSpPr>
          <p:cNvPr id="3" name="Content Placeholder 2">
            <a:extLst>
              <a:ext uri="{FF2B5EF4-FFF2-40B4-BE49-F238E27FC236}">
                <a16:creationId xmlns:a16="http://schemas.microsoft.com/office/drawing/2014/main" id="{BD0C490E-62D2-B381-7E91-4CD92613A943}"/>
              </a:ext>
            </a:extLst>
          </p:cNvPr>
          <p:cNvSpPr>
            <a:spLocks noGrp="1"/>
          </p:cNvSpPr>
          <p:nvPr>
            <p:ph idx="1"/>
          </p:nvPr>
        </p:nvSpPr>
        <p:spPr>
          <a:xfrm>
            <a:off x="782638" y="1447800"/>
            <a:ext cx="8153400" cy="5029200"/>
          </a:xfrm>
        </p:spPr>
        <p:txBody>
          <a:bodyPr/>
          <a:lstStyle/>
          <a:p>
            <a:pPr marL="342900" indent="-342900">
              <a:buFont typeface="Wingdings" panose="05000000000000000000" pitchFamily="2" charset="2"/>
              <a:buChar char="q"/>
            </a:pPr>
            <a:endParaRPr lang="en-US" sz="2200" dirty="0">
              <a:latin typeface="Book Antiqua" panose="02040602050305030304" pitchFamily="18" charset="0"/>
            </a:endParaRPr>
          </a:p>
          <a:p>
            <a:pPr marL="342900" indent="-342900">
              <a:buFont typeface="Wingdings" panose="05000000000000000000" pitchFamily="2" charset="2"/>
              <a:buChar char="q"/>
            </a:pPr>
            <a:r>
              <a:rPr lang="en-US" sz="2200">
                <a:latin typeface="Book Antiqua"/>
              </a:rPr>
              <a:t>Road dimensions: length (Lx) = 2 units, width (Ly) = 6 units</a:t>
            </a:r>
          </a:p>
          <a:p>
            <a:pPr marL="342900" indent="-342900">
              <a:buFont typeface="Wingdings" panose="05000000000000000000" pitchFamily="2" charset="2"/>
              <a:buChar char="q"/>
            </a:pPr>
            <a:r>
              <a:rPr lang="en-US" sz="2200">
                <a:latin typeface="Book Antiqua"/>
              </a:rPr>
              <a:t>Multiple spots of varying densities represent different traffic conditions</a:t>
            </a:r>
          </a:p>
          <a:p>
            <a:pPr marL="342900" indent="-342900">
              <a:buFont typeface="Wingdings" panose="05000000000000000000" pitchFamily="2" charset="2"/>
              <a:buChar char="q"/>
            </a:pPr>
            <a:r>
              <a:rPr lang="en-US" sz="2200">
                <a:latin typeface="Book Antiqua"/>
              </a:rPr>
              <a:t>Maximum allowed density and velocity = 1</a:t>
            </a:r>
          </a:p>
          <a:p>
            <a:pPr marL="342900" indent="-342900">
              <a:buFont typeface="Wingdings" panose="05000000000000000000" pitchFamily="2" charset="2"/>
              <a:buChar char="q"/>
            </a:pPr>
            <a:endParaRPr lang="en-US" sz="2200">
              <a:latin typeface="Book Antiqua"/>
            </a:endParaRPr>
          </a:p>
          <a:p>
            <a:pPr marL="342900" indent="-342900">
              <a:buFont typeface="Wingdings" panose="05000000000000000000" pitchFamily="2" charset="2"/>
              <a:buChar char="q"/>
            </a:pPr>
            <a:r>
              <a:rPr lang="en-US" sz="2200">
                <a:latin typeface="Book Antiqua"/>
              </a:rPr>
              <a:t>Density-velocity relationship:</a:t>
            </a:r>
          </a:p>
          <a:p>
            <a:pPr marL="342900" indent="-342900">
              <a:buFont typeface="Wingdings" panose="05000000000000000000" pitchFamily="2" charset="2"/>
              <a:buChar char="q"/>
            </a:pPr>
            <a:endParaRPr lang="en-US" sz="2200">
              <a:latin typeface="Book Antiqua"/>
            </a:endParaRPr>
          </a:p>
        </p:txBody>
      </p:sp>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p>
        </p:txBody>
      </p:sp>
      <mc:AlternateContent xmlns:mc="http://schemas.openxmlformats.org/markup-compatibility/2006">
        <mc:Choice xmlns:a14="http://schemas.microsoft.com/office/drawing/2010/main" Requires="a14">
          <p:sp>
            <p:nvSpPr>
              <p:cNvPr id="9" name="TextBox 12">
                <a:extLst>
                  <a:ext uri="{FF2B5EF4-FFF2-40B4-BE49-F238E27FC236}">
                    <a16:creationId xmlns:a16="http://schemas.microsoft.com/office/drawing/2014/main" id="{4A086378-C12C-BB3F-961A-31996B54AE1A}"/>
                  </a:ext>
                </a:extLst>
              </p:cNvPr>
              <p:cNvSpPr txBox="1"/>
              <p:nvPr/>
            </p:nvSpPr>
            <p:spPr>
              <a:xfrm>
                <a:off x="1998453" y="4681268"/>
                <a:ext cx="4946800" cy="11916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0" lang="en-US" sz="2200" b="0" i="1" u="none" strike="noStrike" cap="none" normalizeH="0" baseline="0" smtClean="0">
                          <a:ln>
                            <a:noFill/>
                          </a:ln>
                          <a:solidFill>
                            <a:schemeClr val="tx1"/>
                          </a:solidFill>
                          <a:effectLst/>
                          <a:latin typeface="Cambria Math" panose="02040503050406030204" pitchFamily="18" charset="0"/>
                          <a:ea typeface="ＭＳ Ｐゴシック" pitchFamily="16" charset="-128"/>
                        </a:rPr>
                        <m:t>𝑣</m:t>
                      </m:r>
                      <m:r>
                        <a:rPr kumimoji="0" lang="en-US" sz="2200" b="0" i="1" u="none" strike="noStrike" cap="none" normalizeH="0" baseline="0" smtClean="0">
                          <a:ln>
                            <a:noFill/>
                          </a:ln>
                          <a:solidFill>
                            <a:schemeClr val="tx1"/>
                          </a:solidFill>
                          <a:effectLst/>
                          <a:latin typeface="Cambria Math" panose="02040503050406030204" pitchFamily="18" charset="0"/>
                          <a:ea typeface="ＭＳ Ｐゴシック" pitchFamily="16" charset="-128"/>
                        </a:rPr>
                        <m:t>=</m:t>
                      </m:r>
                      <m:sSub>
                        <m:sSubPr>
                          <m:ctrlPr>
                            <a:rPr kumimoji="0" lang="en-US" sz="2200" b="0" i="1" u="none" strike="noStrike" cap="none" normalizeH="0" baseline="0" smtClean="0">
                              <a:ln>
                                <a:noFill/>
                              </a:ln>
                              <a:solidFill>
                                <a:schemeClr val="tx1"/>
                              </a:solidFill>
                              <a:effectLst/>
                              <a:latin typeface="Cambria Math" panose="02040503050406030204" pitchFamily="18" charset="0"/>
                              <a:ea typeface="ＭＳ Ｐゴシック" pitchFamily="16" charset="-128"/>
                            </a:rPr>
                          </m:ctrlPr>
                        </m:sSubPr>
                        <m:e>
                          <m:r>
                            <a:rPr kumimoji="0" lang="en-US" sz="2200" b="0" i="1" u="none" strike="noStrike" cap="none" normalizeH="0" baseline="0" smtClean="0">
                              <a:ln>
                                <a:noFill/>
                              </a:ln>
                              <a:solidFill>
                                <a:schemeClr val="tx1"/>
                              </a:solidFill>
                              <a:effectLst/>
                              <a:latin typeface="Cambria Math" panose="02040503050406030204" pitchFamily="18" charset="0"/>
                              <a:ea typeface="ＭＳ Ｐゴシック" pitchFamily="16" charset="-128"/>
                            </a:rPr>
                            <m:t>𝑣</m:t>
                          </m:r>
                        </m:e>
                        <m:sub>
                          <m:r>
                            <a:rPr kumimoji="0" lang="en-US" sz="2200" b="0" i="1" u="none" strike="noStrike" cap="none" normalizeH="0" baseline="0" smtClean="0">
                              <a:ln>
                                <a:noFill/>
                              </a:ln>
                              <a:solidFill>
                                <a:schemeClr val="tx1"/>
                              </a:solidFill>
                              <a:effectLst/>
                              <a:latin typeface="Cambria Math" panose="02040503050406030204" pitchFamily="18" charset="0"/>
                              <a:ea typeface="ＭＳ Ｐゴシック" pitchFamily="16" charset="-128"/>
                            </a:rPr>
                            <m:t>𝑚𝑎𝑥</m:t>
                          </m:r>
                        </m:sub>
                      </m:sSub>
                      <m:d>
                        <m:dPr>
                          <m:ctrlPr>
                            <a:rPr kumimoji="0" lang="en-US" sz="2200" b="0" i="1" u="none" strike="noStrike" cap="none" normalizeH="0" baseline="0" smtClean="0">
                              <a:ln>
                                <a:noFill/>
                              </a:ln>
                              <a:solidFill>
                                <a:schemeClr val="tx1"/>
                              </a:solidFill>
                              <a:effectLst/>
                              <a:latin typeface="Cambria Math" panose="02040503050406030204" pitchFamily="18" charset="0"/>
                              <a:ea typeface="ＭＳ Ｐゴシック" pitchFamily="16" charset="-128"/>
                            </a:rPr>
                          </m:ctrlPr>
                        </m:dPr>
                        <m:e>
                          <m:r>
                            <a:rPr kumimoji="0" lang="en-US" sz="2200" b="0" i="1" u="none" strike="noStrike" cap="none" normalizeH="0" baseline="0" smtClean="0">
                              <a:ln>
                                <a:noFill/>
                              </a:ln>
                              <a:solidFill>
                                <a:schemeClr val="tx1"/>
                              </a:solidFill>
                              <a:effectLst/>
                              <a:latin typeface="Cambria Math" panose="02040503050406030204" pitchFamily="18" charset="0"/>
                              <a:ea typeface="ＭＳ Ｐゴシック" pitchFamily="16" charset="-128"/>
                            </a:rPr>
                            <m:t>1−</m:t>
                          </m:r>
                          <m:f>
                            <m:fPr>
                              <m:ctrlPr>
                                <a:rPr kumimoji="0" lang="en-US" sz="2200" b="0" i="1" u="none" strike="noStrike" cap="none" normalizeH="0" baseline="0" smtClean="0">
                                  <a:ln>
                                    <a:noFill/>
                                  </a:ln>
                                  <a:solidFill>
                                    <a:schemeClr val="tx1"/>
                                  </a:solidFill>
                                  <a:effectLst/>
                                  <a:latin typeface="Cambria Math" panose="02040503050406030204" pitchFamily="18" charset="0"/>
                                  <a:ea typeface="ＭＳ Ｐゴシック" pitchFamily="16" charset="-128"/>
                                </a:rPr>
                              </m:ctrlPr>
                            </m:fPr>
                            <m:num>
                              <m:r>
                                <a:rPr kumimoji="0" lang="en-US" sz="22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𝜌</m:t>
                              </m:r>
                            </m:num>
                            <m:den>
                              <m:sSub>
                                <m:sSubPr>
                                  <m:ctrlPr>
                                    <a:rPr kumimoji="0" lang="en-US" sz="22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kumimoji="0" lang="en-US" sz="22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𝑚𝑎𝑥</m:t>
                                  </m:r>
                                </m:sub>
                              </m:sSub>
                            </m:den>
                          </m:f>
                        </m:e>
                      </m:d>
                    </m:oMath>
                  </m:oMathPara>
                </a14:m>
                <a:endParaRPr kumimoji="0" lang="en-US" sz="2200" b="0" i="0" u="none" strike="noStrike" cap="none" normalizeH="0" baseline="0" dirty="0">
                  <a:ln>
                    <a:noFill/>
                  </a:ln>
                  <a:solidFill>
                    <a:schemeClr val="tx1"/>
                  </a:solidFill>
                  <a:effectLst/>
                  <a:latin typeface="Arial" charset="0"/>
                  <a:ea typeface="ＭＳ Ｐゴシック" pitchFamily="16" charset="-128"/>
                  <a:cs typeface="ＭＳ Ｐゴシック" pitchFamily="16" charset="-128"/>
                </a:endParaRPr>
              </a:p>
              <a:p>
                <a:endParaRPr lang="en-US" sz="2200" dirty="0"/>
              </a:p>
            </p:txBody>
          </p:sp>
        </mc:Choice>
        <mc:Fallback>
          <p:sp>
            <p:nvSpPr>
              <p:cNvPr id="9" name="TextBox 12">
                <a:extLst>
                  <a:ext uri="{FF2B5EF4-FFF2-40B4-BE49-F238E27FC236}">
                    <a16:creationId xmlns:a16="http://schemas.microsoft.com/office/drawing/2014/main" id="{4A086378-C12C-BB3F-961A-31996B54AE1A}"/>
                  </a:ext>
                </a:extLst>
              </p:cNvPr>
              <p:cNvSpPr txBox="1">
                <a:spLocks noRot="1" noChangeAspect="1" noMove="1" noResize="1" noEditPoints="1" noAdjustHandles="1" noChangeArrowheads="1" noChangeShapeType="1" noTextEdit="1"/>
              </p:cNvSpPr>
              <p:nvPr/>
            </p:nvSpPr>
            <p:spPr>
              <a:xfrm>
                <a:off x="1998453" y="4681268"/>
                <a:ext cx="4946800" cy="119160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57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dirty="0">
                <a:latin typeface="Book Antiqua" panose="02040602050305030304" pitchFamily="18" charset="0"/>
              </a:rPr>
              <a:t>Results Analysis</a:t>
            </a:r>
          </a:p>
        </p:txBody>
      </p:sp>
      <p:pic>
        <p:nvPicPr>
          <p:cNvPr id="6" name="图片 6" descr="图表, 直方图&#10;&#10;已自动生成说明">
            <a:extLst>
              <a:ext uri="{FF2B5EF4-FFF2-40B4-BE49-F238E27FC236}">
                <a16:creationId xmlns:a16="http://schemas.microsoft.com/office/drawing/2014/main" id="{D4C74476-4B54-2076-77C9-01F931A5CB3C}"/>
              </a:ext>
            </a:extLst>
          </p:cNvPr>
          <p:cNvPicPr>
            <a:picLocks noGrp="1" noChangeAspect="1"/>
          </p:cNvPicPr>
          <p:nvPr>
            <p:ph idx="1"/>
          </p:nvPr>
        </p:nvPicPr>
        <p:blipFill>
          <a:blip r:embed="rId3"/>
          <a:stretch>
            <a:fillRect/>
          </a:stretch>
        </p:blipFill>
        <p:spPr>
          <a:xfrm>
            <a:off x="548616" y="1820882"/>
            <a:ext cx="8048625" cy="3724275"/>
          </a:xfrm>
        </p:spPr>
      </p:pic>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p>
        </p:txBody>
      </p:sp>
    </p:spTree>
    <p:extLst>
      <p:ext uri="{BB962C8B-B14F-4D97-AF65-F5344CB8AC3E}">
        <p14:creationId xmlns:p14="http://schemas.microsoft.com/office/powerpoint/2010/main" val="879775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4DD-A244-2A17-CE48-8B19D2E0FA68}"/>
              </a:ext>
            </a:extLst>
          </p:cNvPr>
          <p:cNvSpPr>
            <a:spLocks noGrp="1"/>
          </p:cNvSpPr>
          <p:nvPr>
            <p:ph type="title"/>
          </p:nvPr>
        </p:nvSpPr>
        <p:spPr>
          <a:xfrm>
            <a:off x="685800" y="838200"/>
            <a:ext cx="8250238" cy="762000"/>
          </a:xfrm>
        </p:spPr>
        <p:txBody>
          <a:bodyPr/>
          <a:lstStyle/>
          <a:p>
            <a:pPr algn="ctr"/>
            <a:r>
              <a:rPr lang="en-US" dirty="0">
                <a:latin typeface="Book Antiqua" panose="02040602050305030304" pitchFamily="18" charset="0"/>
              </a:rPr>
              <a:t>Results Analysis</a:t>
            </a:r>
          </a:p>
        </p:txBody>
      </p:sp>
      <p:sp>
        <p:nvSpPr>
          <p:cNvPr id="4" name="Date Placeholder 3">
            <a:extLst>
              <a:ext uri="{FF2B5EF4-FFF2-40B4-BE49-F238E27FC236}">
                <a16:creationId xmlns:a16="http://schemas.microsoft.com/office/drawing/2014/main" id="{06CA3250-3639-79C1-E490-89ABD86A1842}"/>
              </a:ext>
            </a:extLst>
          </p:cNvPr>
          <p:cNvSpPr>
            <a:spLocks noGrp="1"/>
          </p:cNvSpPr>
          <p:nvPr>
            <p:ph type="dt" sz="half" idx="2"/>
          </p:nvPr>
        </p:nvSpPr>
        <p:spPr/>
        <p:txBody>
          <a:bodyPr/>
          <a:lstStyle/>
          <a:p>
            <a:fld id="{191EA7B7-3D91-A846-A25C-AC6C9E71C7C9}" type="datetime1">
              <a:rPr lang="en-US" smtClean="0"/>
              <a:t>5/3/2023</a:t>
            </a:fld>
            <a:endParaRPr lang="en-US" dirty="0"/>
          </a:p>
        </p:txBody>
      </p:sp>
      <p:sp>
        <p:nvSpPr>
          <p:cNvPr id="5" name="Footer Placeholder 4">
            <a:extLst>
              <a:ext uri="{FF2B5EF4-FFF2-40B4-BE49-F238E27FC236}">
                <a16:creationId xmlns:a16="http://schemas.microsoft.com/office/drawing/2014/main" id="{2A9B89E1-7759-1ECB-5905-2C9E124B3FE7}"/>
              </a:ext>
            </a:extLst>
          </p:cNvPr>
          <p:cNvSpPr>
            <a:spLocks noGrp="1"/>
          </p:cNvSpPr>
          <p:nvPr>
            <p:ph type="ftr" sz="quarter" idx="10"/>
          </p:nvPr>
        </p:nvSpPr>
        <p:spPr/>
        <p:txBody>
          <a:bodyPr/>
          <a:lstStyle/>
          <a:p>
            <a:r>
              <a:rPr lang="en-US"/>
              <a:t>BINGHAMTON UNIVERSITY</a:t>
            </a:r>
            <a:endParaRPr lang="en-US" dirty="0"/>
          </a:p>
        </p:txBody>
      </p:sp>
      <p:pic>
        <p:nvPicPr>
          <p:cNvPr id="9" name="图片 9" descr="图表, 直方图&#10;&#10;已自动生成说明">
            <a:extLst>
              <a:ext uri="{FF2B5EF4-FFF2-40B4-BE49-F238E27FC236}">
                <a16:creationId xmlns:a16="http://schemas.microsoft.com/office/drawing/2014/main" id="{9A4F2714-0066-B55F-E122-9F56491E1D69}"/>
              </a:ext>
            </a:extLst>
          </p:cNvPr>
          <p:cNvPicPr>
            <a:picLocks noGrp="1" noChangeAspect="1"/>
          </p:cNvPicPr>
          <p:nvPr>
            <p:ph idx="1"/>
          </p:nvPr>
        </p:nvPicPr>
        <p:blipFill>
          <a:blip r:embed="rId3"/>
          <a:stretch>
            <a:fillRect/>
          </a:stretch>
        </p:blipFill>
        <p:spPr>
          <a:xfrm>
            <a:off x="553379" y="1786285"/>
            <a:ext cx="8039100" cy="3714750"/>
          </a:xfrm>
        </p:spPr>
      </p:pic>
    </p:spTree>
    <p:extLst>
      <p:ext uri="{BB962C8B-B14F-4D97-AF65-F5344CB8AC3E}">
        <p14:creationId xmlns:p14="http://schemas.microsoft.com/office/powerpoint/2010/main" val="2791978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inghamton-powerpoint-template">
  <a:themeElements>
    <a:clrScheme name="Custom 53">
      <a:dk1>
        <a:srgbClr val="000000"/>
      </a:dk1>
      <a:lt1>
        <a:srgbClr val="FFFFFF"/>
      </a:lt1>
      <a:dk2>
        <a:srgbClr val="006B54"/>
      </a:dk2>
      <a:lt2>
        <a:srgbClr val="C9C9C9"/>
      </a:lt2>
      <a:accent1>
        <a:srgbClr val="CEDC00"/>
      </a:accent1>
      <a:accent2>
        <a:srgbClr val="6CC24A"/>
      </a:accent2>
      <a:accent3>
        <a:srgbClr val="5A5C5B"/>
      </a:accent3>
      <a:accent4>
        <a:srgbClr val="000000"/>
      </a:accent4>
      <a:accent5>
        <a:srgbClr val="EDA93C"/>
      </a:accent5>
      <a:accent6>
        <a:srgbClr val="0092D5"/>
      </a:accent6>
      <a:hlink>
        <a:srgbClr val="F10000"/>
      </a:hlink>
      <a:folHlink>
        <a:srgbClr val="FFFF00"/>
      </a:folHlink>
    </a:clrScheme>
    <a:fontScheme name="Office Them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5-867 Brand template" id="{4954577B-8E4A-1443-A07E-C446BA259088}" vid="{DCF66E05-CA75-B449-98CB-8D38212313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8DE8D5030CF6846AD26B73FE69B9AE3" ma:contentTypeVersion="11" ma:contentTypeDescription="Create a new document." ma:contentTypeScope="" ma:versionID="7fff8f4499470a0b1893d9c3ce97d770">
  <xsd:schema xmlns:xsd="http://www.w3.org/2001/XMLSchema" xmlns:xs="http://www.w3.org/2001/XMLSchema" xmlns:p="http://schemas.microsoft.com/office/2006/metadata/properties" xmlns:ns3="600c536a-53cf-4834-aa49-346ab09d2707" targetNamespace="http://schemas.microsoft.com/office/2006/metadata/properties" ma:root="true" ma:fieldsID="6ac4fff0d3c36280bb96ee8c4a112000" ns3:_="">
    <xsd:import namespace="600c536a-53cf-4834-aa49-346ab09d270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0c536a-53cf-4834-aa49-346ab09d27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00c536a-53cf-4834-aa49-346ab09d2707" xsi:nil="true"/>
  </documentManagement>
</p:properties>
</file>

<file path=customXml/itemProps1.xml><?xml version="1.0" encoding="utf-8"?>
<ds:datastoreItem xmlns:ds="http://schemas.openxmlformats.org/officeDocument/2006/customXml" ds:itemID="{E515B5DA-EA22-4D47-8C2C-B90B7971B9B1}">
  <ds:schemaRefs>
    <ds:schemaRef ds:uri="http://schemas.microsoft.com/sharepoint/v3/contenttype/forms"/>
  </ds:schemaRefs>
</ds:datastoreItem>
</file>

<file path=customXml/itemProps2.xml><?xml version="1.0" encoding="utf-8"?>
<ds:datastoreItem xmlns:ds="http://schemas.openxmlformats.org/officeDocument/2006/customXml" ds:itemID="{E11B56B3-ED38-4CA3-9524-C50369CF0A55}">
  <ds:schemaRefs>
    <ds:schemaRef ds:uri="600c536a-53cf-4834-aa49-346ab09d27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5F385F-184D-4047-BC34-AC247997E2A3}">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00c536a-53cf-4834-aa49-346ab09d2707"/>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SSIE523-Project-Presentation</Template>
  <TotalTime>212</TotalTime>
  <Words>651</Words>
  <Application>Microsoft Office PowerPoint</Application>
  <PresentationFormat>On-screen Show (4:3)</PresentationFormat>
  <Paragraphs>113</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Book Antiqua</vt:lpstr>
      <vt:lpstr>Calibri</vt:lpstr>
      <vt:lpstr>Cambria Math</vt:lpstr>
      <vt:lpstr>Wingdings</vt:lpstr>
      <vt:lpstr>Binghamton-powerpoint-template</vt:lpstr>
      <vt:lpstr>“Traffic Flow Simulation Using the Burgers Equation”</vt:lpstr>
      <vt:lpstr>Agenda</vt:lpstr>
      <vt:lpstr>Problem and Objective</vt:lpstr>
      <vt:lpstr>Methodology</vt:lpstr>
      <vt:lpstr>Methodology</vt:lpstr>
      <vt:lpstr>Model Design</vt:lpstr>
      <vt:lpstr>Model Design</vt:lpstr>
      <vt:lpstr>Results Analysis</vt:lpstr>
      <vt:lpstr>Results Analysis</vt:lpstr>
      <vt:lpstr>Results Analysis</vt:lpstr>
      <vt:lpstr>Results Analysis</vt:lpstr>
      <vt:lpstr>Results Analysis</vt:lpstr>
      <vt:lpstr>Results Analysis</vt:lpstr>
      <vt:lpstr>Results Analysis</vt:lpstr>
      <vt:lpstr>Conclusion and Future Work</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SSIE523-Project-Presentation</dc:title>
  <dc:creator>Saif H. AL-Nimer</dc:creator>
  <cp:lastModifiedBy>Rahul Gupta</cp:lastModifiedBy>
  <cp:revision>4</cp:revision>
  <cp:lastPrinted>2015-06-30T18:04:10Z</cp:lastPrinted>
  <dcterms:created xsi:type="dcterms:W3CDTF">2023-05-04T00:11:53Z</dcterms:created>
  <dcterms:modified xsi:type="dcterms:W3CDTF">2023-05-04T03:44:04Z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0x01010088DE8D5030CF6846AD26B73FE69B9AE3</vt:lpwstr>
  </property>
</Properties>
</file>