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7"/>
  </p:notesMasterIdLst>
  <p:handoutMasterIdLst>
    <p:handoutMasterId r:id="rId8"/>
  </p:handoutMasterIdLst>
  <p:sldIdLst>
    <p:sldId id="595" r:id="rId2"/>
    <p:sldId id="596" r:id="rId3"/>
    <p:sldId id="597" r:id="rId4"/>
    <p:sldId id="598" r:id="rId5"/>
    <p:sldId id="599" r:id="rId6"/>
  </p:sldIdLst>
  <p:sldSz cx="9144000" cy="6858000" type="screen4x3"/>
  <p:notesSz cx="7302500" cy="9586913"/>
  <p:custDataLst>
    <p:tags r:id="rId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7676"/>
    <a:srgbClr val="8B3735"/>
    <a:srgbClr val="A8A8DC"/>
    <a:srgbClr val="8F8FD1"/>
    <a:srgbClr val="BBBBE3"/>
    <a:srgbClr val="7F7F7F"/>
    <a:srgbClr val="000000"/>
    <a:srgbClr val="404040"/>
    <a:srgbClr val="001B3C"/>
    <a:srgbClr val="B3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 autoAdjust="0"/>
    <p:restoredTop sz="99582" autoAdjust="0"/>
  </p:normalViewPr>
  <p:slideViewPr>
    <p:cSldViewPr snapToObjects="1">
      <p:cViewPr varScale="1">
        <p:scale>
          <a:sx n="104" d="100"/>
          <a:sy n="104" d="100"/>
        </p:scale>
        <p:origin x="120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package" Target="../embeddings/Microsoft_Excel-Arbeitsblat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3.64741641337386E-2"/>
          <c:y val="4.6099290780141841E-2"/>
          <c:w val="0.80057470734139302"/>
          <c:h val="0.86702127659574468"/>
        </c:manualLayout>
      </c:layout>
      <c:lineChart>
        <c:grouping val="standard"/>
        <c:varyColors val="0"/>
        <c:ser>
          <c:idx val="1"/>
          <c:order val="0"/>
          <c:tx>
            <c:v>Spiral SSE</c:v>
          </c:tx>
          <c:spPr>
            <a:ln w="50800">
              <a:solidFill>
                <a:srgbClr val="A03232"/>
              </a:solidFill>
              <a:prstDash val="solid"/>
            </a:ln>
          </c:spPr>
          <c:marker>
            <c:symbol val="circle"/>
            <c:size val="9"/>
            <c:spPr>
              <a:solidFill>
                <a:srgbClr val="A03232"/>
              </a:solidFill>
              <a:ln>
                <a:solidFill>
                  <a:srgbClr val="A03232"/>
                </a:solidFill>
                <a:prstDash val="solid"/>
              </a:ln>
            </c:spPr>
          </c:marker>
          <c:cat>
            <c:numRef>
              <c:f>'G:\Franz\Presentations\HPEC\[Runtimes.xls]Pentium 4 float'!$AV$4:$AV$20</c:f>
              <c:numCache>
                <c:formatCode>General</c:formatCode>
                <c:ptCount val="17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</c:numCache>
            </c:numRef>
          </c:cat>
          <c:val>
            <c:numRef>
              <c:f>'G:\Franz\Presentations\HPEC\[Runtimes.xls]Pentium 4 float'!$AX$4:$AX$13</c:f>
              <c:numCache>
                <c:formatCode>General</c:formatCode>
                <c:ptCount val="10"/>
                <c:pt idx="0">
                  <c:v>4.1558441558441555</c:v>
                </c:pt>
                <c:pt idx="1">
                  <c:v>4.8780487804878048</c:v>
                </c:pt>
                <c:pt idx="2">
                  <c:v>5.7657657657657655</c:v>
                </c:pt>
                <c:pt idx="3">
                  <c:v>6.2482566248256628</c:v>
                </c:pt>
                <c:pt idx="4">
                  <c:v>6.2173649058894958</c:v>
                </c:pt>
                <c:pt idx="5">
                  <c:v>5.6846780162842343</c:v>
                </c:pt>
                <c:pt idx="6">
                  <c:v>5.5351351351351354</c:v>
                </c:pt>
                <c:pt idx="7">
                  <c:v>5.3368710319340469</c:v>
                </c:pt>
                <c:pt idx="8">
                  <c:v>5.2957527959144093</c:v>
                </c:pt>
                <c:pt idx="9">
                  <c:v>5.1826401798662687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68-4444-971A-7FF905146DBD}"/>
            </c:ext>
          </c:extLst>
        </c:ser>
        <c:ser>
          <c:idx val="2"/>
          <c:order val="1"/>
          <c:tx>
            <c:v>Intel MKL interl.</c:v>
          </c:tx>
          <c:spPr>
            <a:ln w="28673">
              <a:solidFill>
                <a:srgbClr val="D6D6F5">
                  <a:lumMod val="50000"/>
                </a:srgbClr>
              </a:solidFill>
              <a:prstDash val="solid"/>
            </a:ln>
          </c:spPr>
          <c:marker>
            <c:symbol val="circle"/>
            <c:size val="6"/>
            <c:spPr>
              <a:solidFill>
                <a:srgbClr val="D6D6F5">
                  <a:lumMod val="50000"/>
                </a:srgbClr>
              </a:solidFill>
              <a:ln>
                <a:noFill/>
                <a:prstDash val="solid"/>
              </a:ln>
            </c:spPr>
          </c:marker>
          <c:cat>
            <c:numRef>
              <c:f>'G:\Franz\Presentations\HPEC\[Runtimes.xls]Pentium 4 float'!$AV$4:$AV$20</c:f>
              <c:numCache>
                <c:formatCode>General</c:formatCode>
                <c:ptCount val="17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</c:numCache>
            </c:numRef>
          </c:cat>
          <c:val>
            <c:numRef>
              <c:f>'G:\Franz\Presentations\HPEC\[Runtimes.xls]Pentium 4 float'!$AY$4:$AY$13</c:f>
              <c:numCache>
                <c:formatCode>General</c:formatCode>
                <c:ptCount val="10"/>
                <c:pt idx="0">
                  <c:v>0.57786448700000004</c:v>
                </c:pt>
                <c:pt idx="1">
                  <c:v>1.2112671749999999</c:v>
                </c:pt>
                <c:pt idx="2">
                  <c:v>1.966102102</c:v>
                </c:pt>
                <c:pt idx="3">
                  <c:v>2.9559808710000004</c:v>
                </c:pt>
                <c:pt idx="4">
                  <c:v>4.130693602</c:v>
                </c:pt>
                <c:pt idx="5">
                  <c:v>5.1479534060000001</c:v>
                </c:pt>
                <c:pt idx="6">
                  <c:v>5.0644668230000001</c:v>
                </c:pt>
                <c:pt idx="7">
                  <c:v>5.5935608439999998</c:v>
                </c:pt>
                <c:pt idx="8">
                  <c:v>5.2706169099999993</c:v>
                </c:pt>
                <c:pt idx="9">
                  <c:v>4.060841173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68-4444-971A-7FF905146DBD}"/>
            </c:ext>
          </c:extLst>
        </c:ser>
        <c:ser>
          <c:idx val="5"/>
          <c:order val="2"/>
          <c:tx>
            <c:v>Spiral C</c:v>
          </c:tx>
          <c:spPr>
            <a:ln w="28673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</c:spPr>
          <c:marker>
            <c:symbol val="circle"/>
            <c:size val="6"/>
            <c:spPr>
              <a:solidFill>
                <a:srgbClr val="FFFFFF">
                  <a:lumMod val="50000"/>
                </a:srgbClr>
              </a:solidFill>
              <a:ln>
                <a:noFill/>
                <a:prstDash val="solid"/>
              </a:ln>
            </c:spPr>
          </c:marker>
          <c:cat>
            <c:numRef>
              <c:f>'G:\Franz\Presentations\HPEC\[Runtimes.xls]Pentium 4 float'!$AV$4:$AV$20</c:f>
              <c:numCache>
                <c:formatCode>General</c:formatCode>
                <c:ptCount val="17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</c:numCache>
            </c:numRef>
          </c:cat>
          <c:val>
            <c:numRef>
              <c:f>'G:\Franz\Presentations\HPEC\[Runtimes.xls]Pentium 4 float'!$BB$4:$BB$13</c:f>
              <c:numCache>
                <c:formatCode>General</c:formatCode>
                <c:ptCount val="10"/>
                <c:pt idx="0">
                  <c:v>1.7679558011049723</c:v>
                </c:pt>
                <c:pt idx="1">
                  <c:v>2</c:v>
                </c:pt>
                <c:pt idx="2">
                  <c:v>1.9374369323915237</c:v>
                </c:pt>
                <c:pt idx="3">
                  <c:v>1.9805481874447393</c:v>
                </c:pt>
                <c:pt idx="4">
                  <c:v>1.9068901303538175</c:v>
                </c:pt>
                <c:pt idx="5">
                  <c:v>1.8811234487263226</c:v>
                </c:pt>
                <c:pt idx="6">
                  <c:v>1.7653346205564941</c:v>
                </c:pt>
                <c:pt idx="7">
                  <c:v>1.7332430602572784</c:v>
                </c:pt>
                <c:pt idx="8">
                  <c:v>1.702021566142403</c:v>
                </c:pt>
                <c:pt idx="9">
                  <c:v>1.6938380152880588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768-4444-971A-7FF905146DBD}"/>
            </c:ext>
          </c:extLst>
        </c:ser>
        <c:ser>
          <c:idx val="6"/>
          <c:order val="3"/>
          <c:tx>
            <c:v>Spiral C vect</c:v>
          </c:tx>
          <c:spPr>
            <a:ln w="28673">
              <a:solidFill>
                <a:srgbClr val="000000">
                  <a:lumMod val="65000"/>
                  <a:lumOff val="35000"/>
                </a:srgbClr>
              </a:solidFill>
              <a:prstDash val="solid"/>
            </a:ln>
          </c:spPr>
          <c:marker>
            <c:symbol val="circle"/>
            <c:size val="6"/>
            <c:spPr>
              <a:solidFill>
                <a:srgbClr val="000000">
                  <a:lumMod val="65000"/>
                  <a:lumOff val="35000"/>
                </a:srgbClr>
              </a:solidFill>
              <a:ln>
                <a:noFill/>
                <a:prstDash val="solid"/>
              </a:ln>
            </c:spPr>
          </c:marker>
          <c:cat>
            <c:numRef>
              <c:f>'G:\Franz\Presentations\HPEC\[Runtimes.xls]Pentium 4 float'!$AV$4:$AV$20</c:f>
              <c:numCache>
                <c:formatCode>General</c:formatCode>
                <c:ptCount val="17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7</c:v>
                </c:pt>
                <c:pt idx="4">
                  <c:v>8</c:v>
                </c:pt>
                <c:pt idx="5">
                  <c:v>9</c:v>
                </c:pt>
                <c:pt idx="6">
                  <c:v>10</c:v>
                </c:pt>
                <c:pt idx="7">
                  <c:v>11</c:v>
                </c:pt>
                <c:pt idx="8">
                  <c:v>12</c:v>
                </c:pt>
                <c:pt idx="9">
                  <c:v>13</c:v>
                </c:pt>
                <c:pt idx="10">
                  <c:v>14</c:v>
                </c:pt>
                <c:pt idx="11">
                  <c:v>15</c:v>
                </c:pt>
                <c:pt idx="12">
                  <c:v>16</c:v>
                </c:pt>
                <c:pt idx="13">
                  <c:v>17</c:v>
                </c:pt>
                <c:pt idx="14">
                  <c:v>18</c:v>
                </c:pt>
                <c:pt idx="15">
                  <c:v>19</c:v>
                </c:pt>
                <c:pt idx="16">
                  <c:v>20</c:v>
                </c:pt>
              </c:numCache>
            </c:numRef>
          </c:cat>
          <c:val>
            <c:numRef>
              <c:f>'G:\Franz\Presentations\HPEC\[Runtimes.xls]Pentium 4 float'!$BC$4:$BC$13</c:f>
              <c:numCache>
                <c:formatCode>General</c:formatCode>
                <c:ptCount val="10"/>
                <c:pt idx="0">
                  <c:v>1.807909604519774</c:v>
                </c:pt>
                <c:pt idx="1">
                  <c:v>2.6143790849673203</c:v>
                </c:pt>
                <c:pt idx="2">
                  <c:v>2.9223744292237441</c:v>
                </c:pt>
                <c:pt idx="3">
                  <c:v>3.1350594821553535</c:v>
                </c:pt>
                <c:pt idx="4">
                  <c:v>2.5246548323471401</c:v>
                </c:pt>
                <c:pt idx="5">
                  <c:v>2.655907780979827</c:v>
                </c:pt>
                <c:pt idx="6">
                  <c:v>2.7271758815382978</c:v>
                </c:pt>
                <c:pt idx="7">
                  <c:v>2.3413011847848679</c:v>
                </c:pt>
                <c:pt idx="8">
                  <c:v>2.407193370815131</c:v>
                </c:pt>
                <c:pt idx="9">
                  <c:v>2.4130477144294344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768-4444-971A-7FF905146D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6865664"/>
        <c:axId val="136867200"/>
      </c:lineChart>
      <c:catAx>
        <c:axId val="136865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19050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Gill Sans MT" pitchFamily="34" charset="0"/>
                <a:ea typeface="Arial"/>
                <a:cs typeface="Arial"/>
              </a:defRPr>
            </a:pPr>
            <a:endParaRPr lang="de-DE"/>
          </a:p>
        </c:txPr>
        <c:crossAx val="13686720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136867200"/>
        <c:scaling>
          <c:orientation val="minMax"/>
        </c:scaling>
        <c:delete val="0"/>
        <c:axPos val="l"/>
        <c:majorGridlines>
          <c:spPr>
            <a:ln w="15875">
              <a:solidFill>
                <a:srgbClr val="FFFFFF"/>
              </a:solidFill>
              <a:prstDash val="solid"/>
            </a:ln>
          </c:spPr>
        </c:majorGridlines>
        <c:numFmt formatCode="General" sourceLinked="1"/>
        <c:majorTickMark val="out"/>
        <c:minorTickMark val="none"/>
        <c:tickLblPos val="nextTo"/>
        <c:spPr>
          <a:ln w="2389">
            <a:noFill/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Gill Sans MT" pitchFamily="34" charset="0"/>
                <a:ea typeface="Arial"/>
                <a:cs typeface="Arial"/>
              </a:defRPr>
            </a:pPr>
            <a:endParaRPr lang="de-DE"/>
          </a:p>
        </c:txPr>
        <c:crossAx val="136865664"/>
        <c:crosses val="autoZero"/>
        <c:crossBetween val="midCat"/>
      </c:valAx>
      <c:spPr>
        <a:solidFill>
          <a:srgbClr val="808080">
            <a:lumMod val="20000"/>
            <a:lumOff val="80000"/>
          </a:srgbClr>
        </a:solidFill>
        <a:ln w="19050">
          <a:noFill/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696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de-DE"/>
    </a:p>
  </c:txPr>
  <c:externalData r:id="rId2">
    <c:autoUpdate val="0"/>
  </c:externalData>
  <c:userShapes r:id="rId3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0.46325</cdr:x>
      <cdr:y>0.39275</cdr:y>
    </cdr:from>
    <cdr:to>
      <cdr:x>0.47125</cdr:x>
      <cdr:y>0.431</cdr:y>
    </cdr:to>
    <cdr:sp macro="" textlink="">
      <cdr:nvSpPr>
        <cdr:cNvPr id="1025" name="Text Box 1"/>
        <cdr:cNvSpPr txBox="1">
          <a:spLocks xmlns:a="http://schemas.openxmlformats.org/drawingml/2006/main" noChangeArrowheads="1"/>
        </cdr:cNvSpPr>
      </cdr:nvSpPr>
      <cdr:spPr bwMode="auto">
        <a:xfrm xmlns:a="http://schemas.openxmlformats.org/drawingml/2006/main">
          <a:off x="4355094" y="2109892"/>
          <a:ext cx="75210" cy="205483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>
          <a:noFill/>
        </a:ln>
        <a:effectLst xmlns:a="http://schemas.openxmlformats.org/drawingml/2006/main"/>
        <a:extLst xmlns:a="http://schemas.openxmlformats.org/drawingml/2006/main">
          <a:ext uri="{909E8E84-426E-40DD-AFC4-6F175D3DCCD1}">
            <a14:hiddenFill xmlns:a14="http://schemas.microsoft.com/office/drawing/2010/main">
              <a:solidFill>
                <a:srgbClr xmlns:mc="http://schemas.openxmlformats.org/markup-compatibility/2006" val="000000" mc:Ignorable="a14" a14:legacySpreadsheetColorIndex="64"/>
              </a:solidFill>
            </a14:hiddenFill>
          </a:ext>
          <a:ext uri="{91240B29-F687-4F45-9708-019B960494DF}">
            <a14:hiddenLine xmlns:a14="http://schemas.microsoft.com/office/drawing/2010/main" w="1">
              <a:solidFill>
                <a:srgbClr xmlns:mc="http://schemas.openxmlformats.org/markup-compatibility/2006" val="FFFFFF" mc:Ignorable="a14" a14:legacySpreadsheetColorIndex="65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cdr:spPr>
      <cdr:txBody>
        <a:bodyPr xmlns:a="http://schemas.openxmlformats.org/drawingml/2006/main" vertOverflow="clip" wrap="square" lIns="27432" tIns="22860" rIns="27432" bIns="22860" anchor="ctr" upright="1"/>
        <a:lstStyle xmlns:a="http://schemas.openxmlformats.org/drawingml/2006/main"/>
        <a:p xmlns:a="http://schemas.openxmlformats.org/drawingml/2006/main">
          <a:pPr algn="ctr" rtl="0">
            <a:defRPr sz="1000"/>
          </a:pPr>
          <a:r>
            <a:rPr lang="en-US" sz="925" b="0" i="0" u="none" strike="noStrike" baseline="0" dirty="0">
              <a:solidFill>
                <a:srgbClr val="000000"/>
              </a:solidFill>
              <a:latin typeface="Calibri" pitchFamily="34" charset="0"/>
              <a:cs typeface="Calibri" pitchFamily="34" charset="0"/>
            </a:rPr>
            <a:t> 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DAC 2001 Tutorial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71950" y="0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t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defTabSz="965200">
              <a:defRPr sz="1200" smtClean="0"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©R.A. Rutenbar, 2001</a:t>
            </a:r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71950" y="9091613"/>
            <a:ext cx="3130550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22" tIns="48211" rIns="96422" bIns="48211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3587096-7852-44F5-9A71-D621B1FF24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96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8768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0600" y="4572000"/>
            <a:ext cx="5334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40F64717-A5A5-4C4E-9291-2F18B7410B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8629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762000"/>
          </a:xfrm>
        </p:spPr>
        <p:txBody>
          <a:bodyPr/>
          <a:lstStyle>
            <a:lvl1pPr marL="0" indent="0" algn="l">
              <a:buNone/>
              <a:defRPr sz="2000" b="0">
                <a:latin typeface="Calibri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052" y="381000"/>
            <a:ext cx="8405982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773" y="1362075"/>
            <a:ext cx="7896225" cy="4972050"/>
          </a:xfrm>
        </p:spPr>
        <p:txBody>
          <a:bodyPr/>
          <a:lstStyle>
            <a:lvl1pPr>
              <a:spcBef>
                <a:spcPts val="1200"/>
              </a:spcBef>
              <a:defRPr>
                <a:latin typeface="Calibri" pitchFamily="34" charset="0"/>
              </a:defRPr>
            </a:lvl1pPr>
            <a:lvl2pPr>
              <a:spcAft>
                <a:spcPts val="600"/>
              </a:spcAft>
              <a:buClrTx/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381000"/>
            <a:ext cx="8329038" cy="762000"/>
          </a:xfrm>
        </p:spPr>
        <p:txBody>
          <a:bodyPr/>
          <a:lstStyle>
            <a:lvl1pPr>
              <a:defRPr>
                <a:latin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2882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158" y="371182"/>
            <a:ext cx="838891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</p:sldLayoutIdLst>
  <p:timing>
    <p:tnLst>
      <p:par>
        <p:cTn id="1" dur="indefinite" restart="never" nodeType="tmRoot"/>
      </p:par>
    </p:tnLst>
  </p:timing>
  <p:txStyles>
    <p:titleStyle>
      <a:lvl1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2pPr>
      <a:lvl3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3pPr>
      <a:lvl4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4pPr>
      <a:lvl5pPr marL="119063" indent="-1190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5pPr>
      <a:lvl6pPr marL="5762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6pPr>
      <a:lvl7pPr marL="10334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7pPr>
      <a:lvl8pPr marL="14906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8pPr>
      <a:lvl9pPr marL="1947863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>
            <a:lumMod val="75000"/>
            <a:lumOff val="25000"/>
          </a:schemeClr>
        </a:buClr>
        <a:buSzPct val="60000"/>
        <a:buFont typeface="Wingdings 2" pitchFamily="18" charset="2"/>
        <a:buChar char="¢"/>
        <a:defRPr sz="2000" b="1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Tx/>
        <a:buSzPct val="110000"/>
        <a:buFont typeface="Wingdings" pitchFamily="2" charset="2"/>
        <a:buChar char="§"/>
        <a:defRPr sz="1800">
          <a:solidFill>
            <a:schemeClr val="tx1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1800" i="1">
          <a:solidFill>
            <a:schemeClr val="tx1"/>
          </a:solidFill>
          <a:latin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eople.inf.ethz.ch/markusp/teaching/guides/guide-presentations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Title of your presentation</a:t>
            </a:r>
            <a:br>
              <a:rPr lang="en-US" dirty="0" smtClean="0"/>
            </a:br>
            <a:r>
              <a:rPr lang="en-US" sz="2000" b="0" dirty="0" smtClean="0"/>
              <a:t>Jane Doe</a:t>
            </a:r>
            <a:br>
              <a:rPr lang="en-US" sz="2000" b="0" dirty="0" smtClean="0"/>
            </a:br>
            <a:r>
              <a:rPr lang="en-US" sz="2000" b="0" smtClean="0"/>
              <a:t>Hans </a:t>
            </a:r>
            <a:r>
              <a:rPr lang="en-US" sz="2000" b="0" smtClean="0"/>
              <a:t>Müller</a:t>
            </a:r>
            <a:endParaRPr lang="en-US" sz="2000" b="0" dirty="0"/>
          </a:p>
        </p:txBody>
      </p:sp>
      <p:pic>
        <p:nvPicPr>
          <p:cNvPr id="4098" name="Picture 2" descr="T:\work\ETH corporate design\eth_logo_bla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65" y="5537277"/>
            <a:ext cx="2209800" cy="55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>
            <p:custDataLst>
              <p:tags r:id="rId1"/>
            </p:custDataLst>
          </p:nvPr>
        </p:nvSpPr>
        <p:spPr bwMode="auto">
          <a:xfrm>
            <a:off x="0" y="7112000"/>
            <a:ext cx="7051739" cy="707886"/>
          </a:xfrm>
          <a:prstGeom prst="rect">
            <a:avLst/>
          </a:prstGeom>
          <a:noFill/>
          <a:ln w="6350">
            <a:noFill/>
          </a:ln>
          <a:effectLst/>
        </p:spPr>
        <p:txBody>
          <a:bodyPr vert="horz" wrap="none" rtlCol="0">
            <a:spAutoFit/>
          </a:bodyPr>
          <a:lstStyle/>
          <a:p>
            <a:r>
              <a:rPr lang="en-US" sz="2000" smtClean="0">
                <a:latin typeface="+mn-lt"/>
              </a:rPr>
              <a:t>TexPoint fonts used in EMF. </a:t>
            </a:r>
          </a:p>
          <a:p>
            <a:r>
              <a:rPr lang="en-US" sz="2000" smtClean="0">
                <a:latin typeface="+mn-lt"/>
              </a:rPr>
              <a:t>Read the TexPoint manual before you delete this box.: </a:t>
            </a:r>
            <a:r>
              <a:rPr lang="en-US" sz="2000" smtClean="0">
                <a:latin typeface="CMBX12"/>
              </a:rPr>
              <a:t>A</a:t>
            </a:r>
            <a:r>
              <a:rPr lang="en-US" sz="2000" smtClean="0">
                <a:latin typeface="CMMI8"/>
              </a:rPr>
              <a:t>A</a:t>
            </a:r>
            <a:r>
              <a:rPr lang="en-US" sz="2000" smtClean="0">
                <a:latin typeface="LCMSS8"/>
              </a:rPr>
              <a:t>A</a:t>
            </a:r>
            <a:r>
              <a:rPr lang="en-US" sz="2000" smtClean="0">
                <a:latin typeface="CMSY8"/>
              </a:rPr>
              <a:t>A</a:t>
            </a:r>
            <a:r>
              <a:rPr lang="en-US" sz="2000" smtClean="0">
                <a:latin typeface="CMEX10"/>
              </a:rPr>
              <a:t>A</a:t>
            </a:r>
            <a:endParaRPr lang="en-US" sz="2000" dirty="0" smtClean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067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Pay attention to the length: e.g., 10 minutes typically means </a:t>
            </a:r>
            <a:r>
              <a:rPr lang="en-US" dirty="0" smtClean="0"/>
              <a:t>7–8 </a:t>
            </a:r>
            <a:r>
              <a:rPr lang="en-US" dirty="0" smtClean="0"/>
              <a:t>slides</a:t>
            </a:r>
            <a:endParaRPr lang="en-US" dirty="0" smtClean="0"/>
          </a:p>
          <a:p>
            <a:r>
              <a:rPr lang="en-US" dirty="0" smtClean="0"/>
              <a:t>Use proper visuals as much as possible, avoid text-only </a:t>
            </a:r>
            <a:r>
              <a:rPr lang="en-US" dirty="0" smtClean="0"/>
              <a:t>bullet slides</a:t>
            </a:r>
            <a:endParaRPr lang="en-US" dirty="0" smtClean="0"/>
          </a:p>
          <a:p>
            <a:r>
              <a:rPr lang="en-US" dirty="0" smtClean="0"/>
              <a:t>Don’t put an overview or organization slide – the talk is too short</a:t>
            </a:r>
          </a:p>
          <a:p>
            <a:r>
              <a:rPr lang="en-US" dirty="0" smtClean="0"/>
              <a:t>For the very motivated, check out this </a:t>
            </a:r>
            <a:r>
              <a:rPr lang="en-US" dirty="0"/>
              <a:t>small guide</a:t>
            </a:r>
            <a:br>
              <a:rPr lang="en-US" dirty="0"/>
            </a:br>
            <a:r>
              <a:rPr lang="en-US" sz="1800" dirty="0">
                <a:hlinkClick r:id="rId2"/>
              </a:rPr>
              <a:t>http://</a:t>
            </a:r>
            <a:r>
              <a:rPr lang="en-US" sz="1800" dirty="0" smtClean="0">
                <a:hlinkClick r:id="rId2"/>
              </a:rPr>
              <a:t>people.inf.ethz.ch/markusp/teaching/guides/guide-presentations.pdf</a:t>
            </a:r>
            <a:r>
              <a:rPr lang="en-US" sz="1800" dirty="0" smtClean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6741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Organization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 that you consider (maybe 2 slides)</a:t>
            </a:r>
          </a:p>
          <a:p>
            <a:pPr lvl="1"/>
            <a:r>
              <a:rPr lang="en-US" dirty="0" smtClean="0"/>
              <a:t>State problem that it solves (input:…, output: …)</a:t>
            </a:r>
          </a:p>
          <a:p>
            <a:pPr lvl="1"/>
            <a:r>
              <a:rPr lang="en-US" dirty="0" smtClean="0"/>
              <a:t>If possible visualize how it works or show high-level </a:t>
            </a:r>
            <a:r>
              <a:rPr lang="en-US" dirty="0" err="1" smtClean="0"/>
              <a:t>pseudocode</a:t>
            </a:r>
            <a:endParaRPr lang="en-US" dirty="0" smtClean="0"/>
          </a:p>
          <a:p>
            <a:pPr lvl="1"/>
            <a:r>
              <a:rPr lang="en-US" dirty="0" smtClean="0"/>
              <a:t>State asymptotic runtime</a:t>
            </a:r>
          </a:p>
          <a:p>
            <a:r>
              <a:rPr lang="en-US" dirty="0" smtClean="0"/>
              <a:t>Cost analysis (cost measure, exact count)</a:t>
            </a:r>
          </a:p>
          <a:p>
            <a:r>
              <a:rPr lang="en-US" dirty="0" smtClean="0"/>
              <a:t>Baseline implementation (briefly explain), maybe show already performance plot and extract percentage of peak</a:t>
            </a:r>
          </a:p>
          <a:p>
            <a:r>
              <a:rPr lang="en-US" dirty="0" smtClean="0"/>
              <a:t>Optimizations you performed</a:t>
            </a:r>
          </a:p>
          <a:p>
            <a:pPr lvl="1"/>
            <a:r>
              <a:rPr lang="en-US" dirty="0" smtClean="0"/>
              <a:t>Briefly discuss major optimizations/code versions</a:t>
            </a:r>
          </a:p>
          <a:p>
            <a:pPr lvl="1"/>
            <a:r>
              <a:rPr lang="en-US" dirty="0" smtClean="0"/>
              <a:t>Maybe explain the most interesting in a bit greater detail</a:t>
            </a:r>
          </a:p>
          <a:p>
            <a:pPr lvl="1"/>
            <a:r>
              <a:rPr lang="en-US" dirty="0" smtClean="0"/>
              <a:t>Any analysis (e.g., </a:t>
            </a:r>
            <a:r>
              <a:rPr lang="en-US" dirty="0" err="1" smtClean="0"/>
              <a:t>profifling</a:t>
            </a:r>
            <a:r>
              <a:rPr lang="en-US" dirty="0" smtClean="0"/>
              <a:t>) you performed is interesting – show the result</a:t>
            </a:r>
          </a:p>
          <a:p>
            <a:pPr lvl="1"/>
            <a:r>
              <a:rPr lang="en-US" dirty="0" smtClean="0"/>
              <a:t>If too much, explain only some things and just state the 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4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Organization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Experimental results</a:t>
            </a:r>
          </a:p>
          <a:p>
            <a:pPr lvl="1"/>
            <a:r>
              <a:rPr lang="en-US" dirty="0" smtClean="0"/>
              <a:t>Very brief: Experimental setup (platform, compiler)</a:t>
            </a:r>
          </a:p>
          <a:p>
            <a:pPr lvl="1"/>
            <a:r>
              <a:rPr lang="en-US" dirty="0" smtClean="0"/>
              <a:t>Performance plot over a range of sizes with different code </a:t>
            </a:r>
            <a:r>
              <a:rPr lang="en-US" dirty="0" smtClean="0"/>
              <a:t>versions</a:t>
            </a:r>
          </a:p>
          <a:p>
            <a:pPr lvl="1"/>
            <a:r>
              <a:rPr lang="en-US" dirty="0" smtClean="0"/>
              <a:t>Make sure you also push input size to the limit in the experiments</a:t>
            </a:r>
            <a:endParaRPr lang="en-US" dirty="0" smtClean="0"/>
          </a:p>
          <a:p>
            <a:pPr lvl="1"/>
            <a:r>
              <a:rPr lang="en-US" dirty="0" smtClean="0"/>
              <a:t>Extract overall speedup</a:t>
            </a:r>
          </a:p>
          <a:p>
            <a:endParaRPr lang="en-US" dirty="0"/>
          </a:p>
          <a:p>
            <a:r>
              <a:rPr lang="en-US" dirty="0" smtClean="0"/>
              <a:t>Every project is different – so adapt as needed</a:t>
            </a:r>
          </a:p>
          <a:p>
            <a:r>
              <a:rPr lang="en-US" dirty="0" smtClean="0"/>
              <a:t>Focus on the most interesting things, don’t explain everything that will be in the final report.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75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to Make Nice Plots</a:t>
            </a:r>
            <a:endParaRPr lang="en-US" dirty="0"/>
          </a:p>
        </p:txBody>
      </p:sp>
      <p:graphicFrame>
        <p:nvGraphicFramePr>
          <p:cNvPr id="4" name="Object 2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629775729"/>
              </p:ext>
            </p:extLst>
          </p:nvPr>
        </p:nvGraphicFramePr>
        <p:xfrm>
          <a:off x="1156675" y="2071673"/>
          <a:ext cx="7263631" cy="4137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066800" y="1503735"/>
            <a:ext cx="5623284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C8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800" dirty="0">
                <a:latin typeface="Gill Sans MT" pitchFamily="34" charset="0"/>
              </a:rPr>
              <a:t>DFT 2</a:t>
            </a:r>
            <a:r>
              <a:rPr lang="en-US" sz="1800" baseline="50000" dirty="0">
                <a:latin typeface="Gill Sans MT" pitchFamily="34" charset="0"/>
              </a:rPr>
              <a:t>n</a:t>
            </a:r>
            <a:r>
              <a:rPr lang="en-US" sz="1800" dirty="0">
                <a:latin typeface="Gill Sans MT" pitchFamily="34" charset="0"/>
              </a:rPr>
              <a:t> </a:t>
            </a:r>
            <a:r>
              <a:rPr lang="en-US" sz="1800" dirty="0" smtClean="0">
                <a:latin typeface="Gill Sans MT" pitchFamily="34" charset="0"/>
              </a:rPr>
              <a:t>(single precision</a:t>
            </a:r>
            <a:r>
              <a:rPr lang="en-US" sz="1800" i="1" dirty="0" smtClean="0">
                <a:latin typeface="Gill Sans MT" pitchFamily="34" charset="0"/>
              </a:rPr>
              <a:t>)</a:t>
            </a:r>
            <a:r>
              <a:rPr lang="en-US" sz="1800" dirty="0" smtClean="0">
                <a:latin typeface="Gill Sans MT" pitchFamily="34" charset="0"/>
              </a:rPr>
              <a:t> on Pentium </a:t>
            </a:r>
            <a:r>
              <a:rPr lang="en-US" sz="1800" dirty="0">
                <a:latin typeface="Gill Sans MT" pitchFamily="34" charset="0"/>
              </a:rPr>
              <a:t>4, 2.53 </a:t>
            </a:r>
            <a:r>
              <a:rPr lang="en-US" sz="1800" dirty="0" smtClean="0">
                <a:latin typeface="Gill Sans MT" pitchFamily="34" charset="0"/>
              </a:rPr>
              <a:t>GHz</a:t>
            </a:r>
          </a:p>
          <a:p>
            <a:r>
              <a:rPr lang="en-US" sz="1600" b="0" dirty="0" smtClean="0">
                <a:latin typeface="Gill Sans MT" pitchFamily="34" charset="0"/>
              </a:rPr>
              <a:t>[</a:t>
            </a:r>
            <a:r>
              <a:rPr lang="en-US" sz="1600" b="0" dirty="0" err="1" smtClean="0">
                <a:latin typeface="Gill Sans MT" pitchFamily="34" charset="0"/>
              </a:rPr>
              <a:t>Gflop</a:t>
            </a:r>
            <a:r>
              <a:rPr lang="en-US" sz="1600" b="0" dirty="0" smtClean="0">
                <a:latin typeface="Gill Sans MT" pitchFamily="34" charset="0"/>
              </a:rPr>
              <a:t>/s]</a:t>
            </a:r>
            <a:endParaRPr lang="en-US" sz="1600" b="0" dirty="0">
              <a:latin typeface="Gill Sans MT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215518" y="6019800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C80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0" dirty="0">
                <a:latin typeface="Gill Sans MT" pitchFamily="34" charset="0"/>
              </a:rPr>
              <a:t>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02600" y="2290192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3"/>
                </a:solidFill>
                <a:latin typeface="Gill Sans MT" pitchFamily="34" charset="0"/>
              </a:rPr>
              <a:t>Spiral SSE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62544" y="3371842"/>
            <a:ext cx="10038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Gill Sans MT" pitchFamily="34" charset="0"/>
              </a:rPr>
              <a:t>Intel MKL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22513" y="4919010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</a:rPr>
              <a:t>Spiral 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94635" y="3973296"/>
            <a:ext cx="17723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</a:rPr>
              <a:t>Spiral C </a:t>
            </a:r>
            <a:r>
              <a:rPr lang="en-US" sz="1600" b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Gill Sans MT" pitchFamily="34" charset="0"/>
              </a:rPr>
              <a:t>vectorized</a:t>
            </a:r>
            <a:endParaRPr lang="en-US" sz="1600" b="0" dirty="0" smtClean="0">
              <a:solidFill>
                <a:schemeClr val="tx1">
                  <a:lumMod val="65000"/>
                  <a:lumOff val="35000"/>
                </a:schemeClr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54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SEAMSFONTS" val="True"/>
  <p:tag name="USEBOLDAMS" val="False"/>
  <p:tag name="TEX2PS" val="latex $(base).tex; dvips -D $(res) -E -o $(base).ps $(base).dvi"/>
  <p:tag name="EXTERNALEDITCOMMAND" val="notepad %"/>
  <p:tag name="GHOSTSCRIPTCOMMAND" val="gswin32c"/>
  <p:tag name="DEFAULTBITMAP" val="pngmono"/>
  <p:tag name="DEFAULTBLEND" val="False"/>
  <p:tag name="DEFAULTTRANSPARENT" val="False"/>
  <p:tag name="DEFAULTWORKAROUNDTRANSPARENCYBUG" val="False"/>
  <p:tag name="DEFAULTRESOLUTION" val="1200"/>
  <p:tag name="DEFAULTMAGNIFICATION" val="0.8"/>
  <p:tag name="DEFAULTFONTSIZE" val="10"/>
  <p:tag name="DEFAULTWIDTH" val="418"/>
  <p:tag name="DEFAULTHEIGHT" val="316"/>
  <p:tag name="FIRSTMARKUSP@OKII9FVF81V9GRWB" val="4070"/>
  <p:tag name="DEFAULTDISPLAYSOURCE" val="\documentclass{slides}\pagestyle{empty}&#10;\begin{document}&#10;&#10;\end{document}&#10;"/>
  <p:tag name="EMBEDFONTS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heme/theme1.xml><?xml version="1.0" encoding="utf-8"?>
<a:theme xmlns:a="http://schemas.openxmlformats.org/drawingml/2006/main" name="ETH Course">
  <a:themeElements>
    <a:clrScheme name="ETH">
      <a:dk1>
        <a:srgbClr val="000000"/>
      </a:dk1>
      <a:lt1>
        <a:srgbClr val="FFFFFF"/>
      </a:lt1>
      <a:dk2>
        <a:srgbClr val="002B5F"/>
      </a:dk2>
      <a:lt2>
        <a:srgbClr val="808080"/>
      </a:lt2>
      <a:accent1>
        <a:srgbClr val="4F0E2B"/>
      </a:accent1>
      <a:accent2>
        <a:srgbClr val="005C3C"/>
      </a:accent2>
      <a:accent3>
        <a:srgbClr val="A03232"/>
      </a:accent3>
      <a:accent4>
        <a:srgbClr val="F7F0BC"/>
      </a:accent4>
      <a:accent5>
        <a:srgbClr val="C8DEC8"/>
      </a:accent5>
      <a:accent6>
        <a:srgbClr val="D6D6F5"/>
      </a:accent6>
      <a:hlink>
        <a:srgbClr val="A71D5B"/>
      </a:hlink>
      <a:folHlink>
        <a:srgbClr val="A71D5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 w="6350">
          <a:solidFill>
            <a:schemeClr val="tx1">
              <a:lumMod val="50000"/>
              <a:lumOff val="50000"/>
            </a:schemeClr>
          </a:solidFill>
        </a:ln>
      </a:spPr>
      <a:bodyPr>
        <a:spAutoFit/>
      </a:bodyPr>
      <a:lstStyle>
        <a:defPPr>
          <a:defRPr sz="1800" dirty="0">
            <a:latin typeface="Consolas" pitchFamily="49" charset="0"/>
            <a:cs typeface="Consolas" pitchFamily="49" charset="0"/>
          </a:defRPr>
        </a:defPPr>
      </a:lstStyle>
    </a:spDef>
    <a:lnDef>
      <a:spPr bwMode="auto">
        <a:noFill/>
        <a:ln w="12700">
          <a:solidFill>
            <a:srgbClr val="000000"/>
          </a:solidFill>
          <a:miter lim="800000"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 w="6350">
          <a:noFill/>
        </a:ln>
        <a:effectLst/>
      </a:spPr>
      <a:bodyPr wrap="none" rtlCol="0">
        <a:spAutoFit/>
      </a:bodyPr>
      <a:lstStyle>
        <a:defPPr>
          <a:defRPr sz="2000" dirty="0" smtClean="0">
            <a:latin typeface="+mn-lt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Presentation Guide">
    <a:dk1>
      <a:srgbClr val="000000"/>
    </a:dk1>
    <a:lt1>
      <a:srgbClr val="FFFFFF"/>
    </a:lt1>
    <a:dk2>
      <a:srgbClr val="002B5F"/>
    </a:dk2>
    <a:lt2>
      <a:srgbClr val="808080"/>
    </a:lt2>
    <a:accent1>
      <a:srgbClr val="A03232"/>
    </a:accent1>
    <a:accent2>
      <a:srgbClr val="005C3C"/>
    </a:accent2>
    <a:accent3>
      <a:srgbClr val="4F0E2B"/>
    </a:accent3>
    <a:accent4>
      <a:srgbClr val="F7F0BC"/>
    </a:accent4>
    <a:accent5>
      <a:srgbClr val="C8DEC8"/>
    </a:accent5>
    <a:accent6>
      <a:srgbClr val="D6D6F5"/>
    </a:accent6>
    <a:hlink>
      <a:srgbClr val="C00000"/>
    </a:hlink>
    <a:folHlink>
      <a:srgbClr val="C0000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ETH Course</Template>
  <TotalTime>0</TotalTime>
  <Words>279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Arial</vt:lpstr>
      <vt:lpstr>Arial Narrow</vt:lpstr>
      <vt:lpstr>Calibri</vt:lpstr>
      <vt:lpstr>CMBX12</vt:lpstr>
      <vt:lpstr>CMEX10</vt:lpstr>
      <vt:lpstr>CMMI8</vt:lpstr>
      <vt:lpstr>CMSY8</vt:lpstr>
      <vt:lpstr>Gill Sans MT</vt:lpstr>
      <vt:lpstr>LCMSS8</vt:lpstr>
      <vt:lpstr>Times New Roman</vt:lpstr>
      <vt:lpstr>Wingdings</vt:lpstr>
      <vt:lpstr>Wingdings 2</vt:lpstr>
      <vt:lpstr>ETH Course</vt:lpstr>
      <vt:lpstr>Title of your presentation Jane Doe Hans Müller</vt:lpstr>
      <vt:lpstr>General Remarks</vt:lpstr>
      <vt:lpstr>Typical Organization I</vt:lpstr>
      <vt:lpstr>Typical Organization II</vt:lpstr>
      <vt:lpstr>Try to Make Nice Plots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Write Fast Numerical Code</dc:title>
  <dc:creator>Markus Pueschel</dc:creator>
  <dc:description>Redesign of slides created by Randal E. Bryant and David R. O'Hallaron</dc:description>
  <cp:lastModifiedBy>Püschel  Markus</cp:lastModifiedBy>
  <cp:revision>1116</cp:revision>
  <cp:lastPrinted>1999-09-20T15:19:18Z</cp:lastPrinted>
  <dcterms:created xsi:type="dcterms:W3CDTF">2009-01-12T00:38:48Z</dcterms:created>
  <dcterms:modified xsi:type="dcterms:W3CDTF">2019-04-04T14:11:12Z</dcterms:modified>
</cp:coreProperties>
</file>