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79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77446" autoAdjust="0"/>
  </p:normalViewPr>
  <p:slideViewPr>
    <p:cSldViewPr snapToGrid="0">
      <p:cViewPr varScale="1">
        <p:scale>
          <a:sx n="58" d="100"/>
          <a:sy n="58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30B83-2313-415F-A653-9E4D61EE3862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1DE626-9424-45EC-B5C5-9F83F428D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81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munant/c2rust/blob/master/c2rust-transpil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immunant/c2rust/blob/master/docs/cross-check-tutorial.md" TargetMode="External"/><Relationship Id="rId5" Type="http://schemas.openxmlformats.org/officeDocument/2006/relationships/hyperlink" Target="https://github.com/immunant/c2rust/blob/master/cross-checks" TargetMode="External"/><Relationship Id="rId4" Type="http://schemas.openxmlformats.org/officeDocument/2006/relationships/hyperlink" Target="https://github.com/immunant/c2rust/blob/master/c2rust-refactor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munant/c2rust/blob/master/c2rust-transpil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immunant/c2rust/blob/master/docs/cross-check-tutorial.md" TargetMode="External"/><Relationship Id="rId5" Type="http://schemas.openxmlformats.org/officeDocument/2006/relationships/hyperlink" Target="https://github.com/immunant/c2rust/blob/master/cross-checks" TargetMode="External"/><Relationship Id="rId4" Type="http://schemas.openxmlformats.org/officeDocument/2006/relationships/hyperlink" Target="https://github.com/immunant/c2rust/blob/master/c2rust-refactor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munant/c2rust/blob/master/c2rust-transpil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immunant/c2rust/blob/master/docs/cross-check-tutorial.md" TargetMode="External"/><Relationship Id="rId5" Type="http://schemas.openxmlformats.org/officeDocument/2006/relationships/hyperlink" Target="https://github.com/immunant/c2rust/blob/master/cross-checks" TargetMode="External"/><Relationship Id="rId4" Type="http://schemas.openxmlformats.org/officeDocument/2006/relationships/hyperlink" Target="https://github.com/immunant/c2rust/blob/master/c2rust-refactor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Following slides mainly came from C2Rust founder’s presentation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DE626-9424-45EC-B5C5-9F83F428DD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67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flow for git clone, installation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DE626-9424-45EC-B5C5-9F83F428DD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15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flow for git clone, installation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DE626-9424-45EC-B5C5-9F83F428DD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0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flow for git clone, installation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DE626-9424-45EC-B5C5-9F83F428DD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90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www.c2rust.com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DE626-9424-45EC-B5C5-9F83F428DD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32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C2Rust is not 100% automation but helps from unsafe C translate to Rust.  </a:t>
            </a: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C2Rust helps you migrate C99-compliant code to Rust. The 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translator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(or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transpiler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) produces unsafe Rust code that closely mirrors the input C code. The primary goal of the translator is to preserve functionality; test suites should continue to pass after translation. Generating safe and idiomatic Rust code from C ultimately requires manual effort. However, we are building a scriptable 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refactoring tool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that reduces the tedium of doing so. You can also </a:t>
            </a:r>
            <a:r>
              <a:rPr lang="en-US" b="0" i="0" u="none" strike="noStrike" dirty="0">
                <a:effectLst/>
                <a:latin typeface="-apple-system"/>
                <a:hlinkClick r:id="rId5"/>
              </a:rPr>
              <a:t>cross-check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the translated code against the original (</a:t>
            </a:r>
            <a:r>
              <a:rPr lang="en-US" b="0" i="0" u="none" strike="noStrike" dirty="0">
                <a:effectLst/>
                <a:latin typeface="-apple-system"/>
                <a:hlinkClick r:id="rId6"/>
              </a:rPr>
              <a:t>tutorial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DE626-9424-45EC-B5C5-9F83F428DD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9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C2Rust is not 100% automation but helps from unsafe C translate to Rust.  </a:t>
            </a: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C2Rust helps you migrate C99-compliant code to Rust. The 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translator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(or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transpiler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) produces unsafe Rust code that closely mirrors the input C code. The primary goal of the translator is to preserve functionality; test suites should continue to pass after translation. Generating safe and idiomatic Rust code from C ultimately requires manual effort. However, we are building a scriptable 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refactoring tool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that reduces the tedium of doing so. You can also </a:t>
            </a:r>
            <a:r>
              <a:rPr lang="en-US" b="0" i="0" u="none" strike="noStrike" dirty="0">
                <a:effectLst/>
                <a:latin typeface="-apple-system"/>
                <a:hlinkClick r:id="rId5"/>
              </a:rPr>
              <a:t>cross-check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the translated code against the original (</a:t>
            </a:r>
            <a:r>
              <a:rPr lang="en-US" b="0" i="0" u="none" strike="noStrike" dirty="0">
                <a:effectLst/>
                <a:latin typeface="-apple-system"/>
                <a:hlinkClick r:id="rId6"/>
              </a:rPr>
              <a:t>tutorial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DE626-9424-45EC-B5C5-9F83F428DD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4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C2Rust is not 100% automation but helps from unsafe C translate to Rust.  </a:t>
            </a:r>
          </a:p>
          <a:p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C2Rust helps you migrate C99-compliant code to Rust. The </a:t>
            </a:r>
            <a:r>
              <a:rPr lang="en-US" b="0" i="0" u="none" strike="noStrike" dirty="0">
                <a:effectLst/>
                <a:latin typeface="-apple-system"/>
                <a:hlinkClick r:id="rId3"/>
              </a:rPr>
              <a:t>translator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(or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transpiler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) produces unsafe Rust code that closely mirrors the input C code. The primary goal of the translator is to preserve functionality; test suites should continue to pass after translation. Generating safe and idiomatic Rust code from C ultimately requires manual effort. However, we are building a scriptable </a:t>
            </a:r>
            <a:r>
              <a:rPr lang="en-US" b="0" i="0" u="none" strike="noStrike" dirty="0">
                <a:effectLst/>
                <a:latin typeface="-apple-system"/>
                <a:hlinkClick r:id="rId4"/>
              </a:rPr>
              <a:t>refactoring tool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that reduces the tedium of doing so. You can also </a:t>
            </a:r>
            <a:r>
              <a:rPr lang="en-US" b="0" i="0" u="none" strike="noStrike" dirty="0">
                <a:effectLst/>
                <a:latin typeface="-apple-system"/>
                <a:hlinkClick r:id="rId5"/>
              </a:rPr>
              <a:t>cross-check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 the translated code against the original (</a:t>
            </a:r>
            <a:r>
              <a:rPr lang="en-US" b="0" i="0" u="none" strike="noStrike" dirty="0">
                <a:effectLst/>
                <a:latin typeface="-apple-system"/>
                <a:hlinkClick r:id="rId6"/>
              </a:rPr>
              <a:t>tutorial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DE626-9424-45EC-B5C5-9F83F428DD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81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flow for git clone, installation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DE626-9424-45EC-B5C5-9F83F428DD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24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flow for git clone, installation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DE626-9424-45EC-B5C5-9F83F428DD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13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flow for git clone, installation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DE626-9424-45EC-B5C5-9F83F428DD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7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flow for git clone, installation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DE626-9424-45EC-B5C5-9F83F428DD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92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flow for git clone, installation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1DE626-9424-45EC-B5C5-9F83F428DD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37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9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4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7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8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7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8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0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2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2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BABF38A-8A0D-492E-BD20-6CF4D46B50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=""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lois.com/" TargetMode="External"/><Relationship Id="rId7" Type="http://schemas.openxmlformats.org/officeDocument/2006/relationships/hyperlink" Target="https://www.youtube.com/watch?v=WEsR0Vv7jh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mmunant/c2rust" TargetMode="External"/><Relationship Id="rId5" Type="http://schemas.openxmlformats.org/officeDocument/2006/relationships/hyperlink" Target="https://www.rust-lang.org/" TargetMode="External"/><Relationship Id="rId4" Type="http://schemas.openxmlformats.org/officeDocument/2006/relationships/hyperlink" Target="https://immunant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EsR0Vv7jhg" TargetMode="External"/><Relationship Id="rId2" Type="http://schemas.openxmlformats.org/officeDocument/2006/relationships/hyperlink" Target="https://github.com/immunant/c2rus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cs.uci.edu/~perl/rustconf18_c2rust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="" xmlns:a16="http://schemas.microsoft.com/office/drawing/2014/main" id="{310E06F9-9F12-4D1B-92C0-4B30818D09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34" name="Rectangle 140">
            <a:extLst>
              <a:ext uri="{FF2B5EF4-FFF2-40B4-BE49-F238E27FC236}">
                <a16:creationId xmlns="" xmlns:a16="http://schemas.microsoft.com/office/drawing/2014/main" id="{8F5EFE88-F6A7-4B53-AF99-227DFC56A0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35" name="Group 142">
            <a:extLst>
              <a:ext uri="{FF2B5EF4-FFF2-40B4-BE49-F238E27FC236}">
                <a16:creationId xmlns="" xmlns:a16="http://schemas.microsoft.com/office/drawing/2014/main" id="{B65CB840-7662-4445-9721-B0DCE5E545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4" name="Picture 143">
              <a:extLst>
                <a:ext uri="{FF2B5EF4-FFF2-40B4-BE49-F238E27FC236}">
                  <a16:creationId xmlns="" xmlns:a16="http://schemas.microsoft.com/office/drawing/2014/main" id="{A70BA19A-7C08-4254-B723-7F8AC2DCC3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036" name="Picture 144">
              <a:extLst>
                <a:ext uri="{FF2B5EF4-FFF2-40B4-BE49-F238E27FC236}">
                  <a16:creationId xmlns="" xmlns:a16="http://schemas.microsoft.com/office/drawing/2014/main" id="{0FE6B140-58B6-417F-9053-75BFD8011E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B85792-7C56-4572-A224-94BF06EF5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625" y="744909"/>
            <a:ext cx="5514975" cy="3155419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/>
              <a:t>Introduction C2Rust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FAC25CC-D7AF-4F23-9E24-C2EA39910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784"/>
            <a:ext cx="5486399" cy="2054306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dirty="0"/>
              <a:t>Michael Ling &amp; </a:t>
            </a:r>
            <a:r>
              <a:rPr lang="en-US" sz="2200" dirty="0"/>
              <a:t>Xuefeng Han</a:t>
            </a:r>
          </a:p>
        </p:txBody>
      </p:sp>
      <p:pic>
        <p:nvPicPr>
          <p:cNvPr id="1026" name="Picture 2" descr="Rust (programming language) - Wikipedia">
            <a:extLst>
              <a:ext uri="{FF2B5EF4-FFF2-40B4-BE49-F238E27FC236}">
                <a16:creationId xmlns="" xmlns:a16="http://schemas.microsoft.com/office/drawing/2014/main" id="{F51165FE-3BFC-4685-AB32-9C5BB3B7D6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7" r="7364" b="-1"/>
          <a:stretch/>
        </p:blipFill>
        <p:spPr bwMode="auto">
          <a:xfrm>
            <a:off x="6669248" y="567942"/>
            <a:ext cx="4880436" cy="571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13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64192B-62E8-429F-9455-839F2FFC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6C5FC69-EB2F-4813-B3F2-68DBDA8AF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CBB260E-7503-406A-A0D0-1F5E1A8D6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94" y="1442936"/>
            <a:ext cx="11375954" cy="532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4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64192B-62E8-429F-9455-839F2FFC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6C5FC69-EB2F-4813-B3F2-68DBDA8AF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452E516-025D-4D65-9375-F0FA7533C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9074"/>
            <a:ext cx="12192000" cy="618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01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64192B-62E8-429F-9455-839F2FFC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6C5FC69-EB2F-4813-B3F2-68DBDA8AF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4AA7341-9F98-454A-ADA8-3B15786B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9336"/>
            <a:ext cx="12192000" cy="606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64192B-62E8-429F-9455-839F2FFC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6C5FC69-EB2F-4813-B3F2-68DBDA8AF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76D26DF-C5C6-4AB6-B8CB-D6A1918BB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2787"/>
            <a:ext cx="12192000" cy="607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68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64192B-62E8-429F-9455-839F2FFC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6C5FC69-EB2F-4813-B3F2-68DBDA8AF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1A5E179-6532-4771-9798-2CE4E95E8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573" y="514493"/>
            <a:ext cx="12192000" cy="634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15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64192B-62E8-429F-9455-839F2FFC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10895106" cy="979564"/>
          </a:xfrm>
        </p:spPr>
        <p:txBody>
          <a:bodyPr/>
          <a:lstStyle/>
          <a:p>
            <a:r>
              <a:rPr lang="en-US" dirty="0"/>
              <a:t>Online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6C5FC69-EB2F-4813-B3F2-68DBDA8AF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60634"/>
            <a:ext cx="11274612" cy="4484579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E88BF29-4A9F-49E5-94E3-93046AC7A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03" y="1345325"/>
            <a:ext cx="11811994" cy="519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46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C2Rust Enhancement: an Example (1/4)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83" y="1691323"/>
            <a:ext cx="5287113" cy="4525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" b="34664"/>
          <a:stretch/>
        </p:blipFill>
        <p:spPr>
          <a:xfrm>
            <a:off x="5864931" y="1291952"/>
            <a:ext cx="3056854" cy="53025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-1" t="65394" r="877" b="-63"/>
          <a:stretch/>
        </p:blipFill>
        <p:spPr>
          <a:xfrm>
            <a:off x="8921785" y="1291953"/>
            <a:ext cx="3030013" cy="28135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64931" y="1291953"/>
            <a:ext cx="6086867" cy="5566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C2Rust Result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0970" y="3088556"/>
            <a:ext cx="1152073" cy="1828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217914" y="3429567"/>
            <a:ext cx="2588611" cy="12118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980191" y="2349072"/>
            <a:ext cx="2826335" cy="7006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217914" y="5847841"/>
            <a:ext cx="2353482" cy="3524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9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C2Rust Enhancement: an </a:t>
            </a:r>
            <a:r>
              <a:rPr lang="en-US" altLang="zh-CN" dirty="0" smtClean="0"/>
              <a:t>Example</a:t>
            </a:r>
            <a:r>
              <a:rPr lang="en-US" altLang="zh-CN" dirty="0"/>
              <a:t> </a:t>
            </a:r>
            <a:r>
              <a:rPr lang="en-US" altLang="zh-CN" dirty="0" smtClean="0"/>
              <a:t>(2/4</a:t>
            </a:r>
            <a:r>
              <a:rPr lang="en-US" altLang="zh-CN" dirty="0"/>
              <a:t>)</a:t>
            </a:r>
            <a:endParaRPr lang="en-US" dirty="0"/>
          </a:p>
        </p:txBody>
      </p:sp>
      <p:pic>
        <p:nvPicPr>
          <p:cNvPr id="9" name="Picture 2" descr="C2Rust overvie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94" y="2014934"/>
            <a:ext cx="5489058" cy="413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558876" y="2014934"/>
            <a:ext cx="3926127" cy="1404496"/>
          </a:xfrm>
          <a:prstGeom prst="roundRect">
            <a:avLst/>
          </a:prstGeom>
          <a:noFill/>
          <a:ln w="28575" cap="flat" cmpd="sng" algn="ctr">
            <a:solidFill>
              <a:srgbClr val="30B5C5">
                <a:lumMod val="60000"/>
                <a:lumOff val="40000"/>
              </a:srgbClr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b="8125"/>
          <a:stretch/>
        </p:blipFill>
        <p:spPr>
          <a:xfrm>
            <a:off x="6601186" y="2014934"/>
            <a:ext cx="3707761" cy="302729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7154438" y="3149688"/>
            <a:ext cx="670560" cy="229462"/>
          </a:xfrm>
          <a:prstGeom prst="ellipse">
            <a:avLst/>
          </a:prstGeom>
          <a:noFill/>
          <a:ln w="28575" cap="flat" cmpd="sng" algn="ctr">
            <a:solidFill>
              <a:srgbClr val="30B5C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>
            <a:stCxn id="10" idx="3"/>
            <a:endCxn id="12" idx="2"/>
          </p:cNvCxnSpPr>
          <p:nvPr/>
        </p:nvCxnSpPr>
        <p:spPr>
          <a:xfrm>
            <a:off x="4485003" y="2717182"/>
            <a:ext cx="2669435" cy="547237"/>
          </a:xfrm>
          <a:prstGeom prst="line">
            <a:avLst/>
          </a:prstGeom>
          <a:noFill/>
          <a:ln w="28575" cap="flat" cmpd="sng" algn="ctr">
            <a:solidFill>
              <a:srgbClr val="30B5C5">
                <a:lumMod val="60000"/>
                <a:lumOff val="40000"/>
              </a:srgbClr>
            </a:solidFill>
            <a:prstDash val="dash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590158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C2Rust Enhancement: an </a:t>
            </a:r>
            <a:r>
              <a:rPr lang="en-US" altLang="zh-CN" dirty="0" smtClean="0"/>
              <a:t>Example</a:t>
            </a:r>
            <a:r>
              <a:rPr lang="en-US" altLang="zh-CN" dirty="0"/>
              <a:t> </a:t>
            </a:r>
            <a:r>
              <a:rPr lang="en-US" altLang="zh-CN" dirty="0" smtClean="0"/>
              <a:t>(3/4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45244" y="1291953"/>
            <a:ext cx="6086867" cy="5566047"/>
          </a:xfrm>
          <a:prstGeom prst="rect">
            <a:avLst/>
          </a:prstGeom>
          <a:noFill/>
          <a:ln w="12700" cap="flat" cmpd="sng" algn="ctr">
            <a:solidFill>
              <a:srgbClr val="E9002F"/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C2Rust Result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"/>
          <a:srcRect t="3" b="34664"/>
          <a:stretch/>
        </p:blipFill>
        <p:spPr>
          <a:xfrm>
            <a:off x="245244" y="1294958"/>
            <a:ext cx="3056854" cy="5302523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>
          <a:xfrm>
            <a:off x="5241292" y="4247045"/>
            <a:ext cx="3410148" cy="2692388"/>
          </a:xfrm>
          <a:prstGeom prst="roundRect">
            <a:avLst/>
          </a:prstGeom>
          <a:solidFill>
            <a:srgbClr val="666666">
              <a:lumMod val="20000"/>
              <a:lumOff val="80000"/>
            </a:srgbClr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TXL Algorithms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/>
          <a:srcRect l="-1" t="65394" r="877" b="-63"/>
          <a:stretch/>
        </p:blipFill>
        <p:spPr>
          <a:xfrm>
            <a:off x="3302098" y="1312377"/>
            <a:ext cx="3030013" cy="2813584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389601" y="3093162"/>
            <a:ext cx="1152073" cy="182880"/>
          </a:xfrm>
          <a:prstGeom prst="roundRect">
            <a:avLst/>
          </a:prstGeom>
          <a:noFill/>
          <a:ln w="12700" cap="flat" cmpd="sng" algn="ctr">
            <a:solidFill>
              <a:srgbClr val="E9002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26545" y="3434173"/>
            <a:ext cx="2588611" cy="1211850"/>
          </a:xfrm>
          <a:prstGeom prst="roundRect">
            <a:avLst/>
          </a:prstGeom>
          <a:noFill/>
          <a:ln w="12700" cap="flat" cmpd="sng" algn="ctr">
            <a:solidFill>
              <a:srgbClr val="E9002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88822" y="2353678"/>
            <a:ext cx="2826335" cy="700665"/>
          </a:xfrm>
          <a:prstGeom prst="roundRect">
            <a:avLst/>
          </a:prstGeom>
          <a:noFill/>
          <a:ln w="12700" cap="flat" cmpd="sng" algn="ctr">
            <a:solidFill>
              <a:srgbClr val="E9002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26545" y="5852447"/>
            <a:ext cx="2353482" cy="352410"/>
          </a:xfrm>
          <a:prstGeom prst="roundRect">
            <a:avLst/>
          </a:prstGeom>
          <a:noFill/>
          <a:ln w="12700" cap="flat" cmpd="sng" algn="ctr">
            <a:solidFill>
              <a:srgbClr val="E9002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8717373" y="1291954"/>
            <a:ext cx="2720903" cy="5647478"/>
            <a:chOff x="7903122" y="773794"/>
            <a:chExt cx="2720903" cy="5647478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3123" y="776798"/>
              <a:ext cx="2720902" cy="5630061"/>
            </a:xfrm>
            <a:prstGeom prst="rect">
              <a:avLst/>
            </a:prstGeom>
          </p:spPr>
        </p:pic>
        <p:sp>
          <p:nvSpPr>
            <p:cNvPr id="56" name="Rectangle 55"/>
            <p:cNvSpPr/>
            <p:nvPr/>
          </p:nvSpPr>
          <p:spPr>
            <a:xfrm>
              <a:off x="7903122" y="773794"/>
              <a:ext cx="2720902" cy="5647478"/>
            </a:xfrm>
            <a:prstGeom prst="rect">
              <a:avLst/>
            </a:prstGeom>
            <a:noFill/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b"/>
            <a:lstStyle/>
            <a:p>
              <a:pPr marL="0" marR="0" lvl="0" indent="0" algn="r" defTabSz="9144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CRustS Result</a:t>
              </a:r>
            </a:p>
            <a:p>
              <a:pPr marL="0" marR="0" lvl="0" indent="0" algn="ctr" defTabSz="9144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7" name="Right Arrow 56"/>
          <p:cNvSpPr/>
          <p:nvPr/>
        </p:nvSpPr>
        <p:spPr>
          <a:xfrm>
            <a:off x="6439989" y="2622103"/>
            <a:ext cx="2211977" cy="395004"/>
          </a:xfrm>
          <a:prstGeom prst="rightArrow">
            <a:avLst/>
          </a:prstGeom>
          <a:solidFill>
            <a:srgbClr val="30B5C5">
              <a:lumMod val="20000"/>
              <a:lumOff val="80000"/>
            </a:srgbClr>
          </a:solidFill>
          <a:ln w="12700" cap="flat" cmpd="sng" algn="ctr">
            <a:solidFill>
              <a:srgbClr val="30B5C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8849665" y="2653640"/>
            <a:ext cx="1160838" cy="172291"/>
          </a:xfrm>
          <a:prstGeom prst="roundRect">
            <a:avLst/>
          </a:prstGeom>
          <a:noFill/>
          <a:ln w="19050" cap="flat" cmpd="sng" algn="ctr">
            <a:solidFill>
              <a:srgbClr val="61B230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9933882" y="2806040"/>
            <a:ext cx="1160838" cy="172291"/>
          </a:xfrm>
          <a:prstGeom prst="roundRect">
            <a:avLst/>
          </a:prstGeom>
          <a:noFill/>
          <a:ln w="19050" cap="flat" cmpd="sng" algn="ctr">
            <a:solidFill>
              <a:srgbClr val="61B230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9215427" y="5809846"/>
            <a:ext cx="620906" cy="172291"/>
          </a:xfrm>
          <a:prstGeom prst="roundRect">
            <a:avLst/>
          </a:prstGeom>
          <a:noFill/>
          <a:ln w="19050" cap="flat" cmpd="sng" algn="ctr">
            <a:solidFill>
              <a:srgbClr val="61B230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" name="Picture 20" descr="http://txl.ca/images/TXL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148" y="1466896"/>
            <a:ext cx="1465658" cy="115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7024829" y="2962120"/>
            <a:ext cx="1143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78"/>
            <a:r>
              <a:rPr lang="en-US" b="1" dirty="0" smtClean="0">
                <a:solidFill>
                  <a:srgbClr val="00B0F0"/>
                </a:solidFill>
                <a:latin typeface="Calibri" panose="020F0502020204030204"/>
              </a:rPr>
              <a:t>Rust Code</a:t>
            </a:r>
          </a:p>
          <a:p>
            <a:pPr algn="ctr" defTabSz="914478"/>
            <a:r>
              <a:rPr lang="en-US" b="1" dirty="0" smtClean="0">
                <a:solidFill>
                  <a:srgbClr val="00B0F0"/>
                </a:solidFill>
                <a:latin typeface="Calibri" panose="020F0502020204030204"/>
              </a:rPr>
              <a:t>Refactor</a:t>
            </a:r>
            <a:endParaRPr lang="en-US" b="1" dirty="0">
              <a:solidFill>
                <a:srgbClr val="00B0F0"/>
              </a:solidFill>
              <a:latin typeface="Calibri" panose="020F0502020204030204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386" y="4318696"/>
            <a:ext cx="2846817" cy="1991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843" y="4429672"/>
            <a:ext cx="2846817" cy="1991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5289" y="4537891"/>
            <a:ext cx="2846817" cy="1991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6" name="Straight Connector 65"/>
          <p:cNvCxnSpPr>
            <a:stCxn id="62" idx="2"/>
            <a:endCxn id="48" idx="0"/>
          </p:cNvCxnSpPr>
          <p:nvPr/>
        </p:nvCxnSpPr>
        <p:spPr>
          <a:xfrm flipH="1">
            <a:off x="6946366" y="3608451"/>
            <a:ext cx="650415" cy="638594"/>
          </a:xfrm>
          <a:prstGeom prst="line">
            <a:avLst/>
          </a:prstGeom>
          <a:noFill/>
          <a:ln w="28575" cap="flat" cmpd="sng" algn="ctr">
            <a:solidFill>
              <a:srgbClr val="30B5C5">
                <a:lumMod val="40000"/>
                <a:lumOff val="60000"/>
              </a:srgbClr>
            </a:solidFill>
            <a:prstDash val="dash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60630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C2Rust Enhancement: </a:t>
            </a:r>
            <a:r>
              <a:rPr lang="en-US" altLang="zh-CN"/>
              <a:t>an </a:t>
            </a:r>
            <a:r>
              <a:rPr lang="en-US" altLang="zh-CN" smtClean="0"/>
              <a:t>Example</a:t>
            </a:r>
            <a:r>
              <a:rPr lang="en-US" altLang="zh-CN"/>
              <a:t> </a:t>
            </a:r>
            <a:r>
              <a:rPr lang="en-US" altLang="zh-CN" smtClean="0"/>
              <a:t>(4/4</a:t>
            </a:r>
            <a:r>
              <a:rPr lang="en-US" altLang="zh-CN"/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773" y="1691323"/>
            <a:ext cx="3753043" cy="4076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302" y="1691323"/>
            <a:ext cx="4178515" cy="280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5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C78F43-BEFC-4319-9506-07043A89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C2Rust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41821A-CA57-463A-9FAE-691C11C45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C2Rust: Migrating Legacy Code to Rust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C2Rust project is being developed by </a:t>
            </a:r>
            <a:r>
              <a:rPr lang="en-US" sz="1800" b="0" i="0" dirty="0">
                <a:effectLst/>
                <a:latin typeface="Arial" panose="020B0604020202020204" pitchFamily="34" charset="0"/>
                <a:hlinkClick r:id="rId3"/>
              </a:rPr>
              <a:t>Galois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1800" b="0" i="0" dirty="0" err="1">
                <a:effectLst/>
                <a:latin typeface="Arial" panose="020B0604020202020204" pitchFamily="34" charset="0"/>
                <a:hlinkClick r:id="rId4"/>
              </a:rPr>
              <a:t>Immunant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This tool can translate most C modules into semantically equivalent </a:t>
            </a:r>
            <a:r>
              <a:rPr lang="en-US" sz="1800" b="0" i="0" dirty="0">
                <a:effectLst/>
                <a:latin typeface="Arial" panose="020B0604020202020204" pitchFamily="34" charset="0"/>
                <a:hlinkClick r:id="rId5"/>
              </a:rPr>
              <a:t>Rust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code.</a:t>
            </a:r>
          </a:p>
          <a:p>
            <a:pPr lvl="1"/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translator focuses on supporting the C99 standard. </a:t>
            </a:r>
          </a:p>
          <a:p>
            <a:pPr lvl="1"/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venir Next LT Pro (Body)"/>
              </a:rPr>
              <a:t>Resource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endParaRPr lang="en-US" sz="2200" dirty="0"/>
          </a:p>
          <a:p>
            <a:pPr lvl="1"/>
            <a:r>
              <a:rPr lang="en-US" dirty="0"/>
              <a:t>Git link: </a:t>
            </a:r>
            <a:r>
              <a:rPr lang="en-US" dirty="0">
                <a:hlinkClick r:id="rId6"/>
              </a:rPr>
              <a:t>https://github.com/immunant/c2rust</a:t>
            </a:r>
            <a:endParaRPr lang="en-US" dirty="0"/>
          </a:p>
          <a:p>
            <a:pPr lvl="1"/>
            <a:r>
              <a:rPr lang="en-US" dirty="0"/>
              <a:t>YouTube: </a:t>
            </a:r>
            <a:r>
              <a:rPr lang="en-US" dirty="0">
                <a:hlinkClick r:id="rId7"/>
              </a:rPr>
              <a:t>https://www.youtube.com/watch?v=WEsR0Vv7jhg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37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7342F30-C82C-4A88-B15B-2F1DECE4F5EC}"/>
              </a:ext>
            </a:extLst>
          </p:cNvPr>
          <p:cNvSpPr txBox="1"/>
          <p:nvPr/>
        </p:nvSpPr>
        <p:spPr>
          <a:xfrm>
            <a:off x="409904" y="688105"/>
            <a:ext cx="1086769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venir Next LT Pro (Body)"/>
              </a:rPr>
              <a:t>Reference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 :</a:t>
            </a:r>
            <a:endParaRPr lang="en-US" sz="2200" dirty="0"/>
          </a:p>
          <a:p>
            <a:pPr lvl="1"/>
            <a:r>
              <a:rPr lang="en-US" dirty="0"/>
              <a:t>Git link: </a:t>
            </a:r>
            <a:r>
              <a:rPr lang="en-US" dirty="0">
                <a:hlinkClick r:id="rId2"/>
              </a:rPr>
              <a:t>https://github.com/immunant/c2rust</a:t>
            </a:r>
            <a:endParaRPr lang="en-US" dirty="0"/>
          </a:p>
          <a:p>
            <a:pPr lvl="1"/>
            <a:r>
              <a:rPr lang="en-US" dirty="0"/>
              <a:t>YouTube: </a:t>
            </a:r>
            <a:r>
              <a:rPr lang="en-US" dirty="0">
                <a:hlinkClick r:id="rId3"/>
              </a:rPr>
              <a:t>https://www.youtube.com/watch?v=WEsR0Vv7jhg</a:t>
            </a:r>
            <a:endParaRPr lang="en-US" dirty="0"/>
          </a:p>
          <a:p>
            <a:pPr lvl="1"/>
            <a:r>
              <a:rPr lang="en-US" dirty="0"/>
              <a:t>Slides: </a:t>
            </a:r>
            <a:r>
              <a:rPr lang="en-US" dirty="0">
                <a:hlinkClick r:id="rId4"/>
              </a:rPr>
              <a:t>https://www.ics.uci.edu</a:t>
            </a:r>
            <a:r>
              <a:rPr lang="en-US">
                <a:hlinkClick r:id="rId4"/>
              </a:rPr>
              <a:t>/~</a:t>
            </a:r>
            <a:r>
              <a:rPr lang="en-US" smtClean="0">
                <a:hlinkClick r:id="rId4"/>
              </a:rPr>
              <a:t>perl/rustconf18_c2rust.pdf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113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C78F43-BEFC-4319-9506-07043A89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C2Rust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9B448BF3-FC3D-4E9E-A04F-A6AC1B22A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8694" y="1691323"/>
            <a:ext cx="10161681" cy="4109402"/>
          </a:xfrm>
        </p:spPr>
      </p:pic>
    </p:spTree>
    <p:extLst>
      <p:ext uri="{BB962C8B-B14F-4D97-AF65-F5344CB8AC3E}">
        <p14:creationId xmlns:p14="http://schemas.microsoft.com/office/powerpoint/2010/main" val="391949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C78F43-BEFC-4319-9506-07043A89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Transpiler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BD11BBA9-7242-4605-9E71-46EE5E754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0D7A5FFA-40A1-445A-8D06-54B1DC539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94" y="1733022"/>
            <a:ext cx="11365444" cy="462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4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C78F43-BEFC-4319-9506-07043A89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Transpiler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BD11BBA9-7242-4605-9E71-46EE5E754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0D7A5FFA-40A1-445A-8D06-54B1DC539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94" y="1733023"/>
            <a:ext cx="11365444" cy="23449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4F77F1A-F537-417F-978D-CA5D39439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94" y="4119715"/>
            <a:ext cx="11365444" cy="248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1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EC3CC1-AC00-4420-8DAD-E2D12D93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B03F328-DA53-4679-8ACC-D62273672B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2CAF147-52B5-4F3D-BB82-D878B54C7C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8788" y="1825625"/>
            <a:ext cx="5561012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622D1BA-7C69-4D3D-829B-430E2F326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1825625"/>
            <a:ext cx="56650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2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64192B-62E8-429F-9455-839F2FFC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: from </a:t>
            </a:r>
            <a:r>
              <a:rPr lang="en-US" dirty="0" err="1"/>
              <a:t>qsort.c</a:t>
            </a:r>
            <a:r>
              <a:rPr lang="en-US" dirty="0"/>
              <a:t> to qsort.rs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1386B55-4788-4CEF-A5D4-703F910B6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8694" y="1949450"/>
            <a:ext cx="10976561" cy="4798191"/>
          </a:xfrm>
        </p:spPr>
      </p:pic>
    </p:spTree>
    <p:extLst>
      <p:ext uri="{BB962C8B-B14F-4D97-AF65-F5344CB8AC3E}">
        <p14:creationId xmlns:p14="http://schemas.microsoft.com/office/powerpoint/2010/main" val="392476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64192B-62E8-429F-9455-839F2FFC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Comparsion</a:t>
            </a:r>
            <a:r>
              <a:rPr lang="en-US" dirty="0"/>
              <a:t> </a:t>
            </a:r>
            <a:r>
              <a:rPr lang="en-US" dirty="0" err="1"/>
              <a:t>qsort.c</a:t>
            </a:r>
            <a:r>
              <a:rPr lang="en-US" dirty="0"/>
              <a:t> vs qsort.rs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1C353C-EC99-4E26-B164-7C8A54E66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8D93987-A970-44BD-9C0B-75B530F96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1323"/>
            <a:ext cx="12118428" cy="523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4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64192B-62E8-429F-9455-839F2FFC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Checking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397FB05-89CD-4288-927B-F8870E693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8694" y="1949450"/>
            <a:ext cx="11439016" cy="4195763"/>
          </a:xfrm>
        </p:spPr>
      </p:pic>
    </p:spTree>
    <p:extLst>
      <p:ext uri="{BB962C8B-B14F-4D97-AF65-F5344CB8AC3E}">
        <p14:creationId xmlns:p14="http://schemas.microsoft.com/office/powerpoint/2010/main" val="813516684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279</Words>
  <Application>Microsoft Office PowerPoint</Application>
  <PresentationFormat>Widescreen</PresentationFormat>
  <Paragraphs>69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-apple-system</vt:lpstr>
      <vt:lpstr>Avenir Next LT Pro</vt:lpstr>
      <vt:lpstr>Avenir Next LT Pro (Body)</vt:lpstr>
      <vt:lpstr>AvenirNext LT Pro Medium</vt:lpstr>
      <vt:lpstr>Sabon Next LT</vt:lpstr>
      <vt:lpstr>Arial</vt:lpstr>
      <vt:lpstr>Calibri</vt:lpstr>
      <vt:lpstr>Consolas</vt:lpstr>
      <vt:lpstr>DappledVTI</vt:lpstr>
      <vt:lpstr>Introduction C2Rust</vt:lpstr>
      <vt:lpstr>Introduction C2Rust</vt:lpstr>
      <vt:lpstr>Introduction C2Rust</vt:lpstr>
      <vt:lpstr>Transpiler</vt:lpstr>
      <vt:lpstr>Transpiler</vt:lpstr>
      <vt:lpstr>Examples</vt:lpstr>
      <vt:lpstr>Practice : from qsort.c to qsort.rs</vt:lpstr>
      <vt:lpstr>Comparsion qsort.c vs qsort.rs</vt:lpstr>
      <vt:lpstr>Cross Checking</vt:lpstr>
      <vt:lpstr>Refactoring</vt:lpstr>
      <vt:lpstr>Refactoring</vt:lpstr>
      <vt:lpstr>Refactoring</vt:lpstr>
      <vt:lpstr>Refactoring</vt:lpstr>
      <vt:lpstr>Refactoring</vt:lpstr>
      <vt:lpstr>Online Tools</vt:lpstr>
      <vt:lpstr>C2Rust Enhancement: an Example (1/4)</vt:lpstr>
      <vt:lpstr>C2Rust Enhancement: an Example (2/4)</vt:lpstr>
      <vt:lpstr>C2Rust Enhancement: an Example (3/4)</vt:lpstr>
      <vt:lpstr>C2Rust Enhancement: an Example (4/4)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Xuefeng Han</dc:creator>
  <cp:lastModifiedBy>Michael Ling</cp:lastModifiedBy>
  <cp:revision>21</cp:revision>
  <dcterms:created xsi:type="dcterms:W3CDTF">2021-04-22T11:38:08Z</dcterms:created>
  <dcterms:modified xsi:type="dcterms:W3CDTF">2021-07-19T22:55:34Z</dcterms:modified>
</cp:coreProperties>
</file>