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handoutMasterIdLst>
    <p:handoutMasterId r:id="rId89"/>
  </p:handoutMasterIdLst>
  <p:sldIdLst>
    <p:sldId id="8002" r:id="rId5"/>
    <p:sldId id="7952" r:id="rId6"/>
    <p:sldId id="8162" r:id="rId7"/>
    <p:sldId id="8204" r:id="rId9"/>
    <p:sldId id="8156" r:id="rId10"/>
    <p:sldId id="8157" r:id="rId11"/>
    <p:sldId id="8158" r:id="rId12"/>
    <p:sldId id="8159" r:id="rId13"/>
    <p:sldId id="8205" r:id="rId14"/>
    <p:sldId id="8093" r:id="rId15"/>
    <p:sldId id="8206" r:id="rId16"/>
    <p:sldId id="8166" r:id="rId17"/>
    <p:sldId id="8167" r:id="rId18"/>
    <p:sldId id="8168" r:id="rId19"/>
    <p:sldId id="324" r:id="rId20"/>
    <p:sldId id="322" r:id="rId21"/>
    <p:sldId id="8173" r:id="rId22"/>
    <p:sldId id="323" r:id="rId23"/>
    <p:sldId id="8170" r:id="rId24"/>
    <p:sldId id="8172" r:id="rId25"/>
    <p:sldId id="8171" r:id="rId26"/>
    <p:sldId id="8174" r:id="rId27"/>
    <p:sldId id="8175" r:id="rId28"/>
    <p:sldId id="8181" r:id="rId29"/>
    <p:sldId id="8176" r:id="rId30"/>
    <p:sldId id="327" r:id="rId31"/>
    <p:sldId id="8177" r:id="rId32"/>
    <p:sldId id="328" r:id="rId33"/>
    <p:sldId id="338" r:id="rId34"/>
    <p:sldId id="339" r:id="rId35"/>
    <p:sldId id="340" r:id="rId36"/>
    <p:sldId id="341" r:id="rId37"/>
    <p:sldId id="342" r:id="rId38"/>
    <p:sldId id="343" r:id="rId39"/>
    <p:sldId id="8179" r:id="rId40"/>
    <p:sldId id="344" r:id="rId41"/>
    <p:sldId id="349" r:id="rId42"/>
    <p:sldId id="348" r:id="rId43"/>
    <p:sldId id="8183" r:id="rId44"/>
    <p:sldId id="351" r:id="rId45"/>
    <p:sldId id="8182" r:id="rId46"/>
    <p:sldId id="8184" r:id="rId47"/>
    <p:sldId id="8185" r:id="rId48"/>
    <p:sldId id="352" r:id="rId49"/>
    <p:sldId id="8186" r:id="rId50"/>
    <p:sldId id="8187" r:id="rId51"/>
    <p:sldId id="356" r:id="rId52"/>
    <p:sldId id="353" r:id="rId53"/>
    <p:sldId id="354" r:id="rId54"/>
    <p:sldId id="8188" r:id="rId55"/>
    <p:sldId id="8189" r:id="rId56"/>
    <p:sldId id="358" r:id="rId57"/>
    <p:sldId id="8190" r:id="rId58"/>
    <p:sldId id="363" r:id="rId59"/>
    <p:sldId id="364" r:id="rId60"/>
    <p:sldId id="361" r:id="rId61"/>
    <p:sldId id="362" r:id="rId62"/>
    <p:sldId id="367" r:id="rId63"/>
    <p:sldId id="365" r:id="rId64"/>
    <p:sldId id="366" r:id="rId65"/>
    <p:sldId id="371" r:id="rId66"/>
    <p:sldId id="368" r:id="rId67"/>
    <p:sldId id="369" r:id="rId68"/>
    <p:sldId id="372" r:id="rId69"/>
    <p:sldId id="373" r:id="rId70"/>
    <p:sldId id="8193" r:id="rId71"/>
    <p:sldId id="8192" r:id="rId72"/>
    <p:sldId id="374" r:id="rId73"/>
    <p:sldId id="375" r:id="rId74"/>
    <p:sldId id="8194" r:id="rId75"/>
    <p:sldId id="378" r:id="rId76"/>
    <p:sldId id="379" r:id="rId77"/>
    <p:sldId id="8196" r:id="rId78"/>
    <p:sldId id="8197" r:id="rId79"/>
    <p:sldId id="8195" r:id="rId80"/>
    <p:sldId id="382" r:id="rId81"/>
    <p:sldId id="8198" r:id="rId82"/>
    <p:sldId id="8199" r:id="rId83"/>
    <p:sldId id="8200" r:id="rId84"/>
    <p:sldId id="8201" r:id="rId85"/>
    <p:sldId id="8202" r:id="rId86"/>
    <p:sldId id="8203" r:id="rId87"/>
    <p:sldId id="8161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4E79"/>
    <a:srgbClr val="3C609E"/>
    <a:srgbClr val="F7F7F7"/>
    <a:srgbClr val="5C7E9D"/>
    <a:srgbClr val="FFFFFF"/>
    <a:srgbClr val="507596"/>
    <a:srgbClr val="2F5597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2" autoAdjust="0"/>
    <p:restoredTop sz="77990" autoAdjust="0"/>
  </p:normalViewPr>
  <p:slideViewPr>
    <p:cSldViewPr snapToGrid="0">
      <p:cViewPr varScale="1">
        <p:scale>
          <a:sx n="127" d="100"/>
          <a:sy n="127" d="100"/>
        </p:scale>
        <p:origin x="2958" y="138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-8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4.xml"/><Relationship Id="rId89" Type="http://schemas.openxmlformats.org/officeDocument/2006/relationships/handoutMaster" Target="handoutMasters/handoutMaster1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35EB3-135E-49FC-8C9C-73B8400C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2ABF-B823-4987-8368-84C025F49B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948A5-A144-4BF5-9D64-02843AC089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28DAC-CDE1-4958-9BC0-7D202C7FC4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8F2D64-F8DC-4B2F-9295-63855F41385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</a:t>
            </a:r>
            <a:r>
              <a:rPr lang="zh-CN" altLang="en-US" dirty="0"/>
              <a:t>语言的 产生 特点 实例 字符集 词法符号 （关键字 标识符 文字 运算符 分隔符 空白 ）词法信息</a:t>
            </a:r>
            <a:endParaRPr lang="en-US" altLang="zh-CN" dirty="0"/>
          </a:p>
          <a:p>
            <a:r>
              <a:rPr lang="zh-CN" altLang="en-US" dirty="0"/>
              <a:t>通过基本数据类型引出定义变量、常量；赋值运算、算数运算、逻辑运算、位运算、混合运算等表达式的写法 运行方式等 句法信息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流 句法信息</a:t>
            </a:r>
            <a:endParaRPr lang="en-US" altLang="zh-CN" dirty="0"/>
          </a:p>
          <a:p>
            <a:r>
              <a:rPr lang="zh-CN" altLang="en-US" dirty="0"/>
              <a:t>基本控制结构 文法信息 判断 分支 循环</a:t>
            </a:r>
            <a:endParaRPr lang="en-US" altLang="zh-CN" dirty="0"/>
          </a:p>
          <a:p>
            <a:r>
              <a:rPr lang="zh-CN" altLang="en-US" dirty="0"/>
              <a:t>两个扩展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2E95E8E-0671-4481-A566-9E86BFA6480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022725" y="6350"/>
            <a:ext cx="3076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022725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>
            <a:lvl1pPr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/>
            <a:r>
              <a:rPr lang="en-US" altLang="zh-CN" sz="1100" i="1">
                <a:ea typeface="宋体" panose="02010600030101010101" pitchFamily="2" charset="-122"/>
              </a:rPr>
              <a:t>5</a:t>
            </a:r>
            <a:endParaRPr lang="en-US" altLang="zh-CN" sz="1100" i="1">
              <a:ea typeface="宋体" panose="02010600030101010101" pitchFamily="2" charset="-122"/>
            </a:endParaRP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-1588" y="9744075"/>
            <a:ext cx="30781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-1588" y="6350"/>
            <a:ext cx="30781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64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16882C8-A058-4C94-A746-0EB053A6845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E8E0866-B09D-424E-BC07-0E188C16E76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E8E0866-B09D-424E-BC07-0E188C16E76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3EFA036-06C0-44BA-97EE-B3E8D742CDB0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3EFA036-06C0-44BA-97EE-B3E8D742CDB0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3EFA036-06C0-44BA-97EE-B3E8D742CDB0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3EFA036-06C0-44BA-97EE-B3E8D742CDB0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274D4-04E1-4D00-8AFF-BF5BF7F62D8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061394-2B2B-41EE-AB1E-86963540010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200" dirty="0"/>
              <a:t>一些二元运算符（算术运算符、关系运算符、逻辑运算符、位运算符和赋值运算符）要求两个操作数的类型一致。</a:t>
            </a:r>
            <a:endParaRPr lang="zh-CN" altLang="en-US" sz="12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200" dirty="0"/>
              <a:t>在算术运算和关系运算中如果参与运算的操作数类型不一致，编译系统会自动对数据进行转换（即隐含转换），基本原则是将低类型数据转换为高类型数据。</a:t>
            </a:r>
            <a:br>
              <a:rPr lang="zh-CN" altLang="en-US" sz="1200" dirty="0"/>
            </a:b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8F2D64-F8DC-4B2F-9295-63855F41385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 C 1972</a:t>
            </a:r>
            <a:r>
              <a:rPr lang="zh-CN" altLang="en-US" dirty="0"/>
              <a:t>年 结构化 </a:t>
            </a:r>
            <a:r>
              <a:rPr lang="en-US" altLang="zh-CN" dirty="0"/>
              <a:t>1980 C++ </a:t>
            </a:r>
            <a:r>
              <a:rPr lang="zh-CN" altLang="en-US" dirty="0"/>
              <a:t>面向对象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高级 </a:t>
            </a:r>
            <a:r>
              <a:rPr lang="en-US" altLang="zh-CN" dirty="0"/>
              <a:t>C</a:t>
            </a:r>
            <a:r>
              <a:rPr lang="zh-CN" altLang="en-US" dirty="0"/>
              <a:t>高级低级通吃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4032BA-BC53-4647-8CC7-7EEAE03D27C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061394-2B2B-41EE-AB1E-86963540010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类型说明（表达式）；（类型说明）表达式；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237AF-B47D-4E1D-A352-CCE6FC5BD3A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237AF-B47D-4E1D-A352-CCE6FC5BD3A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FD7FDE-CD83-4883-AA23-39680E57033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双目运算符 单目运算符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B63786-4381-4390-BD73-1B84879ACEC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F4DEF2-0BCE-462C-BF82-BAB0E1ECFE9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4541F9-78DD-4016-8FE2-383C5A45887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974B19-6DC9-4017-955D-9ACECE22441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D79101-AD09-423F-9D33-D4C2634EF8B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3F00B2-06E6-4A09-875A-09BDFB2104A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C++ </a:t>
            </a:r>
            <a:r>
              <a:rPr lang="zh-CN" altLang="en-US" dirty="0"/>
              <a:t>依托</a:t>
            </a:r>
            <a:r>
              <a:rPr lang="en-US" altLang="zh-CN" dirty="0"/>
              <a:t>C</a:t>
            </a:r>
            <a:r>
              <a:rPr lang="zh-CN" altLang="en-US" dirty="0"/>
              <a:t>普及的很快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355FC7-9BB5-4266-AAAF-CB58CE089C5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355FC7-9BB5-4266-AAAF-CB58CE089C5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297C6C-7E2A-4909-BAB0-EA1AAF392DB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A0F29A7-DCB0-4FF8-8BF0-D44F8AE4568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D2BC6AB-BF2E-40AE-94D1-8353A0113B00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E7B9D89-8A97-4D91-925F-9603C65D0B3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E7B9D89-8A97-4D91-925F-9603C65D0B3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E7B9D89-8A97-4D91-925F-9603C65D0B3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BD0F965-F187-4A55-808C-A835E29099D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BD0F965-F187-4A55-808C-A835E29099D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3F00B2-06E6-4A09-875A-09BDFB2104A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C++ </a:t>
            </a:r>
            <a:r>
              <a:rPr lang="zh-CN" altLang="en-US" dirty="0"/>
              <a:t>依托</a:t>
            </a:r>
            <a:r>
              <a:rPr lang="en-US" altLang="zh-CN" dirty="0"/>
              <a:t>C</a:t>
            </a:r>
            <a:r>
              <a:rPr lang="zh-CN" altLang="en-US" dirty="0"/>
              <a:t>普及的很快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BD0F965-F187-4A55-808C-A835E29099D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6DDFFBC-9E2A-4724-84C8-9F809AA4EB4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5359EB1-1AD1-480A-9882-15FA873538E0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A3B1D31-C692-4ECF-8CDB-F2C167F1366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6DDFFBC-9E2A-4724-84C8-9F809AA4EB4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6DDFFBC-9E2A-4724-84C8-9F809AA4EB4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情况有三种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4DDBD90-B73A-4B5C-8DEC-2F2711977271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6DDFFBC-9E2A-4724-84C8-9F809AA4EB4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706D60A-4125-448C-B691-9DD8F80F62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349B5B0-0363-4F51-A2BD-99788ABE3EEF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3F00B2-06E6-4A09-875A-09BDFB2104A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以大写字母、小写字母或下划线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(_)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开始；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可以由以大写字母、小写字母、下划线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(_)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或数字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0~9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组成；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大写字母和小写字母代表不同的标识符；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语言的关键字和操作符。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782B774-645B-400D-A731-4031E5F97250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4640AC2-1181-40B1-91AC-CA6AA814765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0F07704-9B6B-4998-8CAE-4A51063280DC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1890E9D-279A-4D22-B946-11824159256F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D91ADF2-F437-47F0-A780-B2D52FBC26E1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407D1EC-1E93-47BC-857F-9C2D47EB80F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E4837F9-71BA-4BE2-A59B-FF81C029A98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C0F7E1D-C5C9-4494-8211-038540D16F64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AFFD437-B499-4665-ABA6-564A1C7AA46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B821A6-6CE5-4FB1-9AF9-445B4CD0DBE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28DAC-CDE1-4958-9BC0-7D202C7FC4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B821A6-6CE5-4FB1-9AF9-445B4CD0DBE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循环控制变量，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B821A6-6CE5-4FB1-9AF9-445B4CD0DBE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循环控制变量，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1A52DA7-744E-41BB-A1DF-017B8FA6FB4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02D3CE8-DE1A-4466-869B-9CEEA1773574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17AD6E1-485F-4F97-A7A9-1E0E0848357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A30DF7B-FC00-49E2-808E-DD96BEE1D78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E40E347-93E5-4E50-BAEB-1591EB091B9D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4022725" y="6350"/>
            <a:ext cx="3076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4022725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>
            <a:lvl1pPr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/>
            <a:r>
              <a:rPr lang="en-US" altLang="zh-CN" sz="1100" i="1">
                <a:ea typeface="宋体" panose="02010600030101010101" pitchFamily="2" charset="-122"/>
              </a:rPr>
              <a:t>4</a:t>
            </a:r>
            <a:endParaRPr lang="en-US" altLang="zh-CN" sz="1100" i="1">
              <a:ea typeface="宋体" panose="02010600030101010101" pitchFamily="2" charset="-122"/>
            </a:endParaRP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-1588" y="9744075"/>
            <a:ext cx="30781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4" name="Rectangle 5"/>
          <p:cNvSpPr>
            <a:spLocks noChangeArrowheads="1"/>
          </p:cNvSpPr>
          <p:nvPr/>
        </p:nvSpPr>
        <p:spPr bwMode="auto">
          <a:xfrm>
            <a:off x="-1588" y="6350"/>
            <a:ext cx="30781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9816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A30DF7B-FC00-49E2-808E-DD96BEE1D78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43F00B2-06E6-4A09-875A-09BDFB2104A3}" type="slidenum">
              <a:rPr lang="en-US" altLang="zh-CN" sz="1300"/>
            </a:fld>
            <a:endParaRPr lang="en-US" altLang="zh-CN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文字 包括：数字、字符、字符串、布尔文字。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2E95E8E-0671-4481-A566-9E86BFA6480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022725" y="6350"/>
            <a:ext cx="3076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022725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>
            <a:lvl1pPr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/>
            <a:r>
              <a:rPr lang="en-US" altLang="zh-CN" sz="1100" i="1">
                <a:ea typeface="宋体" panose="02010600030101010101" pitchFamily="2" charset="-122"/>
              </a:rPr>
              <a:t>5</a:t>
            </a:r>
            <a:endParaRPr lang="en-US" altLang="zh-CN" sz="1100" i="1">
              <a:ea typeface="宋体" panose="02010600030101010101" pitchFamily="2" charset="-122"/>
            </a:endParaRP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-1588" y="9744075"/>
            <a:ext cx="30781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-1588" y="6350"/>
            <a:ext cx="30781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64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2E95E8E-0671-4481-A566-9E86BFA6480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022725" y="6350"/>
            <a:ext cx="3076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022725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>
            <a:lvl1pPr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/>
            <a:r>
              <a:rPr lang="en-US" altLang="zh-CN" sz="1100" i="1">
                <a:ea typeface="宋体" panose="02010600030101010101" pitchFamily="2" charset="-122"/>
              </a:rPr>
              <a:t>5</a:t>
            </a:r>
            <a:endParaRPr lang="en-US" altLang="zh-CN" sz="1100" i="1">
              <a:ea typeface="宋体" panose="02010600030101010101" pitchFamily="2" charset="-122"/>
            </a:endParaRP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-1588" y="9744075"/>
            <a:ext cx="30781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-1588" y="6350"/>
            <a:ext cx="30781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64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1086" y="1351722"/>
            <a:ext cx="5921828" cy="409492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1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444500" sx="102000" sy="102000" algn="ctr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8" y="1711725"/>
            <a:ext cx="9144000" cy="3434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444500" sx="102000" sy="102000" algn="ctr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288221" y="1615485"/>
            <a:ext cx="567558" cy="48927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32902" y="2330293"/>
            <a:ext cx="8878186" cy="1549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面向对象程序设计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17907" y="4540960"/>
            <a:ext cx="5450115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田原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4114" y="4000392"/>
            <a:ext cx="4037699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人工智能 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09" y="90116"/>
            <a:ext cx="1844887" cy="1023977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FDEBF119-12CC-4A19-A29F-D0422DAC2E01}" type="slidenum">
              <a:rPr lang="zh-CN" altLang="en-US" sz="1600" b="1" smtClean="0">
                <a:solidFill>
                  <a:schemeClr val="tx1"/>
                </a:solidFill>
              </a:rPr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06434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53" name="箭头: 五边形 52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7568" y="3079621"/>
            <a:ext cx="511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1299393" y="2497903"/>
            <a:ext cx="511825" cy="31024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562" y="2297848"/>
            <a:ext cx="96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42562" y="5400276"/>
            <a:ext cx="96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803523" y="4495799"/>
            <a:ext cx="387165" cy="2021603"/>
          </a:xfrm>
          <a:prstGeom prst="leftBrace">
            <a:avLst>
              <a:gd name="adj1" fmla="val 8333"/>
              <a:gd name="adj2" fmla="val 54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46808" y="4355395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整形（整数）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64398" y="5000166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浮点（小数）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30591" y="5600331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波尔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30591" y="6342326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5001588" y="3401298"/>
            <a:ext cx="359228" cy="1406929"/>
          </a:xfrm>
          <a:prstGeom prst="leftBrace">
            <a:avLst>
              <a:gd name="adj1" fmla="val 8333"/>
              <a:gd name="adj2" fmla="val 85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>
            <a:off x="4967781" y="5066780"/>
            <a:ext cx="375445" cy="1450622"/>
          </a:xfrm>
          <a:prstGeom prst="leftBrace">
            <a:avLst>
              <a:gd name="adj1" fmla="val 8333"/>
              <a:gd name="adj2" fmla="val 7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564305" y="3178856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短整型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64305" y="4387555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长整型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4305" y="3783206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基本整型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83913" y="4944330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83913" y="6235205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双精度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>
            <a:off x="2821113" y="1883723"/>
            <a:ext cx="387165" cy="2021603"/>
          </a:xfrm>
          <a:prstGeom prst="leftBrace">
            <a:avLst>
              <a:gd name="adj1" fmla="val 8333"/>
              <a:gd name="adj2" fmla="val 29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364398" y="1743319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整型（整数）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37916" y="2225024"/>
            <a:ext cx="1743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实数型（小数）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46808" y="2714434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波尔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44071" y="3196139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344071" y="3716304"/>
            <a:ext cx="1637190" cy="4001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30551" y="1600199"/>
            <a:ext cx="4648200" cy="5518148"/>
          </a:xfr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#include &lt;iostream&gt;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using namespace std;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void main(void)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{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const int PRICE = 30;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int num, total;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num = 10;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total = num * PRICE;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cout &lt;&lt; total  &lt;&lt; </a:t>
            </a:r>
            <a:r>
              <a:rPr lang="en-US" altLang="zh-CN" sz="2500" dirty="0" err="1"/>
              <a:t>endl</a:t>
            </a:r>
            <a:r>
              <a:rPr lang="en-US" altLang="zh-CN" sz="2500" dirty="0"/>
              <a:t>;</a:t>
            </a:r>
            <a:endParaRPr lang="en-US" altLang="zh-CN" sz="2500" dirty="0"/>
          </a:p>
          <a:p>
            <a:pPr>
              <a:lnSpc>
                <a:spcPct val="75000"/>
              </a:lnSpc>
              <a:spcBef>
                <a:spcPct val="10000"/>
              </a:spcBef>
              <a:buNone/>
            </a:pPr>
            <a:r>
              <a:rPr lang="en-US" altLang="zh-CN" sz="2500" dirty="0"/>
              <a:t>    </a:t>
            </a:r>
            <a:endParaRPr lang="en-US" altLang="zh-CN" sz="2500" dirty="0"/>
          </a:p>
          <a:p>
            <a:pPr>
              <a:lnSpc>
                <a:spcPct val="75000"/>
              </a:lnSpc>
              <a:spcBef>
                <a:spcPct val="10000"/>
              </a:spcBef>
              <a:buNone/>
            </a:pPr>
            <a:r>
              <a:rPr lang="en-US" altLang="zh-CN" sz="2500" dirty="0"/>
              <a:t>    float v, r, h;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r = 2.5;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h = 3.2;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v = 3.14159 * r * r * h;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cout &lt;&lt; v &lt;&lt; </a:t>
            </a:r>
            <a:r>
              <a:rPr lang="en-US" altLang="zh-CN" sz="2500" dirty="0" err="1"/>
              <a:t>endl</a:t>
            </a:r>
            <a:r>
              <a:rPr lang="en-US" altLang="zh-CN" sz="2500" dirty="0"/>
              <a:t>;</a:t>
            </a:r>
            <a:endParaRPr lang="en-US" altLang="zh-CN" sz="2500" dirty="0"/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}</a:t>
            </a:r>
            <a:endParaRPr lang="en-US" altLang="zh-CN" sz="2500" dirty="0"/>
          </a:p>
        </p:txBody>
      </p:sp>
      <p:sp>
        <p:nvSpPr>
          <p:cNvPr id="118806" name="Freeform 9"/>
          <p:cNvSpPr/>
          <p:nvPr/>
        </p:nvSpPr>
        <p:spPr bwMode="auto">
          <a:xfrm>
            <a:off x="4818064" y="3725864"/>
            <a:ext cx="2668588" cy="1588"/>
          </a:xfrm>
          <a:custGeom>
            <a:avLst/>
            <a:gdLst>
              <a:gd name="T0" fmla="*/ 0 w 1681"/>
              <a:gd name="T1" fmla="*/ 0 h 1"/>
              <a:gd name="T2" fmla="*/ 1680 w 168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81" h="1">
                <a:moveTo>
                  <a:pt x="0" y="0"/>
                </a:moveTo>
                <a:lnTo>
                  <a:pt x="168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 cap="rnd" cmpd="sng">
            <a:solidFill>
              <a:schemeClr val="accent2">
                <a:lumMod val="75000"/>
              </a:schemeClr>
            </a:solidFill>
            <a:prstDash val="solid"/>
            <a:round/>
            <a:headEnd type="stealth" w="med" len="lg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1F4E79"/>
              </a:solidFill>
            </a:endParaRPr>
          </a:p>
        </p:txBody>
      </p:sp>
      <p:sp>
        <p:nvSpPr>
          <p:cNvPr id="118807" name="Oval 10"/>
          <p:cNvSpPr>
            <a:spLocks noChangeArrowheads="1"/>
          </p:cNvSpPr>
          <p:nvPr/>
        </p:nvSpPr>
        <p:spPr bwMode="auto">
          <a:xfrm>
            <a:off x="7339014" y="3422651"/>
            <a:ext cx="1501776" cy="673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Times New Roman" panose="02020603050405020304" pitchFamily="18" charset="0"/>
              </a:rPr>
              <a:t>整形常量</a:t>
            </a:r>
            <a:endParaRPr lang="zh-CN" altLang="en-US" sz="2400" dirty="0">
              <a:solidFill>
                <a:srgbClr val="1F4E7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03" name="Line 12"/>
          <p:cNvSpPr>
            <a:spLocks noChangeShapeType="1"/>
          </p:cNvSpPr>
          <p:nvPr/>
        </p:nvSpPr>
        <p:spPr bwMode="auto">
          <a:xfrm flipV="1">
            <a:off x="2627313" y="3672945"/>
            <a:ext cx="836613" cy="37941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F4E79"/>
              </a:solidFill>
            </a:endParaRPr>
          </a:p>
        </p:txBody>
      </p:sp>
      <p:sp>
        <p:nvSpPr>
          <p:cNvPr id="118804" name="Line 13"/>
          <p:cNvSpPr>
            <a:spLocks noChangeShapeType="1"/>
          </p:cNvSpPr>
          <p:nvPr/>
        </p:nvSpPr>
        <p:spPr bwMode="auto">
          <a:xfrm>
            <a:off x="2627313" y="4052357"/>
            <a:ext cx="760413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F4E79"/>
              </a:solidFill>
            </a:endParaRPr>
          </a:p>
        </p:txBody>
      </p:sp>
      <p:sp>
        <p:nvSpPr>
          <p:cNvPr id="118805" name="Oval 14"/>
          <p:cNvSpPr>
            <a:spLocks noChangeArrowheads="1"/>
          </p:cNvSpPr>
          <p:nvPr/>
        </p:nvSpPr>
        <p:spPr bwMode="auto">
          <a:xfrm>
            <a:off x="1003852" y="3906307"/>
            <a:ext cx="1691723" cy="673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整形变量</a:t>
            </a:r>
            <a:endParaRPr lang="zh-CN" altLang="en-US" sz="2400" dirty="0">
              <a:solidFill>
                <a:srgbClr val="1F4E79"/>
              </a:solidFill>
              <a:latin typeface="宋体" panose="02010600030101010101" pitchFamily="2" charset="-122"/>
            </a:endParaRPr>
          </a:p>
        </p:txBody>
      </p:sp>
      <p:grpSp>
        <p:nvGrpSpPr>
          <p:cNvPr id="118794" name="Group 15"/>
          <p:cNvGrpSpPr/>
          <p:nvPr/>
        </p:nvGrpSpPr>
        <p:grpSpPr bwMode="auto">
          <a:xfrm>
            <a:off x="1143000" y="2590800"/>
            <a:ext cx="2355850" cy="901700"/>
            <a:chOff x="580" y="1588"/>
            <a:chExt cx="1484" cy="5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1393" y="1872"/>
              <a:ext cx="671" cy="0"/>
            </a:xfrm>
            <a:prstGeom prst="line">
              <a:avLst/>
            </a:prstGeom>
            <a:grpFill/>
            <a:ln w="381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F4E79"/>
                </a:solidFill>
              </a:endParaRPr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1393" y="1873"/>
              <a:ext cx="671" cy="239"/>
            </a:xfrm>
            <a:prstGeom prst="line">
              <a:avLst/>
            </a:prstGeom>
            <a:grpFill/>
            <a:ln w="381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F4E79"/>
                </a:solidFill>
              </a:endParaRPr>
            </a:p>
          </p:txBody>
        </p:sp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580" y="1588"/>
              <a:ext cx="808" cy="5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rgbClr val="993300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1F4E79"/>
                  </a:solidFill>
                  <a:latin typeface="宋体" panose="02010600030101010101" pitchFamily="2" charset="-122"/>
                </a:rPr>
                <a:t>变量先声</a:t>
              </a:r>
              <a:endParaRPr lang="zh-CN" altLang="en-US" sz="2400">
                <a:solidFill>
                  <a:srgbClr val="1F4E79"/>
                </a:solidFill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1F4E79"/>
                  </a:solidFill>
                  <a:latin typeface="宋体" panose="02010600030101010101" pitchFamily="2" charset="-122"/>
                </a:rPr>
                <a:t>明后使用</a:t>
              </a:r>
              <a:endParaRPr lang="zh-CN" altLang="en-US" sz="2400">
                <a:solidFill>
                  <a:srgbClr val="1F4E7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18798" name="Freeform 20"/>
          <p:cNvSpPr/>
          <p:nvPr/>
        </p:nvSpPr>
        <p:spPr bwMode="auto">
          <a:xfrm flipV="1">
            <a:off x="5166360" y="2560632"/>
            <a:ext cx="1913097" cy="287604"/>
          </a:xfrm>
          <a:custGeom>
            <a:avLst/>
            <a:gdLst>
              <a:gd name="T0" fmla="*/ 0 w 961"/>
              <a:gd name="T1" fmla="*/ 0 h 337"/>
              <a:gd name="T2" fmla="*/ 0 w 961"/>
              <a:gd name="T3" fmla="*/ 115 h 337"/>
              <a:gd name="T4" fmla="*/ 960 w 961"/>
              <a:gd name="T5" fmla="*/ 115 h 3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1" h="337">
                <a:moveTo>
                  <a:pt x="0" y="0"/>
                </a:moveTo>
                <a:lnTo>
                  <a:pt x="0" y="336"/>
                </a:lnTo>
                <a:lnTo>
                  <a:pt x="960" y="336"/>
                </a:lnTo>
              </a:path>
            </a:pathLst>
          </a:custGeom>
          <a:noFill/>
          <a:ln w="28575" cap="rnd" cmpd="sng">
            <a:solidFill>
              <a:schemeClr val="accent2">
                <a:lumMod val="75000"/>
              </a:schemeClr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18799" name="Oval 21"/>
          <p:cNvSpPr>
            <a:spLocks noChangeArrowheads="1"/>
          </p:cNvSpPr>
          <p:nvPr/>
        </p:nvSpPr>
        <p:spPr bwMode="auto">
          <a:xfrm>
            <a:off x="7104315" y="2200270"/>
            <a:ext cx="1587500" cy="673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1F4E79"/>
                </a:solidFill>
                <a:latin typeface="宋体" panose="02010600030101010101" pitchFamily="2" charset="-122"/>
              </a:rPr>
              <a:t>符号常量</a:t>
            </a:r>
            <a:endParaRPr lang="zh-CN" altLang="en-US" sz="2400">
              <a:solidFill>
                <a:srgbClr val="1F4E79"/>
              </a:solidFill>
              <a:latin typeface="宋体" panose="02010600030101010101" pitchFamily="2" charset="-122"/>
            </a:endParaRPr>
          </a:p>
        </p:txBody>
      </p:sp>
      <p:sp>
        <p:nvSpPr>
          <p:cNvPr id="118796" name="Rectangle 22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979D7CA3-D998-4B6C-A39B-9A90FB7489F6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11618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常量与变量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箭头: 五边形 31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689408" y="5035550"/>
            <a:ext cx="1768792" cy="749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实数型常量</a:t>
            </a:r>
            <a:endParaRPr lang="zh-CN" altLang="en-US" sz="2400" dirty="0">
              <a:solidFill>
                <a:srgbClr val="1F4E79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662091" y="5284019"/>
            <a:ext cx="2033484" cy="6731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浮点型变量</a:t>
            </a:r>
            <a:endParaRPr lang="zh-CN" altLang="en-US" sz="2400" dirty="0">
              <a:solidFill>
                <a:srgbClr val="1F4E79"/>
              </a:solidFill>
              <a:latin typeface="宋体" panose="02010600030101010101" pitchFamily="2" charset="-122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755212" y="5660839"/>
            <a:ext cx="760413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F4E79"/>
              </a:solidFill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2755212" y="5721011"/>
            <a:ext cx="743639" cy="236109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V="1">
            <a:off x="2755212" y="5365481"/>
            <a:ext cx="760413" cy="23518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H="1" flipV="1">
            <a:off x="4527275" y="5284017"/>
            <a:ext cx="2117034" cy="79875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H="1">
            <a:off x="4567129" y="5424155"/>
            <a:ext cx="2117034" cy="17670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4679675" y="5531130"/>
            <a:ext cx="2004488" cy="271671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78660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5698" y="905617"/>
            <a:ext cx="4288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整形数据及其取值范围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678660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箭头: 五边形 22"/>
          <p:cNvSpPr/>
          <p:nvPr/>
        </p:nvSpPr>
        <p:spPr>
          <a:xfrm>
            <a:off x="6969376" y="228400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31060" y="2736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711200" y="1898974"/>
            <a:ext cx="7999413" cy="4691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u="sng" dirty="0">
                <a:latin typeface="宋体" panose="02010600030101010101" pitchFamily="2" charset="-122"/>
              </a:rPr>
              <a:t>类型	说明符 	位数	数值范围	</a:t>
            </a:r>
            <a:endParaRPr lang="zh-CN" altLang="en-US" sz="3000" u="sng" dirty="0">
              <a:latin typeface="宋体" panose="02010600030101010101" pitchFamily="2" charset="-122"/>
            </a:endParaRP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dirty="0">
                <a:latin typeface="宋体" panose="02010600030101010101" pitchFamily="2" charset="-122"/>
              </a:rPr>
              <a:t>短整	</a:t>
            </a:r>
            <a:r>
              <a:rPr lang="en-US" altLang="zh-CN" sz="3000" dirty="0">
                <a:latin typeface="宋体" panose="02010600030101010101" pitchFamily="2" charset="-122"/>
              </a:rPr>
              <a:t>short	16	-32768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32767</a:t>
            </a:r>
            <a:endParaRPr lang="en-US" altLang="zh-CN" sz="3000" dirty="0">
              <a:latin typeface="宋体" panose="02010600030101010101" pitchFamily="2" charset="-122"/>
            </a:endParaRP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dirty="0">
                <a:latin typeface="宋体" panose="02010600030101010101" pitchFamily="2" charset="-122"/>
              </a:rPr>
              <a:t>基本 	 </a:t>
            </a:r>
            <a:r>
              <a:rPr lang="en-US" altLang="zh-CN" sz="3000" dirty="0">
                <a:latin typeface="宋体" panose="02010600030101010101" pitchFamily="2" charset="-122"/>
              </a:rPr>
              <a:t>int	32  	-2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31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(2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31</a:t>
            </a:r>
            <a:r>
              <a:rPr lang="en-US" altLang="zh-CN" sz="3000" dirty="0">
                <a:latin typeface="宋体" panose="02010600030101010101" pitchFamily="2" charset="-122"/>
              </a:rPr>
              <a:t>-1)</a:t>
            </a:r>
            <a:endParaRPr lang="en-US" altLang="zh-CN" sz="3000" dirty="0">
              <a:latin typeface="宋体" panose="02010600030101010101" pitchFamily="2" charset="-122"/>
            </a:endParaRP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dirty="0">
                <a:latin typeface="宋体" panose="02010600030101010101" pitchFamily="2" charset="-122"/>
              </a:rPr>
              <a:t>长整	</a:t>
            </a:r>
            <a:r>
              <a:rPr lang="en-US" altLang="zh-CN" sz="3000" dirty="0">
                <a:latin typeface="宋体" panose="02010600030101010101" pitchFamily="2" charset="-122"/>
              </a:rPr>
              <a:t>long	32	-2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31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(2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31</a:t>
            </a:r>
            <a:r>
              <a:rPr lang="en-US" altLang="zh-CN" sz="3000" dirty="0">
                <a:latin typeface="宋体" panose="02010600030101010101" pitchFamily="2" charset="-122"/>
              </a:rPr>
              <a:t>-1)</a:t>
            </a:r>
            <a:endParaRPr lang="en-US" altLang="zh-CN" sz="3000" dirty="0">
              <a:latin typeface="宋体" panose="02010600030101010101" pitchFamily="2" charset="-122"/>
            </a:endParaRP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dirty="0">
                <a:latin typeface="宋体" panose="02010600030101010101" pitchFamily="2" charset="-122"/>
              </a:rPr>
              <a:t>无符号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unsigned short	16	0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65535</a:t>
            </a:r>
            <a:endParaRPr lang="en-US" altLang="zh-CN" sz="3000" dirty="0">
              <a:latin typeface="宋体" panose="02010600030101010101" pitchFamily="2" charset="-122"/>
            </a:endParaRP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unsigned [int]	32	0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(2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32</a:t>
            </a:r>
            <a:r>
              <a:rPr lang="en-US" altLang="zh-CN" sz="3000" dirty="0">
                <a:latin typeface="宋体" panose="02010600030101010101" pitchFamily="2" charset="-122"/>
              </a:rPr>
              <a:t>-1)</a:t>
            </a:r>
            <a:endParaRPr lang="en-US" altLang="zh-CN" sz="3000" dirty="0">
              <a:latin typeface="宋体" panose="02010600030101010101" pitchFamily="2" charset="-122"/>
            </a:endParaRP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unsigned long	32	0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(2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32</a:t>
            </a:r>
            <a:r>
              <a:rPr lang="en-US" altLang="zh-CN" sz="3000" dirty="0">
                <a:latin typeface="宋体" panose="02010600030101010101" pitchFamily="2" charset="-122"/>
              </a:rPr>
              <a:t>-1)	</a:t>
            </a:r>
            <a:endParaRPr lang="en-US" altLang="zh-CN" sz="3000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5698" y="90561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浮点数据及其取值范围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箭头: 五边形 22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58265" y="2406650"/>
          <a:ext cx="654367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75"/>
                <a:gridCol w="1646555"/>
                <a:gridCol w="912749"/>
                <a:gridCol w="18478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数值范围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单精度浮点数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3.4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-38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～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3.4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38</a:t>
                      </a:r>
                      <a:endParaRPr lang="en-US" altLang="zh-CN" b="1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双精度浮点数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double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1.7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-308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～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1.7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308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长型双精度浮点数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long </a:t>
                      </a:r>
                      <a:r>
                        <a:rPr lang="en-US" altLang="zh-CN"/>
                        <a:t>double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1.7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-308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～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1.7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308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5698" y="905617"/>
            <a:ext cx="4288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浮点数据及其取值范围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箭头: 五边形 22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22" y="1881964"/>
            <a:ext cx="6938717" cy="12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22" y="5298937"/>
            <a:ext cx="6564903" cy="14705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129935" y="3168362"/>
                <a:ext cx="3280228" cy="15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≤1.F&lt;2</a:t>
                </a:r>
                <a:endParaRPr lang="en-US" altLang="zh-CN" sz="2400" dirty="0"/>
              </a:p>
              <a:p>
                <a:pPr algn="ctr"/>
                <a:r>
                  <a:rPr lang="en-US" altLang="zh-CN" sz="2400" dirty="0"/>
                  <a:t>0≤ E&lt;2</a:t>
                </a:r>
                <a:r>
                  <a:rPr lang="en-US" altLang="zh-CN" sz="2400" baseline="30000" dirty="0"/>
                  <a:t>8</a:t>
                </a:r>
                <a:r>
                  <a:rPr lang="en-US" altLang="zh-CN" sz="2400" dirty="0"/>
                  <a:t>-2</a:t>
                </a:r>
                <a:endParaRPr lang="en-US" altLang="zh-CN" sz="2400" dirty="0"/>
              </a:p>
              <a:p>
                <a:pPr algn="ctr"/>
                <a:r>
                  <a:rPr lang="en-US" altLang="zh-CN" sz="2400" dirty="0"/>
                  <a:t>-2</a:t>
                </a:r>
                <a:r>
                  <a:rPr lang="en-US" altLang="zh-CN" sz="2400" baseline="30000" dirty="0"/>
                  <a:t>128</a:t>
                </a:r>
                <a:r>
                  <a:rPr lang="en-US" altLang="zh-CN" sz="2400" dirty="0"/>
                  <a:t>≤ y ≤+2</a:t>
                </a:r>
                <a:r>
                  <a:rPr lang="en-US" altLang="zh-CN" sz="2400" baseline="30000" dirty="0"/>
                  <a:t>128</a:t>
                </a:r>
                <a:endParaRPr lang="zh-CN" altLang="en-US" sz="2400" baseline="30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35" y="3168362"/>
                <a:ext cx="3280228" cy="1576201"/>
              </a:xfrm>
              <a:prstGeom prst="rect">
                <a:avLst/>
              </a:prstGeom>
              <a:blipFill rotWithShape="1">
                <a:blip r:embed="rId3"/>
                <a:stretch>
                  <a:fillRect l="-1" t="-22" r="1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65861" y="1457733"/>
            <a:ext cx="51281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5861" y="4946811"/>
            <a:ext cx="51281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25" y="2227263"/>
            <a:ext cx="6813550" cy="3792537"/>
          </a:xfrm>
        </p:spPr>
        <p:txBody>
          <a:bodyPr>
            <a:normAutofit/>
          </a:bodyPr>
          <a:lstStyle/>
          <a:p>
            <a:pPr marL="744855" indent="-342900" eaLnBrk="1" hangingPunct="1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布尔型变量的说明：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  flag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4855" indent="-342900" eaLnBrk="1" hangingPunct="1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布尔型数据的取值：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26858" y="105903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布尔型数据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828800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字符常量</a:t>
            </a:r>
            <a:endParaRPr lang="zh-CN" altLang="en-US" dirty="0"/>
          </a:p>
          <a:p>
            <a:pPr marL="457200" lvl="1" indent="0" eaLnBrk="1" hangingPunct="1">
              <a:lnSpc>
                <a:spcPct val="95000"/>
              </a:lnSpc>
              <a:buNone/>
            </a:pPr>
            <a:r>
              <a:rPr lang="zh-CN" altLang="en-US" dirty="0"/>
              <a:t>单引号括起来的一个字符，如：</a:t>
            </a:r>
            <a:r>
              <a:rPr lang="en-US" altLang="zh-CN" dirty="0"/>
              <a:t>'a', 'D', '?', '$'</a:t>
            </a:r>
            <a:endParaRPr lang="en-US" altLang="zh-CN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字符变量</a:t>
            </a:r>
            <a:endParaRPr lang="zh-CN" altLang="en-US" dirty="0"/>
          </a:p>
          <a:p>
            <a:pPr marL="457200" lvl="1" indent="0" eaLnBrk="1" hangingPunct="1">
              <a:lnSpc>
                <a:spcPct val="95000"/>
              </a:lnSpc>
              <a:buNone/>
            </a:pPr>
            <a:r>
              <a:rPr lang="zh-CN" altLang="en-US" dirty="0"/>
              <a:t>用来存放字符常量</a:t>
            </a:r>
            <a:br>
              <a:rPr lang="zh-CN" altLang="en-US" dirty="0"/>
            </a:br>
            <a:r>
              <a:rPr lang="zh-CN" altLang="en-US" dirty="0"/>
              <a:t>例：</a:t>
            </a:r>
            <a:r>
              <a:rPr lang="en-US" altLang="zh-CN" dirty="0"/>
              <a:t>char c1,c2;</a:t>
            </a:r>
            <a:br>
              <a:rPr lang="en-US" altLang="zh-CN" dirty="0"/>
            </a:br>
            <a:r>
              <a:rPr lang="en-US" altLang="zh-CN" dirty="0"/>
              <a:t>    c1='a';</a:t>
            </a:r>
            <a:br>
              <a:rPr lang="en-US" altLang="zh-CN" dirty="0"/>
            </a:br>
            <a:r>
              <a:rPr lang="en-US" altLang="zh-CN" dirty="0"/>
              <a:t>    c2='A';</a:t>
            </a:r>
            <a:endParaRPr lang="en-US" altLang="zh-CN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字符数据在内存中的存储形式</a:t>
            </a:r>
            <a:endParaRPr lang="zh-CN" altLang="en-US" dirty="0"/>
          </a:p>
          <a:p>
            <a:pPr marL="457200" lvl="1" indent="0" eaLnBrk="1" hangingPunct="1">
              <a:lnSpc>
                <a:spcPct val="95000"/>
              </a:lnSpc>
              <a:buNone/>
            </a:pPr>
            <a:r>
              <a:rPr lang="zh-CN" altLang="en-US" dirty="0"/>
              <a:t>以</a:t>
            </a:r>
            <a:r>
              <a:rPr lang="en-US" altLang="zh-CN" dirty="0"/>
              <a:t>ASCII</a:t>
            </a:r>
            <a:r>
              <a:rPr lang="zh-CN" altLang="en-US" dirty="0"/>
              <a:t>码存储，占</a:t>
            </a:r>
            <a:r>
              <a:rPr lang="en-US" altLang="zh-CN" dirty="0"/>
              <a:t>1</a:t>
            </a:r>
            <a:r>
              <a:rPr lang="zh-CN" altLang="en-US" dirty="0"/>
              <a:t>字节，用</a:t>
            </a:r>
            <a:r>
              <a:rPr lang="en-US" altLang="zh-CN" dirty="0"/>
              <a:t>7</a:t>
            </a:r>
            <a:r>
              <a:rPr lang="zh-CN" altLang="en-US" dirty="0"/>
              <a:t>个二进制位</a:t>
            </a:r>
            <a:endParaRPr lang="zh-CN" altLang="en-US" dirty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B688C1A6-51D0-46CC-9000-C14ACAA4035B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46137" y="905617"/>
            <a:ext cx="296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箭头: 五边形 13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952" y="1812694"/>
            <a:ext cx="4062095" cy="4572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字符转义符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用途：与反斜杠搭配的一些特殊字符称为转义字符，转义字符可以表示特殊的意义，或者表示不容易表示的字符。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例如：想要定义一个字符变量，并赋值“。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 = ‘”’ 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 = ‘\”’;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B688C1A6-51D0-46CC-9000-C14ACAA4035B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6137" y="905617"/>
            <a:ext cx="296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箭头: 五边形 11"/>
          <p:cNvSpPr/>
          <p:nvPr/>
        </p:nvSpPr>
        <p:spPr>
          <a:xfrm>
            <a:off x="6963661" y="228400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5345" y="2736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679" y="1490352"/>
            <a:ext cx="4519535" cy="500633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533525"/>
            <a:ext cx="7315200" cy="4827588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字符数据的使用方法</a:t>
            </a:r>
            <a:endParaRPr lang="zh-CN" alt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字符数据和整型数据之间可以运算。</a:t>
            </a:r>
            <a:endParaRPr lang="zh-CN" altLang="en-US" sz="18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字符数据与整型数据可以互相赋值。</a:t>
            </a:r>
            <a:endParaRPr lang="en-US" altLang="zh-CN" sz="1800" dirty="0"/>
          </a:p>
          <a:p>
            <a:pPr lvl="1" eaLnBrk="1" hangingPunct="1">
              <a:lnSpc>
                <a:spcPct val="110000"/>
              </a:lnSpc>
            </a:pPr>
            <a:endParaRPr lang="en-US" altLang="zh-CN" sz="1800" dirty="0"/>
          </a:p>
          <a:p>
            <a:pPr lvl="1" eaLnBrk="1" hangingPunct="1">
              <a:lnSpc>
                <a:spcPct val="110000"/>
              </a:lnSpc>
            </a:pPr>
            <a:endParaRPr lang="en-US" altLang="zh-CN" sz="1800" dirty="0"/>
          </a:p>
          <a:p>
            <a:pPr lvl="1" eaLnBrk="1" hangingPunct="1">
              <a:lnSpc>
                <a:spcPct val="110000"/>
              </a:lnSpc>
            </a:pPr>
            <a:endParaRPr lang="zh-CN" altLang="en-US" sz="1800" dirty="0"/>
          </a:p>
          <a:p>
            <a:pPr eaLnBrk="1" hangingPunct="1">
              <a:lnSpc>
                <a:spcPct val="110000"/>
              </a:lnSpc>
            </a:pPr>
            <a:endParaRPr lang="en-US" altLang="zh-CN" sz="20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字符串常量</a:t>
            </a:r>
            <a:endParaRPr lang="zh-CN" altLang="en-US" sz="2000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1800" dirty="0"/>
              <a:t>例</a:t>
            </a:r>
            <a:r>
              <a:rPr lang="en-US" altLang="zh-CN" sz="1800" dirty="0"/>
              <a:t>:"CHINA"</a:t>
            </a:r>
            <a:br>
              <a:rPr lang="en-US" altLang="zh-CN" sz="1800" dirty="0"/>
            </a:br>
            <a:r>
              <a:rPr lang="en-US" altLang="zh-CN" sz="1800" dirty="0"/>
              <a:t>     "a"</a:t>
            </a:r>
            <a:br>
              <a:rPr lang="en-US" altLang="zh-CN" sz="1800" dirty="0"/>
            </a:br>
            <a:r>
              <a:rPr lang="en-US" altLang="zh-CN" sz="1800" dirty="0"/>
              <a:t>     'a'</a:t>
            </a:r>
            <a:endParaRPr lang="en-US" altLang="zh-CN" sz="1800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1800" dirty="0"/>
              <a:t>所以：</a:t>
            </a:r>
            <a:r>
              <a:rPr lang="en-US" altLang="zh-CN" sz="1800" dirty="0"/>
              <a:t>char  c;</a:t>
            </a:r>
            <a:br>
              <a:rPr lang="en-US" altLang="zh-CN" sz="1800" dirty="0"/>
            </a:br>
            <a:r>
              <a:rPr lang="en-US" altLang="zh-CN" sz="1800" dirty="0"/>
              <a:t>      c="a";</a:t>
            </a:r>
            <a:endParaRPr lang="en-US" altLang="zh-CN" sz="1800" dirty="0"/>
          </a:p>
        </p:txBody>
      </p:sp>
      <p:grpSp>
        <p:nvGrpSpPr>
          <p:cNvPr id="129027" name="Group 3"/>
          <p:cNvGrpSpPr/>
          <p:nvPr/>
        </p:nvGrpSpPr>
        <p:grpSpPr bwMode="auto">
          <a:xfrm>
            <a:off x="3740150" y="4306889"/>
            <a:ext cx="2120900" cy="1382712"/>
            <a:chOff x="2116" y="2433"/>
            <a:chExt cx="1336" cy="87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129034" name="Group 4"/>
            <p:cNvGrpSpPr/>
            <p:nvPr/>
          </p:nvGrpSpPr>
          <p:grpSpPr bwMode="auto">
            <a:xfrm>
              <a:off x="2116" y="2433"/>
              <a:ext cx="1336" cy="247"/>
              <a:chOff x="2116" y="2433"/>
              <a:chExt cx="1336" cy="247"/>
            </a:xfrm>
            <a:grpFill/>
          </p:grpSpPr>
          <p:sp>
            <p:nvSpPr>
              <p:cNvPr id="129038" name="Rectangle 5"/>
              <p:cNvSpPr>
                <a:spLocks noChangeArrowheads="1"/>
              </p:cNvSpPr>
              <p:nvPr/>
            </p:nvSpPr>
            <p:spPr bwMode="auto">
              <a:xfrm>
                <a:off x="2116" y="2436"/>
                <a:ext cx="1336" cy="232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  <a:miter lim="800000"/>
              </a:ln>
              <a:effectLst>
                <a:outerShdw dist="53882" dir="2700000" algn="ctr" rotWithShape="0">
                  <a:srgbClr val="993300"/>
                </a:outerShdw>
              </a:effec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800">
                    <a:solidFill>
                      <a:srgbClr val="99FF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latin typeface="Times New Roman" panose="02020603050405020304" pitchFamily="18" charset="0"/>
                  </a:rPr>
                  <a:t> C H  I  N A  \0</a:t>
                </a:r>
                <a:endParaRPr lang="en-US" altLang="zh-CN" sz="28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39" name="Line 6"/>
              <p:cNvSpPr>
                <a:spLocks noChangeShapeType="1"/>
              </p:cNvSpPr>
              <p:nvPr/>
            </p:nvSpPr>
            <p:spPr bwMode="auto">
              <a:xfrm>
                <a:off x="2784" y="2433"/>
                <a:ext cx="0" cy="239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0" name="Line 7"/>
              <p:cNvSpPr>
                <a:spLocks noChangeShapeType="1"/>
              </p:cNvSpPr>
              <p:nvPr/>
            </p:nvSpPr>
            <p:spPr bwMode="auto">
              <a:xfrm>
                <a:off x="3012" y="2433"/>
                <a:ext cx="0" cy="239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1" name="Line 8"/>
              <p:cNvSpPr>
                <a:spLocks noChangeShapeType="1"/>
              </p:cNvSpPr>
              <p:nvPr/>
            </p:nvSpPr>
            <p:spPr bwMode="auto">
              <a:xfrm>
                <a:off x="3240" y="2433"/>
                <a:ext cx="0" cy="239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2" name="Line 9"/>
              <p:cNvSpPr>
                <a:spLocks noChangeShapeType="1"/>
              </p:cNvSpPr>
              <p:nvPr/>
            </p:nvSpPr>
            <p:spPr bwMode="auto">
              <a:xfrm>
                <a:off x="2561" y="2447"/>
                <a:ext cx="0" cy="233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3" name="Line 10"/>
              <p:cNvSpPr>
                <a:spLocks noChangeShapeType="1"/>
              </p:cNvSpPr>
              <p:nvPr/>
            </p:nvSpPr>
            <p:spPr bwMode="auto">
              <a:xfrm>
                <a:off x="2338" y="2447"/>
                <a:ext cx="0" cy="233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>
              <a:off x="2116" y="2755"/>
              <a:ext cx="452" cy="242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  <a:miter lim="800000"/>
            </a:ln>
            <a:effectLst>
              <a:outerShdw dist="53882" dir="2700000" algn="ctr" rotWithShape="0">
                <a:srgbClr val="993300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a</a:t>
              </a:r>
              <a:r>
                <a:rPr lang="en-US" altLang="zh-CN" sz="1400" b="0">
                  <a:latin typeface="宋体" panose="02010600030101010101" pitchFamily="2" charset="-122"/>
                </a:rPr>
                <a:t> </a:t>
              </a:r>
              <a:r>
                <a:rPr lang="en-US" altLang="zh-CN" sz="2800" b="0">
                  <a:latin typeface="宋体" panose="02010600030101010101" pitchFamily="2" charset="-122"/>
                </a:rPr>
                <a:t>\0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>
              <a:off x="2338" y="2754"/>
              <a:ext cx="0" cy="233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2116" y="3052"/>
              <a:ext cx="206" cy="252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  <a:miter lim="800000"/>
            </a:ln>
            <a:effectLst>
              <a:outerShdw dist="53882" dir="2700000" algn="ctr" rotWithShape="0">
                <a:srgbClr val="993300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a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</p:grpSp>
      <p:grpSp>
        <p:nvGrpSpPr>
          <p:cNvPr id="129028" name="Group 14"/>
          <p:cNvGrpSpPr/>
          <p:nvPr/>
        </p:nvGrpSpPr>
        <p:grpSpPr bwMode="auto">
          <a:xfrm>
            <a:off x="3426142" y="5955334"/>
            <a:ext cx="314008" cy="457200"/>
            <a:chOff x="2371" y="3559"/>
            <a:chExt cx="294" cy="393"/>
          </a:xfrm>
        </p:grpSpPr>
        <p:sp>
          <p:nvSpPr>
            <p:cNvPr id="129032" name="Line 15"/>
            <p:cNvSpPr>
              <a:spLocks noChangeShapeType="1"/>
            </p:cNvSpPr>
            <p:nvPr/>
          </p:nvSpPr>
          <p:spPr bwMode="auto">
            <a:xfrm flipH="1">
              <a:off x="2382" y="3571"/>
              <a:ext cx="282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3" name="Line 16"/>
            <p:cNvSpPr>
              <a:spLocks noChangeShapeType="1"/>
            </p:cNvSpPr>
            <p:nvPr/>
          </p:nvSpPr>
          <p:spPr bwMode="auto">
            <a:xfrm>
              <a:off x="2371" y="3559"/>
              <a:ext cx="294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D1F1A4F2-1286-42B4-A3E4-A2FF01A18A84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6137" y="905617"/>
            <a:ext cx="296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7" name="箭头: 五边形 26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009" y="2704044"/>
            <a:ext cx="7686675" cy="142875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D1F1A4F2-1286-42B4-A3E4-A2FF01A18A84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23" y="1238793"/>
            <a:ext cx="8248527" cy="38294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88" y="5158740"/>
            <a:ext cx="3714835" cy="166037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06434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4" name="箭头: 五边形 33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  <a:endParaRPr lang="zh-CN" altLang="en-US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</a:fld>
            <a:endParaRPr lang="zh-CN" altLang="en-US"/>
          </a:p>
        </p:txBody>
      </p:sp>
      <p:sp>
        <p:nvSpPr>
          <p:cNvPr id="21" name="Rectangle 125"/>
          <p:cNvSpPr/>
          <p:nvPr/>
        </p:nvSpPr>
        <p:spPr>
          <a:xfrm>
            <a:off x="4385241" y="515882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D1F1A4F2-1286-42B4-A3E4-A2FF01A18A84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392003"/>
            <a:ext cx="6509798" cy="53135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8654" y="8071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箭头: 五边形 14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D1F1A4F2-1286-42B4-A3E4-A2FF01A18A84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79" y="1354218"/>
            <a:ext cx="5924859" cy="543520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6434" y="7055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箭头: 五边形 31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2973672" y="1929136"/>
            <a:ext cx="4899660" cy="4813300"/>
          </a:xfrm>
          <a:noFill/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3;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double f = 3.56;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 c='a’;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a(3);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{3}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a{3}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pi = 3.1415926;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a(pi), a = pi;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a{pi}, c = {pi}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0330" indent="0" eaLnBrk="1" hangingPunct="1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E2E5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11617" y="905617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变量初始化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箭头: 五边形 20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3672" y="3634740"/>
            <a:ext cx="2482248" cy="1112520"/>
          </a:xfrm>
          <a:prstGeom prst="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73672" y="2255794"/>
            <a:ext cx="2482248" cy="437852"/>
          </a:xfrm>
          <a:prstGeom prst="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6684720" y="4156210"/>
            <a:ext cx="1904999" cy="749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列表初始化</a:t>
            </a:r>
            <a:endParaRPr lang="zh-CN" altLang="en-US" sz="2400" dirty="0">
              <a:solidFill>
                <a:srgbClr val="1F4E79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4061460" y="4236719"/>
            <a:ext cx="2550553" cy="292531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6494219" y="1842326"/>
            <a:ext cx="2286000" cy="2105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列表初始化使用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条件比较严格：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初始化时不允许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信息丢失。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916680" y="4529250"/>
            <a:ext cx="2695333" cy="66886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14"/>
          <p:cNvGrpSpPr/>
          <p:nvPr/>
        </p:nvGrpSpPr>
        <p:grpSpPr bwMode="auto">
          <a:xfrm>
            <a:off x="5489309" y="5864074"/>
            <a:ext cx="314008" cy="457200"/>
            <a:chOff x="2371" y="3559"/>
            <a:chExt cx="294" cy="393"/>
          </a:xfrm>
        </p:grpSpPr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2382" y="3571"/>
              <a:ext cx="282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371" y="3559"/>
              <a:ext cx="294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45380" y="1654479"/>
            <a:ext cx="437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定义一个变量的同时，设置初始值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4"/>
          <p:cNvSpPr>
            <a:spLocks noGrp="1" noChangeArrowheads="1"/>
          </p:cNvSpPr>
          <p:nvPr>
            <p:ph idx="1"/>
          </p:nvPr>
        </p:nvSpPr>
        <p:spPr>
          <a:xfrm>
            <a:off x="591275" y="1771217"/>
            <a:ext cx="8077200" cy="47244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/>
              <a:t>隐含转换</a:t>
            </a:r>
            <a:endParaRPr lang="en-US" altLang="zh-CN" sz="2400" dirty="0"/>
          </a:p>
          <a:p>
            <a:r>
              <a:rPr lang="zh-CN" altLang="en-US" sz="2400" dirty="0"/>
              <a:t>不同类型数据进行混合运算时，</a:t>
            </a:r>
            <a:r>
              <a:rPr lang="en-US" altLang="zh-CN" sz="2400" dirty="0"/>
              <a:t>C++</a:t>
            </a:r>
            <a:r>
              <a:rPr lang="zh-CN" altLang="en-US" sz="2400" dirty="0"/>
              <a:t>编译器会自动进行类型转换。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原则：将低类型数据转换为高类型数据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5330" y="90561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混合运算时数据类型的转换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1275" y="4252819"/>
            <a:ext cx="8293759" cy="1251683"/>
            <a:chOff x="711925" y="4252819"/>
            <a:chExt cx="8293759" cy="1251683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>
            <a:xfrm>
              <a:off x="711925" y="4252819"/>
              <a:ext cx="8293759" cy="12516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000" dirty="0"/>
                <a:t>char   short   int   unsigned int    long    unsigned long    float    double</a:t>
              </a:r>
              <a:br>
                <a:rPr lang="en-US" altLang="zh-CN" sz="2000" dirty="0"/>
              </a:br>
              <a:r>
                <a:rPr lang="zh-CN" altLang="en-US" sz="2000" dirty="0"/>
                <a:t>低                                                                                                      高</a:t>
              </a:r>
              <a:endParaRPr lang="zh-CN" altLang="en-US" sz="2400" dirty="0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548143" y="4843604"/>
              <a:ext cx="6618083" cy="1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686525" y="1880335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当参与运算的操作数必须是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型时，如果操作数是其它类型，编译系统会自动将非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位运算的操作数必须是整数，当二元位运算的操作数是不同类型的整数时，也会自动进行类型转换。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赋值运算要求左值与右值的类型相同，若类型不同，编译系统会自动将右值转换为左值的类型。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优点：数据安全。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缺点：不可控。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5330" y="90561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混合运算时数据类型的转换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箭头: 五边形 14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4"/>
          <p:cNvSpPr>
            <a:spLocks noGrp="1" noChangeArrowheads="1"/>
          </p:cNvSpPr>
          <p:nvPr>
            <p:ph idx="1"/>
          </p:nvPr>
        </p:nvSpPr>
        <p:spPr>
          <a:xfrm>
            <a:off x="801945" y="1683194"/>
            <a:ext cx="8077200" cy="4724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解决方法：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）为了避免不同的数据类型在运算中出现类型问题，应尽量使用同种类型数据。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）显示转换，采用强制类型转换：</a:t>
            </a:r>
            <a:endParaRPr lang="zh-CN" altLang="en-US" sz="2400" dirty="0"/>
          </a:p>
          <a:p>
            <a:pPr marL="571500" lvl="1" indent="0" eaLnBrk="1" hangingPunct="1">
              <a:lnSpc>
                <a:spcPct val="150000"/>
              </a:lnSpc>
              <a:buFontTx/>
              <a:buNone/>
            </a:pPr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en-US" altLang="zh-CN" dirty="0"/>
              <a:t>float c;</a:t>
            </a:r>
            <a:br>
              <a:rPr lang="en-US" altLang="zh-CN" dirty="0"/>
            </a:br>
            <a:r>
              <a:rPr lang="en-US" altLang="zh-CN" dirty="0"/>
              <a:t>int a, b;</a:t>
            </a:r>
            <a:br>
              <a:rPr lang="en-US" altLang="zh-CN" dirty="0"/>
            </a:br>
            <a:r>
              <a:rPr lang="en-US" altLang="zh-CN" dirty="0"/>
              <a:t>c=float(a)/float(b); </a:t>
            </a:r>
            <a:r>
              <a:rPr lang="zh-CN" altLang="en-US" dirty="0"/>
              <a:t>或 </a:t>
            </a:r>
            <a:r>
              <a:rPr lang="en-US" altLang="zh-CN" dirty="0"/>
              <a:t>c= (float)a/(float)b;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6000" y="90190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混合运算时数据类型的转换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143605" y="4191755"/>
            <a:ext cx="3660659" cy="1263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    类型说明符（表达式）；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（类型说明符）表达式；</a:t>
            </a:r>
            <a:endParaRPr lang="zh-CN" altLang="en-US" sz="2400" dirty="0">
              <a:solidFill>
                <a:srgbClr val="1F4E79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变量的存储类型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963251" y="1510109"/>
            <a:ext cx="7552099" cy="535885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给类型起一个特殊意义的名字，使用关键字</a:t>
            </a:r>
            <a:r>
              <a:rPr lang="en-US" altLang="zh-CN" sz="2400" dirty="0"/>
              <a:t>typedef </a:t>
            </a:r>
            <a:r>
              <a:rPr lang="zh-CN" altLang="en-US" sz="2400" dirty="0"/>
              <a:t>或者 </a:t>
            </a:r>
            <a:r>
              <a:rPr lang="en-US" altLang="zh-CN" sz="2400" dirty="0"/>
              <a:t>using:</a:t>
            </a:r>
            <a:endParaRPr lang="en-US" altLang="zh-CN" sz="2400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typedef double Area, Volume;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typedef int Natural;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Natural i1,i2;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Area a;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Volume v;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using Area = double;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using Volume = double;</a:t>
            </a:r>
            <a:endParaRPr lang="en-US" altLang="zh-CN" dirty="0"/>
          </a:p>
          <a:p>
            <a:pPr marL="0" indent="0" eaLnBrk="1" hangingPunct="1">
              <a:lnSpc>
                <a:spcPct val="75000"/>
              </a:lnSpc>
              <a:buNone/>
            </a:pP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7474" y="901906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类型别名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箭头: 五边形 11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变量的存储类型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822357" y="1690688"/>
            <a:ext cx="7886700" cy="486447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根据要赋值的表达式或者已定义变量的类型为新变量赋值，使用关键字 </a:t>
            </a:r>
            <a:r>
              <a:rPr lang="en-US" altLang="zh-CN" sz="2400" dirty="0"/>
              <a:t>auto </a:t>
            </a:r>
            <a:r>
              <a:rPr lang="zh-CN" altLang="en-US" sz="2400" dirty="0"/>
              <a:t>和函数 </a:t>
            </a:r>
            <a:r>
              <a:rPr lang="en-US" altLang="zh-CN" sz="2400" dirty="0" err="1"/>
              <a:t>decltype</a:t>
            </a:r>
            <a:r>
              <a:rPr lang="zh-CN" altLang="en-US" sz="2400" dirty="0"/>
              <a:t>（）。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auto </a:t>
            </a:r>
            <a:r>
              <a:rPr lang="en-US" altLang="zh-CN" dirty="0" err="1"/>
              <a:t>i</a:t>
            </a:r>
            <a:r>
              <a:rPr lang="en-US" altLang="zh-CN" dirty="0"/>
              <a:t>= 1, j =2;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auto </a:t>
            </a:r>
            <a:r>
              <a:rPr lang="en-US" altLang="zh-CN" dirty="0" err="1"/>
              <a:t>i</a:t>
            </a:r>
            <a:r>
              <a:rPr lang="en-US" altLang="zh-CN" dirty="0"/>
              <a:t>= 1+2;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auto </a:t>
            </a:r>
            <a:r>
              <a:rPr lang="en-US" altLang="zh-CN" dirty="0" err="1"/>
              <a:t>i</a:t>
            </a:r>
            <a:r>
              <a:rPr lang="en-US" altLang="zh-CN" dirty="0"/>
              <a:t> = 1,  j = 3.1415926;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 1;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delctype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j = 2;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7474" y="901906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类型判断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13" name="Group 14"/>
          <p:cNvGrpSpPr/>
          <p:nvPr/>
        </p:nvGrpSpPr>
        <p:grpSpPr bwMode="auto">
          <a:xfrm>
            <a:off x="5208652" y="4406467"/>
            <a:ext cx="314008" cy="457200"/>
            <a:chOff x="2371" y="3559"/>
            <a:chExt cx="294" cy="393"/>
          </a:xfrm>
        </p:grpSpPr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2382" y="3571"/>
              <a:ext cx="282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371" y="3559"/>
              <a:ext cx="294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901163" y="1763795"/>
            <a:ext cx="7878763" cy="4532313"/>
          </a:xfr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）算术运算：</a:t>
            </a:r>
            <a:r>
              <a:rPr lang="en-US" altLang="zh-CN" sz="2400" dirty="0"/>
              <a:t>+       -       *       /    %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）赋值运算：</a:t>
            </a:r>
            <a:r>
              <a:rPr lang="en-US" altLang="zh-CN" sz="2400" dirty="0"/>
              <a:t>=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）关系运算：</a:t>
            </a:r>
            <a:r>
              <a:rPr lang="en-US" altLang="zh-CN" sz="2400" dirty="0"/>
              <a:t>&lt;      &lt;=        &gt;       &gt;=        ==        !=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）逻辑运算： </a:t>
            </a:r>
            <a:r>
              <a:rPr lang="en-US" altLang="zh-CN" sz="2400" dirty="0"/>
              <a:t>!(</a:t>
            </a:r>
            <a:r>
              <a:rPr lang="zh-CN" altLang="en-US" sz="2400" dirty="0"/>
              <a:t>非</a:t>
            </a:r>
            <a:r>
              <a:rPr lang="en-US" altLang="zh-CN" sz="2400" dirty="0"/>
              <a:t>)   &amp;&amp;(</a:t>
            </a:r>
            <a:r>
              <a:rPr lang="zh-CN" altLang="en-US" sz="2400" dirty="0"/>
              <a:t>与</a:t>
            </a:r>
            <a:r>
              <a:rPr lang="en-US" altLang="zh-CN" sz="2400" dirty="0"/>
              <a:t>)   ||(</a:t>
            </a:r>
            <a:r>
              <a:rPr lang="zh-CN" altLang="en-US" sz="2400" dirty="0"/>
              <a:t>或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5</a:t>
            </a:r>
            <a:r>
              <a:rPr lang="zh-CN" altLang="en-US" sz="2400" dirty="0"/>
              <a:t>）条件运算：</a:t>
            </a:r>
            <a:r>
              <a:rPr lang="pt-BR" altLang="zh-CN" sz="2400" dirty="0"/>
              <a:t>x = a&gt;b? a:b</a:t>
            </a:r>
            <a:endParaRPr lang="pt-BR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）逗号运算：</a:t>
            </a:r>
            <a:r>
              <a:rPr lang="en-US" altLang="zh-CN" sz="2400" dirty="0"/>
              <a:t>a = 3*5 , a*4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sizeof</a:t>
            </a:r>
            <a:r>
              <a:rPr lang="zh-CN" altLang="en-US" sz="2400" dirty="0"/>
              <a:t>运算：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(int)    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(a)</a:t>
            </a:r>
            <a:endParaRPr lang="zh-CN" altLang="en-US" sz="2400" dirty="0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E2E5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1554" y="90190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基本运算符及表达式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箭头: 五边形 11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6147352" y="5208104"/>
            <a:ext cx="405848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82848" y="5039139"/>
            <a:ext cx="1282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 = 3*5 ; a*4;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347" y="2308316"/>
            <a:ext cx="5063986" cy="124182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idx="1"/>
          </p:nvPr>
        </p:nvSpPr>
        <p:spPr>
          <a:xfrm>
            <a:off x="1157084" y="2081405"/>
            <a:ext cx="7848600" cy="5257800"/>
          </a:xfrm>
          <a:noFill/>
        </p:spPr>
        <p:txBody>
          <a:bodyPr>
            <a:normAutofit/>
          </a:bodyPr>
          <a:lstStyle/>
          <a:p>
            <a:pPr defTabSz="7620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运算规则：将两个运算量的每一个位进行逻辑与操作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举例：计算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&amp; 5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 eaLnBrk="1" hangingPunct="1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0 0 0 0 0 0 1 1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 eaLnBrk="1" hangingPunct="1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(&amp;) 0 0 0 0 0 1 0 1</a:t>
            </a:r>
            <a:endParaRPr lang="en-US" altLang="zh-CN" sz="22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 eaLnBrk="1" hangingPunct="1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&amp; 5:     0 0 0 0 0 0 0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762000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将某一位置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，其它位不变。例如：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的最低位置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0: a = a &amp; 0xfe;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762000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取指定位。例如：有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c; int a; </a:t>
            </a:r>
            <a:b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的低字节，置于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 &amp; 0xff;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箭头: 五边形 13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076" y="1411017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）按位与（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39453" y="979381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本章主要内容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4" name="箭头: 五边形 13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</a:t>
            </a:r>
            <a:r>
              <a:rPr lang="zh-CN" altLang="en-US" sz="2000" b="1" dirty="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简单程序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4288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.0 </a:t>
            </a:r>
            <a:r>
              <a:rPr lang="zh-CN" altLang="en-US" dirty="0">
                <a:solidFill>
                  <a:prstClr val="black"/>
                </a:solidFill>
              </a:rPr>
              <a:t>章节主要内容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20414" y="1914896"/>
            <a:ext cx="7467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C++</a:t>
            </a:r>
            <a:r>
              <a:rPr lang="zh-CN" altLang="en-US" dirty="0"/>
              <a:t>语言概述</a:t>
            </a:r>
            <a:endParaRPr lang="zh-CN" altLang="en-US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基本数据类型和表达式</a:t>
            </a:r>
            <a:endParaRPr lang="zh-CN" altLang="en-US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数据的输入与输出</a:t>
            </a:r>
            <a:endParaRPr lang="zh-CN" altLang="en-US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算法的基本控制结构</a:t>
            </a:r>
            <a:endParaRPr lang="zh-CN" altLang="en-US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深度探索</a:t>
            </a:r>
            <a:endParaRPr lang="zh-CN" altLang="en-US" dirty="0"/>
          </a:p>
        </p:txBody>
      </p:sp>
      <p:sp>
        <p:nvSpPr>
          <p:cNvPr id="2" name="箭头: 右 1"/>
          <p:cNvSpPr/>
          <p:nvPr/>
        </p:nvSpPr>
        <p:spPr>
          <a:xfrm>
            <a:off x="5921649" y="2109737"/>
            <a:ext cx="899886" cy="257715"/>
          </a:xfrm>
          <a:prstGeom prst="rightArrow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/>
          <p:cNvSpPr/>
          <p:nvPr/>
        </p:nvSpPr>
        <p:spPr>
          <a:xfrm>
            <a:off x="5921649" y="3174913"/>
            <a:ext cx="899886" cy="257715"/>
          </a:xfrm>
          <a:prstGeom prst="rightArrow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5921649" y="4161484"/>
            <a:ext cx="899886" cy="257715"/>
          </a:xfrm>
          <a:prstGeom prst="rightArrow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5921649" y="4890340"/>
            <a:ext cx="899886" cy="257715"/>
          </a:xfrm>
          <a:prstGeom prst="rightArrow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400" y="2627086"/>
            <a:ext cx="4630056" cy="1288244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5723" y="20077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30308" y="3040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句法信息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30308" y="40523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45422" y="48101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扩充信息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1197321" y="1963848"/>
            <a:ext cx="7848600" cy="502920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运算规则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将两个运算量的每一个位进行逻辑或操作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举例：计算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| 5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0 0 0 0 0 0 1 1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(|) 0 0 0 0 0 1 0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| 5:     0 0 0 0 0 1 1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将某些位置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，其它位不变。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例如：将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的低字节置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a | 0xff;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2945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63661" y="228400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5345" y="2736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861" y="144062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）按位或（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247361" y="4365300"/>
            <a:ext cx="44614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41899"/>
            <a:ext cx="7315200" cy="426720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运算规则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两个操作数的每一位进行异或：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若对应位相同，则结果该位为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若对应位不同，则结果该位为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举例：计算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071^052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071:   	0 0 1 1 1 0 0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052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(^) 0 0 1 0 1 0 1 0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071^052 : 	0 0 0 1 0 0 1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02735" y="5379091"/>
            <a:ext cx="44614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箭头: 五边形 14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861" y="144062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）按位异或（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827826" y="2223977"/>
            <a:ext cx="7886700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使特定位翻转（与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异或保持原值，与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异或取反）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例如：要使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01111010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低四位翻转：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0 1 1 1 1 0 1 0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(^)	0 0 0 0 1 1 1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0 1 1 1 0 1 0 1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02052" y="4572003"/>
            <a:ext cx="28699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箭头: 五边形 13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144062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）按位异或（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291628" y="2448925"/>
            <a:ext cx="7543800" cy="381000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单目运算符，对一个二进制数按位取反。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0000000000010101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 025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1111111111101010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861" y="144062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）按位取反（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897046" y="2319781"/>
            <a:ext cx="7848600" cy="411480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左移运算（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左移后，低位补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，高位舍弃。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右移运算（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右移后，低位：舍弃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高位：无符号数：补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762000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有符号数：补“符号位”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61515" y="12699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1515" y="12699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52231" y="23411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13915" y="27939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3829" y="1558323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）位移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869885" y="1821841"/>
            <a:ext cx="7848600" cy="469665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型变量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-8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，内存中的二进制补码值为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11111000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，于是表达式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a&gt;&gt;2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，移位过程如下：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76200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用途：快速乘法（除法）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5515" y="1349615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）位移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415" y="2818765"/>
            <a:ext cx="3943350" cy="187452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Line 4"/>
          <p:cNvSpPr>
            <a:spLocks noChangeShapeType="1"/>
          </p:cNvSpPr>
          <p:nvPr/>
        </p:nvSpPr>
        <p:spPr bwMode="auto">
          <a:xfrm flipH="1" flipV="1">
            <a:off x="6183516" y="1676400"/>
            <a:ext cx="18108" cy="4800600"/>
          </a:xfrm>
          <a:prstGeom prst="line">
            <a:avLst/>
          </a:prstGeom>
          <a:noFill/>
          <a:ln w="57150">
            <a:solidFill>
              <a:srgbClr val="1F4E79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63246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1E2E5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1E2E5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6324600" y="1676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E2E5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E2E5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067" y="2229229"/>
            <a:ext cx="640175" cy="2554545"/>
          </a:xfrm>
          <a:noFill/>
        </p:spPr>
        <p:txBody>
          <a:bodyPr vert="eaVert"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运算符优先级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178" y="624792"/>
            <a:ext cx="3184820" cy="624243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22" y="1935957"/>
            <a:ext cx="7543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1" indent="0" eaLnBrk="1" hangingPunct="1">
              <a:lnSpc>
                <a:spcPct val="120000"/>
              </a:lnSpc>
              <a:buNone/>
            </a:pP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表达式；</a:t>
            </a:r>
            <a:endParaRPr lang="zh-CN" altLang="en-US" sz="2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表达式语句与表达式的区别：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457200" eaLnBrk="1" hangingPunct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表达式可以包含在其它表达式中，而语句不可。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457200" eaLnBrk="1" hangingPunct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((a=b)&gt;0) t=a;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457200" eaLnBrk="1" hangingPunct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不可写为：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((a=b;)&gt;0) t=a;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17108" y="955551"/>
            <a:ext cx="2236511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表达式语句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28800"/>
            <a:ext cx="72390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标号语句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32661" y="955551"/>
            <a:ext cx="1005404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  <a:endParaRPr lang="zh-CN" altLang="en-US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类型别名与类型判断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  <a:endParaRPr lang="zh-CN" altLang="en-US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类型别名与类型判断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109" y="3016251"/>
            <a:ext cx="7096125" cy="2693045"/>
          </a:xfr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向标准输出设备（显示器）输出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 defTabSz="45720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x;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 defTabSz="45720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cout&lt;&lt;“x=“&lt;&lt;x&lt;&lt;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从标准输入设备（键盘）输入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 defTabSz="45720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x, y;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 defTabSz="45720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&gt;&gt;x&gt;&gt;y;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3622" y="955551"/>
            <a:ext cx="126348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2.3 </a:t>
            </a:r>
            <a:r>
              <a:rPr lang="zh-CN" altLang="en-US" dirty="0"/>
              <a:t>数据的输入与输出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8437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8437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7509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677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861" y="1690688"/>
            <a:ext cx="788670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数据是通过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流来实现的，使用预定于的流对象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，并配合预定义的插入符（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）和提取符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(&gt;&gt;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82887" y="955551"/>
            <a:ext cx="290496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简单的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2.3 </a:t>
            </a:r>
            <a:r>
              <a:rPr lang="zh-CN" altLang="en-US" dirty="0"/>
              <a:t>数据的输入与输出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86865" y="1896745"/>
          <a:ext cx="609727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30"/>
                <a:gridCol w="4028440"/>
              </a:tblGrid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操纵符名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dec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数值数据采用十进制表示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hex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数值数据采用十六进制表示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oct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数值数据采用八进制表示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ws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提取空白符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endl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插入换行符，并刷新流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ends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插入空字符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setprecision(int)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设置浮点数的小数位数</a:t>
                      </a:r>
                      <a:r>
                        <a:rPr lang="en-US" altLang="zh-CN" b="1"/>
                        <a:t>(</a:t>
                      </a:r>
                      <a:r>
                        <a:rPr lang="zh-CN" altLang="en-US" b="1"/>
                        <a:t>包括小数点</a:t>
                      </a:r>
                      <a:r>
                        <a:rPr lang="en-US" altLang="zh-CN" b="1"/>
                        <a:t>)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setw(int)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设置域宽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2.3 </a:t>
            </a:r>
            <a:r>
              <a:rPr lang="zh-CN" altLang="en-US" dirty="0"/>
              <a:t>数据的输入与输出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182887" y="955551"/>
            <a:ext cx="290496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简单的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0482" y="1941122"/>
            <a:ext cx="68738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cout&lt;&lt;10&lt;&lt;hex&lt;&lt;10&lt;&lt;oct&lt;&lt;10&lt;&lt;dec&lt;&lt;10&lt;&lt;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123 &lt;&lt;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1234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12345 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123456 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(3)&lt;&lt;3.1415&lt;&lt;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  <a:endParaRPr lang="zh-CN" altLang="en-US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类型别名与类型判断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618" y="2036931"/>
            <a:ext cx="8697362" cy="3871913"/>
          </a:xfrm>
          <a:noFill/>
        </p:spPr>
        <p:txBody>
          <a:bodyPr>
            <a:normAutofit/>
          </a:bodyPr>
          <a:lstStyle/>
          <a:p>
            <a:pPr marL="1897380" indent="-5715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97380" indent="-5715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97380" indent="-5715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算法的基本控制结构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106743" y="955551"/>
            <a:ext cx="305724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基本的控制结构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算法的基本控制结构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927480" y="955551"/>
            <a:ext cx="1415773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流程图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861" y="2021447"/>
            <a:ext cx="8265814" cy="403679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算法的基本控制结构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927480" y="955551"/>
            <a:ext cx="1415773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流程图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325" y="1743360"/>
            <a:ext cx="6762929" cy="468762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1871" y="2497996"/>
            <a:ext cx="7113976" cy="3915783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 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(x&gt;y)  cout&lt;&lt;x;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 cout&lt;&lt;y;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 eaLnBrk="1" hangingPunct="1">
              <a:lnSpc>
                <a:spcPct val="90000"/>
              </a:lnSpc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 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(x&gt;y)  cout&lt;&lt;x;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61437" y="1593231"/>
            <a:ext cx="2489785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如何解决分支问题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2283977"/>
            <a:ext cx="7886700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输入一个年份，判断是否闰年。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18501" y="1618897"/>
            <a:ext cx="2201244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596" y="1719571"/>
            <a:ext cx="5951205" cy="776666"/>
          </a:xfrm>
          <a:prstGeom prst="rect">
            <a:avLst/>
          </a:prstGeom>
        </p:spPr>
      </p:pic>
      <p:sp>
        <p:nvSpPr>
          <p:cNvPr id="3" name="流程图: 决策 2"/>
          <p:cNvSpPr/>
          <p:nvPr/>
        </p:nvSpPr>
        <p:spPr>
          <a:xfrm>
            <a:off x="2362835" y="3481070"/>
            <a:ext cx="4418330" cy="11068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((year%4==0&amp;&amp;year%100!=0)||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(year%400==0))</a:t>
            </a:r>
            <a:endParaRPr lang="zh-CN" altLang="en-US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9685" y="4736465"/>
            <a:ext cx="982980" cy="704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is a leap year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08190" y="4857750"/>
            <a:ext cx="982980" cy="704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is not a leap year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6" name="肘形连接符 15"/>
          <p:cNvCxnSpPr>
            <a:stCxn id="3" idx="1"/>
            <a:endCxn id="5" idx="0"/>
          </p:cNvCxnSpPr>
          <p:nvPr/>
        </p:nvCxnSpPr>
        <p:spPr>
          <a:xfrm rot="10800000" flipV="1">
            <a:off x="1781175" y="4034155"/>
            <a:ext cx="581660" cy="70167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3"/>
            <a:endCxn id="15" idx="0"/>
          </p:cNvCxnSpPr>
          <p:nvPr/>
        </p:nvCxnSpPr>
        <p:spPr>
          <a:xfrm>
            <a:off x="6781165" y="4034790"/>
            <a:ext cx="818515" cy="82296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2"/>
            <a:endCxn id="15" idx="2"/>
          </p:cNvCxnSpPr>
          <p:nvPr/>
        </p:nvCxnSpPr>
        <p:spPr>
          <a:xfrm rot="5400000" flipV="1">
            <a:off x="4629785" y="2592070"/>
            <a:ext cx="121285" cy="5818505"/>
          </a:xfrm>
          <a:prstGeom prst="bentConnector3">
            <a:avLst>
              <a:gd name="adj1" fmla="val 29633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29785" y="5810250"/>
            <a:ext cx="5715" cy="65532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82160" y="3155315"/>
            <a:ext cx="1270" cy="3765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81175" y="3764915"/>
            <a:ext cx="66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59270" y="3666490"/>
            <a:ext cx="66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871" y="3711921"/>
            <a:ext cx="8674729" cy="208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12756"/>
            <a:ext cx="8915400" cy="66452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	int year;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bool IsLeapYear;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cout &lt;&lt; "Enter the year: ";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cin &gt;&gt; year;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IsLeapYear = ((year % 4 == 0 &amp;&amp;year % 100 != 0)||(year % 400 == 0));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if (IsLeapYear)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 cout &lt;&lt; year &lt;&lt; " is a leap year" &lt;&lt; endl;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cout &lt;&lt; year &lt;&lt; " is not a leap year" &lt;&lt; endl;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E5A3B6F-92EB-4F93-BEEB-917143BAAF13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43569" y="860834"/>
            <a:ext cx="3857531" cy="2081543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sz="2000" dirty="0"/>
              <a:t>运行结果：</a:t>
            </a:r>
            <a:endParaRPr lang="zh-CN" altLang="zh-CN" sz="2000" dirty="0"/>
          </a:p>
          <a:p>
            <a:endParaRPr lang="zh-CN" altLang="zh-CN" sz="2000" noProof="1"/>
          </a:p>
          <a:p>
            <a:r>
              <a:rPr lang="en-US" altLang="zh-CN" sz="2000" noProof="1"/>
              <a:t>Enter the year: 2000</a:t>
            </a:r>
            <a:endParaRPr lang="en-US" altLang="zh-CN" sz="2000" noProof="1"/>
          </a:p>
          <a:p>
            <a:r>
              <a:rPr lang="en-US" altLang="zh-CN" sz="2000" noProof="1"/>
              <a:t>2000 is a leap year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194193" y="979381"/>
            <a:ext cx="313739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语言的产生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4" name="箭头: 五边形 13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简单程序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78778" y="1714090"/>
            <a:ext cx="8386443" cy="49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语言发展演变而来的，最初的被称为“带类的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1983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年正式取名为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，第一个国际标准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C++ 98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，目前是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C++20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232AF6-F32E-4A0C-8AD1-E6399D6F9C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2236" y="3501757"/>
            <a:ext cx="5483914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全面兼容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它保持了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的简洁、高效和接近汇编语言等特点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的类型系统进行了改革和扩充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也支持面向过程的程序设计，不是一个纯正的面向对象的语言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支持面向对象的方法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33009" y="1620931"/>
            <a:ext cx="2946639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嵌套的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62000" y="2341896"/>
            <a:ext cx="7620000" cy="472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8000" lvl="1" indent="-50800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一般形式</a:t>
            </a:r>
            <a:endParaRPr lang="zh-CN" altLang="en-US" dirty="0"/>
          </a:p>
          <a:p>
            <a:pPr lvl="1"/>
            <a:r>
              <a:rPr lang="en-US" altLang="zh-CN" dirty="0"/>
              <a:t>if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     if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/>
              <a:t>)    </a:t>
            </a:r>
            <a:r>
              <a:rPr lang="zh-CN" altLang="en-US" dirty="0"/>
              <a:t>语句 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en-US" altLang="zh-CN" dirty="0"/>
              <a:t>     else   </a:t>
            </a:r>
            <a:r>
              <a:rPr lang="zh-CN" altLang="en-US" dirty="0"/>
              <a:t>语句 </a:t>
            </a:r>
            <a:r>
              <a:rPr lang="en-US" altLang="zh-CN" dirty="0"/>
              <a:t>2</a:t>
            </a:r>
            <a:endParaRPr lang="en-US" altLang="zh-CN" dirty="0"/>
          </a:p>
          <a:p>
            <a:pPr lvl="1"/>
            <a:r>
              <a:rPr lang="en-US" altLang="zh-CN" dirty="0"/>
              <a:t>else</a:t>
            </a:r>
            <a:endParaRPr lang="en-US" altLang="zh-CN" dirty="0"/>
          </a:p>
          <a:p>
            <a:pPr lvl="1"/>
            <a:r>
              <a:rPr lang="en-US" altLang="zh-CN" dirty="0"/>
              <a:t>     if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/>
              <a:t>)    </a:t>
            </a:r>
            <a:r>
              <a:rPr lang="zh-CN" altLang="en-US" dirty="0"/>
              <a:t>语句 </a:t>
            </a:r>
            <a:r>
              <a:rPr lang="en-US" altLang="zh-CN" dirty="0"/>
              <a:t>3</a:t>
            </a:r>
            <a:endParaRPr lang="en-US" altLang="zh-CN" dirty="0"/>
          </a:p>
          <a:p>
            <a:pPr lvl="1"/>
            <a:r>
              <a:rPr lang="en-US" altLang="zh-CN" dirty="0"/>
              <a:t>     else   </a:t>
            </a:r>
            <a:r>
              <a:rPr lang="zh-CN" altLang="en-US" dirty="0"/>
              <a:t>语句 </a:t>
            </a:r>
            <a:r>
              <a:rPr lang="en-US" altLang="zh-CN" dirty="0"/>
              <a:t>4</a:t>
            </a:r>
            <a:endParaRPr lang="en-US" altLang="zh-CN" dirty="0"/>
          </a:p>
          <a:p>
            <a:r>
              <a:rPr lang="zh-CN" altLang="en-US" dirty="0"/>
              <a:t>注意</a:t>
            </a:r>
            <a:endParaRPr lang="zh-CN" altLang="en-US" dirty="0"/>
          </a:p>
          <a:p>
            <a:pPr lvl="1"/>
            <a:r>
              <a:rPr lang="zh-CN" altLang="en-US" dirty="0"/>
              <a:t>语句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</a:t>
            </a:r>
            <a:r>
              <a:rPr lang="zh-CN" altLang="en-US" dirty="0"/>
              <a:t>可以是复合语句，每层的 </a:t>
            </a:r>
            <a:r>
              <a:rPr lang="en-US" altLang="zh-CN" dirty="0"/>
              <a:t>if </a:t>
            </a:r>
            <a:r>
              <a:rPr lang="zh-CN" altLang="en-US" dirty="0"/>
              <a:t>与 </a:t>
            </a:r>
            <a:r>
              <a:rPr lang="en-US" altLang="zh-CN" dirty="0"/>
              <a:t>else </a:t>
            </a:r>
            <a:r>
              <a:rPr lang="zh-CN" altLang="en-US" dirty="0"/>
              <a:t>配对，或用 </a:t>
            </a:r>
            <a:r>
              <a:rPr lang="en-US" altLang="zh-CN" dirty="0"/>
              <a:t>{ } </a:t>
            </a:r>
            <a:r>
              <a:rPr lang="zh-CN" altLang="en-US" dirty="0"/>
              <a:t>来确定层次关系。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67098" y="1620931"/>
            <a:ext cx="3278462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）嵌套的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213919" y="2303263"/>
            <a:ext cx="7239000" cy="4038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2-3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输入两个整数，比较两个数的大小。</a:t>
            </a:r>
            <a:endParaRPr lang="zh-CN" altLang="en-US" dirty="0"/>
          </a:p>
        </p:txBody>
      </p:sp>
      <p:sp>
        <p:nvSpPr>
          <p:cNvPr id="2" name="流程图: 决策 1"/>
          <p:cNvSpPr/>
          <p:nvPr/>
        </p:nvSpPr>
        <p:spPr>
          <a:xfrm>
            <a:off x="3846195" y="3658235"/>
            <a:ext cx="1330325" cy="4972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！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=y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流程图: 决策 2"/>
          <p:cNvSpPr/>
          <p:nvPr/>
        </p:nvSpPr>
        <p:spPr>
          <a:xfrm>
            <a:off x="2444115" y="4241800"/>
            <a:ext cx="1330325" cy="4972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x&gt;y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7980" y="5126990"/>
            <a:ext cx="847090" cy="42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x&gt;y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81730" y="5126990"/>
            <a:ext cx="847090" cy="42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x&lt;y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32755" y="4362450"/>
            <a:ext cx="847090" cy="42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x=y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9" name="肘形连接符 18"/>
          <p:cNvCxnSpPr>
            <a:stCxn id="2" idx="1"/>
            <a:endCxn id="3" idx="0"/>
          </p:cNvCxnSpPr>
          <p:nvPr/>
        </p:nvCxnSpPr>
        <p:spPr>
          <a:xfrm rot="10800000" flipV="1">
            <a:off x="3109595" y="3907155"/>
            <a:ext cx="736600" cy="33464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" idx="3"/>
            <a:endCxn id="17" idx="0"/>
          </p:cNvCxnSpPr>
          <p:nvPr/>
        </p:nvCxnSpPr>
        <p:spPr>
          <a:xfrm>
            <a:off x="5176520" y="3907155"/>
            <a:ext cx="779780" cy="45529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1"/>
            <a:endCxn id="4" idx="0"/>
          </p:cNvCxnSpPr>
          <p:nvPr/>
        </p:nvCxnSpPr>
        <p:spPr>
          <a:xfrm rot="10800000" flipV="1">
            <a:off x="2041525" y="4490720"/>
            <a:ext cx="402590" cy="63627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43250" y="3616325"/>
            <a:ext cx="66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63420" y="4196715"/>
            <a:ext cx="66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10175" y="3569970"/>
            <a:ext cx="778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37915" y="4155440"/>
            <a:ext cx="778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7" name="直接箭头连接符 26"/>
          <p:cNvCxnSpPr>
            <a:endCxn id="2" idx="0"/>
          </p:cNvCxnSpPr>
          <p:nvPr/>
        </p:nvCxnSpPr>
        <p:spPr>
          <a:xfrm>
            <a:off x="4507865" y="3267710"/>
            <a:ext cx="3810" cy="390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3774440" y="4490720"/>
            <a:ext cx="330835" cy="63627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2507" y="3159659"/>
            <a:ext cx="3775295" cy="2888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3900" y="381000"/>
            <a:ext cx="7696200" cy="6096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cout&lt;&lt;"Enter x and y:";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&gt;&gt;x&gt;&gt;y;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(x!=y)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(x&gt;y)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cout&lt;&lt;"x&gt;y"&lt;&lt;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cout&lt;&lt;"x&lt;y"&lt;&lt;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cout&lt;&lt;"x=y"&lt;&lt;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AEF15592-E1BF-4EF0-8D8C-9C4CF86FCB43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85576" y="606959"/>
            <a:ext cx="2525917" cy="5105400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Enter x and y:5 8</a:t>
            </a:r>
            <a:endParaRPr lang="en-US" altLang="zh-CN" dirty="0"/>
          </a:p>
          <a:p>
            <a:r>
              <a:rPr lang="en-US" altLang="zh-CN" dirty="0"/>
              <a:t>x&lt;y</a:t>
            </a:r>
            <a:endParaRPr lang="en-US" altLang="zh-CN" dirty="0"/>
          </a:p>
          <a:p>
            <a:r>
              <a:rPr lang="zh-CN" altLang="en-US" dirty="0"/>
              <a:t>运行结果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Enter x and y:8 8</a:t>
            </a:r>
            <a:endParaRPr lang="en-US" altLang="zh-CN" dirty="0"/>
          </a:p>
          <a:p>
            <a:r>
              <a:rPr lang="en-US" altLang="zh-CN" dirty="0"/>
              <a:t>x=y</a:t>
            </a:r>
            <a:endParaRPr lang="en-US" altLang="zh-CN" dirty="0"/>
          </a:p>
          <a:p>
            <a:r>
              <a:rPr lang="zh-CN" altLang="en-US" dirty="0"/>
              <a:t>运行结果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Enter x and y:12 8</a:t>
            </a:r>
            <a:endParaRPr lang="en-US" altLang="zh-CN" dirty="0"/>
          </a:p>
          <a:p>
            <a:r>
              <a:rPr lang="en-US" altLang="zh-CN" dirty="0"/>
              <a:t>x&gt;y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70243" y="1633612"/>
            <a:ext cx="3040449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(3)if…else if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70205" y="2306320"/>
            <a:ext cx="3810000" cy="36315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8000" lvl="1" indent="-50800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一般形式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if   (</a:t>
            </a:r>
            <a:r>
              <a:rPr lang="zh-CN" altLang="en-US" dirty="0"/>
              <a:t>表达式</a:t>
            </a:r>
            <a:r>
              <a:rPr lang="en-US" altLang="zh-CN" dirty="0"/>
              <a:t>1)  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else  if  (</a:t>
            </a:r>
            <a:r>
              <a:rPr lang="zh-CN" altLang="en-US" dirty="0"/>
              <a:t>表达式</a:t>
            </a:r>
            <a:r>
              <a:rPr lang="en-US" altLang="zh-CN" dirty="0"/>
              <a:t>2)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else  if  (</a:t>
            </a:r>
            <a:r>
              <a:rPr lang="zh-CN" altLang="en-US" dirty="0"/>
              <a:t>表达式</a:t>
            </a:r>
            <a:r>
              <a:rPr lang="en-US" altLang="zh-CN" dirty="0"/>
              <a:t>3)  </a:t>
            </a:r>
            <a:r>
              <a:rPr lang="zh-CN" altLang="en-US" dirty="0"/>
              <a:t>语句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           …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else  </a:t>
            </a:r>
            <a:r>
              <a:rPr lang="zh-CN" altLang="en-US" dirty="0"/>
              <a:t>语句 </a:t>
            </a:r>
            <a:r>
              <a:rPr lang="en-US" altLang="zh-CN" dirty="0"/>
              <a:t>n</a:t>
            </a:r>
            <a:endParaRPr lang="en-US" altLang="zh-CN" dirty="0"/>
          </a:p>
        </p:txBody>
      </p:sp>
      <p:sp>
        <p:nvSpPr>
          <p:cNvPr id="3" name="流程图: 决策 2"/>
          <p:cNvSpPr/>
          <p:nvPr/>
        </p:nvSpPr>
        <p:spPr>
          <a:xfrm>
            <a:off x="4463415" y="1713865"/>
            <a:ext cx="1528445" cy="5924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表达式</a:t>
            </a:r>
            <a:r>
              <a:rPr lang="en-US" altLang="zh-CN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3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4463415" y="2551430"/>
            <a:ext cx="1528445" cy="5924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表达式</a:t>
            </a:r>
            <a:r>
              <a:rPr lang="en-US" altLang="zh-CN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3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4463415" y="4573905"/>
            <a:ext cx="1528445" cy="5924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表达式</a:t>
            </a:r>
            <a:r>
              <a:rPr lang="en-US" altLang="zh-CN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n-1</a:t>
            </a:r>
            <a:endParaRPr lang="en-US" altLang="zh-CN" sz="13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9315" y="5499735"/>
            <a:ext cx="109728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33795" y="5499735"/>
            <a:ext cx="109728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n-1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07275" y="3752215"/>
            <a:ext cx="890905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0" name="直接箭头连接符 19"/>
          <p:cNvCxnSpPr>
            <a:stCxn id="3" idx="2"/>
            <a:endCxn id="4" idx="0"/>
          </p:cNvCxnSpPr>
          <p:nvPr/>
        </p:nvCxnSpPr>
        <p:spPr>
          <a:xfrm>
            <a:off x="5227955" y="2306320"/>
            <a:ext cx="0" cy="2451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</p:cNvCxnSpPr>
          <p:nvPr/>
        </p:nvCxnSpPr>
        <p:spPr>
          <a:xfrm flipH="1">
            <a:off x="5222875" y="3143885"/>
            <a:ext cx="5080" cy="3435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0"/>
          </p:cNvCxnSpPr>
          <p:nvPr/>
        </p:nvCxnSpPr>
        <p:spPr>
          <a:xfrm flipH="1">
            <a:off x="5227955" y="3907790"/>
            <a:ext cx="698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2"/>
            <a:endCxn id="16" idx="0"/>
          </p:cNvCxnSpPr>
          <p:nvPr/>
        </p:nvCxnSpPr>
        <p:spPr>
          <a:xfrm>
            <a:off x="5227955" y="5166360"/>
            <a:ext cx="0" cy="3333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17" idx="0"/>
          </p:cNvCxnSpPr>
          <p:nvPr/>
        </p:nvCxnSpPr>
        <p:spPr>
          <a:xfrm>
            <a:off x="5991860" y="4870450"/>
            <a:ext cx="790575" cy="62928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3"/>
            <a:endCxn id="18" idx="0"/>
          </p:cNvCxnSpPr>
          <p:nvPr/>
        </p:nvCxnSpPr>
        <p:spPr>
          <a:xfrm>
            <a:off x="5991860" y="2847975"/>
            <a:ext cx="1861185" cy="904240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" idx="3"/>
            <a:endCxn id="19" idx="0"/>
          </p:cNvCxnSpPr>
          <p:nvPr/>
        </p:nvCxnSpPr>
        <p:spPr>
          <a:xfrm>
            <a:off x="5991860" y="2010410"/>
            <a:ext cx="2771140" cy="354965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</p:cNvCxnSpPr>
          <p:nvPr/>
        </p:nvCxnSpPr>
        <p:spPr>
          <a:xfrm flipH="1">
            <a:off x="5222875" y="5937885"/>
            <a:ext cx="5080" cy="3511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</p:cNvCxnSpPr>
          <p:nvPr/>
        </p:nvCxnSpPr>
        <p:spPr>
          <a:xfrm>
            <a:off x="6782435" y="5937885"/>
            <a:ext cx="3810" cy="1911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2"/>
          </p:cNvCxnSpPr>
          <p:nvPr/>
        </p:nvCxnSpPr>
        <p:spPr>
          <a:xfrm>
            <a:off x="7853045" y="4190365"/>
            <a:ext cx="11430" cy="19443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>
            <a:off x="5316220" y="2640330"/>
            <a:ext cx="3395980" cy="3604260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1265" y="3487420"/>
            <a:ext cx="459740" cy="4559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/>
              <a:t>......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5963285" y="1740535"/>
            <a:ext cx="592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54725" y="2510790"/>
            <a:ext cx="592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30595" y="4522470"/>
            <a:ext cx="592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43195" y="2242820"/>
            <a:ext cx="796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58435" y="3141980"/>
            <a:ext cx="796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8435" y="5139690"/>
            <a:ext cx="796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  <a:endParaRPr lang="en-US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40" name="直接箭头连接符 39"/>
          <p:cNvCxnSpPr>
            <a:endCxn id="3" idx="0"/>
          </p:cNvCxnSpPr>
          <p:nvPr/>
        </p:nvCxnSpPr>
        <p:spPr>
          <a:xfrm flipH="1">
            <a:off x="5227955" y="1408430"/>
            <a:ext cx="1270" cy="305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382000" y="2365375"/>
            <a:ext cx="761365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774" y="2301418"/>
            <a:ext cx="8763000" cy="342900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 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  case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default :             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520567" y="5475917"/>
            <a:ext cx="8229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8000" lvl="1" indent="-508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200" dirty="0"/>
              <a:t>执行顺序</a:t>
            </a:r>
            <a:endParaRPr lang="zh-CN" altLang="en-US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以</a:t>
            </a:r>
            <a:r>
              <a:rPr lang="en-US" altLang="zh-CN" sz="2200" dirty="0"/>
              <a:t>case</a:t>
            </a:r>
            <a:r>
              <a:rPr lang="zh-CN" altLang="en-US" sz="2200" dirty="0"/>
              <a:t>中的常量表达式值为入口标号，由此开始顺序执行。因此，每个</a:t>
            </a:r>
            <a:r>
              <a:rPr lang="en-US" altLang="zh-CN" sz="2200" dirty="0"/>
              <a:t>case</a:t>
            </a:r>
            <a:r>
              <a:rPr lang="zh-CN" altLang="en-US" sz="2200" dirty="0"/>
              <a:t>分支最后应该加</a:t>
            </a:r>
            <a:r>
              <a:rPr lang="en-US" altLang="zh-CN" sz="2200" dirty="0"/>
              <a:t>break</a:t>
            </a:r>
            <a:r>
              <a:rPr lang="zh-CN" altLang="en-US" sz="2200" dirty="0"/>
              <a:t>语句。</a:t>
            </a:r>
            <a:endParaRPr lang="zh-CN" altLang="en-US" sz="2200" dirty="0"/>
          </a:p>
        </p:txBody>
      </p:sp>
      <p:grpSp>
        <p:nvGrpSpPr>
          <p:cNvPr id="210949" name="Group 5"/>
          <p:cNvGrpSpPr/>
          <p:nvPr/>
        </p:nvGrpSpPr>
        <p:grpSpPr bwMode="auto">
          <a:xfrm>
            <a:off x="5411835" y="3087107"/>
            <a:ext cx="3124200" cy="1766532"/>
            <a:chOff x="3792" y="1536"/>
            <a:chExt cx="1968" cy="912"/>
          </a:xfrm>
        </p:grpSpPr>
        <p:sp>
          <p:nvSpPr>
            <p:cNvPr id="210957" name="Freeform 6"/>
            <p:cNvSpPr/>
            <p:nvPr/>
          </p:nvSpPr>
          <p:spPr bwMode="auto">
            <a:xfrm>
              <a:off x="3792" y="1536"/>
              <a:ext cx="96" cy="912"/>
            </a:xfrm>
            <a:custGeom>
              <a:avLst/>
              <a:gdLst>
                <a:gd name="T0" fmla="*/ 0 w 97"/>
                <a:gd name="T1" fmla="*/ 0 h 1057"/>
                <a:gd name="T2" fmla="*/ 92 w 97"/>
                <a:gd name="T3" fmla="*/ 26 h 1057"/>
                <a:gd name="T4" fmla="*/ 92 w 97"/>
                <a:gd name="T5" fmla="*/ 531 h 1057"/>
                <a:gd name="T6" fmla="*/ 0 w 97"/>
                <a:gd name="T7" fmla="*/ 585 h 10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057">
                  <a:moveTo>
                    <a:pt x="0" y="0"/>
                  </a:moveTo>
                  <a:lnTo>
                    <a:pt x="96" y="48"/>
                  </a:lnTo>
                  <a:lnTo>
                    <a:pt x="96" y="960"/>
                  </a:lnTo>
                  <a:lnTo>
                    <a:pt x="0" y="1056"/>
                  </a:lnTo>
                </a:path>
              </a:pathLst>
            </a:custGeom>
            <a:noFill/>
            <a:ln w="38100" cap="rnd" cmpd="sng">
              <a:solidFill>
                <a:srgbClr val="1F4E79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58" name="Line 7"/>
            <p:cNvSpPr>
              <a:spLocks noChangeShapeType="1"/>
            </p:cNvSpPr>
            <p:nvPr/>
          </p:nvSpPr>
          <p:spPr bwMode="auto">
            <a:xfrm>
              <a:off x="3888" y="2064"/>
              <a:ext cx="192" cy="0"/>
            </a:xfrm>
            <a:prstGeom prst="line">
              <a:avLst/>
            </a:prstGeom>
            <a:noFill/>
            <a:ln w="38100">
              <a:solidFill>
                <a:srgbClr val="1F4E7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9" name="Text Box 8"/>
            <p:cNvSpPr txBox="1">
              <a:spLocks noChangeArrowheads="1"/>
            </p:cNvSpPr>
            <p:nvPr/>
          </p:nvSpPr>
          <p:spPr bwMode="auto">
            <a:xfrm>
              <a:off x="4042" y="1719"/>
              <a:ext cx="1718" cy="698"/>
            </a:xfrm>
            <a:prstGeom prst="rect">
              <a:avLst/>
            </a:prstGeom>
            <a:noFill/>
            <a:ln w="12699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每个常量表达式的值不能相同，</a:t>
              </a:r>
              <a:r>
                <a:rPr lang="en-US" altLang="zh-CN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en-US" altLang="zh-CN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break)</a:t>
              </a:r>
              <a:r>
                <a:rPr lang="zh-CN" altLang="en-US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次序不影响执行结果。</a:t>
              </a:r>
              <a:endPara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箭头: 五边形 22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503774" y="1633612"/>
            <a:ext cx="2773388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 switch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078" y="2391261"/>
            <a:ext cx="7239000" cy="3962400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分支可包含多个语句，且不用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后面表达式可以是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若干分支执行内容相同可共用一组语句。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箭头: 五边形 11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03774" y="1633612"/>
            <a:ext cx="2773388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 switch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678" y="2113603"/>
            <a:ext cx="7886700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输入一个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的整数，转换成星期输出。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9" name="箭头: 五边形 28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03774" y="1633612"/>
            <a:ext cx="2773388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 switch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流程图: 决策 2"/>
          <p:cNvSpPr/>
          <p:nvPr/>
        </p:nvSpPr>
        <p:spPr>
          <a:xfrm>
            <a:off x="1309370" y="3338830"/>
            <a:ext cx="1497965" cy="5626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输入为</a:t>
            </a:r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0</a:t>
            </a:r>
            <a:endParaRPr lang="zh-CN" altLang="en-US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29940" y="3463925"/>
            <a:ext cx="91440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Sunday</a:t>
            </a:r>
            <a:endParaRPr lang="en-US" altLang="zh-CN" sz="1600" b="1"/>
          </a:p>
        </p:txBody>
      </p:sp>
      <p:sp>
        <p:nvSpPr>
          <p:cNvPr id="5" name="矩形 4"/>
          <p:cNvSpPr/>
          <p:nvPr/>
        </p:nvSpPr>
        <p:spPr>
          <a:xfrm>
            <a:off x="4724400" y="3463925"/>
            <a:ext cx="91440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break</a:t>
            </a:r>
            <a:endParaRPr lang="en-US" altLang="zh-CN" sz="1600" b="1"/>
          </a:p>
        </p:txBody>
      </p:sp>
      <p:sp>
        <p:nvSpPr>
          <p:cNvPr id="10" name="流程图: 决策 9"/>
          <p:cNvSpPr/>
          <p:nvPr/>
        </p:nvSpPr>
        <p:spPr>
          <a:xfrm>
            <a:off x="1309370" y="4094480"/>
            <a:ext cx="1497965" cy="5626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输入为</a:t>
            </a:r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1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9940" y="4219575"/>
            <a:ext cx="94996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Monday</a:t>
            </a:r>
            <a:endParaRPr lang="en-US" altLang="zh-CN" sz="1600" b="1"/>
          </a:p>
        </p:txBody>
      </p:sp>
      <p:sp>
        <p:nvSpPr>
          <p:cNvPr id="12" name="矩形 11"/>
          <p:cNvSpPr/>
          <p:nvPr/>
        </p:nvSpPr>
        <p:spPr>
          <a:xfrm>
            <a:off x="4724400" y="4219575"/>
            <a:ext cx="91440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break</a:t>
            </a:r>
            <a:endParaRPr lang="en-US" altLang="zh-CN" sz="1600" b="1"/>
          </a:p>
        </p:txBody>
      </p:sp>
      <p:sp>
        <p:nvSpPr>
          <p:cNvPr id="13" name="流程图: 决策 12"/>
          <p:cNvSpPr/>
          <p:nvPr/>
        </p:nvSpPr>
        <p:spPr>
          <a:xfrm>
            <a:off x="1322070" y="5400040"/>
            <a:ext cx="1497965" cy="5626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输入为</a:t>
            </a:r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6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4535" y="5525135"/>
            <a:ext cx="1015365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Saturday</a:t>
            </a:r>
            <a:endParaRPr lang="en-US" altLang="zh-CN" sz="1600" b="1"/>
          </a:p>
        </p:txBody>
      </p:sp>
      <p:sp>
        <p:nvSpPr>
          <p:cNvPr id="15" name="矩形 14"/>
          <p:cNvSpPr/>
          <p:nvPr/>
        </p:nvSpPr>
        <p:spPr>
          <a:xfrm>
            <a:off x="4724400" y="5525135"/>
            <a:ext cx="91440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break</a:t>
            </a:r>
            <a:endParaRPr lang="en-US" altLang="zh-CN" sz="1600" b="1"/>
          </a:p>
        </p:txBody>
      </p:sp>
      <p:cxnSp>
        <p:nvCxnSpPr>
          <p:cNvPr id="16" name="直接箭头连接符 15"/>
          <p:cNvCxnSpPr>
            <a:stCxn id="3" idx="2"/>
            <a:endCxn id="10" idx="0"/>
          </p:cNvCxnSpPr>
          <p:nvPr/>
        </p:nvCxnSpPr>
        <p:spPr>
          <a:xfrm>
            <a:off x="2058670" y="3901440"/>
            <a:ext cx="0" cy="193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4" idx="1"/>
          </p:cNvCxnSpPr>
          <p:nvPr/>
        </p:nvCxnSpPr>
        <p:spPr>
          <a:xfrm>
            <a:off x="2807335" y="3620135"/>
            <a:ext cx="52260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5" idx="1"/>
          </p:cNvCxnSpPr>
          <p:nvPr/>
        </p:nvCxnSpPr>
        <p:spPr>
          <a:xfrm>
            <a:off x="4244340" y="3620135"/>
            <a:ext cx="48006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1" idx="1"/>
          </p:cNvCxnSpPr>
          <p:nvPr/>
        </p:nvCxnSpPr>
        <p:spPr>
          <a:xfrm>
            <a:off x="2807335" y="4375785"/>
            <a:ext cx="52260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4279900" y="4375785"/>
            <a:ext cx="4445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</p:cNvCxnSpPr>
          <p:nvPr/>
        </p:nvCxnSpPr>
        <p:spPr>
          <a:xfrm flipH="1">
            <a:off x="2056130" y="4657090"/>
            <a:ext cx="2540" cy="2159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2063115" y="5068570"/>
            <a:ext cx="8255" cy="3314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  <a:endCxn id="14" idx="1"/>
          </p:cNvCxnSpPr>
          <p:nvPr/>
        </p:nvCxnSpPr>
        <p:spPr>
          <a:xfrm>
            <a:off x="2820035" y="5681345"/>
            <a:ext cx="4445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5" idx="1"/>
          </p:cNvCxnSpPr>
          <p:nvPr/>
        </p:nvCxnSpPr>
        <p:spPr>
          <a:xfrm>
            <a:off x="4279900" y="5681345"/>
            <a:ext cx="4445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2"/>
          </p:cNvCxnSpPr>
          <p:nvPr/>
        </p:nvCxnSpPr>
        <p:spPr>
          <a:xfrm>
            <a:off x="2071370" y="5962650"/>
            <a:ext cx="3810" cy="6337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3"/>
          </p:cNvCxnSpPr>
          <p:nvPr/>
        </p:nvCxnSpPr>
        <p:spPr>
          <a:xfrm flipH="1">
            <a:off x="2068195" y="3620135"/>
            <a:ext cx="3570605" cy="2609215"/>
          </a:xfrm>
          <a:prstGeom prst="bentConnector3">
            <a:avLst>
              <a:gd name="adj1" fmla="val -6669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3"/>
          </p:cNvCxnSpPr>
          <p:nvPr/>
        </p:nvCxnSpPr>
        <p:spPr>
          <a:xfrm>
            <a:off x="5638800" y="4375785"/>
            <a:ext cx="24892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</p:cNvCxnSpPr>
          <p:nvPr/>
        </p:nvCxnSpPr>
        <p:spPr>
          <a:xfrm flipV="1">
            <a:off x="5638800" y="5678805"/>
            <a:ext cx="231140" cy="25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55265" y="3422015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true</a:t>
            </a:r>
            <a:endParaRPr lang="en-US" altLang="zh-CN" sz="1200" b="1"/>
          </a:p>
        </p:txBody>
      </p:sp>
      <p:sp>
        <p:nvSpPr>
          <p:cNvPr id="39" name="文本框 38"/>
          <p:cNvSpPr txBox="1"/>
          <p:nvPr/>
        </p:nvSpPr>
        <p:spPr>
          <a:xfrm>
            <a:off x="2781300" y="4140200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true</a:t>
            </a:r>
            <a:endParaRPr lang="en-US" altLang="zh-CN" sz="1200" b="1"/>
          </a:p>
        </p:txBody>
      </p:sp>
      <p:sp>
        <p:nvSpPr>
          <p:cNvPr id="40" name="文本框 39"/>
          <p:cNvSpPr txBox="1"/>
          <p:nvPr/>
        </p:nvSpPr>
        <p:spPr>
          <a:xfrm>
            <a:off x="2755265" y="5457190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true</a:t>
            </a:r>
            <a:endParaRPr lang="en-US" altLang="zh-CN" sz="1200" b="1"/>
          </a:p>
        </p:txBody>
      </p:sp>
      <p:sp>
        <p:nvSpPr>
          <p:cNvPr id="41" name="文本框 40"/>
          <p:cNvSpPr txBox="1"/>
          <p:nvPr/>
        </p:nvSpPr>
        <p:spPr>
          <a:xfrm>
            <a:off x="2014855" y="3865880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false</a:t>
            </a:r>
            <a:endParaRPr lang="en-US" altLang="zh-CN" sz="1200" b="1"/>
          </a:p>
        </p:txBody>
      </p:sp>
      <p:sp>
        <p:nvSpPr>
          <p:cNvPr id="42" name="文本框 41"/>
          <p:cNvSpPr txBox="1"/>
          <p:nvPr/>
        </p:nvSpPr>
        <p:spPr>
          <a:xfrm>
            <a:off x="2062480" y="5106035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false</a:t>
            </a:r>
            <a:endParaRPr lang="en-US" altLang="zh-CN" sz="1200" b="1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2058670" y="3143885"/>
            <a:ext cx="3810" cy="194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4774"/>
            <a:ext cx="7772400" cy="7477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	int day;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day;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switch (day)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{	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0:	cout &lt;&lt; "Sunday"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1:	cout &lt;&lt; "Monday"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case 2:	cout &lt;&lt; "Tuesday"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case 3:  cout &lt;&lt; "Wednesday"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4:	cout &lt;&lt; "Thursday"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5:	cout &lt;&lt; "Friday"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6:	cout &lt;&lt; "Saturday"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default:	</a:t>
            </a:r>
            <a:b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cout &lt;&lt; "Day out of range Sunday .. Saturday" &lt;&lt; endl;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			break;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}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64052B45-E25A-40C6-ADCC-5794EBA9986C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75183" y="299141"/>
            <a:ext cx="2525917" cy="1729684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Tuesday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646820"/>
            <a:ext cx="7338298" cy="2919225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先判断表达式的值，为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时，再执行语句。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144" name="Text Box 6"/>
          <p:cNvSpPr txBox="1">
            <a:spLocks noChangeArrowheads="1"/>
          </p:cNvSpPr>
          <p:nvPr/>
        </p:nvSpPr>
        <p:spPr bwMode="auto">
          <a:xfrm>
            <a:off x="5119484" y="2113743"/>
            <a:ext cx="3886200" cy="1200151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可以是复合语句，其中必须含有改变条件表达式值的语句。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3878003" y="1024189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3" name="箭头: 五边形 42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602295" y="1633612"/>
            <a:ext cx="2576346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 while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连接符: 肘形 4"/>
          <p:cNvCxnSpPr>
            <a:stCxn id="219144" idx="1"/>
          </p:cNvCxnSpPr>
          <p:nvPr/>
        </p:nvCxnSpPr>
        <p:spPr>
          <a:xfrm rot="10800000" flipV="1">
            <a:off x="4375150" y="2713819"/>
            <a:ext cx="744334" cy="537380"/>
          </a:xfrm>
          <a:prstGeom prst="bentConnector3">
            <a:avLst>
              <a:gd name="adj1" fmla="val 99054"/>
            </a:avLst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如何有效地完成重复工作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35" y="2418137"/>
            <a:ext cx="3255330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求自然数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分析：本题需要用累加算法，累加过程是一个循环过程，可以用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5785" y="3587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02295" y="1633612"/>
            <a:ext cx="2576346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 while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7" name="箭头: 五边形 26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流程图: 决策 1"/>
          <p:cNvSpPr/>
          <p:nvPr/>
        </p:nvSpPr>
        <p:spPr>
          <a:xfrm>
            <a:off x="5850255" y="2652395"/>
            <a:ext cx="1723390" cy="65722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i&lt;=10</a:t>
            </a:r>
            <a:endParaRPr lang="en-US" altLang="zh-CN" b="1"/>
          </a:p>
        </p:txBody>
      </p:sp>
      <p:sp>
        <p:nvSpPr>
          <p:cNvPr id="3" name="矩形 2"/>
          <p:cNvSpPr/>
          <p:nvPr/>
        </p:nvSpPr>
        <p:spPr>
          <a:xfrm>
            <a:off x="6027420" y="3954780"/>
            <a:ext cx="1368425" cy="539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sum+=i</a:t>
            </a:r>
            <a:endParaRPr lang="en-US" altLang="zh-CN" b="1"/>
          </a:p>
        </p:txBody>
      </p:sp>
      <p:cxnSp>
        <p:nvCxnSpPr>
          <p:cNvPr id="4" name="直接箭头连接符 3"/>
          <p:cNvCxnSpPr>
            <a:stCxn id="2" idx="2"/>
            <a:endCxn id="3" idx="0"/>
          </p:cNvCxnSpPr>
          <p:nvPr/>
        </p:nvCxnSpPr>
        <p:spPr>
          <a:xfrm>
            <a:off x="6711950" y="3309620"/>
            <a:ext cx="0" cy="64516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" idx="0"/>
          </p:cNvCxnSpPr>
          <p:nvPr/>
        </p:nvCxnSpPr>
        <p:spPr>
          <a:xfrm>
            <a:off x="6709410" y="2113280"/>
            <a:ext cx="2540" cy="539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" idx="2"/>
          </p:cNvCxnSpPr>
          <p:nvPr/>
        </p:nvCxnSpPr>
        <p:spPr>
          <a:xfrm rot="5400000" flipH="1">
            <a:off x="5039995" y="2821940"/>
            <a:ext cx="2120265" cy="1223010"/>
          </a:xfrm>
          <a:prstGeom prst="bentConnector3">
            <a:avLst>
              <a:gd name="adj1" fmla="val -11216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71160" y="2355850"/>
            <a:ext cx="1226185" cy="120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" idx="3"/>
          </p:cNvCxnSpPr>
          <p:nvPr/>
        </p:nvCxnSpPr>
        <p:spPr>
          <a:xfrm flipH="1">
            <a:off x="6875145" y="2981325"/>
            <a:ext cx="698500" cy="3123565"/>
          </a:xfrm>
          <a:prstGeom prst="bentConnector4">
            <a:avLst>
              <a:gd name="adj1" fmla="val -34091"/>
              <a:gd name="adj2" fmla="val 55255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56070" y="3448050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true</a:t>
            </a:r>
            <a:endParaRPr lang="en-US" altLang="zh-CN" b="1"/>
          </a:p>
        </p:txBody>
      </p:sp>
      <p:sp>
        <p:nvSpPr>
          <p:cNvPr id="19" name="文本框 18"/>
          <p:cNvSpPr txBox="1"/>
          <p:nvPr/>
        </p:nvSpPr>
        <p:spPr>
          <a:xfrm>
            <a:off x="7395845" y="2613025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false</a:t>
            </a:r>
            <a:endParaRPr lang="en-US" altLang="zh-CN" b="1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89009" y="979381"/>
            <a:ext cx="3547766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语言程序实例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简单程序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362200" y="1865636"/>
            <a:ext cx="51489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//2_1.cpp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 &lt;iostream&gt;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using namespace std;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main(void)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&lt;&lt;"Hello!\n";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&lt;&lt;"Welcome to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!\n";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运行结果：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Hello!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Welcome to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232AF6-F32E-4A0C-8AD1-E6399D6F9C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6172200" cy="6400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(1), sum(0);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sum+=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sum+i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cout&lt;&lt;"sum="&lt;&lt;sum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4800600"/>
            <a:ext cx="2667000" cy="121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</a:rPr>
              <a:t>运行结果：</a:t>
            </a:r>
            <a:endParaRPr lang="zh-CN" altLang="en-US" sz="240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</a:rPr>
              <a:t>sum=55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4E9B0D6C-6ECB-4373-8553-DD3C76A48C88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75183" y="299141"/>
            <a:ext cx="2525917" cy="2118134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55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2286000"/>
            <a:ext cx="7620000" cy="1828800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333" name="Rectangle 7"/>
          <p:cNvSpPr>
            <a:spLocks noChangeArrowheads="1"/>
          </p:cNvSpPr>
          <p:nvPr/>
        </p:nvSpPr>
        <p:spPr bwMode="auto">
          <a:xfrm>
            <a:off x="628650" y="4122738"/>
            <a:ext cx="8616950" cy="2370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先执行循环体语句，后判断条件。表达式为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时，继续执行循环体。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语句的比较：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语句执行顺序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先判断表达式的值，为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时，再执行语句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86504" y="1633612"/>
            <a:ext cx="3207929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do-while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4" name="箭头: 五边形 23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415769" y="2559185"/>
            <a:ext cx="3886200" cy="1200151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可以是复合语句，其中必须含有改变条件表达式值的语句。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28" idx="1"/>
          </p:cNvCxnSpPr>
          <p:nvPr/>
        </p:nvCxnSpPr>
        <p:spPr>
          <a:xfrm flipH="1" flipV="1">
            <a:off x="2647950" y="3159260"/>
            <a:ext cx="1767819" cy="1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69761"/>
            <a:ext cx="3207929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2-6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输入一个整数，将各位数字反转后输出。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86504" y="1633612"/>
            <a:ext cx="3207929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do-while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箭头: 五边形 19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28030" y="2593340"/>
            <a:ext cx="1315085" cy="384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right_digit</a:t>
            </a:r>
            <a:endParaRPr lang="en-US" altLang="zh-CN" sz="1400" b="1"/>
          </a:p>
          <a:p>
            <a:pPr algn="ctr"/>
            <a:r>
              <a:rPr lang="en-US" altLang="zh-CN" sz="1400" b="1"/>
              <a:t>=num%10</a:t>
            </a:r>
            <a:endParaRPr lang="en-US" altLang="zh-CN" sz="1400" b="1"/>
          </a:p>
        </p:txBody>
      </p:sp>
      <p:sp>
        <p:nvSpPr>
          <p:cNvPr id="3" name="矩形 2"/>
          <p:cNvSpPr/>
          <p:nvPr/>
        </p:nvSpPr>
        <p:spPr>
          <a:xfrm>
            <a:off x="5828030" y="3281680"/>
            <a:ext cx="1315085" cy="384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n/=10</a:t>
            </a:r>
            <a:endParaRPr lang="en-US" altLang="zh-CN" sz="1400" b="1"/>
          </a:p>
        </p:txBody>
      </p:sp>
      <p:sp>
        <p:nvSpPr>
          <p:cNvPr id="4" name="流程图: 决策 3"/>
          <p:cNvSpPr/>
          <p:nvPr/>
        </p:nvSpPr>
        <p:spPr>
          <a:xfrm>
            <a:off x="5828030" y="4002405"/>
            <a:ext cx="1315085" cy="48006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</a:rPr>
              <a:t>n!=0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473190" y="2231390"/>
            <a:ext cx="12700" cy="3968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6485890" y="2978150"/>
            <a:ext cx="0" cy="303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>
            <a:off x="6485890" y="3666490"/>
            <a:ext cx="0" cy="3359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</p:cNvCxnSpPr>
          <p:nvPr/>
        </p:nvCxnSpPr>
        <p:spPr>
          <a:xfrm flipH="1">
            <a:off x="6485255" y="4482465"/>
            <a:ext cx="635" cy="3854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" idx="1"/>
          </p:cNvCxnSpPr>
          <p:nvPr/>
        </p:nvCxnSpPr>
        <p:spPr>
          <a:xfrm rot="10800000">
            <a:off x="5395595" y="2439670"/>
            <a:ext cx="432435" cy="1802765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394960" y="2426970"/>
            <a:ext cx="1095375" cy="120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89550" y="4194810"/>
            <a:ext cx="728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  <a:endParaRPr lang="en-US" altLang="zh-CN" sz="1600" b="1"/>
          </a:p>
        </p:txBody>
      </p:sp>
      <p:sp>
        <p:nvSpPr>
          <p:cNvPr id="28" name="文本框 27"/>
          <p:cNvSpPr txBox="1"/>
          <p:nvPr/>
        </p:nvSpPr>
        <p:spPr>
          <a:xfrm>
            <a:off x="6438900" y="4482465"/>
            <a:ext cx="728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false</a:t>
            </a:r>
            <a:endParaRPr lang="en-US" altLang="zh-CN" sz="1600" b="1"/>
          </a:p>
        </p:txBody>
      </p:sp>
      <p:cxnSp>
        <p:nvCxnSpPr>
          <p:cNvPr id="29" name="直接箭头连接符 28"/>
          <p:cNvCxnSpPr>
            <a:stCxn id="2" idx="3"/>
          </p:cNvCxnSpPr>
          <p:nvPr/>
        </p:nvCxnSpPr>
        <p:spPr>
          <a:xfrm flipV="1">
            <a:off x="7143115" y="2783205"/>
            <a:ext cx="579755" cy="25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13600" y="2534285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latin typeface="黑体" panose="02010609060101010101" charset="-122"/>
                <a:ea typeface="黑体" panose="02010609060101010101" charset="-122"/>
              </a:rPr>
              <a:t>输出</a:t>
            </a:r>
            <a:endParaRPr lang="zh-CN" altLang="en-US" sz="1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34400" cy="6553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int n, right_digit, newnum = 0; 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"Enter the number: ";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n;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"The number in reverse order is  ";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do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right_digit = n % 10;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cout &lt;&lt; right_digit;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n /= 10;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n=n/10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} 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while (n != 0);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cout&lt;&lt;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11B3C91B-3D83-41EA-9978-EE09897C1210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48175" y="4902199"/>
            <a:ext cx="4543425" cy="1833563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Enter the number: 365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The number in reverse order is  563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399" y="1719571"/>
            <a:ext cx="4419593" cy="5334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sum(0);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sum+=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  cout&lt;&lt;"sum="&lt;&lt;sum&lt;&lt;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719571"/>
            <a:ext cx="4495800" cy="5334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sum(0);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 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sum+=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 while(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cout&lt;&lt;"sum="&lt;&lt;sum&lt;&lt;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V="1">
            <a:off x="4552942" y="1690688"/>
            <a:ext cx="0" cy="518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C389D289-B317-4514-8514-2323DC885912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箭头: 五边形 20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637834" y="3224353"/>
            <a:ext cx="1774845" cy="125572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 defTabSz="457200"/>
            <a:r>
              <a:rPr lang="en-US" altLang="zh-CN" sz="2800" b="1" i="1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v.s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do-while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2238375"/>
            <a:ext cx="7772400" cy="4038600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语法形式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初始语句；表达式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437" name="Text Box 6"/>
          <p:cNvSpPr txBox="1">
            <a:spLocks noChangeArrowheads="1"/>
          </p:cNvSpPr>
          <p:nvPr/>
        </p:nvSpPr>
        <p:spPr bwMode="auto">
          <a:xfrm>
            <a:off x="1273598" y="4005590"/>
            <a:ext cx="2151551" cy="461665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循环前先求解</a:t>
            </a:r>
            <a:endParaRPr lang="zh-CN" altLang="en-US" dirty="0"/>
          </a:p>
        </p:txBody>
      </p:sp>
      <p:sp>
        <p:nvSpPr>
          <p:cNvPr id="231435" name="Text Box 9"/>
          <p:cNvSpPr txBox="1">
            <a:spLocks noChangeArrowheads="1"/>
          </p:cNvSpPr>
          <p:nvPr/>
        </p:nvSpPr>
        <p:spPr bwMode="auto">
          <a:xfrm>
            <a:off x="2737742" y="5014942"/>
            <a:ext cx="3288269" cy="830997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/>
              <a:t>执行的条件：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时执行循环体</a:t>
            </a:r>
            <a:endParaRPr lang="zh-CN" altLang="en-US" dirty="0"/>
          </a:p>
        </p:txBody>
      </p:sp>
      <p:sp>
        <p:nvSpPr>
          <p:cNvPr id="231433" name="Text Box 12"/>
          <p:cNvSpPr txBox="1">
            <a:spLocks noChangeArrowheads="1"/>
          </p:cNvSpPr>
          <p:nvPr/>
        </p:nvSpPr>
        <p:spPr bwMode="auto">
          <a:xfrm>
            <a:off x="5215543" y="4026842"/>
            <a:ext cx="3604607" cy="461665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/>
              <a:t>每次执行完循环体后求解</a:t>
            </a:r>
            <a:endParaRPr lang="en-US" altLang="zh-C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箭头: 五边形 27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cxnSp>
        <p:nvCxnSpPr>
          <p:cNvPr id="5" name="直接箭头连接符 4"/>
          <p:cNvCxnSpPr>
            <a:stCxn id="231437" idx="0"/>
          </p:cNvCxnSpPr>
          <p:nvPr/>
        </p:nvCxnSpPr>
        <p:spPr>
          <a:xfrm flipV="1">
            <a:off x="2349374" y="3429000"/>
            <a:ext cx="388368" cy="57659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1433" idx="0"/>
          </p:cNvCxnSpPr>
          <p:nvPr/>
        </p:nvCxnSpPr>
        <p:spPr>
          <a:xfrm flipH="1" flipV="1">
            <a:off x="5830433" y="3454078"/>
            <a:ext cx="1187414" cy="57276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31435" idx="0"/>
          </p:cNvCxnSpPr>
          <p:nvPr/>
        </p:nvCxnSpPr>
        <p:spPr>
          <a:xfrm flipH="1" flipV="1">
            <a:off x="4381876" y="3548958"/>
            <a:ext cx="1" cy="146598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2238376"/>
            <a:ext cx="7772400" cy="4108104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一般使用方法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  (int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cout&lt;&lt;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cout&lt;&lt;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注意：初始语句、表达式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都可以省略，但是分号不能省略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for( ; ; )  //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死循环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箭头: 五边形 27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30" name="Group 14"/>
          <p:cNvGrpSpPr/>
          <p:nvPr/>
        </p:nvGrpSpPr>
        <p:grpSpPr bwMode="auto">
          <a:xfrm>
            <a:off x="3980429" y="4319587"/>
            <a:ext cx="314008" cy="457200"/>
            <a:chOff x="2371" y="3559"/>
            <a:chExt cx="294" cy="393"/>
          </a:xfrm>
        </p:grpSpPr>
        <p:sp>
          <p:nvSpPr>
            <p:cNvPr id="31" name="Line 15"/>
            <p:cNvSpPr>
              <a:spLocks noChangeShapeType="1"/>
            </p:cNvSpPr>
            <p:nvPr/>
          </p:nvSpPr>
          <p:spPr bwMode="auto">
            <a:xfrm flipH="1">
              <a:off x="2382" y="3571"/>
              <a:ext cx="282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371" y="3559"/>
              <a:ext cx="294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2238376"/>
            <a:ext cx="7772400" cy="631573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语句可以用于模拟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                                       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箭头: 五边形 27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726004" y="3267983"/>
            <a:ext cx="3093646" cy="26231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 ;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&lt;100; ){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sum +=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704566" y="3256348"/>
            <a:ext cx="3093646" cy="2634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&lt;100){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sum +=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27003" y="2281114"/>
            <a:ext cx="3207929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2-7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输入一个整数，求出它的所有因子。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决策 1"/>
          <p:cNvSpPr/>
          <p:nvPr/>
        </p:nvSpPr>
        <p:spPr>
          <a:xfrm>
            <a:off x="4986020" y="2531110"/>
            <a:ext cx="1463040" cy="5448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k&lt;=n</a:t>
            </a:r>
            <a:endParaRPr lang="en-US" altLang="zh-CN" sz="1600" b="1"/>
          </a:p>
        </p:txBody>
      </p:sp>
      <p:sp>
        <p:nvSpPr>
          <p:cNvPr id="3" name="流程图: 决策 2"/>
          <p:cNvSpPr/>
          <p:nvPr/>
        </p:nvSpPr>
        <p:spPr>
          <a:xfrm>
            <a:off x="4914265" y="3289935"/>
            <a:ext cx="1606550" cy="5448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n%k</a:t>
            </a:r>
            <a:endParaRPr lang="en-US" altLang="zh-CN" sz="1600" b="1"/>
          </a:p>
          <a:p>
            <a:pPr algn="ctr"/>
            <a:r>
              <a:rPr lang="en-US" altLang="zh-CN" sz="1600" b="1"/>
              <a:t>==0</a:t>
            </a:r>
            <a:endParaRPr lang="en-US" altLang="zh-CN" sz="1600" b="1"/>
          </a:p>
        </p:txBody>
      </p:sp>
      <p:sp>
        <p:nvSpPr>
          <p:cNvPr id="4" name="矩形 3"/>
          <p:cNvSpPr/>
          <p:nvPr/>
        </p:nvSpPr>
        <p:spPr>
          <a:xfrm>
            <a:off x="5032375" y="1821815"/>
            <a:ext cx="1362075" cy="44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k=1</a:t>
            </a:r>
            <a:endParaRPr lang="en-US" altLang="zh-CN" b="1"/>
          </a:p>
        </p:txBody>
      </p:sp>
      <p:cxnSp>
        <p:nvCxnSpPr>
          <p:cNvPr id="20" name="直接箭头连接符 19"/>
          <p:cNvCxnSpPr>
            <a:stCxn id="4" idx="2"/>
            <a:endCxn id="2" idx="0"/>
          </p:cNvCxnSpPr>
          <p:nvPr/>
        </p:nvCxnSpPr>
        <p:spPr>
          <a:xfrm>
            <a:off x="5713730" y="2265680"/>
            <a:ext cx="3810" cy="2654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2"/>
            <a:endCxn id="3" idx="0"/>
          </p:cNvCxnSpPr>
          <p:nvPr/>
        </p:nvCxnSpPr>
        <p:spPr>
          <a:xfrm>
            <a:off x="5717540" y="3075940"/>
            <a:ext cx="0" cy="21399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36820" y="4148455"/>
            <a:ext cx="1362075" cy="44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k++</a:t>
            </a:r>
            <a:endParaRPr lang="en-US" altLang="zh-CN" b="1"/>
          </a:p>
        </p:txBody>
      </p:sp>
      <p:cxnSp>
        <p:nvCxnSpPr>
          <p:cNvPr id="23" name="直接箭头连接符 22"/>
          <p:cNvCxnSpPr>
            <a:stCxn id="3" idx="2"/>
            <a:endCxn id="22" idx="0"/>
          </p:cNvCxnSpPr>
          <p:nvPr/>
        </p:nvCxnSpPr>
        <p:spPr>
          <a:xfrm>
            <a:off x="5717540" y="3834765"/>
            <a:ext cx="635" cy="3136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1"/>
          </p:cNvCxnSpPr>
          <p:nvPr/>
        </p:nvCxnSpPr>
        <p:spPr>
          <a:xfrm rot="10800000">
            <a:off x="4523740" y="2775585"/>
            <a:ext cx="513080" cy="1594485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524375" y="2802890"/>
            <a:ext cx="461645" cy="63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6917055" y="3396615"/>
            <a:ext cx="935990" cy="3200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输出</a:t>
            </a:r>
            <a:r>
              <a:rPr lang="en-US" altLang="zh-CN" sz="1400" b="1"/>
              <a:t>k</a:t>
            </a:r>
            <a:endParaRPr lang="en-US" altLang="zh-CN" sz="1400" b="1"/>
          </a:p>
        </p:txBody>
      </p:sp>
      <p:cxnSp>
        <p:nvCxnSpPr>
          <p:cNvPr id="27" name="直接箭头连接符 26"/>
          <p:cNvCxnSpPr>
            <a:stCxn id="3" idx="3"/>
            <a:endCxn id="26" idx="1"/>
          </p:cNvCxnSpPr>
          <p:nvPr/>
        </p:nvCxnSpPr>
        <p:spPr>
          <a:xfrm flipV="1">
            <a:off x="6520815" y="3556635"/>
            <a:ext cx="396240" cy="57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6398895" y="2802890"/>
            <a:ext cx="1722755" cy="214630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680075" y="3002915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  <a:endParaRPr lang="en-US" altLang="zh-CN" sz="1600" b="1"/>
          </a:p>
        </p:txBody>
      </p:sp>
      <p:sp>
        <p:nvSpPr>
          <p:cNvPr id="30" name="文本框 29"/>
          <p:cNvSpPr txBox="1"/>
          <p:nvPr/>
        </p:nvSpPr>
        <p:spPr>
          <a:xfrm>
            <a:off x="6386195" y="253492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false</a:t>
            </a:r>
            <a:endParaRPr lang="en-US" altLang="zh-CN" sz="1600" b="1"/>
          </a:p>
        </p:txBody>
      </p:sp>
      <p:sp>
        <p:nvSpPr>
          <p:cNvPr id="31" name="文本框 30"/>
          <p:cNvSpPr txBox="1"/>
          <p:nvPr/>
        </p:nvSpPr>
        <p:spPr>
          <a:xfrm>
            <a:off x="6389370" y="328803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  <a:endParaRPr lang="en-US" altLang="zh-CN" sz="1600" b="1"/>
          </a:p>
        </p:txBody>
      </p:sp>
      <p:sp>
        <p:nvSpPr>
          <p:cNvPr id="32" name="文本框 31"/>
          <p:cNvSpPr txBox="1"/>
          <p:nvPr/>
        </p:nvSpPr>
        <p:spPr>
          <a:xfrm>
            <a:off x="5674360" y="379984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false</a:t>
            </a:r>
            <a:endParaRPr lang="en-US" altLang="zh-CN" sz="1600" b="1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6248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int n, k;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"Enter a positive integer: ";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n;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"Number  " &lt;&lt; n &lt;&lt; "   Factors  ";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for (k=1; k &lt;= n; k++)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if (n % k == 0)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	cout &lt;&lt; k &lt;&lt; "  ";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cout &lt;&lt; endl;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35857714-4F52-4A0A-8629-98B5BFEBE8FA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04645" y="588476"/>
            <a:ext cx="3505955" cy="1729211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运行结果：</a:t>
            </a:r>
            <a:endParaRPr lang="zh-CN" altLang="zh-CN" noProof="1"/>
          </a:p>
          <a:p>
            <a:r>
              <a:rPr lang="en-US" altLang="zh-CN" noProof="1"/>
              <a:t>Enter a positive integer: 7</a:t>
            </a:r>
            <a:endParaRPr lang="en-US" altLang="zh-CN" noProof="1"/>
          </a:p>
          <a:p>
            <a:r>
              <a:rPr lang="en-US" altLang="zh-CN" noProof="1"/>
              <a:t>Number  7   Factors  1  7  </a:t>
            </a:r>
            <a:endParaRPr lang="en-US" altLang="zh-CN" noProof="1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55006" y="979381"/>
            <a:ext cx="1415773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简单程序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大小写的英文字母：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A~Z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a~z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数字字符：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0~9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特殊字符：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空格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	#	%	^	&amp;	*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_(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下划线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	+	=	-	~	&lt;	&gt;	/	\	'	"	;	.	,	()	[]	{}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232AF6-F32E-4A0C-8AD1-E6399D6F9C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56336" y="86411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99844" y="2281114"/>
            <a:ext cx="319191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***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*****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*******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*****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***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*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167897" y="4925085"/>
            <a:ext cx="16024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07907" y="4447791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30</a:t>
            </a:r>
            <a:r>
              <a:rPr lang="zh-CN" altLang="en-US" sz="2400" b="1" dirty="0"/>
              <a:t>个字符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5780405" y="365125"/>
            <a:ext cx="888365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i=1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流程图: 决策 19"/>
          <p:cNvSpPr/>
          <p:nvPr/>
        </p:nvSpPr>
        <p:spPr>
          <a:xfrm>
            <a:off x="5682615" y="933450"/>
            <a:ext cx="1083945" cy="3968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i&lt;=4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82310" y="1605280"/>
            <a:ext cx="888365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j=1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流程图: 决策 22"/>
          <p:cNvSpPr/>
          <p:nvPr/>
        </p:nvSpPr>
        <p:spPr>
          <a:xfrm>
            <a:off x="5638800" y="2179955"/>
            <a:ext cx="1172210" cy="3968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j&lt;=30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80405" y="3420110"/>
            <a:ext cx="888365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j=1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流程图: 决策 24"/>
          <p:cNvSpPr/>
          <p:nvPr/>
        </p:nvSpPr>
        <p:spPr>
          <a:xfrm>
            <a:off x="5638800" y="3994785"/>
            <a:ext cx="1172210" cy="3968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j&lt;=8-2*i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1675" y="5092700"/>
            <a:ext cx="888365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j=1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流程图: 决策 26"/>
          <p:cNvSpPr/>
          <p:nvPr/>
        </p:nvSpPr>
        <p:spPr>
          <a:xfrm>
            <a:off x="5640070" y="5667375"/>
            <a:ext cx="1172210" cy="3968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j&lt;=2-*i-1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18350" y="2202815"/>
            <a:ext cx="795020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输出空格</a:t>
            </a:r>
            <a:endParaRPr lang="zh-CN" altLang="en-US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17715" y="4015740"/>
            <a:ext cx="795020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输出空格</a:t>
            </a:r>
            <a:endParaRPr lang="zh-CN" altLang="en-US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18350" y="5691505"/>
            <a:ext cx="795020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</a:t>
            </a:r>
            <a:r>
              <a:rPr lang="en-US" altLang="zh-CN" sz="12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*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31" name="直接箭头连接符 30"/>
          <p:cNvCxnSpPr>
            <a:stCxn id="2" idx="2"/>
            <a:endCxn id="20" idx="0"/>
          </p:cNvCxnSpPr>
          <p:nvPr/>
        </p:nvCxnSpPr>
        <p:spPr>
          <a:xfrm>
            <a:off x="6224905" y="720090"/>
            <a:ext cx="0" cy="21336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1" idx="0"/>
          </p:cNvCxnSpPr>
          <p:nvPr/>
        </p:nvCxnSpPr>
        <p:spPr>
          <a:xfrm>
            <a:off x="6224905" y="1330325"/>
            <a:ext cx="1905" cy="2749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23" idx="0"/>
          </p:cNvCxnSpPr>
          <p:nvPr/>
        </p:nvCxnSpPr>
        <p:spPr>
          <a:xfrm flipH="1">
            <a:off x="6224905" y="1960245"/>
            <a:ext cx="1905" cy="2197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2"/>
            <a:endCxn id="25" idx="0"/>
          </p:cNvCxnSpPr>
          <p:nvPr/>
        </p:nvCxnSpPr>
        <p:spPr>
          <a:xfrm>
            <a:off x="6224905" y="3775075"/>
            <a:ext cx="0" cy="2197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27" idx="0"/>
          </p:cNvCxnSpPr>
          <p:nvPr/>
        </p:nvCxnSpPr>
        <p:spPr>
          <a:xfrm>
            <a:off x="6226175" y="5447665"/>
            <a:ext cx="0" cy="2197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3"/>
            <a:endCxn id="28" idx="1"/>
          </p:cNvCxnSpPr>
          <p:nvPr/>
        </p:nvCxnSpPr>
        <p:spPr>
          <a:xfrm>
            <a:off x="6811010" y="2378710"/>
            <a:ext cx="307340" cy="19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29" idx="1"/>
          </p:cNvCxnSpPr>
          <p:nvPr/>
        </p:nvCxnSpPr>
        <p:spPr>
          <a:xfrm>
            <a:off x="6811010" y="4193540"/>
            <a:ext cx="30670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3"/>
            <a:endCxn id="30" idx="1"/>
          </p:cNvCxnSpPr>
          <p:nvPr/>
        </p:nvCxnSpPr>
        <p:spPr>
          <a:xfrm>
            <a:off x="6812280" y="5866130"/>
            <a:ext cx="306070" cy="31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117715" y="2752725"/>
            <a:ext cx="795020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j++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44" name="肘形连接符 43"/>
          <p:cNvCxnSpPr>
            <a:stCxn id="43" idx="1"/>
            <a:endCxn id="23" idx="2"/>
          </p:cNvCxnSpPr>
          <p:nvPr/>
        </p:nvCxnSpPr>
        <p:spPr>
          <a:xfrm rot="10800000">
            <a:off x="6224905" y="2576830"/>
            <a:ext cx="892810" cy="35369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3" idx="1"/>
            <a:endCxn id="24" idx="1"/>
          </p:cNvCxnSpPr>
          <p:nvPr/>
        </p:nvCxnSpPr>
        <p:spPr>
          <a:xfrm rot="10800000" flipH="1" flipV="1">
            <a:off x="5638800" y="2378710"/>
            <a:ext cx="141605" cy="1219200"/>
          </a:xfrm>
          <a:prstGeom prst="bentConnector3">
            <a:avLst>
              <a:gd name="adj1" fmla="val -168161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117715" y="4573905"/>
            <a:ext cx="795020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j++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47" name="肘形连接符 46"/>
          <p:cNvCxnSpPr>
            <a:stCxn id="46" idx="1"/>
            <a:endCxn id="25" idx="2"/>
          </p:cNvCxnSpPr>
          <p:nvPr/>
        </p:nvCxnSpPr>
        <p:spPr>
          <a:xfrm rot="10800000">
            <a:off x="6224905" y="4391660"/>
            <a:ext cx="892810" cy="36004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5" idx="1"/>
            <a:endCxn id="26" idx="1"/>
          </p:cNvCxnSpPr>
          <p:nvPr/>
        </p:nvCxnSpPr>
        <p:spPr>
          <a:xfrm rot="10800000" flipH="1" flipV="1">
            <a:off x="5638800" y="4193540"/>
            <a:ext cx="142875" cy="1076960"/>
          </a:xfrm>
          <a:prstGeom prst="bentConnector3">
            <a:avLst>
              <a:gd name="adj1" fmla="val -166667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118350" y="6245860"/>
            <a:ext cx="795020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j++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0" name="肘形连接符 49"/>
          <p:cNvCxnSpPr/>
          <p:nvPr/>
        </p:nvCxnSpPr>
        <p:spPr>
          <a:xfrm rot="10800000">
            <a:off x="6224905" y="6046470"/>
            <a:ext cx="892810" cy="36004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278630" y="5688330"/>
            <a:ext cx="795020" cy="3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i++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2" name="直接箭头连接符 51"/>
          <p:cNvCxnSpPr>
            <a:stCxn id="27" idx="1"/>
            <a:endCxn id="51" idx="3"/>
          </p:cNvCxnSpPr>
          <p:nvPr/>
        </p:nvCxnSpPr>
        <p:spPr>
          <a:xfrm flipH="1">
            <a:off x="5073650" y="5866130"/>
            <a:ext cx="56642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51" idx="0"/>
            <a:endCxn id="20" idx="1"/>
          </p:cNvCxnSpPr>
          <p:nvPr/>
        </p:nvCxnSpPr>
        <p:spPr>
          <a:xfrm rot="16200000">
            <a:off x="2900680" y="2907030"/>
            <a:ext cx="4556125" cy="100647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670675" y="87439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false</a:t>
            </a:r>
            <a:endParaRPr lang="en-US" altLang="zh-CN" sz="1400" b="1"/>
          </a:p>
        </p:txBody>
      </p:sp>
      <p:sp>
        <p:nvSpPr>
          <p:cNvPr id="55" name="文本框 54"/>
          <p:cNvSpPr txBox="1"/>
          <p:nvPr/>
        </p:nvSpPr>
        <p:spPr>
          <a:xfrm>
            <a:off x="5265420" y="211391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false</a:t>
            </a:r>
            <a:endParaRPr lang="en-US" altLang="zh-CN" sz="1400" b="1"/>
          </a:p>
        </p:txBody>
      </p:sp>
      <p:sp>
        <p:nvSpPr>
          <p:cNvPr id="56" name="文本框 55"/>
          <p:cNvSpPr txBox="1"/>
          <p:nvPr/>
        </p:nvSpPr>
        <p:spPr>
          <a:xfrm>
            <a:off x="5266690" y="393382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false</a:t>
            </a:r>
            <a:endParaRPr lang="en-US" altLang="zh-CN" sz="1400" b="1"/>
          </a:p>
        </p:txBody>
      </p:sp>
      <p:cxnSp>
        <p:nvCxnSpPr>
          <p:cNvPr id="57" name="直接箭头连接符 56"/>
          <p:cNvCxnSpPr>
            <a:stCxn id="28" idx="2"/>
            <a:endCxn id="43" idx="0"/>
          </p:cNvCxnSpPr>
          <p:nvPr/>
        </p:nvCxnSpPr>
        <p:spPr>
          <a:xfrm flipH="1">
            <a:off x="7515225" y="2557780"/>
            <a:ext cx="635" cy="194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9" idx="2"/>
            <a:endCxn id="46" idx="0"/>
          </p:cNvCxnSpPr>
          <p:nvPr/>
        </p:nvCxnSpPr>
        <p:spPr>
          <a:xfrm>
            <a:off x="7515225" y="4370705"/>
            <a:ext cx="0" cy="2032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2"/>
            <a:endCxn id="49" idx="0"/>
          </p:cNvCxnSpPr>
          <p:nvPr/>
        </p:nvCxnSpPr>
        <p:spPr>
          <a:xfrm>
            <a:off x="7515860" y="6046470"/>
            <a:ext cx="0" cy="1993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073650" y="5598160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false</a:t>
            </a:r>
            <a:endParaRPr lang="en-US" altLang="zh-CN" sz="1400" b="1"/>
          </a:p>
        </p:txBody>
      </p:sp>
      <p:sp>
        <p:nvSpPr>
          <p:cNvPr id="61" name="文本框 60"/>
          <p:cNvSpPr txBox="1"/>
          <p:nvPr/>
        </p:nvSpPr>
        <p:spPr>
          <a:xfrm>
            <a:off x="6154420" y="129857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true</a:t>
            </a:r>
            <a:endParaRPr lang="en-US" altLang="zh-CN" sz="1400" b="1"/>
          </a:p>
        </p:txBody>
      </p:sp>
      <p:sp>
        <p:nvSpPr>
          <p:cNvPr id="62" name="文本框 61"/>
          <p:cNvSpPr txBox="1"/>
          <p:nvPr/>
        </p:nvSpPr>
        <p:spPr>
          <a:xfrm>
            <a:off x="6670675" y="211391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true</a:t>
            </a:r>
            <a:endParaRPr lang="en-US" altLang="zh-CN" sz="1400" b="1"/>
          </a:p>
        </p:txBody>
      </p:sp>
      <p:sp>
        <p:nvSpPr>
          <p:cNvPr id="63" name="文本框 62"/>
          <p:cNvSpPr txBox="1"/>
          <p:nvPr/>
        </p:nvSpPr>
        <p:spPr>
          <a:xfrm>
            <a:off x="6661785" y="393255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true</a:t>
            </a:r>
            <a:endParaRPr lang="en-US" altLang="zh-CN" sz="1400" b="1"/>
          </a:p>
        </p:txBody>
      </p:sp>
      <p:sp>
        <p:nvSpPr>
          <p:cNvPr id="64" name="文本框 63"/>
          <p:cNvSpPr txBox="1"/>
          <p:nvPr/>
        </p:nvSpPr>
        <p:spPr>
          <a:xfrm>
            <a:off x="6656070" y="561657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true</a:t>
            </a:r>
            <a:endParaRPr lang="en-US" altLang="zh-CN" sz="1400" b="1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  <p:cxnSp>
        <p:nvCxnSpPr>
          <p:cNvPr id="42" name="肘形连接符 41"/>
          <p:cNvCxnSpPr/>
          <p:nvPr/>
        </p:nvCxnSpPr>
        <p:spPr>
          <a:xfrm>
            <a:off x="6766560" y="1132205"/>
            <a:ext cx="1420495" cy="571309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848600" cy="6096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j, n=4;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for(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行图案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for(j=1;j&lt;=30;j++)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 ';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在图案左侧空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for(j=1; j&lt;=8-2*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 ';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for(j=1; j&lt;=2*i-1 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cout&lt;&lt;'*';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cout&lt;&lt;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64B4DBEF-7FC8-4F13-92A3-2079ABFC520C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24800" cy="5334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for(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=1;i&lt;=n-1;i++)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行图案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for(j=1;j&lt;=30;j++)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 ';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在图案左侧空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for(j=1; j&lt;=7-2*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cout&lt;&lt;'*';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cout&lt;&lt;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3537063C-B8E8-4FDD-BA33-C46370C0A252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27003" y="2281114"/>
            <a:ext cx="3207929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100~200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之间能被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整除的数。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80655" y="3373120"/>
            <a:ext cx="793750" cy="33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</a:t>
            </a:r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流程图: 决策 2"/>
          <p:cNvSpPr/>
          <p:nvPr/>
        </p:nvSpPr>
        <p:spPr>
          <a:xfrm>
            <a:off x="5489575" y="2228215"/>
            <a:ext cx="1829435" cy="6731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n&gt;=100&amp;</a:t>
            </a:r>
            <a:endParaRPr lang="en-US" altLang="zh-CN" sz="1200" b="1"/>
          </a:p>
          <a:p>
            <a:pPr algn="ctr"/>
            <a:r>
              <a:rPr lang="en-US" altLang="zh-CN" sz="1200" b="1"/>
              <a:t>n&lt;=200</a:t>
            </a:r>
            <a:endParaRPr lang="en-US" altLang="zh-CN" sz="1200" b="1"/>
          </a:p>
        </p:txBody>
      </p:sp>
      <p:sp>
        <p:nvSpPr>
          <p:cNvPr id="4" name="流程图: 决策 3"/>
          <p:cNvSpPr/>
          <p:nvPr/>
        </p:nvSpPr>
        <p:spPr>
          <a:xfrm>
            <a:off x="5489575" y="3204845"/>
            <a:ext cx="1829435" cy="6731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n%3==0</a:t>
            </a:r>
            <a:endParaRPr lang="en-US" altLang="zh-CN" sz="1200" b="1"/>
          </a:p>
        </p:txBody>
      </p:sp>
      <p:sp>
        <p:nvSpPr>
          <p:cNvPr id="20" name="矩形 19"/>
          <p:cNvSpPr/>
          <p:nvPr/>
        </p:nvSpPr>
        <p:spPr>
          <a:xfrm>
            <a:off x="6007735" y="4234815"/>
            <a:ext cx="793750" cy="33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n++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1" name="直接箭头连接符 20"/>
          <p:cNvCxnSpPr>
            <a:stCxn id="3" idx="2"/>
            <a:endCxn id="4" idx="0"/>
          </p:cNvCxnSpPr>
          <p:nvPr/>
        </p:nvCxnSpPr>
        <p:spPr>
          <a:xfrm>
            <a:off x="6404610" y="2901315"/>
            <a:ext cx="0" cy="303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20" idx="0"/>
          </p:cNvCxnSpPr>
          <p:nvPr/>
        </p:nvCxnSpPr>
        <p:spPr>
          <a:xfrm>
            <a:off x="6404610" y="3877945"/>
            <a:ext cx="0" cy="3568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  <a:endCxn id="2" idx="1"/>
          </p:cNvCxnSpPr>
          <p:nvPr/>
        </p:nvCxnSpPr>
        <p:spPr>
          <a:xfrm>
            <a:off x="7319010" y="3541395"/>
            <a:ext cx="461645" cy="6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3" idx="0"/>
          </p:cNvCxnSpPr>
          <p:nvPr/>
        </p:nvCxnSpPr>
        <p:spPr>
          <a:xfrm>
            <a:off x="6401435" y="1787525"/>
            <a:ext cx="3175" cy="4406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3"/>
          </p:cNvCxnSpPr>
          <p:nvPr/>
        </p:nvCxnSpPr>
        <p:spPr>
          <a:xfrm>
            <a:off x="7319010" y="2564765"/>
            <a:ext cx="1504315" cy="201803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1"/>
            <a:endCxn id="3" idx="1"/>
          </p:cNvCxnSpPr>
          <p:nvPr/>
        </p:nvCxnSpPr>
        <p:spPr>
          <a:xfrm rot="10800000">
            <a:off x="5489575" y="2564765"/>
            <a:ext cx="518160" cy="1838960"/>
          </a:xfrm>
          <a:prstGeom prst="bentConnector3">
            <a:avLst>
              <a:gd name="adj1" fmla="val 145956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18045" y="2294890"/>
            <a:ext cx="81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false</a:t>
            </a:r>
            <a:endParaRPr lang="en-US" altLang="zh-CN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60160" y="3877945"/>
            <a:ext cx="81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false</a:t>
            </a:r>
            <a:endParaRPr lang="en-US" altLang="zh-CN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60160" y="2898140"/>
            <a:ext cx="81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true</a:t>
            </a:r>
            <a:endParaRPr lang="en-US" altLang="zh-CN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28205" y="3275965"/>
            <a:ext cx="81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true</a:t>
            </a:r>
            <a:endParaRPr lang="en-US" altLang="zh-CN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266700"/>
            <a:ext cx="7848600" cy="6324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for(n=100; n&lt;=200; n++)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    if (n%3!=0)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cout&lt;&lt;n;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9122A369-7906-4BED-87B0-CE28E24CA89E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27003" y="2281114"/>
            <a:ext cx="3207929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读入一系列整数，统计出正整数个数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和负整数个数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则结束。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决策 1"/>
          <p:cNvSpPr/>
          <p:nvPr/>
        </p:nvSpPr>
        <p:spPr>
          <a:xfrm>
            <a:off x="5418455" y="2113915"/>
            <a:ext cx="1350010" cy="56832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n!=0</a:t>
            </a:r>
            <a:endParaRPr lang="en-US" altLang="zh-CN" b="1"/>
          </a:p>
        </p:txBody>
      </p:sp>
      <p:sp>
        <p:nvSpPr>
          <p:cNvPr id="4" name="流程图: 决策 3"/>
          <p:cNvSpPr/>
          <p:nvPr/>
        </p:nvSpPr>
        <p:spPr>
          <a:xfrm>
            <a:off x="5418455" y="3081655"/>
            <a:ext cx="1350010" cy="56832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n&gt;0</a:t>
            </a:r>
            <a:endParaRPr lang="en-US" altLang="zh-CN" b="1"/>
          </a:p>
        </p:txBody>
      </p:sp>
      <p:sp>
        <p:nvSpPr>
          <p:cNvPr id="20" name="矩形 19"/>
          <p:cNvSpPr/>
          <p:nvPr/>
        </p:nvSpPr>
        <p:spPr>
          <a:xfrm>
            <a:off x="7378700" y="2249805"/>
            <a:ext cx="906145" cy="29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黑体" panose="02010609060101010101" charset="-122"/>
                <a:ea typeface="黑体" panose="02010609060101010101" charset="-122"/>
              </a:rPr>
              <a:t>退出</a:t>
            </a:r>
            <a:endParaRPr lang="zh-CN" altLang="en-US" sz="1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78700" y="3218180"/>
            <a:ext cx="906145" cy="29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</a:rPr>
              <a:t>i+=1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0705" y="4097655"/>
            <a:ext cx="906145" cy="29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</a:rPr>
              <a:t>j+=1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3" name="直接箭头连接符 22"/>
          <p:cNvCxnSpPr>
            <a:stCxn id="2" idx="3"/>
            <a:endCxn id="20" idx="1"/>
          </p:cNvCxnSpPr>
          <p:nvPr/>
        </p:nvCxnSpPr>
        <p:spPr>
          <a:xfrm flipV="1">
            <a:off x="6768465" y="2397760"/>
            <a:ext cx="610235" cy="6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2"/>
            <a:endCxn id="4" idx="0"/>
          </p:cNvCxnSpPr>
          <p:nvPr/>
        </p:nvCxnSpPr>
        <p:spPr>
          <a:xfrm>
            <a:off x="6093460" y="2682240"/>
            <a:ext cx="0" cy="3994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21" idx="1"/>
          </p:cNvCxnSpPr>
          <p:nvPr/>
        </p:nvCxnSpPr>
        <p:spPr>
          <a:xfrm>
            <a:off x="6768465" y="3366135"/>
            <a:ext cx="61023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22" idx="0"/>
          </p:cNvCxnSpPr>
          <p:nvPr/>
        </p:nvCxnSpPr>
        <p:spPr>
          <a:xfrm>
            <a:off x="6093460" y="3649980"/>
            <a:ext cx="635" cy="4476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40705" y="4815205"/>
            <a:ext cx="906145" cy="29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继续输入</a:t>
            </a:r>
            <a:r>
              <a:rPr lang="en-US" altLang="zh-CN" sz="12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endParaRPr lang="en-US" altLang="zh-CN" sz="12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8" name="直接箭头连接符 27"/>
          <p:cNvCxnSpPr>
            <a:stCxn id="22" idx="2"/>
            <a:endCxn id="27" idx="0"/>
          </p:cNvCxnSpPr>
          <p:nvPr/>
        </p:nvCxnSpPr>
        <p:spPr>
          <a:xfrm>
            <a:off x="6094095" y="4393565"/>
            <a:ext cx="0" cy="421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7" idx="1"/>
            <a:endCxn id="2" idx="1"/>
          </p:cNvCxnSpPr>
          <p:nvPr/>
        </p:nvCxnSpPr>
        <p:spPr>
          <a:xfrm rot="10800000">
            <a:off x="5418455" y="2398395"/>
            <a:ext cx="222250" cy="2564765"/>
          </a:xfrm>
          <a:prstGeom prst="bentConnector3">
            <a:avLst>
              <a:gd name="adj1" fmla="val 207143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" idx="0"/>
          </p:cNvCxnSpPr>
          <p:nvPr/>
        </p:nvCxnSpPr>
        <p:spPr>
          <a:xfrm>
            <a:off x="6081395" y="1752600"/>
            <a:ext cx="12065" cy="3613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10045" y="2134235"/>
            <a:ext cx="759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false</a:t>
            </a:r>
            <a:endParaRPr lang="en-US" altLang="zh-CN" sz="1600" b="1"/>
          </a:p>
        </p:txBody>
      </p:sp>
      <p:sp>
        <p:nvSpPr>
          <p:cNvPr id="32" name="文本框 31"/>
          <p:cNvSpPr txBox="1"/>
          <p:nvPr/>
        </p:nvSpPr>
        <p:spPr>
          <a:xfrm>
            <a:off x="6054090" y="3649980"/>
            <a:ext cx="75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false</a:t>
            </a:r>
            <a:endParaRPr lang="en-US" altLang="zh-CN" b="1"/>
          </a:p>
        </p:txBody>
      </p:sp>
      <p:cxnSp>
        <p:nvCxnSpPr>
          <p:cNvPr id="33" name="肘形连接符 32"/>
          <p:cNvCxnSpPr>
            <a:stCxn id="21" idx="2"/>
            <a:endCxn id="27" idx="3"/>
          </p:cNvCxnSpPr>
          <p:nvPr/>
        </p:nvCxnSpPr>
        <p:spPr>
          <a:xfrm rot="5400000">
            <a:off x="6464935" y="3596005"/>
            <a:ext cx="1449070" cy="128524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25515" y="2713990"/>
            <a:ext cx="582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  <a:endParaRPr lang="en-US" altLang="zh-CN" sz="1600" b="1"/>
          </a:p>
        </p:txBody>
      </p:sp>
      <p:sp>
        <p:nvSpPr>
          <p:cNvPr id="35" name="文本框 34"/>
          <p:cNvSpPr txBox="1"/>
          <p:nvPr/>
        </p:nvSpPr>
        <p:spPr>
          <a:xfrm>
            <a:off x="6710045" y="3081655"/>
            <a:ext cx="582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  <a:endParaRPr lang="en-US" altLang="zh-CN" sz="16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  <p:cxnSp>
        <p:nvCxnSpPr>
          <p:cNvPr id="36" name="肘形连接符 35"/>
          <p:cNvCxnSpPr>
            <a:stCxn id="20" idx="3"/>
          </p:cNvCxnSpPr>
          <p:nvPr/>
        </p:nvCxnSpPr>
        <p:spPr>
          <a:xfrm>
            <a:off x="8284845" y="2397760"/>
            <a:ext cx="278130" cy="326834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266700"/>
            <a:ext cx="7848600" cy="6324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int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=0, j=0, n;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cout&lt;&lt;"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请输入若干整数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则结束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  n!=0  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  if(n&gt;0)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if(n&lt;0)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    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cout&lt;&lt;"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正整数个数：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cout&lt;&lt;"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负整数个数：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"&lt;&lt;j&lt;&lt;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9122A369-7906-4BED-87B0-CE28E24CA89E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5145" y="2770361"/>
            <a:ext cx="3505955" cy="2227152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运行结果：</a:t>
            </a:r>
            <a:endParaRPr lang="zh-CN" altLang="zh-CN" noProof="1"/>
          </a:p>
          <a:p>
            <a:r>
              <a:rPr lang="en-US" altLang="zh-CN" dirty="0"/>
              <a:t>1 -2 3 5 -10 0</a:t>
            </a:r>
            <a:endParaRPr lang="en-US" altLang="zh-CN" dirty="0"/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正整数个数：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负整数个数：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 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311928" y="955551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其他控制语句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使程序从循环体和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语句内跳出，继续执行逻辑上的下一条语句。不宜用在别处。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结束本次循环，接着判断是否执行下一次循环。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跳转到制定的语句标号。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 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311928" y="955551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其他控制语句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12634" y="1940249"/>
            <a:ext cx="3318076" cy="461805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for(int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&lt;=10;i++)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==4) break;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95533" y="1874818"/>
            <a:ext cx="3318076" cy="461805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for(int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&lt;=10;i++)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==4) continue;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 </a:t>
            </a:r>
            <a:r>
              <a:rPr lang="zh-CN" altLang="en-US" dirty="0"/>
              <a:t>算法的基本控制结构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311928" y="955551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其他控制语句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460866" y="2021447"/>
            <a:ext cx="3318076" cy="461805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for(…){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for(…){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for(…){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for(  ){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….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92017" y="2418137"/>
            <a:ext cx="394335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不具有结构性，不建议使用。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跳出多重循环时，可以使用。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49822" y="97938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词法记号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简单程序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28650" y="1779906"/>
            <a:ext cx="78867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C++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预定义的单词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如：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float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标识符	程序员声明的单词，它命名程序正文中的一些实体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在程序中直接使用符号表示的数据。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操作符	用于实现各种运算的符号。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C++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定义了操作符替代名：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….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分隔符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()   {}   ,    :    ;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用于分隔各个词法记号或程序正文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空白符	空格、制表符（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键产生的字符）、换行符（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Enter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键所产生的字符）和注释的总称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232AF6-F32E-4A0C-8AD1-E6399D6F9C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  <a:endParaRPr lang="zh-CN" altLang="en-US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类型别名与类型判断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2.5 </a:t>
            </a:r>
            <a:r>
              <a:rPr lang="zh-CN" altLang="en-US" dirty="0"/>
              <a:t>深度探索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深度探索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65861" y="1690688"/>
            <a:ext cx="8270906" cy="50517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变量的定义与声明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定义，就是编译器创建了一个变量，规定类型，并为这个变量分配一块内存。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声明，就是告诉编译器变量的类型，编译器并不为其分配内存。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 不要非充分 定义。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为什么要规定变量的类型？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每种类型的全部特性都蕴含在了它所执行的操作当中，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所执行的指令并不对操作数的类型加以区分，对所有操作数都执行相同的操作，编译器需要根据变量的数据类型选择适当的指令。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2.5 </a:t>
            </a:r>
            <a:r>
              <a:rPr lang="zh-CN" altLang="en-US" dirty="0"/>
              <a:t>深度探索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深度探索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0985" y="1717728"/>
            <a:ext cx="8064365" cy="50517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a = -1; //a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的二进制表示为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short b = 65535; // 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的二进制表示为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c ,d;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执行“符号扩展”，得到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0xffff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，赋给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= b;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执行“零号扩展”，得到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，赋给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49821" y="97938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课后作业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后记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附件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完成奇数课后题</a:t>
            </a:r>
            <a:endParaRPr lang="en-US" altLang="zh-CN" dirty="0"/>
          </a:p>
          <a:p>
            <a:r>
              <a:rPr lang="zh-CN" altLang="en-US" dirty="0"/>
              <a:t>完成时间：下节课前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8220" y="3193415"/>
            <a:ext cx="3207385" cy="320738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  <a:endParaRPr lang="zh-CN" altLang="en-US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类型别名与类型判断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UNIT_TABLE_BEAUTIFY" val="smartTable{1c3c4874-c6b9-4934-a841-fdb34e0a7e34}"/>
</p:tagLst>
</file>

<file path=ppt/tags/tag3.xml><?xml version="1.0" encoding="utf-8"?>
<p:tagLst xmlns:p="http://schemas.openxmlformats.org/presentationml/2006/main">
  <p:tag name="KSO_WM_UNIT_TABLE_BEAUTIFY" val="smartTable{e9ce565b-c1ec-405b-ba38-eb276d2eeb4f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14586</Words>
  <Application>WPS 演示</Application>
  <PresentationFormat>全屏显示(4:3)</PresentationFormat>
  <Paragraphs>2205</Paragraphs>
  <Slides>83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100" baseType="lpstr">
      <vt:lpstr>Arial</vt:lpstr>
      <vt:lpstr>宋体</vt:lpstr>
      <vt:lpstr>Wingdings</vt:lpstr>
      <vt:lpstr>FZHei-B01S</vt:lpstr>
      <vt:lpstr>微软雅黑</vt:lpstr>
      <vt:lpstr>Calibri</vt:lpstr>
      <vt:lpstr>等线</vt:lpstr>
      <vt:lpstr>Times New Roman</vt:lpstr>
      <vt:lpstr>隶书</vt:lpstr>
      <vt:lpstr>Arial Unicode MS</vt:lpstr>
      <vt:lpstr>等线 Light</vt:lpstr>
      <vt:lpstr>Calibri Light</vt:lpstr>
      <vt:lpstr>Cambria Math</vt:lpstr>
      <vt:lpstr>黑体</vt:lpstr>
      <vt:lpstr>自定义设计方案</vt:lpstr>
      <vt:lpstr>Office Theme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变量的存储类型</vt:lpstr>
      <vt:lpstr>变量的存储类型</vt:lpstr>
      <vt:lpstr>PowerPoint 演示文稿</vt:lpstr>
      <vt:lpstr>位运算符</vt:lpstr>
      <vt:lpstr>位运算符</vt:lpstr>
      <vt:lpstr>位运算符</vt:lpstr>
      <vt:lpstr>位运算符</vt:lpstr>
      <vt:lpstr>位运算符</vt:lpstr>
      <vt:lpstr>位运算符</vt:lpstr>
      <vt:lpstr>位运算符</vt:lpstr>
      <vt:lpstr>运算符优先级</vt:lpstr>
      <vt:lpstr>PowerPoint 演示文稿</vt:lpstr>
      <vt:lpstr>PowerPoint 演示文稿</vt:lpstr>
      <vt:lpstr>PowerPoint 演示文稿</vt:lpstr>
      <vt:lpstr>简单的输入、输出</vt:lpstr>
      <vt:lpstr>简单的输入、输出</vt:lpstr>
      <vt:lpstr>简单的输入、输出</vt:lpstr>
      <vt:lpstr>PowerPoint 演示文稿</vt:lpstr>
      <vt:lpstr>算法的基本控制结构</vt:lpstr>
      <vt:lpstr>算法的基本控制结构</vt:lpstr>
      <vt:lpstr>算法的基本控制结构</vt:lpstr>
      <vt:lpstr>PowerPoint 演示文稿</vt:lpstr>
      <vt:lpstr>如何解决分支问题?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特殊的多分支结构</vt:lpstr>
      <vt:lpstr>如何有效地完成重复工作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例2-8</vt:lpstr>
      <vt:lpstr>PowerPoint 演示文稿</vt:lpstr>
      <vt:lpstr>例2-8</vt:lpstr>
      <vt:lpstr>PowerPoint 演示文稿</vt:lpstr>
      <vt:lpstr>PowerPoint 演示文稿</vt:lpstr>
      <vt:lpstr>例2-8</vt:lpstr>
      <vt:lpstr>PowerPoint 演示文稿</vt:lpstr>
      <vt:lpstr>例2-8</vt:lpstr>
      <vt:lpstr>PowerPoint 演示文稿</vt:lpstr>
      <vt:lpstr>例2-8</vt:lpstr>
      <vt:lpstr>例2-8</vt:lpstr>
      <vt:lpstr>例2-8</vt:lpstr>
      <vt:lpstr>PowerPoint 演示文稿</vt:lpstr>
      <vt:lpstr>例2-8</vt:lpstr>
      <vt:lpstr>例2-8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JHY</dc:creator>
  <cp:lastModifiedBy>小猪</cp:lastModifiedBy>
  <cp:revision>620</cp:revision>
  <dcterms:created xsi:type="dcterms:W3CDTF">2020-08-10T06:28:00Z</dcterms:created>
  <dcterms:modified xsi:type="dcterms:W3CDTF">2022-03-10T03:41:35Z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445FD5C832224E8B94D134531CDF31E7</vt:lpwstr>
  </property>
  <property fmtid="{D5CDD505-2E9C-101B-9397-08002B2CF9AE}" pid="3" name="KSOProductBuildVer">
    <vt:lpwstr>2052-11.1.0.11365</vt:lpwstr>
  </property>
</Properties>
</file>