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84"/>
  </p:handoutMasterIdLst>
  <p:sldIdLst>
    <p:sldId id="8002" r:id="rId4"/>
    <p:sldId id="7952" r:id="rId5"/>
    <p:sldId id="400" r:id="rId6"/>
    <p:sldId id="8165" r:id="rId8"/>
    <p:sldId id="401" r:id="rId9"/>
    <p:sldId id="8166" r:id="rId10"/>
    <p:sldId id="402" r:id="rId11"/>
    <p:sldId id="8167" r:id="rId12"/>
    <p:sldId id="403" r:id="rId13"/>
    <p:sldId id="8168" r:id="rId14"/>
    <p:sldId id="406" r:id="rId15"/>
    <p:sldId id="407" r:id="rId16"/>
    <p:sldId id="8169" r:id="rId17"/>
    <p:sldId id="408" r:id="rId18"/>
    <p:sldId id="409" r:id="rId19"/>
    <p:sldId id="410" r:id="rId20"/>
    <p:sldId id="411" r:id="rId21"/>
    <p:sldId id="412" r:id="rId22"/>
    <p:sldId id="414" r:id="rId23"/>
    <p:sldId id="415" r:id="rId24"/>
    <p:sldId id="416" r:id="rId25"/>
    <p:sldId id="417" r:id="rId26"/>
    <p:sldId id="8170" r:id="rId27"/>
    <p:sldId id="421" r:id="rId28"/>
    <p:sldId id="422" r:id="rId29"/>
    <p:sldId id="418" r:id="rId30"/>
    <p:sldId id="419" r:id="rId31"/>
    <p:sldId id="420" r:id="rId32"/>
    <p:sldId id="423" r:id="rId33"/>
    <p:sldId id="424" r:id="rId34"/>
    <p:sldId id="425" r:id="rId35"/>
    <p:sldId id="8171" r:id="rId36"/>
    <p:sldId id="426" r:id="rId37"/>
    <p:sldId id="427" r:id="rId38"/>
    <p:sldId id="428" r:id="rId39"/>
    <p:sldId id="8173" r:id="rId40"/>
    <p:sldId id="8175" r:id="rId41"/>
    <p:sldId id="8176" r:id="rId42"/>
    <p:sldId id="8174" r:id="rId43"/>
    <p:sldId id="430" r:id="rId44"/>
    <p:sldId id="431" r:id="rId45"/>
    <p:sldId id="8177" r:id="rId46"/>
    <p:sldId id="8178" r:id="rId47"/>
    <p:sldId id="432" r:id="rId48"/>
    <p:sldId id="8180" r:id="rId49"/>
    <p:sldId id="433" r:id="rId50"/>
    <p:sldId id="434" r:id="rId51"/>
    <p:sldId id="435" r:id="rId52"/>
    <p:sldId id="8181" r:id="rId53"/>
    <p:sldId id="436" r:id="rId54"/>
    <p:sldId id="437" r:id="rId55"/>
    <p:sldId id="439" r:id="rId56"/>
    <p:sldId id="440" r:id="rId57"/>
    <p:sldId id="442" r:id="rId58"/>
    <p:sldId id="441" r:id="rId59"/>
    <p:sldId id="443" r:id="rId60"/>
    <p:sldId id="444" r:id="rId61"/>
    <p:sldId id="8182" r:id="rId62"/>
    <p:sldId id="445" r:id="rId63"/>
    <p:sldId id="446" r:id="rId64"/>
    <p:sldId id="447" r:id="rId65"/>
    <p:sldId id="448" r:id="rId66"/>
    <p:sldId id="8183" r:id="rId67"/>
    <p:sldId id="449" r:id="rId68"/>
    <p:sldId id="450" r:id="rId69"/>
    <p:sldId id="451" r:id="rId70"/>
    <p:sldId id="8184" r:id="rId71"/>
    <p:sldId id="8242" r:id="rId72"/>
    <p:sldId id="453" r:id="rId73"/>
    <p:sldId id="454" r:id="rId74"/>
    <p:sldId id="8187" r:id="rId75"/>
    <p:sldId id="8185" r:id="rId76"/>
    <p:sldId id="8188" r:id="rId77"/>
    <p:sldId id="8241" r:id="rId78"/>
    <p:sldId id="460" r:id="rId79"/>
    <p:sldId id="461" r:id="rId80"/>
    <p:sldId id="462" r:id="rId81"/>
    <p:sldId id="463" r:id="rId82"/>
    <p:sldId id="8161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4E79"/>
    <a:srgbClr val="3C609E"/>
    <a:srgbClr val="F7F7F7"/>
    <a:srgbClr val="5C7E9D"/>
    <a:srgbClr val="FFFFFF"/>
    <a:srgbClr val="507596"/>
    <a:srgbClr val="2F559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2" autoAdjust="0"/>
    <p:restoredTop sz="77990" autoAdjust="0"/>
  </p:normalViewPr>
  <p:slideViewPr>
    <p:cSldViewPr snapToGrid="0">
      <p:cViewPr varScale="1">
        <p:scale>
          <a:sx n="53" d="100"/>
          <a:sy n="53" d="100"/>
        </p:scale>
        <p:origin x="1755" y="36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-8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5EB3-135E-49FC-8C9C-73B8400C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2ABF-B823-4987-8368-84C025F49B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948A5-A144-4BF5-9D64-02843AC089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28DAC-CDE1-4958-9BC0-7D202C7FC4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EA523E8-7B9A-479C-B272-69A26323761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490F0DC-6570-4497-B5A8-C6171AB175E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8A3C16-DE40-402B-8607-A349B6E0BAC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FF7DCFA-A0E6-4354-88E4-42EBEDBC940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80A1FFE-7E62-43D7-8DA3-602C5FC0EECB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8C846AC-5E59-4B76-9506-B8347619046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a=</a:t>
            </a:r>
            <a:r>
              <a:rPr lang="zh-CN" altLang="en-US" dirty="0"/>
              <a:t> </a:t>
            </a:r>
            <a:r>
              <a:rPr lang="en-US" altLang="zh-CN" dirty="0"/>
              <a:t>b%10;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b/10;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c*10</a:t>
            </a:r>
            <a:r>
              <a:rPr lang="zh-CN" altLang="en-US" dirty="0"/>
              <a:t> </a:t>
            </a:r>
            <a:r>
              <a:rPr lang="en-US" altLang="zh-CN" dirty="0"/>
              <a:t>+a;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2EE1045-EE73-4FDA-8619-CE4980A7346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66A37E-9A1A-4F3E-B95A-2DF0076183E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6AA468B-1A4E-43CE-9B5F-33DAB71C9A8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当累加某一项的值小于精度时，此项加入累加和，然后停止计算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EEEAAD4-A043-4FAC-B98E-9D206E10A06D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5B44621-A1AC-4FB9-A157-C6A791216D5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EA523E8-7B9A-479C-B272-69A26323761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7D0C0BF-30E2-4A62-AF35-A0D83CF0C39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7D0C0BF-30E2-4A62-AF35-A0D83CF0C39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4695C84-C963-4EF5-B2B8-1743C73610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A32C29B-E567-4BAC-A9D8-0AC7416ACA7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E90E878-3ACE-4B56-80BD-86A273FFA2F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68062B-0FE0-4225-8798-EA9375003F5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40C716-528C-4917-B7AC-968AD318D0E7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40185D9-A053-40FB-9C29-1CEC3E20AEBB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319D7F-443B-4133-8B77-D9C5253E0E5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71CA0A8-9894-4114-AA18-0FA28C6A37D4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9AD4E43-EE33-4860-8164-292AA02BBA8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319D7F-443B-4133-8B77-D9C5253E0E5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1288133-444C-43AC-A048-19C5C1A9839B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F0132B6-3274-4776-A706-A0EE38F026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5311047-B092-4762-A655-0F950EE4D377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C82E683-CFBB-4B28-A478-B59BBA720E9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9AD4E43-EE33-4860-8164-292AA02BBA8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67CC0E9-A7F9-4898-B501-E3CDBC6C965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6D7E0CA-E6DE-489F-9BBF-CFF9AD3D64F7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225849F-C4DA-4272-AB51-EBEBB5ADF789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30C8415-B430-464A-835B-4BBEB03764BD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5C39435-8532-454C-A9E3-83F5507F3F82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7267B0-E493-4C96-BF56-76774306F1BB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8EE57DC-8AB9-42C0-B151-1F1313CC609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8A3C16-DE40-402B-8607-A349B6E0BAC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22C8A93-2E81-46ED-B949-926FFA35168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5BDA2B1-90E4-4041-BE28-AD904F44AA24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C479C19-BFAE-4143-ACA0-4573A46612CD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A930AE2-F60E-4119-8020-EDD768EBBC8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B8A99B1-6591-4CBF-954E-BA89158D619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7B99393-D3C3-4127-9EF7-B2C3B6F96A1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7B99393-D3C3-4127-9EF7-B2C3B6F96A1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好处是 相比于值传递 引用传递不是单向的 在某种程度上可以认为是双向的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41C946A-CCCD-43A2-80B4-649C8D2547F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268E8DF-410F-434A-ADDC-0FEBCE9E5F0C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6AA849-CF14-4EB6-BA44-E356D2D4AC6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8A3C16-DE40-402B-8607-A349B6E0BAC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19325F7-DF2B-4BD2-BC88-D8C8E6801EA7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76AA849-CF14-4EB6-BA44-E356D2D4AC6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5FF7B6B-B404-4943-AD73-B8611D1204E1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15748E1-370F-4B14-A509-B404B389FF4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156B378-A3A4-4FF4-8ABB-7D503421131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/>
              <a:t>调用出现在函数体实现之前时，默认形参值必须在函数原形中给出；而当调用出现在函数体实现之后时，默认形参值需在函数实现时给出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156B378-A3A4-4FF4-8ABB-7D503421131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F11FE7B-01BB-48B8-A999-2647E7A0FDBB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90CBE02-6D27-4FAC-9E2C-BC98479D750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786C9E7-3C13-45B6-BCAE-56DBFD2D5AA3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E851983-1936-48ED-AFC0-C35BF18C7F2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2F8DA6DC-0657-4A65-9FD3-C6A8D9D7B60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3235144-8388-4C0A-8F83-E291CB50685A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7756BF8-90A2-4677-950D-23C034F50667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标准</a:t>
            </a:r>
            <a:r>
              <a:rPr lang="en-US" altLang="zh-CN" dirty="0"/>
              <a:t>C++</a:t>
            </a:r>
            <a:r>
              <a:rPr lang="zh-CN" altLang="en-US" dirty="0"/>
              <a:t>函数原型，头文件和用法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43F00B2-06E6-4A09-875A-09BDFB2104A3}" type="slidenum">
              <a:rPr lang="en-US" altLang="zh-CN" sz="1300"/>
            </a:fld>
            <a:endParaRPr lang="en-US" altLang="zh-CN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文字 包括：数字、字符、字符串、布尔文字。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88A3C16-DE40-402B-8607-A349B6E0BAC8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DD6A546-A7F6-4540-BA7D-63BDF85B15C6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0EF5-F2B6-4F0E-94F1-0D1A5E4438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1086" y="1351722"/>
            <a:ext cx="5921828" cy="409492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71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" y="1711725"/>
            <a:ext cx="9144000" cy="343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444500" sx="102000" sy="102000" algn="ctr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288221" y="1615485"/>
            <a:ext cx="567558" cy="489274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32902" y="2330293"/>
            <a:ext cx="8878186" cy="1549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C++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面向对象程序设计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17907" y="4540960"/>
            <a:ext cx="5450115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田原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4114" y="4000392"/>
            <a:ext cx="4037699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rPr>
              <a:t>人工智能 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9" y="90116"/>
            <a:ext cx="1844887" cy="102397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DEBF119-12CC-4A19-A29F-D0422DAC2E01}" type="slidenum">
              <a:rPr lang="zh-CN" altLang="en-US" sz="1600" b="1" smtClean="0">
                <a:solidFill>
                  <a:schemeClr val="tx1"/>
                </a:solidFill>
              </a:rPr>
            </a:fld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函数的调用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36839" y="2123171"/>
            <a:ext cx="8021361" cy="403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3-2</a:t>
            </a:r>
            <a:r>
              <a:rPr lang="zh-CN" altLang="en-US" dirty="0"/>
              <a:t>数字转换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输入一个</a:t>
            </a:r>
            <a:r>
              <a:rPr lang="en-US" altLang="zh-CN" dirty="0"/>
              <a:t>8</a:t>
            </a:r>
            <a:r>
              <a:rPr lang="zh-CN" altLang="en-US" dirty="0"/>
              <a:t>位二进制数，将其转换为十进制数输出。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例如</a:t>
            </a:r>
            <a:r>
              <a:rPr lang="en-US" altLang="zh-CN" dirty="0"/>
              <a:t>: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noProof="1"/>
              <a:t>11012</a:t>
            </a:r>
            <a:r>
              <a:rPr lang="en-US" altLang="zh-CN" noProof="1"/>
              <a:t>)</a:t>
            </a:r>
            <a:r>
              <a:rPr lang="en-US" altLang="zh-CN" baseline="-25000" noProof="1"/>
              <a:t>2</a:t>
            </a:r>
            <a:r>
              <a:rPr lang="zh-CN" altLang="en-US" noProof="1"/>
              <a:t> = 1*2</a:t>
            </a:r>
            <a:r>
              <a:rPr lang="zh-CN" altLang="en-US" baseline="30000" noProof="1"/>
              <a:t>3</a:t>
            </a:r>
            <a:r>
              <a:rPr lang="zh-CN" altLang="en-US" noProof="1"/>
              <a:t> + 1*2</a:t>
            </a:r>
            <a:r>
              <a:rPr lang="zh-CN" altLang="en-US" baseline="30000" noProof="1"/>
              <a:t>2</a:t>
            </a:r>
            <a:r>
              <a:rPr lang="zh-CN" altLang="en-US" noProof="1"/>
              <a:t> + 0*2</a:t>
            </a:r>
            <a:r>
              <a:rPr lang="en-US" altLang="zh-CN" baseline="30000" noProof="1"/>
              <a:t>1</a:t>
            </a:r>
            <a:r>
              <a:rPr lang="zh-CN" altLang="en-US" noProof="1"/>
              <a:t> + 1*</a:t>
            </a:r>
            <a:r>
              <a:rPr lang="en-US" altLang="zh-CN" noProof="1"/>
              <a:t>2</a:t>
            </a:r>
            <a:r>
              <a:rPr lang="en-US" altLang="zh-CN" baseline="30000" noProof="1"/>
              <a:t>0</a:t>
            </a:r>
            <a:br>
              <a:rPr lang="zh-CN" altLang="en-US" noProof="1"/>
            </a:br>
            <a:r>
              <a:rPr lang="zh-CN" altLang="en-US" noProof="1"/>
              <a:t>                       = </a:t>
            </a:r>
            <a:r>
              <a:rPr lang="en-US" altLang="zh-CN" noProof="1"/>
              <a:t>(</a:t>
            </a:r>
            <a:r>
              <a:rPr lang="zh-CN" altLang="en-US" noProof="1"/>
              <a:t>13</a:t>
            </a:r>
            <a:r>
              <a:rPr lang="en-US" altLang="zh-CN" noProof="1"/>
              <a:t>)</a:t>
            </a:r>
            <a:r>
              <a:rPr lang="en-US" altLang="zh-CN" baseline="-25000" noProof="1"/>
              <a:t>10</a:t>
            </a:r>
            <a:endParaRPr lang="zh-CN" altLang="en-US" noProof="1"/>
          </a:p>
          <a:p>
            <a:pPr marL="0" indent="0">
              <a:buNone/>
            </a:pPr>
            <a:r>
              <a:rPr lang="zh-CN" altLang="en-US" dirty="0"/>
              <a:t>    所以，如果输入</a:t>
            </a:r>
            <a:r>
              <a:rPr lang="en-US" altLang="zh-CN" dirty="0"/>
              <a:t>1101</a:t>
            </a:r>
            <a:r>
              <a:rPr lang="zh-CN" altLang="en-US" dirty="0"/>
              <a:t>，则应输出</a:t>
            </a:r>
            <a:r>
              <a:rPr lang="en-US" altLang="zh-CN" dirty="0"/>
              <a:t>13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思想：数字转换是幂函数的累加，累加的次数是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6116"/>
            <a:ext cx="8839200" cy="703227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double power (double x, int n);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 i;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int  value = 0;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char ch;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"Enter an 8 bit binary number  ";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for (i = 7; i &gt;= 0; i--){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cin &gt;&gt; ch;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if (ch == '1')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	value += int(power(2,i));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&lt;&lt;"Decimal value is  "&lt;&lt;value&lt;&lt;endl;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double power (double x, int n){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double val = 1.0;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while (n--)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val *= x;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return(val);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118572" y="5031274"/>
            <a:ext cx="4873028" cy="1736238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2000" dirty="0"/>
              <a:t>运行结果：</a:t>
            </a:r>
            <a:endParaRPr lang="zh-CN" altLang="zh-CN" sz="2000" dirty="0"/>
          </a:p>
          <a:p>
            <a:r>
              <a:rPr lang="en-US" altLang="zh-CN" sz="2000" noProof="1"/>
              <a:t>Enter an 8 bit binary number  01101001</a:t>
            </a:r>
            <a:endParaRPr lang="en-US" altLang="zh-CN" sz="2000" noProof="1"/>
          </a:p>
          <a:p>
            <a:r>
              <a:rPr lang="en-US" altLang="zh-CN" sz="2000" noProof="1"/>
              <a:t>Decimal value is  105</a:t>
            </a:r>
            <a:endParaRPr lang="en-US" altLang="zh-CN" sz="2000" noProof="1"/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4947A8-72BF-4E00-8E90-F48A3BB7D14B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68" y="1927589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</a:t>
            </a:r>
            <a:r>
              <a:rPr lang="en-US" altLang="zh-CN" sz="2400" dirty="0"/>
              <a:t>3-3</a:t>
            </a:r>
            <a:r>
              <a:rPr lang="zh-CN" altLang="en-US" sz="2400" dirty="0"/>
              <a:t>编写程序求</a:t>
            </a:r>
            <a:r>
              <a:rPr lang="en-US" altLang="zh-CN" sz="2400" dirty="0"/>
              <a:t>π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arctan</a:t>
            </a:r>
            <a:r>
              <a:rPr lang="zh-CN" altLang="en-US" sz="2400" dirty="0"/>
              <a:t>用如下形式的级数计算：</a:t>
            </a:r>
            <a:endParaRPr lang="zh-CN" altLang="en-US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直到级数某项绝对值不大于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-15</a:t>
            </a:r>
            <a:r>
              <a:rPr lang="zh-CN" altLang="en-US" sz="2400" dirty="0"/>
              <a:t>为止；</a:t>
            </a:r>
            <a:r>
              <a:rPr lang="en-US" altLang="zh-CN" sz="2400" dirty="0"/>
              <a:t>π</a:t>
            </a:r>
            <a:r>
              <a:rPr lang="zh-CN" altLang="en-US" sz="2400" dirty="0"/>
              <a:t>和</a:t>
            </a:r>
            <a:r>
              <a:rPr lang="en-US" altLang="zh-CN" sz="2400" dirty="0"/>
              <a:t>x</a:t>
            </a:r>
            <a:r>
              <a:rPr lang="zh-CN" altLang="en-US" sz="2400" dirty="0"/>
              <a:t>均为</a:t>
            </a:r>
            <a:r>
              <a:rPr lang="en-US" altLang="zh-CN" sz="2400" dirty="0"/>
              <a:t>double</a:t>
            </a:r>
            <a:r>
              <a:rPr lang="zh-CN" altLang="en-US" sz="2400" dirty="0"/>
              <a:t>型。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思想：</a:t>
            </a:r>
            <a:r>
              <a:rPr lang="en-US" altLang="zh-CN" sz="2400" dirty="0"/>
              <a:t>arctan</a:t>
            </a:r>
            <a:r>
              <a:rPr lang="zh-CN" altLang="en-US" sz="2400" dirty="0"/>
              <a:t>函数是一个累加，有明确结束条件的累加。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90643" y="2286061"/>
                <a:ext cx="5333857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16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arctan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latin typeface="Cambria Math" panose="02040503050406030204" pitchFamily="18" charset="0"/>
                        </a:rPr>
                        <m:t>arctan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239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3" y="2286061"/>
                <a:ext cx="5333857" cy="853054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18742" y="3497587"/>
                <a:ext cx="6077658" cy="77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42" y="3497587"/>
                <a:ext cx="6077658" cy="776495"/>
              </a:xfrm>
              <a:prstGeom prst="rect">
                <a:avLst/>
              </a:prstGeom>
              <a:blipFill rotWithShape="1">
                <a:blip r:embed="rId2"/>
                <a:stretch>
                  <a:fillRect l="-9" t="-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箭头: 五边形 17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函数的调用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36839" y="2123171"/>
            <a:ext cx="8021361" cy="403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3-2</a:t>
            </a:r>
            <a:r>
              <a:rPr lang="zh-CN" altLang="en-US" dirty="0"/>
              <a:t>数字转换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输入一个</a:t>
            </a:r>
            <a:r>
              <a:rPr lang="en-US" altLang="zh-CN" dirty="0"/>
              <a:t>8</a:t>
            </a:r>
            <a:r>
              <a:rPr lang="zh-CN" altLang="en-US" dirty="0"/>
              <a:t>位二进制数，将其转换为十进制数输出。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例如</a:t>
            </a:r>
            <a:r>
              <a:rPr lang="en-US" altLang="zh-CN" dirty="0"/>
              <a:t>: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noProof="1"/>
              <a:t>11012</a:t>
            </a:r>
            <a:r>
              <a:rPr lang="en-US" altLang="zh-CN" noProof="1"/>
              <a:t>)</a:t>
            </a:r>
            <a:r>
              <a:rPr lang="en-US" altLang="zh-CN" baseline="-25000" noProof="1"/>
              <a:t>2</a:t>
            </a:r>
            <a:r>
              <a:rPr lang="zh-CN" altLang="en-US" noProof="1"/>
              <a:t> = 1*2</a:t>
            </a:r>
            <a:r>
              <a:rPr lang="zh-CN" altLang="en-US" baseline="30000" noProof="1"/>
              <a:t>3</a:t>
            </a:r>
            <a:r>
              <a:rPr lang="zh-CN" altLang="en-US" noProof="1"/>
              <a:t> + 1*2</a:t>
            </a:r>
            <a:r>
              <a:rPr lang="zh-CN" altLang="en-US" baseline="30000" noProof="1"/>
              <a:t>2</a:t>
            </a:r>
            <a:r>
              <a:rPr lang="zh-CN" altLang="en-US" noProof="1"/>
              <a:t> + 0*2</a:t>
            </a:r>
            <a:r>
              <a:rPr lang="en-US" altLang="zh-CN" baseline="30000" noProof="1"/>
              <a:t>1</a:t>
            </a:r>
            <a:r>
              <a:rPr lang="zh-CN" altLang="en-US" noProof="1"/>
              <a:t> + 1*</a:t>
            </a:r>
            <a:r>
              <a:rPr lang="en-US" altLang="zh-CN" noProof="1"/>
              <a:t>2</a:t>
            </a:r>
            <a:r>
              <a:rPr lang="en-US" altLang="zh-CN" baseline="30000" noProof="1"/>
              <a:t>0</a:t>
            </a:r>
            <a:br>
              <a:rPr lang="zh-CN" altLang="en-US" noProof="1"/>
            </a:br>
            <a:r>
              <a:rPr lang="zh-CN" altLang="en-US" noProof="1"/>
              <a:t>                       = </a:t>
            </a:r>
            <a:r>
              <a:rPr lang="en-US" altLang="zh-CN" noProof="1"/>
              <a:t>(</a:t>
            </a:r>
            <a:r>
              <a:rPr lang="zh-CN" altLang="en-US" noProof="1"/>
              <a:t>13</a:t>
            </a:r>
            <a:r>
              <a:rPr lang="en-US" altLang="zh-CN" noProof="1"/>
              <a:t>)</a:t>
            </a:r>
            <a:r>
              <a:rPr lang="en-US" altLang="zh-CN" baseline="-25000" noProof="1"/>
              <a:t>10</a:t>
            </a:r>
            <a:endParaRPr lang="zh-CN" altLang="en-US" noProof="1"/>
          </a:p>
          <a:p>
            <a:pPr marL="0" indent="0">
              <a:buNone/>
            </a:pPr>
            <a:r>
              <a:rPr lang="zh-CN" altLang="en-US" dirty="0"/>
              <a:t>    所以，如果输入</a:t>
            </a:r>
            <a:r>
              <a:rPr lang="en-US" altLang="zh-CN" dirty="0"/>
              <a:t>1101</a:t>
            </a:r>
            <a:r>
              <a:rPr lang="zh-CN" altLang="en-US" dirty="0"/>
              <a:t>，则应输出</a:t>
            </a:r>
            <a:r>
              <a:rPr lang="en-US" altLang="zh-CN" dirty="0"/>
              <a:t>13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思想：数字转换是幂函数的累加，累加的次数是</a:t>
            </a:r>
            <a:r>
              <a:rPr lang="en-US" altLang="zh-CN" dirty="0"/>
              <a:t>8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096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arctan(double x)  ;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函数原型声明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a=16.0*arctan(1/5.0)  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b=4.0*arctan(1/239.0)  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注意：因为整数相除结果取整，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如果参数写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1/239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，结果就都是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&lt;&lt;"PI="&lt;&lt;a-b&lt;&lt;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396096F-AC50-401E-BE23-78F0388DC09B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096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arctan(double x)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r,e,f,sqr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=x*x;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r=0;    e=x;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while(e/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&gt;1e-15)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f=e/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r=(i%4==1)?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r+f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r-f   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e=e*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+=2;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 r 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5715000" y="5029200"/>
            <a:ext cx="335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运行结果：</a:t>
            </a:r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PI=3.14159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0DC1DA4-EF69-41F5-AE69-548D01ACA506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89903" y="1282621"/>
            <a:ext cx="4977897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PI = 3.14159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</a:t>
            </a:r>
            <a:r>
              <a:rPr lang="en-US" altLang="zh-CN" sz="2400" dirty="0"/>
              <a:t>3-4</a:t>
            </a:r>
            <a:r>
              <a:rPr lang="zh-CN" altLang="en-US" sz="2400" dirty="0"/>
              <a:t>：寻找并输出</a:t>
            </a:r>
            <a:r>
              <a:rPr lang="en-US" altLang="zh-CN" sz="2400" dirty="0"/>
              <a:t>11~999</a:t>
            </a:r>
            <a:r>
              <a:rPr lang="zh-CN" altLang="en-US" sz="2400" dirty="0"/>
              <a:t>之间的数</a:t>
            </a:r>
            <a:r>
              <a:rPr lang="en-US" altLang="zh-CN" sz="2400" dirty="0"/>
              <a:t>m</a:t>
            </a:r>
            <a:r>
              <a:rPr lang="zh-CN" altLang="en-US" sz="2400" dirty="0"/>
              <a:t>，它满足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均为回文数。</a:t>
            </a:r>
            <a:endParaRPr lang="zh-CN" altLang="en-US" sz="2400" dirty="0"/>
          </a:p>
          <a:p>
            <a:pPr lvl="1"/>
            <a:r>
              <a:rPr lang="zh-CN" altLang="en-US" dirty="0"/>
              <a:t>回文：各位数字左右对称的整数。</a:t>
            </a:r>
            <a:br>
              <a:rPr lang="zh-CN" altLang="en-US" dirty="0"/>
            </a:br>
            <a:r>
              <a:rPr lang="zh-CN" altLang="en-US" dirty="0"/>
              <a:t>例如：</a:t>
            </a:r>
            <a:r>
              <a:rPr lang="en-US" altLang="zh-CN" dirty="0"/>
              <a:t>11</a:t>
            </a:r>
            <a:r>
              <a:rPr lang="zh-CN" altLang="en-US" dirty="0"/>
              <a:t>满足上述条件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dirty="0"/>
              <a:t>112=121</a:t>
            </a:r>
            <a:r>
              <a:rPr lang="zh-CN" altLang="en-US" dirty="0"/>
              <a:t>，</a:t>
            </a:r>
            <a:r>
              <a:rPr lang="en-US" altLang="zh-CN" dirty="0"/>
              <a:t>113=1331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思想：</a:t>
            </a:r>
            <a:endParaRPr lang="zh-CN" altLang="en-US" sz="2400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取余的方法，从最低位开始，依次取出该数的各位数字，按反序重新构成新的数。比较与原数是否相等，若相等，则原数为回文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箭头: 五边形 14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229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#include &lt;iostream&gt;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using namespace std;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void main()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bool 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(long n);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long m;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for(m=11; m&lt;1000; m++)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if (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(m)&amp;&amp;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(m*m)&amp;&amp;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(m*m*m)) 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&lt;&lt;"m="&lt;&lt;m&lt;&lt;"  m*m="&lt;&lt;m*m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&lt;&lt;"  m*m*m="&lt;&lt;m*m*m&lt;&lt;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5C3364-3ED3-4B7F-A043-F8E0B2E5A357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bool </a:t>
            </a:r>
            <a:r>
              <a:rPr lang="en-US" altLang="zh-CN" sz="2800" dirty="0" err="1"/>
              <a:t>symm</a:t>
            </a:r>
            <a:r>
              <a:rPr lang="en-US" altLang="zh-CN" sz="2800" dirty="0"/>
              <a:t>(long n)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long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m;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=n ;  m=0 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{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m=m*10+i%10;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/10   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}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return ( m==n );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en-US" altLang="zh-CN" dirty="0"/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8915472-684C-4DF3-AAAE-A6C9E96B368C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85103" y="3638786"/>
            <a:ext cx="4977897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zh-CN" altLang="en-US" dirty="0"/>
          </a:p>
          <a:p>
            <a:r>
              <a:rPr lang="en-US" altLang="zh-CN" dirty="0"/>
              <a:t>m=11  m*m=121  m*m*m=1331</a:t>
            </a:r>
            <a:endParaRPr lang="en-US" altLang="zh-CN" dirty="0"/>
          </a:p>
          <a:p>
            <a:r>
              <a:rPr lang="en-US" altLang="zh-CN" dirty="0"/>
              <a:t>m=101  m*m=10201  m*m*m=1030301</a:t>
            </a:r>
            <a:endParaRPr lang="en-US" altLang="zh-CN" dirty="0"/>
          </a:p>
          <a:p>
            <a:r>
              <a:rPr lang="en-US" altLang="zh-CN" dirty="0"/>
              <a:t>m=111  m*m=12321  m*m*m=1367631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971" y="1480129"/>
            <a:ext cx="7239000" cy="6151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：计算如下公式，并输出结果：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的值由键盘输入。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 (x)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的近似值按如下公式计算，计算精度为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，当累加某一项的值小于精度时，然后停止计算（第一次除外）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思想：累加，有明确的终止条件，第一次除外。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368611" y="2324487"/>
                <a:ext cx="4947718" cy="1345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𝑆𝐼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)+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𝑆𝐼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2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rad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𝑆𝐼𝑁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11" y="2324487"/>
                <a:ext cx="4947718" cy="1345946"/>
              </a:xfrm>
              <a:prstGeom prst="rect">
                <a:avLst/>
              </a:prstGeom>
              <a:blipFill rotWithShape="1">
                <a:blip r:embed="rId1"/>
                <a:stretch>
                  <a:fillRect l="-1" t="-29" r="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47046" y="4910742"/>
                <a:ext cx="8790849" cy="1290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𝑆𝐼𝑁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endChr m:val="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)!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6" y="4910742"/>
                <a:ext cx="8790849" cy="1290994"/>
              </a:xfrm>
              <a:prstGeom prst="rect">
                <a:avLst/>
              </a:prstGeom>
              <a:blipFill rotWithShape="1">
                <a:blip r:embed="rId2"/>
                <a:stretch>
                  <a:fillRect t="-22" r="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箭头: 五边形 1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134"/>
          <p:cNvSpPr/>
          <p:nvPr/>
        </p:nvSpPr>
        <p:spPr>
          <a:xfrm>
            <a:off x="3509477" y="1832561"/>
            <a:ext cx="504173" cy="501201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70243" y="150439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标题 1"/>
          <p:cNvSpPr txBox="1"/>
          <p:nvPr/>
        </p:nvSpPr>
        <p:spPr>
          <a:xfrm>
            <a:off x="987228" y="1672173"/>
            <a:ext cx="1621043" cy="435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课程纲要</a:t>
            </a:r>
            <a:endParaRPr lang="zh-CN" altLang="en-US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Rectangle 125"/>
          <p:cNvSpPr/>
          <p:nvPr/>
        </p:nvSpPr>
        <p:spPr>
          <a:xfrm>
            <a:off x="4385241" y="180056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第三章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 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Rectangle 125"/>
          <p:cNvSpPr/>
          <p:nvPr/>
        </p:nvSpPr>
        <p:spPr>
          <a:xfrm>
            <a:off x="4385241" y="2578086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函数的定义与使用</a:t>
            </a:r>
            <a:endParaRPr lang="zh-CN" altLang="en-US" sz="24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4" name="Rectangle 125"/>
          <p:cNvSpPr/>
          <p:nvPr/>
        </p:nvSpPr>
        <p:spPr>
          <a:xfrm>
            <a:off x="4385241" y="3210413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内联函数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19" name="Rectangle 125"/>
          <p:cNvSpPr/>
          <p:nvPr/>
        </p:nvSpPr>
        <p:spPr>
          <a:xfrm>
            <a:off x="4385241" y="3842740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带默认形式的函数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2" name="Rectangle 125"/>
          <p:cNvSpPr/>
          <p:nvPr/>
        </p:nvSpPr>
        <p:spPr>
          <a:xfrm>
            <a:off x="4385241" y="4475067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函数重载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F119-12CC-4A19-A29F-D0422DAC2E0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25"/>
          <p:cNvSpPr/>
          <p:nvPr/>
        </p:nvSpPr>
        <p:spPr>
          <a:xfrm>
            <a:off x="4385241" y="5107394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使用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系统函数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  <p:sp>
        <p:nvSpPr>
          <p:cNvPr id="21" name="Rectangle 125"/>
          <p:cNvSpPr/>
          <p:nvPr/>
        </p:nvSpPr>
        <p:spPr>
          <a:xfrm>
            <a:off x="4385241" y="5739721"/>
            <a:ext cx="4002088" cy="565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FZHei-B01S" panose="02010601030101010101" pitchFamily="2" charset="-122"/>
              </a:rPr>
              <a:t>深度探索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FZHei-B01S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324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&lt;iostream&gt;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#include&lt;cmath&gt;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main()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double </a:t>
            </a:r>
            <a:r>
              <a:rPr lang="en-US" altLang="zh-CN" sz="2400" dirty="0" err="1"/>
              <a:t>k,r,s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double 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(double x);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&lt;&lt;"r=";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&gt;&gt;r;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&lt;&lt;"s=";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if (r*r&lt;=s*s)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k=sqrt(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(r)*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(r)+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(s)*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(s))  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else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k=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(r*s)/2;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&lt;&lt;k&lt;&lt;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657BA5A-F9EA-4CFA-AEB0-DC160242785D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848600" cy="594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tsin</a:t>
            </a:r>
            <a:r>
              <a:rPr lang="en-US" altLang="zh-CN" sz="2400" dirty="0"/>
              <a:t>(double x)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const double p=0.000001,g=0,t=x;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int n=1;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do {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g=</a:t>
            </a:r>
            <a:r>
              <a:rPr lang="en-US" altLang="zh-CN" sz="2400" dirty="0" err="1"/>
              <a:t>g+t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n++;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t=-t*x*x/(2*n-1)/(2*n-2);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}while(fabs(t)&gt;=p);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return g;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F30508A-01CD-48E7-A1F5-4D4C6A498399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10101" y="4240888"/>
            <a:ext cx="3592340" cy="214637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r 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altLang="zh-CN" dirty="0"/>
          </a:p>
          <a:p>
            <a:r>
              <a:rPr lang="en-US" altLang="zh-CN" dirty="0"/>
              <a:t>s = 8</a:t>
            </a:r>
            <a:endParaRPr lang="en-US" altLang="zh-CN" dirty="0"/>
          </a:p>
          <a:p>
            <a:r>
              <a:rPr lang="en-US" altLang="zh-CN" dirty="0"/>
              <a:t>1.37781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374" y="1780000"/>
            <a:ext cx="7239000" cy="441960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投骰子的随机游戏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游戏规则是：每个骰子有六面，点数分别为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。游戏者在程序开始时输入一个无符号整数，作为产生随机数的种子。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每轮投两次骰子，第一轮如果和数为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则为胜，游戏结束；和数为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则为负，游戏结束；和数为其它值则将此值作为自己的点数，继续第二轮、第三轮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直到某轮的和数等于点数则取胜，若在此前出现和数为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则为负。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rolldice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函数负责模拟投骰子、计算和数并输出和数。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374" y="1780000"/>
            <a:ext cx="7239000" cy="441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rolldice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的随机数两次，就和输出；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主函数：转态的转换，有明确结束条件的循环；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066" y="1343025"/>
            <a:ext cx="7772400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rand(void);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所需头文件：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功能和返回值：求出并返回一个大于等于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小于等于最大整型的伪随机数。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srand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(unsigned int seed);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产生随机数的种子。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所需头文件：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功能：为使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产生一序列伪随机整数而设置起始点。使用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参数，可以重新初化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677E0EF-E8C4-4E03-B6A8-998284AA95E4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5943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int </a:t>
            </a:r>
            <a:r>
              <a:rPr lang="en-US" altLang="zh-CN" sz="2800" dirty="0" err="1"/>
              <a:t>rolldice</a:t>
            </a:r>
            <a:r>
              <a:rPr lang="en-US" altLang="zh-CN" sz="2800" dirty="0"/>
              <a:t>(void)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 //</a:t>
            </a:r>
            <a:r>
              <a:rPr lang="zh-CN" altLang="en-US" sz="2800" dirty="0"/>
              <a:t>投骰子、计算和数、输出和数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en-US" altLang="zh-CN" sz="2800" dirty="0"/>
              <a:t>int die1,die2,worksum;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die1=1+rand()%6;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die2=1+rand()%6;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=die1+die2;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&lt;&lt;"player rolled "&lt;&lt;die1&lt;&lt;'+'&lt;&lt;die2&lt;&lt;'='&lt;&lt;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return </a:t>
            </a:r>
            <a:r>
              <a:rPr lang="en-US" altLang="zh-CN" sz="2800" dirty="0" err="1"/>
              <a:t>worksum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B9D16CF-8C20-4505-99FD-6C2F6C29B279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"/>
            <a:ext cx="77724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&lt;iostream&gt;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cstdlib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(void);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main()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int </a:t>
            </a:r>
            <a:r>
              <a:rPr lang="en-US" altLang="zh-CN" sz="2400" dirty="0" err="1"/>
              <a:t>gamestatus,sum,mypoint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unsigned seed;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&lt;&lt;"Please enter an unsigned integer:";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&gt;&gt;seed;          //</a:t>
            </a:r>
            <a:r>
              <a:rPr lang="zh-CN" altLang="en-US" sz="2400" dirty="0"/>
              <a:t>输入随机数种子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 err="1"/>
              <a:t>srand</a:t>
            </a:r>
            <a:r>
              <a:rPr lang="en-US" altLang="zh-CN" sz="2400" dirty="0"/>
              <a:t>(seed);       //</a:t>
            </a:r>
            <a:r>
              <a:rPr lang="zh-CN" altLang="en-US" sz="2400" dirty="0"/>
              <a:t>将种子传递给</a:t>
            </a:r>
            <a:r>
              <a:rPr lang="en-US" altLang="zh-CN" sz="2400" dirty="0"/>
              <a:t>rand()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sum=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();   //</a:t>
            </a:r>
            <a:r>
              <a:rPr lang="zh-CN" altLang="en-US" sz="2400" dirty="0"/>
              <a:t>第一轮投骰子、计算和数</a:t>
            </a:r>
            <a:endParaRPr lang="zh-CN" altLang="en-US" sz="2400" dirty="0"/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0D07ACE-4910-43A9-987C-D34B56F5415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629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switch(sum)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{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7:   //</a:t>
            </a:r>
            <a:r>
              <a:rPr lang="zh-CN" altLang="en-US" sz="2400" dirty="0"/>
              <a:t>如果和数为</a:t>
            </a:r>
            <a:r>
              <a:rPr lang="en-US" altLang="zh-CN" sz="2400" dirty="0"/>
              <a:t>7</a:t>
            </a:r>
            <a:r>
              <a:rPr lang="zh-CN" altLang="en-US" sz="2400" dirty="0"/>
              <a:t>或</a:t>
            </a:r>
            <a:r>
              <a:rPr lang="en-US" altLang="zh-CN" sz="2400" dirty="0"/>
              <a:t>11</a:t>
            </a:r>
            <a:r>
              <a:rPr lang="zh-CN" altLang="en-US" sz="2400" dirty="0"/>
              <a:t>则为胜</a:t>
            </a:r>
            <a:r>
              <a:rPr lang="en-US" altLang="zh-CN" sz="2400" dirty="0"/>
              <a:t>,</a:t>
            </a:r>
            <a:r>
              <a:rPr lang="zh-CN" altLang="en-US" sz="2400" dirty="0"/>
              <a:t>状态为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11: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=1;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break;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2:   //</a:t>
            </a:r>
            <a:r>
              <a:rPr lang="zh-CN" altLang="en-US" sz="2400" dirty="0"/>
              <a:t>和数为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12</a:t>
            </a:r>
            <a:r>
              <a:rPr lang="zh-CN" altLang="en-US" sz="2400" dirty="0"/>
              <a:t>则为负</a:t>
            </a:r>
            <a:r>
              <a:rPr lang="en-US" altLang="zh-CN" sz="2400" dirty="0"/>
              <a:t>,</a:t>
            </a:r>
            <a:r>
              <a:rPr lang="zh-CN" altLang="en-US" sz="2400" dirty="0"/>
              <a:t>状态为</a:t>
            </a:r>
            <a:r>
              <a:rPr lang="en-US" altLang="zh-CN" sz="2400" dirty="0"/>
              <a:t>2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3: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case 12: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=2;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break;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default:   </a:t>
            </a:r>
            <a:r>
              <a:rPr lang="en-US" altLang="zh-CN" sz="2000" dirty="0"/>
              <a:t>//</a:t>
            </a:r>
            <a:r>
              <a:rPr lang="zh-CN" altLang="en-US" sz="2000" dirty="0"/>
              <a:t>其它情况</a:t>
            </a:r>
            <a:r>
              <a:rPr lang="en-US" altLang="zh-CN" sz="2000" dirty="0"/>
              <a:t>,</a:t>
            </a:r>
            <a:r>
              <a:rPr lang="zh-CN" altLang="en-US" sz="2000" dirty="0"/>
              <a:t>游戏尚无结果</a:t>
            </a:r>
            <a:r>
              <a:rPr lang="en-US" altLang="zh-CN" sz="2000" dirty="0"/>
              <a:t>,</a:t>
            </a:r>
            <a:r>
              <a:rPr lang="zh-CN" altLang="en-US" sz="2000" dirty="0"/>
              <a:t>状态为</a:t>
            </a:r>
            <a:r>
              <a:rPr lang="en-US" altLang="zh-CN" sz="2000" dirty="0"/>
              <a:t>0,</a:t>
            </a:r>
            <a:r>
              <a:rPr lang="zh-CN" altLang="en-US" sz="2000" dirty="0"/>
              <a:t>记下点数</a:t>
            </a:r>
            <a:r>
              <a:rPr lang="en-US" altLang="zh-CN" sz="2000" dirty="0"/>
              <a:t>,</a:t>
            </a:r>
            <a:r>
              <a:rPr lang="zh-CN" altLang="en-US" sz="2000" dirty="0"/>
              <a:t>为下一轮做准备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=0;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=sum  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is "&lt;&lt;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break;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  <a:endParaRPr lang="en-US" altLang="zh-CN" dirty="0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6EA9944-D779-4F21-8C79-5F916EC8849C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while (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==0  )  </a:t>
            </a:r>
            <a:r>
              <a:rPr lang="en-US" altLang="zh-CN" sz="2200" dirty="0"/>
              <a:t>//</a:t>
            </a:r>
            <a:r>
              <a:rPr lang="zh-CN" altLang="en-US" sz="2200" dirty="0"/>
              <a:t>只要状态仍为 </a:t>
            </a:r>
            <a:r>
              <a:rPr lang="en-US" altLang="zh-CN" sz="2200" dirty="0"/>
              <a:t>0,</a:t>
            </a:r>
            <a:r>
              <a:rPr lang="zh-CN" altLang="en-US" sz="2200" dirty="0"/>
              <a:t>就继续进行下一轮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sum=</a:t>
            </a:r>
            <a:r>
              <a:rPr lang="en-US" altLang="zh-CN" sz="2400" dirty="0" err="1"/>
              <a:t>rolldice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if(sum==</a:t>
            </a:r>
            <a:r>
              <a:rPr lang="en-US" altLang="zh-CN" sz="2400" dirty="0" err="1"/>
              <a:t>mypoint</a:t>
            </a:r>
            <a:r>
              <a:rPr lang="en-US" altLang="zh-CN" sz="2400" dirty="0"/>
              <a:t>)    </a:t>
            </a:r>
            <a:r>
              <a:rPr lang="en-US" altLang="zh-CN" sz="2200" dirty="0"/>
              <a:t>//</a:t>
            </a:r>
            <a:r>
              <a:rPr lang="zh-CN" altLang="en-US" sz="2200" dirty="0"/>
              <a:t>某轮的和数等于点数则取胜</a:t>
            </a:r>
            <a:r>
              <a:rPr lang="en-US" altLang="zh-CN" sz="2200" dirty="0"/>
              <a:t>,</a:t>
            </a:r>
            <a:r>
              <a:rPr lang="zh-CN" altLang="en-US" sz="2200" dirty="0"/>
              <a:t>状态置为</a:t>
            </a:r>
            <a:r>
              <a:rPr lang="en-US" altLang="zh-CN" sz="2200" dirty="0"/>
              <a:t>1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=1 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if (  sum==7  )    //</a:t>
            </a:r>
            <a:r>
              <a:rPr lang="zh-CN" altLang="en-US" sz="2400" dirty="0"/>
              <a:t>出现和数为</a:t>
            </a:r>
            <a:r>
              <a:rPr lang="en-US" altLang="zh-CN" sz="2400" dirty="0"/>
              <a:t>7</a:t>
            </a:r>
            <a:r>
              <a:rPr lang="zh-CN" altLang="en-US" sz="2400" dirty="0"/>
              <a:t>则为负</a:t>
            </a:r>
            <a:r>
              <a:rPr lang="en-US" altLang="zh-CN" sz="2400" dirty="0"/>
              <a:t>,</a:t>
            </a:r>
            <a:r>
              <a:rPr lang="zh-CN" altLang="en-US" sz="2400" dirty="0"/>
              <a:t>状态置为</a:t>
            </a:r>
            <a:r>
              <a:rPr lang="en-US" altLang="zh-CN" sz="2400" dirty="0"/>
              <a:t>2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=2;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当状态不为</a:t>
            </a:r>
            <a:r>
              <a:rPr lang="en-US" altLang="zh-CN" sz="2400" dirty="0"/>
              <a:t>0</a:t>
            </a:r>
            <a:r>
              <a:rPr lang="zh-CN" altLang="en-US" sz="2400" dirty="0"/>
              <a:t>时上面的循环结束</a:t>
            </a:r>
            <a:r>
              <a:rPr lang="en-US" altLang="zh-CN" sz="2400" dirty="0"/>
              <a:t>,</a:t>
            </a:r>
            <a:r>
              <a:rPr lang="zh-CN" altLang="en-US" sz="2400" dirty="0"/>
              <a:t>以下程序段输出游戏结果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if(  </a:t>
            </a:r>
            <a:r>
              <a:rPr lang="en-US" altLang="zh-CN" sz="2400" dirty="0" err="1"/>
              <a:t>gamestatus</a:t>
            </a:r>
            <a:r>
              <a:rPr lang="en-US" altLang="zh-CN" sz="2400" dirty="0"/>
              <a:t>==1  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&lt;&lt;"player wins\n";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&lt;&lt;"player loses\n";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2E99A14-736F-4A2E-8B3B-7905BB5D849E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239000" cy="3376943"/>
          </a:xfr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an unsigned integer:23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rolled 6+3=9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 is 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rolled 5+4=9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player wins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18790A4-E051-48FA-A1C3-5DF0D178D4A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11" y="1955085"/>
            <a:ext cx="8488064" cy="41170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在面向过程的程序设计中，函数是问题解决过程的抽象；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在面向对象程序设计中，函数对类功能的抽象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函数定义语法形式：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类型标识符  函数名（形式参数表）          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565861" y="3946679"/>
            <a:ext cx="5016500" cy="1828800"/>
          </a:xfrm>
          <a:prstGeom prst="rect">
            <a:avLst/>
          </a:prstGeom>
          <a:noFill/>
          <a:ln w="28575">
            <a:solidFill>
              <a:srgbClr val="1F4E7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5929111" y="4781949"/>
            <a:ext cx="2765079" cy="462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若无参数，写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5929111" y="5335870"/>
            <a:ext cx="2765079" cy="1200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是被初始化的内部变量，寿命和可见性仅限于函数内部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565861" y="6074534"/>
            <a:ext cx="2974853" cy="462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若无返回值，写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箭头: 五边形 1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7" name="连接符: 肘形 6"/>
          <p:cNvCxnSpPr/>
          <p:nvPr/>
        </p:nvCxnSpPr>
        <p:spPr>
          <a:xfrm rot="16200000" flipV="1">
            <a:off x="1460084" y="4560474"/>
            <a:ext cx="1719359" cy="1380275"/>
          </a:xfrm>
          <a:prstGeom prst="bentConnector3">
            <a:avLst>
              <a:gd name="adj1" fmla="val 84347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连接符: 肘形 31"/>
          <p:cNvCxnSpPr/>
          <p:nvPr/>
        </p:nvCxnSpPr>
        <p:spPr>
          <a:xfrm rot="10800000">
            <a:off x="4733926" y="4476751"/>
            <a:ext cx="1093563" cy="584977"/>
          </a:xfrm>
          <a:prstGeom prst="bentConnector3">
            <a:avLst>
              <a:gd name="adj1" fmla="val 99938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连接符: 肘形 40"/>
          <p:cNvCxnSpPr/>
          <p:nvPr/>
        </p:nvCxnSpPr>
        <p:spPr>
          <a:xfrm rot="10800000">
            <a:off x="4073665" y="4528457"/>
            <a:ext cx="1842462" cy="1487050"/>
          </a:xfrm>
          <a:prstGeom prst="bentConnector3">
            <a:avLst>
              <a:gd name="adj1" fmla="val 100023"/>
            </a:avLst>
          </a:prstGeom>
          <a:noFill/>
          <a:ln w="28575">
            <a:solidFill>
              <a:srgbClr val="1F4E79"/>
            </a:solidFill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876" name="Group 4"/>
          <p:cNvGrpSpPr/>
          <p:nvPr/>
        </p:nvGrpSpPr>
        <p:grpSpPr bwMode="auto">
          <a:xfrm>
            <a:off x="1965325" y="2891828"/>
            <a:ext cx="7178675" cy="3733800"/>
            <a:chOff x="998" y="1392"/>
            <a:chExt cx="4522" cy="2352"/>
          </a:xfrm>
        </p:grpSpPr>
        <p:sp>
          <p:nvSpPr>
            <p:cNvPr id="335877" name="Text Box 5"/>
            <p:cNvSpPr txBox="1">
              <a:spLocks noChangeArrowheads="1"/>
            </p:cNvSpPr>
            <p:nvPr/>
          </p:nvSpPr>
          <p:spPr bwMode="auto">
            <a:xfrm>
              <a:off x="998" y="1456"/>
              <a:ext cx="106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main()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>
                  <a:latin typeface="Times New Roman" panose="02020603050405020304" pitchFamily="18" charset="0"/>
                </a:rPr>
                <a:t>fun()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结束</a:t>
              </a:r>
              <a:endParaRPr lang="zh-CN" altLang="en-US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78" name="Text Box 6"/>
            <p:cNvSpPr txBox="1">
              <a:spLocks noChangeArrowheads="1"/>
            </p:cNvSpPr>
            <p:nvPr/>
          </p:nvSpPr>
          <p:spPr bwMode="auto">
            <a:xfrm>
              <a:off x="4830" y="1540"/>
              <a:ext cx="69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fun()</a:t>
              </a: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返回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1379" y="1912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0" name="Line 8"/>
            <p:cNvSpPr>
              <a:spLocks noChangeShapeType="1"/>
            </p:cNvSpPr>
            <p:nvPr/>
          </p:nvSpPr>
          <p:spPr bwMode="auto">
            <a:xfrm>
              <a:off x="1379" y="2641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1" name="Line 9"/>
            <p:cNvSpPr>
              <a:spLocks noChangeShapeType="1"/>
            </p:cNvSpPr>
            <p:nvPr/>
          </p:nvSpPr>
          <p:spPr bwMode="auto">
            <a:xfrm flipV="1">
              <a:off x="2060" y="1941"/>
              <a:ext cx="58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2" name="Line 10"/>
            <p:cNvSpPr>
              <a:spLocks noChangeShapeType="1"/>
            </p:cNvSpPr>
            <p:nvPr/>
          </p:nvSpPr>
          <p:spPr bwMode="auto">
            <a:xfrm flipH="1" flipV="1">
              <a:off x="1919" y="2587"/>
              <a:ext cx="718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>
              <a:off x="5112" y="1912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4" name="Text Box 12"/>
            <p:cNvSpPr txBox="1">
              <a:spLocks noChangeArrowheads="1"/>
            </p:cNvSpPr>
            <p:nvPr/>
          </p:nvSpPr>
          <p:spPr bwMode="auto">
            <a:xfrm>
              <a:off x="1136" y="1927"/>
              <a:ext cx="2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①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2136" y="1890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②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5143" y="2273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④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2167" y="2912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⑥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1150" y="2638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⑦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89" name="Text Box 17"/>
            <p:cNvSpPr txBox="1">
              <a:spLocks noChangeArrowheads="1"/>
            </p:cNvSpPr>
            <p:nvPr/>
          </p:nvSpPr>
          <p:spPr bwMode="auto">
            <a:xfrm>
              <a:off x="2700" y="1392"/>
              <a:ext cx="962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保存：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返回地址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当前现场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>
              <a:off x="3799" y="1812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4303" y="1470"/>
              <a:ext cx="22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③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>
              <a:off x="4032" y="3291"/>
              <a:ext cx="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93" name="Text Box 21"/>
            <p:cNvSpPr txBox="1">
              <a:spLocks noChangeArrowheads="1"/>
            </p:cNvSpPr>
            <p:nvPr/>
          </p:nvSpPr>
          <p:spPr bwMode="auto">
            <a:xfrm>
              <a:off x="2640" y="2759"/>
              <a:ext cx="1344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恢复：</a:t>
              </a:r>
              <a:endParaRPr lang="zh-CN" altLang="en-US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主调程序现场</a:t>
              </a:r>
              <a:endParaRPr lang="zh-CN" altLang="en-US" sz="2400" b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返回地址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35894" name="Text Box 22"/>
            <p:cNvSpPr txBox="1">
              <a:spLocks noChangeArrowheads="1"/>
            </p:cNvSpPr>
            <p:nvPr/>
          </p:nvSpPr>
          <p:spPr bwMode="auto">
            <a:xfrm>
              <a:off x="4287" y="2930"/>
              <a:ext cx="2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⑤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8817" y="1727131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void main(void){</a:t>
            </a:r>
            <a:endParaRPr lang="en-US" altLang="zh-CN" sz="2400" dirty="0"/>
          </a:p>
          <a:p>
            <a:r>
              <a:rPr lang="en-US" altLang="zh-CN" sz="2400" dirty="0"/>
              <a:t>     int a = 1;</a:t>
            </a:r>
            <a:endParaRPr lang="en-US" altLang="zh-CN" sz="2400" dirty="0"/>
          </a:p>
          <a:p>
            <a:r>
              <a:rPr lang="en-US" altLang="zh-CN" sz="2400" dirty="0"/>
              <a:t>     double b = 2.0;</a:t>
            </a:r>
            <a:endParaRPr lang="en-US" altLang="zh-CN" sz="2400" dirty="0"/>
          </a:p>
          <a:p>
            <a:r>
              <a:rPr lang="en-US" altLang="zh-CN" sz="2400" dirty="0"/>
              <a:t>     fun();</a:t>
            </a:r>
            <a:endParaRPr lang="en-US" altLang="zh-CN" sz="2400" dirty="0"/>
          </a:p>
          <a:p>
            <a:r>
              <a:rPr lang="en-US" altLang="zh-CN" sz="2400" dirty="0"/>
              <a:t>     …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函数调用的执行过程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箭头: 五边形 3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27449" y="3873851"/>
            <a:ext cx="6858000" cy="2590800"/>
            <a:chOff x="1676400" y="2209800"/>
            <a:chExt cx="6858000" cy="2590800"/>
          </a:xfrm>
        </p:grpSpPr>
        <p:sp>
          <p:nvSpPr>
            <p:cNvPr id="337924" name="Text Box 4"/>
            <p:cNvSpPr txBox="1">
              <a:spLocks noChangeArrowheads="1"/>
            </p:cNvSpPr>
            <p:nvPr/>
          </p:nvSpPr>
          <p:spPr bwMode="auto">
            <a:xfrm>
              <a:off x="1676400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main{}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>
                  <a:latin typeface="Times New Roman" panose="02020603050405020304" pitchFamily="18" charset="0"/>
                </a:rPr>
                <a:t>fun1()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结束</a:t>
              </a:r>
              <a:endParaRPr lang="zh-CN" altLang="en-US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4268788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fun1()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调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fun2()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 dirty="0">
                  <a:latin typeface="Times New Roman" panose="02020603050405020304" pitchFamily="18" charset="0"/>
                </a:rPr>
                <a:t>返回</a:t>
              </a:r>
              <a:endParaRPr lang="zh-CN" altLang="en-US" sz="2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6861175" y="2209800"/>
              <a:ext cx="1673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fun2()</a:t>
              </a: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latin typeface="Times New Roman" panose="02020603050405020304" pitchFamily="18" charset="0"/>
                </a:rPr>
                <a:t>返回</a:t>
              </a:r>
              <a:endParaRPr lang="zh-CN" altLang="en-US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27" name="Line 7"/>
            <p:cNvSpPr>
              <a:spLocks noChangeShapeType="1"/>
            </p:cNvSpPr>
            <p:nvPr/>
          </p:nvSpPr>
          <p:spPr bwMode="auto">
            <a:xfrm>
              <a:off x="2179638" y="2782888"/>
              <a:ext cx="0" cy="550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28" name="Line 8"/>
            <p:cNvSpPr>
              <a:spLocks noChangeShapeType="1"/>
            </p:cNvSpPr>
            <p:nvPr/>
          </p:nvSpPr>
          <p:spPr bwMode="auto">
            <a:xfrm>
              <a:off x="2179638" y="3700463"/>
              <a:ext cx="0" cy="549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29" name="Line 9"/>
            <p:cNvSpPr>
              <a:spLocks noChangeShapeType="1"/>
            </p:cNvSpPr>
            <p:nvPr/>
          </p:nvSpPr>
          <p:spPr bwMode="auto">
            <a:xfrm flipV="1">
              <a:off x="3167063" y="2743200"/>
              <a:ext cx="1100137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0" name="Line 10"/>
            <p:cNvSpPr>
              <a:spLocks noChangeShapeType="1"/>
            </p:cNvSpPr>
            <p:nvPr/>
          </p:nvSpPr>
          <p:spPr bwMode="auto">
            <a:xfrm flipH="1" flipV="1">
              <a:off x="3082925" y="3630613"/>
              <a:ext cx="1184275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1" name="Line 11"/>
            <p:cNvSpPr>
              <a:spLocks noChangeShapeType="1"/>
            </p:cNvSpPr>
            <p:nvPr/>
          </p:nvSpPr>
          <p:spPr bwMode="auto">
            <a:xfrm>
              <a:off x="4819650" y="2782888"/>
              <a:ext cx="0" cy="550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2" name="Line 12"/>
            <p:cNvSpPr>
              <a:spLocks noChangeShapeType="1"/>
            </p:cNvSpPr>
            <p:nvPr/>
          </p:nvSpPr>
          <p:spPr bwMode="auto">
            <a:xfrm>
              <a:off x="4819650" y="3700463"/>
              <a:ext cx="0" cy="549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V="1">
              <a:off x="5665788" y="2667000"/>
              <a:ext cx="1268412" cy="803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7297738" y="27828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 flipH="1" flipV="1">
              <a:off x="5707063" y="3665538"/>
              <a:ext cx="1150937" cy="754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36" name="Text Box 16"/>
            <p:cNvSpPr txBox="1">
              <a:spLocks noChangeArrowheads="1"/>
            </p:cNvSpPr>
            <p:nvPr/>
          </p:nvSpPr>
          <p:spPr bwMode="auto">
            <a:xfrm>
              <a:off x="1752600" y="2801938"/>
              <a:ext cx="322263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①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37" name="Text Box 17"/>
            <p:cNvSpPr txBox="1">
              <a:spLocks noChangeArrowheads="1"/>
            </p:cNvSpPr>
            <p:nvPr/>
          </p:nvSpPr>
          <p:spPr bwMode="auto">
            <a:xfrm>
              <a:off x="3409950" y="2755900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②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38" name="Text Box 18"/>
            <p:cNvSpPr txBox="1">
              <a:spLocks noChangeArrowheads="1"/>
            </p:cNvSpPr>
            <p:nvPr/>
          </p:nvSpPr>
          <p:spPr bwMode="auto">
            <a:xfrm>
              <a:off x="4900613" y="27781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③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4860925" y="37179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⑦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5969000" y="277812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④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41" name="Text Box 21"/>
            <p:cNvSpPr txBox="1">
              <a:spLocks noChangeArrowheads="1"/>
            </p:cNvSpPr>
            <p:nvPr/>
          </p:nvSpPr>
          <p:spPr bwMode="auto">
            <a:xfrm>
              <a:off x="7339013" y="3236913"/>
              <a:ext cx="301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⑤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6089650" y="401637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⑥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3470275" y="4016375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⑧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7944" name="Text Box 24"/>
            <p:cNvSpPr txBox="1">
              <a:spLocks noChangeArrowheads="1"/>
            </p:cNvSpPr>
            <p:nvPr/>
          </p:nvSpPr>
          <p:spPr bwMode="auto">
            <a:xfrm>
              <a:off x="1752600" y="3695700"/>
              <a:ext cx="301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⑨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80515" y="90561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函数嵌套调用的执行过程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3" name="箭头: 五边形 3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284" y="1919194"/>
            <a:ext cx="2577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void fun2(void){</a:t>
            </a:r>
            <a:endParaRPr lang="en-US" altLang="zh-CN" sz="2400" dirty="0"/>
          </a:p>
          <a:p>
            <a:r>
              <a:rPr lang="en-US" altLang="zh-CN" sz="2400" dirty="0"/>
              <a:t>    …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int fun1(void){</a:t>
            </a:r>
            <a:endParaRPr lang="en-US" altLang="zh-CN" sz="2400" dirty="0"/>
          </a:p>
          <a:p>
            <a:r>
              <a:rPr lang="en-US" altLang="zh-CN" sz="2400" dirty="0"/>
              <a:t>    fun2();</a:t>
            </a:r>
            <a:endParaRPr lang="en-US" altLang="zh-CN" sz="2400" dirty="0"/>
          </a:p>
          <a:p>
            <a:r>
              <a:rPr lang="en-US" altLang="zh-CN" sz="2400" dirty="0"/>
              <a:t>    …</a:t>
            </a:r>
            <a:endParaRPr lang="en-US" altLang="zh-CN" sz="2400" dirty="0"/>
          </a:p>
          <a:p>
            <a:r>
              <a:rPr lang="en-US" altLang="zh-CN" sz="2400" dirty="0"/>
              <a:t>return 1;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151591" y="1919194"/>
            <a:ext cx="207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altLang="zh-CN" sz="2400" dirty="0"/>
              <a:t>void main(void){</a:t>
            </a:r>
            <a:endParaRPr lang="en-US" altLang="zh-CN" sz="2400" dirty="0"/>
          </a:p>
          <a:p>
            <a:r>
              <a:rPr lang="en-US" altLang="zh-CN" sz="2400" dirty="0"/>
              <a:t>    fun1();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96067" y="9056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函数嵌套调用举例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箭头: 五边形 3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3743" y="2272418"/>
            <a:ext cx="6092264" cy="2498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3-7</a:t>
            </a:r>
            <a:r>
              <a:rPr lang="zh-CN" altLang="en-US" dirty="0"/>
              <a:t>：计算平方和</a:t>
            </a:r>
            <a:endParaRPr lang="en-US" altLang="zh-CN" dirty="0"/>
          </a:p>
          <a:p>
            <a:r>
              <a:rPr lang="zh-CN" altLang="en-US" dirty="0"/>
              <a:t>思想：定义</a:t>
            </a:r>
            <a:r>
              <a:rPr lang="en-US" altLang="zh-CN" dirty="0"/>
              <a:t>fun2</a:t>
            </a:r>
            <a:r>
              <a:rPr lang="zh-CN" altLang="en-US" dirty="0"/>
              <a:t>计算平方；定义</a:t>
            </a:r>
            <a:r>
              <a:rPr lang="en-US" altLang="zh-CN" dirty="0"/>
              <a:t>fun1</a:t>
            </a:r>
            <a:r>
              <a:rPr lang="zh-CN" altLang="en-US" dirty="0"/>
              <a:t>计算平方和，调用</a:t>
            </a:r>
            <a:r>
              <a:rPr lang="en-US" altLang="zh-CN" dirty="0"/>
              <a:t>fun2</a:t>
            </a:r>
            <a:r>
              <a:rPr lang="zh-CN" altLang="en-US" dirty="0"/>
              <a:t>计算；主函数调用</a:t>
            </a:r>
            <a:r>
              <a:rPr lang="en-US" altLang="zh-CN" dirty="0"/>
              <a:t>fun1</a:t>
            </a:r>
            <a:r>
              <a:rPr lang="zh-CN" altLang="en-US" dirty="0"/>
              <a:t>，并加入输入，输出。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467600" cy="9906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bg1"/>
                </a:solidFill>
              </a:rPr>
              <a:t>例</a:t>
            </a:r>
            <a:r>
              <a:rPr lang="en-US" altLang="zh-CN" sz="4000">
                <a:solidFill>
                  <a:schemeClr val="bg1"/>
                </a:solidFill>
              </a:rPr>
              <a:t>3-6 </a:t>
            </a:r>
            <a:r>
              <a:rPr lang="zh-CN" altLang="en-US" sz="4000">
                <a:solidFill>
                  <a:schemeClr val="bg1"/>
                </a:solidFill>
              </a:rPr>
              <a:t>输入两个整数，求平方和。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43" y="929253"/>
            <a:ext cx="4723646" cy="4996240"/>
          </a:xfrm>
          <a:noFill/>
        </p:spPr>
        <p:txBody>
          <a:bodyPr wrap="square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using namespace std;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void main(void)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int fun1(int </a:t>
            </a:r>
            <a:r>
              <a:rPr lang="en-US" altLang="zh-CN" dirty="0" err="1"/>
              <a:t>x,int</a:t>
            </a:r>
            <a:r>
              <a:rPr lang="en-US" altLang="zh-CN" dirty="0"/>
              <a:t> y);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的平方和：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          &lt;&lt;fun1(</a:t>
            </a:r>
            <a:r>
              <a:rPr lang="en-US" altLang="zh-CN" dirty="0" err="1"/>
              <a:t>a,b</a:t>
            </a:r>
            <a:r>
              <a:rPr lang="en-US" altLang="zh-CN" dirty="0"/>
              <a:t>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065" y="495678"/>
            <a:ext cx="7543800" cy="6156557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int fun1(int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int fun2(int m);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return (fun2(x)+fun2(y));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 defTabSz="457200">
              <a:buNone/>
            </a:pP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int fun2(int m)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return (m*m);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 defTabSz="457200">
              <a:buNone/>
            </a:pPr>
            <a:endParaRPr lang="en-US" altLang="zh-CN" dirty="0"/>
          </a:p>
          <a:p>
            <a:pPr marL="0" indent="0" defTabSz="457200">
              <a:buNone/>
            </a:pPr>
            <a:endParaRPr lang="en-US" altLang="zh-CN" dirty="0"/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CE1EC0-8B12-4AC2-9D1D-2527B1D9202A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1965" y="4273298"/>
            <a:ext cx="3839423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zh-CN" altLang="en-US" dirty="0"/>
          </a:p>
          <a:p>
            <a:r>
              <a:rPr lang="en-US" altLang="zh-CN" dirty="0"/>
              <a:t>3 4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的平方和：</a:t>
            </a:r>
            <a:r>
              <a:rPr lang="en-US" altLang="zh-CN" dirty="0"/>
              <a:t>25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4636"/>
            <a:ext cx="8229600" cy="42523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定义：函数直接或间接地调用自身，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6634" y="6143949"/>
            <a:ext cx="1941557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直接调用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680392" y="6143949"/>
            <a:ext cx="1941557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间接调用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945" y="2538730"/>
            <a:ext cx="3739515" cy="350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</a:rPr>
              <a:t>int  test(int  x){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int   y;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y=test(x);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return (2*y);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}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0915" y="2426970"/>
            <a:ext cx="3739515" cy="372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olidFill>
                  <a:schemeClr val="tx1"/>
                </a:solidFill>
              </a:rPr>
              <a:t>int first(int x){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int b;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b=second(x);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return(2*b);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}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int second(int y){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int a;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a=first(y);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	return(2*a);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}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95" y="1904636"/>
            <a:ext cx="7564855" cy="48015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应用场景：一个问题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可以在分解为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最简单）是已知的。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7096" y="3277004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2" idx="2"/>
            <a:endCxn id="3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7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8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 flipH="1">
            <a:off x="1889203" y="3020688"/>
            <a:ext cx="1004972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1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5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2"/>
            <a:endCxn id="26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75" name="矩形 344074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4077" name="直接箭头连接符 344076"/>
          <p:cNvCxnSpPr>
            <a:stCxn id="344075" idx="1"/>
            <a:endCxn id="27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78" name="矩形 344077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079" name="文本框 344078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4083" name="直接箭头连接符 344082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86" name="文本框 344085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递归调用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7096" y="3277004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89203" y="3020688"/>
            <a:ext cx="1004972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884" y="250049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(n-1)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2588" y="3277004"/>
            <a:ext cx="618722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(n-2)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921991" y="2210886"/>
            <a:ext cx="995311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51949" y="3020688"/>
            <a:ext cx="104222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5143" y="599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61387" y="1950787"/>
            <a:ext cx="2318799" cy="2059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1337517" y="4085897"/>
            <a:ext cx="2345262" cy="2162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27428" y="55186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回归（归）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05398" y="2508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递推（递）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833506" y="1393272"/>
                <a:ext cx="4703274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)!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06" y="1393272"/>
                <a:ext cx="4703274" cy="916148"/>
              </a:xfrm>
              <a:prstGeom prst="rect">
                <a:avLst/>
              </a:prstGeom>
              <a:blipFill rotWithShape="1">
                <a:blip r:embed="rId1"/>
                <a:stretch>
                  <a:fillRect l="-11" t="-9" r="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0" name="箭头: 五边形 1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819630" y="26415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18" y="1713580"/>
            <a:ext cx="5606432" cy="2796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0" y="4796971"/>
            <a:ext cx="4912258" cy="1785484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821536" y="2630000"/>
            <a:ext cx="1379036" cy="7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879593" y="5112983"/>
            <a:ext cx="1379036" cy="73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"/>
            <a:ext cx="7696200" cy="640080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457200">
              <a:buNone/>
            </a:pPr>
            <a:r>
              <a:rPr lang="en-US" altLang="zh-CN" dirty="0"/>
              <a:t>#include &lt;iostream&gt;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using namespace std;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long fac(int n)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long f;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if (n&lt;0) 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&lt;&lt;"n&lt;0,data error!"&lt;&lt;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else if (n==0) f=1;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else f=fac(n-1)*n;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  return(f);</a:t>
            </a:r>
            <a:endParaRPr lang="en-US" altLang="zh-CN" dirty="0"/>
          </a:p>
          <a:p>
            <a:pPr marL="0" indent="0" defTabSz="45720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110BA66-297B-4D68-9C66-33A0719371F0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42900"/>
            <a:ext cx="7543800" cy="61722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long fac(int n);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int n;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long y;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&lt;&lt;"Enter a positive integer:";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y=fac(n);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&lt;&lt;n&lt;&lt;"!="&lt;&lt;y&lt;&lt;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D3C531F-3FDF-492F-BF37-A28909CDA7F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1303" y="1046560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zh-CN" altLang="en-US" dirty="0"/>
          </a:p>
          <a:p>
            <a:r>
              <a:rPr lang="en-US" altLang="zh-CN" dirty="0"/>
              <a:t>Enter a positive integer:8</a:t>
            </a:r>
            <a:endParaRPr lang="en-US" altLang="zh-CN" dirty="0"/>
          </a:p>
          <a:p>
            <a:r>
              <a:rPr lang="en-US" altLang="zh-CN" dirty="0"/>
              <a:t>8!=40320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/>
          <p:cNvSpPr/>
          <p:nvPr/>
        </p:nvSpPr>
        <p:spPr>
          <a:xfrm rot="2059737">
            <a:off x="267244" y="3765022"/>
            <a:ext cx="6270144" cy="1620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4E7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8771" y="895882"/>
            <a:ext cx="7119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 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分治法（函数调用）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7094" y="3277004"/>
            <a:ext cx="54421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40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25840" y="3277003"/>
            <a:ext cx="621471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1822" y="454077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08784" y="533544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889202" y="3020688"/>
            <a:ext cx="1004973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726150" y="3020688"/>
            <a:ext cx="1680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742401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880891" y="506096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2554" y="327678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21" idx="2"/>
            <a:endCxn id="49" idx="0"/>
          </p:cNvCxnSpPr>
          <p:nvPr/>
        </p:nvCxnSpPr>
        <p:spPr>
          <a:xfrm flipH="1">
            <a:off x="1024661" y="3020688"/>
            <a:ext cx="1869514" cy="25609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20342" y="5604655"/>
            <a:ext cx="3671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相同：叶子节点可直接实现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46873" y="2112250"/>
            <a:ext cx="3671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有无主脉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其他部分是否有规律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161309" y="1982709"/>
            <a:ext cx="4950942" cy="34656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4381" y="2128107"/>
            <a:ext cx="1345779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853" y="2937910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3600" y="2937909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1254" y="2937909"/>
            <a:ext cx="1345779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7065" y="3714422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80812" y="3714421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88467" y="3714421"/>
            <a:ext cx="1345778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更简单）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7283" y="4947223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81030" y="4947222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8685" y="4947222"/>
            <a:ext cx="1043957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34245" y="5741893"/>
            <a:ext cx="544214" cy="520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97992" y="5741892"/>
            <a:ext cx="544214" cy="520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05647" y="5741892"/>
            <a:ext cx="1288923" cy="52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2" idx="2"/>
            <a:endCxn id="3" idx="0"/>
          </p:cNvCxnSpPr>
          <p:nvPr/>
        </p:nvCxnSpPr>
        <p:spPr>
          <a:xfrm flipH="1">
            <a:off x="521960" y="2648304"/>
            <a:ext cx="995311" cy="289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7" idx="0"/>
          </p:cNvCxnSpPr>
          <p:nvPr/>
        </p:nvCxnSpPr>
        <p:spPr>
          <a:xfrm flipH="1">
            <a:off x="1285707" y="2648304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8" idx="0"/>
          </p:cNvCxnSpPr>
          <p:nvPr/>
        </p:nvCxnSpPr>
        <p:spPr>
          <a:xfrm>
            <a:off x="1517271" y="2648304"/>
            <a:ext cx="976873" cy="289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 flipH="1">
            <a:off x="1489172" y="3458106"/>
            <a:ext cx="1004972" cy="2563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0" idx="0"/>
          </p:cNvCxnSpPr>
          <p:nvPr/>
        </p:nvCxnSpPr>
        <p:spPr>
          <a:xfrm flipH="1">
            <a:off x="2252919" y="3458106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1" idx="0"/>
          </p:cNvCxnSpPr>
          <p:nvPr/>
        </p:nvCxnSpPr>
        <p:spPr>
          <a:xfrm>
            <a:off x="2494144" y="3458106"/>
            <a:ext cx="967212" cy="2563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5" idx="0"/>
          </p:cNvCxnSpPr>
          <p:nvPr/>
        </p:nvCxnSpPr>
        <p:spPr>
          <a:xfrm flipH="1">
            <a:off x="4406352" y="5467419"/>
            <a:ext cx="904312" cy="27447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2"/>
            <a:endCxn id="26" idx="0"/>
          </p:cNvCxnSpPr>
          <p:nvPr/>
        </p:nvCxnSpPr>
        <p:spPr>
          <a:xfrm flipH="1">
            <a:off x="5170099" y="546741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28750" y="546741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73375" y="4311175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75" name="矩形 344074"/>
          <p:cNvSpPr/>
          <p:nvPr/>
        </p:nvSpPr>
        <p:spPr>
          <a:xfrm>
            <a:off x="7534635" y="574189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4077" name="直接箭头连接符 344076"/>
          <p:cNvCxnSpPr>
            <a:stCxn id="344075" idx="1"/>
            <a:endCxn id="27" idx="3"/>
          </p:cNvCxnSpPr>
          <p:nvPr/>
        </p:nvCxnSpPr>
        <p:spPr>
          <a:xfrm flipH="1">
            <a:off x="6994570" y="600199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078" name="矩形 344077"/>
          <p:cNvSpPr/>
          <p:nvPr/>
        </p:nvSpPr>
        <p:spPr>
          <a:xfrm>
            <a:off x="5636550" y="560465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079" name="文本框 344078"/>
          <p:cNvSpPr txBox="1"/>
          <p:nvPr/>
        </p:nvSpPr>
        <p:spPr>
          <a:xfrm>
            <a:off x="6710604" y="6399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213" y="5322091"/>
            <a:ext cx="3671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下一层主元素的输入比上一层简单，最终导致主元素可直接实现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46583" y="1621718"/>
            <a:ext cx="3931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不同层主元素的输入与输出关系不变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不同层元素间的关系不变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不同层附元素的输入与输出关系不变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上层主元素输入与下一层主元素（和附元素）输入关系不变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943320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：用递归法计算从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个人中选择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个人组成一个委员会的不同组合数。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个人里选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个人的组合数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时，组合数为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k,n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374" y="2500492"/>
            <a:ext cx="113072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f(k,n-1)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3631" y="2500491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1285" y="2500491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f(k-1,n-1)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7428" y="3277004"/>
            <a:ext cx="1133882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f(k-1,n-1)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0843" y="3277003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8498" y="3277003"/>
            <a:ext cx="1345778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f(k-2,n-2)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74309" y="4540773"/>
            <a:ext cx="96172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55569" y="45407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3205" y="5338485"/>
            <a:ext cx="104979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628736" y="2210886"/>
            <a:ext cx="1288566" cy="28960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 flipH="1">
            <a:off x="1685738" y="2210886"/>
            <a:ext cx="231564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1" idx="0"/>
          </p:cNvCxnSpPr>
          <p:nvPr/>
        </p:nvCxnSpPr>
        <p:spPr>
          <a:xfrm>
            <a:off x="1917302" y="2210886"/>
            <a:ext cx="976873" cy="28960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2" idx="0"/>
          </p:cNvCxnSpPr>
          <p:nvPr/>
        </p:nvCxnSpPr>
        <p:spPr>
          <a:xfrm flipH="1">
            <a:off x="1594369" y="3020688"/>
            <a:ext cx="129980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3" idx="0"/>
          </p:cNvCxnSpPr>
          <p:nvPr/>
        </p:nvCxnSpPr>
        <p:spPr>
          <a:xfrm flipH="1">
            <a:off x="2652950" y="3020688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  <a:endCxn id="24" idx="0"/>
          </p:cNvCxnSpPr>
          <p:nvPr/>
        </p:nvCxnSpPr>
        <p:spPr>
          <a:xfrm>
            <a:off x="2894175" y="3020688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  <a:endCxn id="28" idx="0"/>
          </p:cNvCxnSpPr>
          <p:nvPr/>
        </p:nvCxnSpPr>
        <p:spPr>
          <a:xfrm flipH="1">
            <a:off x="4628102" y="5060969"/>
            <a:ext cx="1157101" cy="2775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346420" y="3851840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51118" y="59928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:k=0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94563" y="3821197"/>
            <a:ext cx="1299806" cy="2563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1353144" y="3821197"/>
            <a:ext cx="241225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594369" y="3821197"/>
            <a:ext cx="967212" cy="256315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032732" y="4170054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71176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429970" y="5338485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63" idx="3"/>
            <a:endCxn id="28" idx="1"/>
          </p:cNvCxnSpPr>
          <p:nvPr/>
        </p:nvCxnSpPr>
        <p:spPr>
          <a:xfrm>
            <a:off x="3416798" y="5598584"/>
            <a:ext cx="686407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832568" y="599107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:k=n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3729698" y="1819583"/>
                <a:ext cx="5322770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98" y="1819583"/>
                <a:ext cx="5322770" cy="1074910"/>
              </a:xfrm>
              <a:prstGeom prst="rect">
                <a:avLst/>
              </a:prstGeom>
              <a:blipFill rotWithShape="1">
                <a:blip r:embed="rId1"/>
                <a:stretch>
                  <a:fillRect l="-6" t="-29" r="10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506" y="371946"/>
            <a:ext cx="7467600" cy="63246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int comm(int n, int k);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&gt;&gt;n&gt;&gt;k;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&lt;&lt;comm(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comm(int n, int k)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if (  k&gt;n  )     return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else if(  n==k||k==0  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1;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else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 comm(n-1,k)+comm(n-1,k-1)  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2A37E5-A0DD-408D-B6E0-7F3EE58C22CF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306" y="1600200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15 8</a:t>
            </a:r>
            <a:endParaRPr lang="en-US" altLang="zh-CN" dirty="0"/>
          </a:p>
          <a:p>
            <a:r>
              <a:rPr lang="en-US" altLang="zh-CN" dirty="0"/>
              <a:t>8568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3-10</a:t>
            </a:r>
            <a:r>
              <a:rPr lang="zh-CN" altLang="en-US">
                <a:solidFill>
                  <a:schemeClr val="bg1"/>
                </a:solidFill>
              </a:rPr>
              <a:t>汉诺塔问题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汉诺塔：有三根针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个盘子，大的在下，小的在上，要求把这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针，在移动过程中可以借助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针，每次只允许移动一个盘，且在移动过程中在三根针上都保持大盘在下，小盘在上。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6357" name="Group 5"/>
          <p:cNvGrpSpPr/>
          <p:nvPr/>
        </p:nvGrpSpPr>
        <p:grpSpPr bwMode="auto">
          <a:xfrm>
            <a:off x="1828800" y="4340229"/>
            <a:ext cx="5486400" cy="1987552"/>
            <a:chOff x="1152" y="2734"/>
            <a:chExt cx="3456" cy="1252"/>
          </a:xfrm>
        </p:grpSpPr>
        <p:sp>
          <p:nvSpPr>
            <p:cNvPr id="356358" name="Line 6"/>
            <p:cNvSpPr>
              <a:spLocks noChangeShapeType="1"/>
            </p:cNvSpPr>
            <p:nvPr/>
          </p:nvSpPr>
          <p:spPr bwMode="auto">
            <a:xfrm>
              <a:off x="1152" y="3632"/>
              <a:ext cx="855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59" name="Line 7"/>
            <p:cNvSpPr>
              <a:spLocks noChangeShapeType="1"/>
            </p:cNvSpPr>
            <p:nvPr/>
          </p:nvSpPr>
          <p:spPr bwMode="auto">
            <a:xfrm>
              <a:off x="2541" y="3632"/>
              <a:ext cx="784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0" name="Line 8"/>
            <p:cNvSpPr>
              <a:spLocks noChangeShapeType="1"/>
            </p:cNvSpPr>
            <p:nvPr/>
          </p:nvSpPr>
          <p:spPr bwMode="auto">
            <a:xfrm>
              <a:off x="3824" y="3632"/>
              <a:ext cx="784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1" name="Line 9"/>
            <p:cNvSpPr>
              <a:spLocks noChangeShapeType="1"/>
            </p:cNvSpPr>
            <p:nvPr/>
          </p:nvSpPr>
          <p:spPr bwMode="auto">
            <a:xfrm flipV="1">
              <a:off x="1579" y="2775"/>
              <a:ext cx="0" cy="85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2" name="Line 10"/>
            <p:cNvSpPr>
              <a:spLocks noChangeShapeType="1"/>
            </p:cNvSpPr>
            <p:nvPr/>
          </p:nvSpPr>
          <p:spPr bwMode="auto">
            <a:xfrm flipV="1">
              <a:off x="2934" y="2734"/>
              <a:ext cx="0" cy="89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3" name="Line 11"/>
            <p:cNvSpPr>
              <a:spLocks noChangeShapeType="1"/>
            </p:cNvSpPr>
            <p:nvPr/>
          </p:nvSpPr>
          <p:spPr bwMode="auto">
            <a:xfrm flipV="1">
              <a:off x="4181" y="2734"/>
              <a:ext cx="0" cy="89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4" name="Line 12"/>
            <p:cNvSpPr>
              <a:spLocks noChangeShapeType="1"/>
            </p:cNvSpPr>
            <p:nvPr/>
          </p:nvSpPr>
          <p:spPr bwMode="auto">
            <a:xfrm>
              <a:off x="1294" y="3510"/>
              <a:ext cx="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5" name="Line 13"/>
            <p:cNvSpPr>
              <a:spLocks noChangeShapeType="1"/>
            </p:cNvSpPr>
            <p:nvPr/>
          </p:nvSpPr>
          <p:spPr bwMode="auto">
            <a:xfrm>
              <a:off x="1294" y="3510"/>
              <a:ext cx="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366" name="Rectangle 14"/>
            <p:cNvSpPr>
              <a:spLocks noChangeArrowheads="1"/>
            </p:cNvSpPr>
            <p:nvPr/>
          </p:nvSpPr>
          <p:spPr bwMode="auto">
            <a:xfrm>
              <a:off x="1259" y="3510"/>
              <a:ext cx="677" cy="12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7" name="Rectangle 15"/>
            <p:cNvSpPr>
              <a:spLocks noChangeArrowheads="1"/>
            </p:cNvSpPr>
            <p:nvPr/>
          </p:nvSpPr>
          <p:spPr bwMode="auto">
            <a:xfrm>
              <a:off x="1330" y="3387"/>
              <a:ext cx="499" cy="123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8" name="Rectangle 16"/>
            <p:cNvSpPr>
              <a:spLocks noChangeArrowheads="1"/>
            </p:cNvSpPr>
            <p:nvPr/>
          </p:nvSpPr>
          <p:spPr bwMode="auto">
            <a:xfrm>
              <a:off x="1401" y="3265"/>
              <a:ext cx="321" cy="12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1473" y="3142"/>
              <a:ext cx="214" cy="123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1544" y="3060"/>
              <a:ext cx="71" cy="82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6371" name="Text Box 19"/>
            <p:cNvSpPr txBox="1">
              <a:spLocks noChangeArrowheads="1"/>
            </p:cNvSpPr>
            <p:nvPr/>
          </p:nvSpPr>
          <p:spPr bwMode="auto">
            <a:xfrm>
              <a:off x="1401" y="3734"/>
              <a:ext cx="429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372" name="Text Box 20"/>
            <p:cNvSpPr txBox="1">
              <a:spLocks noChangeArrowheads="1"/>
            </p:cNvSpPr>
            <p:nvPr/>
          </p:nvSpPr>
          <p:spPr bwMode="auto">
            <a:xfrm>
              <a:off x="2755" y="3734"/>
              <a:ext cx="428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4039" y="3734"/>
              <a:ext cx="390" cy="25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6969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箭头: 五边形 27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458200" cy="5638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针可以分解为下面三个步骤：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个盘子移到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针上（借助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针上剩下的一个盘子移到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针上（借助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事实上，上面三个步骤包含两种操作：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①将多个盘子从一个针移到另一个针上，这是一个递归的过程。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个盘子从一个针上移到另一针上。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6436" y="905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函数递归调用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51717" y="1002360"/>
            <a:ext cx="7564855" cy="480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3-9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4412" y="1690689"/>
            <a:ext cx="1345779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n,A,B,C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373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f(n-1,A,C,B)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07664" y="2484438"/>
            <a:ext cx="54193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3224" y="4540772"/>
            <a:ext cx="1043957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7253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8018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8" idx="2"/>
            <a:endCxn id="19" idx="0"/>
          </p:cNvCxnSpPr>
          <p:nvPr/>
        </p:nvCxnSpPr>
        <p:spPr>
          <a:xfrm flipH="1">
            <a:off x="828871" y="2210886"/>
            <a:ext cx="1088431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0" idx="0"/>
          </p:cNvCxnSpPr>
          <p:nvPr/>
        </p:nvCxnSpPr>
        <p:spPr>
          <a:xfrm>
            <a:off x="1917302" y="2210886"/>
            <a:ext cx="161329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65" idx="0"/>
          </p:cNvCxnSpPr>
          <p:nvPr/>
        </p:nvCxnSpPr>
        <p:spPr>
          <a:xfrm>
            <a:off x="1917302" y="2210886"/>
            <a:ext cx="39128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70" idx="0"/>
          </p:cNvCxnSpPr>
          <p:nvPr/>
        </p:nvCxnSpPr>
        <p:spPr>
          <a:xfrm flipH="1">
            <a:off x="1845925" y="3000775"/>
            <a:ext cx="3827599" cy="39369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5" idx="2"/>
            <a:endCxn id="71" idx="0"/>
          </p:cNvCxnSpPr>
          <p:nvPr/>
        </p:nvCxnSpPr>
        <p:spPr>
          <a:xfrm flipH="1">
            <a:off x="3095685" y="3004635"/>
            <a:ext cx="2734507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5" idx="2"/>
            <a:endCxn id="73" idx="0"/>
          </p:cNvCxnSpPr>
          <p:nvPr/>
        </p:nvCxnSpPr>
        <p:spPr>
          <a:xfrm flipH="1">
            <a:off x="4369239" y="3004635"/>
            <a:ext cx="1460953" cy="384564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2"/>
          </p:cNvCxnSpPr>
          <p:nvPr/>
        </p:nvCxnSpPr>
        <p:spPr>
          <a:xfrm flipH="1">
            <a:off x="4628102" y="5060969"/>
            <a:ext cx="1157101" cy="277516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9" idx="0"/>
          </p:cNvCxnSpPr>
          <p:nvPr/>
        </p:nvCxnSpPr>
        <p:spPr>
          <a:xfrm flipH="1">
            <a:off x="5644638" y="5060969"/>
            <a:ext cx="14056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289" y="5060969"/>
            <a:ext cx="1043957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126748" y="3850409"/>
            <a:ext cx="768159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09174" y="5335442"/>
            <a:ext cx="986828" cy="520197"/>
          </a:xfrm>
          <a:prstGeom prst="rect">
            <a:avLst/>
          </a:prstGeom>
          <a:solidFill>
            <a:srgbClr val="1F4E79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  <a:endCxn id="30" idx="3"/>
          </p:cNvCxnSpPr>
          <p:nvPr/>
        </p:nvCxnSpPr>
        <p:spPr>
          <a:xfrm flipH="1">
            <a:off x="7469109" y="5595541"/>
            <a:ext cx="540065" cy="0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1089" y="5198205"/>
            <a:ext cx="2960483" cy="116638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51118" y="599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7185" y="2484438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62894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m(A,C)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64694" y="2484438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f(n-1,B,A,C)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18" idx="2"/>
            <a:endCxn id="57" idx="0"/>
          </p:cNvCxnSpPr>
          <p:nvPr/>
        </p:nvCxnSpPr>
        <p:spPr>
          <a:xfrm>
            <a:off x="1917302" y="2210886"/>
            <a:ext cx="14110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8" idx="2"/>
            <a:endCxn id="51" idx="0"/>
          </p:cNvCxnSpPr>
          <p:nvPr/>
        </p:nvCxnSpPr>
        <p:spPr>
          <a:xfrm>
            <a:off x="1917302" y="2210886"/>
            <a:ext cx="2661990" cy="27355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80427" y="3394472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f(n-2,B,C,A)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24718" y="3394472"/>
            <a:ext cx="54193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24239" y="339447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03741" y="3389199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m(B,C)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81748" y="3394472"/>
            <a:ext cx="1530995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f(n-2,A,B,C)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65" idx="2"/>
            <a:endCxn id="72" idx="0"/>
          </p:cNvCxnSpPr>
          <p:nvPr/>
        </p:nvCxnSpPr>
        <p:spPr>
          <a:xfrm flipH="1">
            <a:off x="5596346" y="3004635"/>
            <a:ext cx="233846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5" idx="2"/>
            <a:endCxn id="74" idx="0"/>
          </p:cNvCxnSpPr>
          <p:nvPr/>
        </p:nvCxnSpPr>
        <p:spPr>
          <a:xfrm>
            <a:off x="5830192" y="3004635"/>
            <a:ext cx="1017054" cy="389837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043311" y="5335442"/>
            <a:ext cx="544214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850966" y="5335442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43849" y="5335441"/>
            <a:ext cx="1288923" cy="520197"/>
          </a:xfrm>
          <a:prstGeom prst="rect">
            <a:avLst/>
          </a:prstGeom>
          <a:solidFill>
            <a:schemeClr val="bg1"/>
          </a:solidFill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27" idx="2"/>
            <a:endCxn id="91" idx="0"/>
          </p:cNvCxnSpPr>
          <p:nvPr/>
        </p:nvCxnSpPr>
        <p:spPr>
          <a:xfrm flipH="1">
            <a:off x="3315418" y="5060969"/>
            <a:ext cx="2469785" cy="274473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7" idx="2"/>
            <a:endCxn id="93" idx="0"/>
          </p:cNvCxnSpPr>
          <p:nvPr/>
        </p:nvCxnSpPr>
        <p:spPr>
          <a:xfrm flipH="1">
            <a:off x="2088311" y="5060969"/>
            <a:ext cx="3696892" cy="274472"/>
          </a:xfrm>
          <a:prstGeom prst="straightConnector1">
            <a:avLst/>
          </a:prstGeom>
          <a:ln w="28575">
            <a:solidFill>
              <a:srgbClr val="1F4E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35513"/>
            <a:ext cx="7467600" cy="4267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 name1, type2 name2, ..., typen namen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语句给出，例如：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 0;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无返回值的函数（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类型），不必写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语句，或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848600" cy="6096000"/>
          </a:xfrm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move(char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&lt;&lt;"--&gt;"&lt;&lt;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two,char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three)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void move(char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(n==1) move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one,three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(n-1,one,three,two);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move(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one,three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(n-1,two,one,three);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0127B47-8FD9-4333-9DC6-C99C533FE9F4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701" y="716732"/>
            <a:ext cx="7178645" cy="4328658"/>
          </a:xfrm>
          <a:ln w="28575"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two,char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three);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m;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&lt;&lt;"Enter the number of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diskes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&gt;&gt;m;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&lt;&lt;"the steps to moving "&lt;&lt;m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&lt;&lt;"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diskes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m,'A','B','C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E2B582-9E1F-47AE-9E14-42CE865845F8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14572" y="2249940"/>
            <a:ext cx="2913743" cy="4328659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zh-CN" altLang="en-US" dirty="0"/>
          </a:p>
          <a:p>
            <a:r>
              <a:rPr lang="en-US" altLang="zh-CN" dirty="0"/>
              <a:t>Enter the number of diskes:3</a:t>
            </a:r>
            <a:endParaRPr lang="en-US" altLang="zh-CN" dirty="0"/>
          </a:p>
          <a:p>
            <a:r>
              <a:rPr lang="en-US" altLang="zh-CN" dirty="0"/>
              <a:t>the steps to moving 3 </a:t>
            </a:r>
            <a:r>
              <a:rPr lang="en-US" altLang="zh-CN" dirty="0" err="1"/>
              <a:t>diskes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A--&gt;C</a:t>
            </a:r>
            <a:endParaRPr lang="en-US" altLang="zh-CN" dirty="0"/>
          </a:p>
          <a:p>
            <a:r>
              <a:rPr lang="en-US" altLang="zh-CN" dirty="0"/>
              <a:t>A--&gt;B</a:t>
            </a:r>
            <a:endParaRPr lang="en-US" altLang="zh-CN" dirty="0"/>
          </a:p>
          <a:p>
            <a:r>
              <a:rPr lang="en-US" altLang="zh-CN" dirty="0"/>
              <a:t>C--&gt;B</a:t>
            </a:r>
            <a:endParaRPr lang="en-US" altLang="zh-CN" dirty="0"/>
          </a:p>
          <a:p>
            <a:r>
              <a:rPr lang="en-US" altLang="zh-CN" dirty="0"/>
              <a:t>A--&gt;C</a:t>
            </a:r>
            <a:endParaRPr lang="en-US" altLang="zh-CN" dirty="0"/>
          </a:p>
          <a:p>
            <a:r>
              <a:rPr lang="en-US" altLang="zh-CN" dirty="0"/>
              <a:t>B--&gt;A</a:t>
            </a:r>
            <a:endParaRPr lang="en-US" altLang="zh-CN" dirty="0"/>
          </a:p>
          <a:p>
            <a:r>
              <a:rPr lang="en-US" altLang="zh-CN" dirty="0"/>
              <a:t>B--&gt;C</a:t>
            </a:r>
            <a:endParaRPr lang="en-US" altLang="zh-CN" dirty="0"/>
          </a:p>
          <a:p>
            <a:r>
              <a:rPr lang="en-US" altLang="zh-CN" dirty="0"/>
              <a:t>A--&gt;C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279" y="2186475"/>
            <a:ext cx="7010400" cy="3549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定义：在函数被调用时才分配形参的存储单元，使用实参始使化（直接将实参的值传递给实参）。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原则：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实参可以是常量、变量或表达式。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实参类型必须与形参相符。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传递时是传递参数值，即单向传递。</a:t>
            </a:r>
            <a:endParaRPr lang="zh-CN" altLang="en-US" sz="2400" dirty="0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655" y="1681528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）值传递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chemeClr val="bg1"/>
                </a:solidFill>
              </a:rPr>
              <a:t>函数的参数传递机制</a:t>
            </a:r>
            <a:br>
              <a:rPr lang="zh-CN" altLang="en-US" sz="3600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                  </a:t>
            </a:r>
            <a:r>
              <a:rPr lang="en-US" altLang="zh-CN" sz="3600">
                <a:solidFill>
                  <a:schemeClr val="bg1"/>
                </a:solidFill>
              </a:rPr>
              <a:t>——</a:t>
            </a:r>
            <a:r>
              <a:rPr lang="zh-CN" altLang="en-US" sz="3600">
                <a:solidFill>
                  <a:schemeClr val="bg1"/>
                </a:solidFill>
              </a:rPr>
              <a:t>参数值传递举例</a:t>
            </a:r>
            <a:endParaRPr lang="zh-CN" altLang="en-US" sz="3600">
              <a:solidFill>
                <a:schemeClr val="bg1"/>
              </a:solidFill>
            </a:endParaRPr>
          </a:p>
        </p:txBody>
      </p:sp>
      <p:grpSp>
        <p:nvGrpSpPr>
          <p:cNvPr id="368643" name="Group 3"/>
          <p:cNvGrpSpPr/>
          <p:nvPr/>
        </p:nvGrpSpPr>
        <p:grpSpPr bwMode="auto">
          <a:xfrm>
            <a:off x="1403319" y="1940251"/>
            <a:ext cx="5866614" cy="3120636"/>
            <a:chOff x="758" y="1056"/>
            <a:chExt cx="4120" cy="2717"/>
          </a:xfrm>
        </p:grpSpPr>
        <p:sp>
          <p:nvSpPr>
            <p:cNvPr id="368645" name="Rectangle 4"/>
            <p:cNvSpPr>
              <a:spLocks noChangeArrowheads="1"/>
            </p:cNvSpPr>
            <p:nvPr/>
          </p:nvSpPr>
          <p:spPr bwMode="auto">
            <a:xfrm>
              <a:off x="2027" y="2544"/>
              <a:ext cx="1012" cy="4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6" name="Rectangle 5"/>
            <p:cNvSpPr>
              <a:spLocks noChangeArrowheads="1"/>
            </p:cNvSpPr>
            <p:nvPr/>
          </p:nvSpPr>
          <p:spPr bwMode="auto">
            <a:xfrm>
              <a:off x="3803" y="2567"/>
              <a:ext cx="942" cy="3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7" name="Rectangle 6"/>
            <p:cNvSpPr>
              <a:spLocks noChangeArrowheads="1"/>
            </p:cNvSpPr>
            <p:nvPr/>
          </p:nvSpPr>
          <p:spPr bwMode="auto">
            <a:xfrm>
              <a:off x="1600" y="2578"/>
              <a:ext cx="1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8" name="Rectangle 7"/>
            <p:cNvSpPr>
              <a:spLocks noChangeArrowheads="1"/>
            </p:cNvSpPr>
            <p:nvPr/>
          </p:nvSpPr>
          <p:spPr bwMode="auto">
            <a:xfrm>
              <a:off x="3531" y="2601"/>
              <a:ext cx="2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49" name="Freeform 8"/>
            <p:cNvSpPr/>
            <p:nvPr/>
          </p:nvSpPr>
          <p:spPr bwMode="auto">
            <a:xfrm>
              <a:off x="4171" y="2398"/>
              <a:ext cx="158" cy="203"/>
            </a:xfrm>
            <a:custGeom>
              <a:avLst/>
              <a:gdLst>
                <a:gd name="T0" fmla="*/ 130 w 140"/>
                <a:gd name="T1" fmla="*/ 291 h 180"/>
                <a:gd name="T2" fmla="*/ 0 w 140"/>
                <a:gd name="T3" fmla="*/ 0 h 180"/>
                <a:gd name="T4" fmla="*/ 130 w 140"/>
                <a:gd name="T5" fmla="*/ 98 h 180"/>
                <a:gd name="T6" fmla="*/ 227 w 140"/>
                <a:gd name="T7" fmla="*/ 0 h 180"/>
                <a:gd name="T8" fmla="*/ 130 w 140"/>
                <a:gd name="T9" fmla="*/ 291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80">
                  <a:moveTo>
                    <a:pt x="80" y="180"/>
                  </a:moveTo>
                  <a:lnTo>
                    <a:pt x="0" y="0"/>
                  </a:lnTo>
                  <a:lnTo>
                    <a:pt x="80" y="60"/>
                  </a:lnTo>
                  <a:lnTo>
                    <a:pt x="140" y="0"/>
                  </a:lnTo>
                  <a:lnTo>
                    <a:pt x="8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0" name="Line 9"/>
            <p:cNvSpPr>
              <a:spLocks noChangeShapeType="1"/>
            </p:cNvSpPr>
            <p:nvPr/>
          </p:nvSpPr>
          <p:spPr bwMode="auto">
            <a:xfrm>
              <a:off x="4261" y="1904"/>
              <a:ext cx="3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1" name="Freeform 10"/>
            <p:cNvSpPr/>
            <p:nvPr/>
          </p:nvSpPr>
          <p:spPr bwMode="auto">
            <a:xfrm>
              <a:off x="2488" y="2376"/>
              <a:ext cx="157" cy="202"/>
            </a:xfrm>
            <a:custGeom>
              <a:avLst/>
              <a:gdLst>
                <a:gd name="T0" fmla="*/ 127 w 140"/>
                <a:gd name="T1" fmla="*/ 286 h 180"/>
                <a:gd name="T2" fmla="*/ 0 w 140"/>
                <a:gd name="T3" fmla="*/ 0 h 180"/>
                <a:gd name="T4" fmla="*/ 127 w 140"/>
                <a:gd name="T5" fmla="*/ 94 h 180"/>
                <a:gd name="T6" fmla="*/ 221 w 140"/>
                <a:gd name="T7" fmla="*/ 0 h 180"/>
                <a:gd name="T8" fmla="*/ 127 w 140"/>
                <a:gd name="T9" fmla="*/ 286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80">
                  <a:moveTo>
                    <a:pt x="80" y="180"/>
                  </a:moveTo>
                  <a:lnTo>
                    <a:pt x="0" y="0"/>
                  </a:lnTo>
                  <a:lnTo>
                    <a:pt x="80" y="60"/>
                  </a:lnTo>
                  <a:lnTo>
                    <a:pt x="140" y="0"/>
                  </a:lnTo>
                  <a:lnTo>
                    <a:pt x="80" y="1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2" name="Line 11"/>
            <p:cNvSpPr>
              <a:spLocks noChangeShapeType="1"/>
            </p:cNvSpPr>
            <p:nvPr/>
          </p:nvSpPr>
          <p:spPr bwMode="auto">
            <a:xfrm>
              <a:off x="2578" y="1881"/>
              <a:ext cx="3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3" name="Rectangle 12"/>
            <p:cNvSpPr>
              <a:spLocks noChangeArrowheads="1"/>
            </p:cNvSpPr>
            <p:nvPr/>
          </p:nvSpPr>
          <p:spPr bwMode="auto">
            <a:xfrm>
              <a:off x="758" y="3072"/>
              <a:ext cx="1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被调函数：</a:t>
              </a: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4" name="Rectangle 13"/>
            <p:cNvSpPr>
              <a:spLocks noChangeArrowheads="1"/>
            </p:cNvSpPr>
            <p:nvPr/>
          </p:nvSpPr>
          <p:spPr bwMode="auto">
            <a:xfrm>
              <a:off x="786" y="1075"/>
              <a:ext cx="13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主调函数：</a:t>
              </a:r>
              <a:endPara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5" name="Rectangle 14"/>
            <p:cNvSpPr>
              <a:spLocks noChangeArrowheads="1"/>
            </p:cNvSpPr>
            <p:nvPr/>
          </p:nvSpPr>
          <p:spPr bwMode="auto">
            <a:xfrm>
              <a:off x="3781" y="1600"/>
              <a:ext cx="964" cy="3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6" name="Rectangle 15"/>
            <p:cNvSpPr>
              <a:spLocks noChangeArrowheads="1"/>
            </p:cNvSpPr>
            <p:nvPr/>
          </p:nvSpPr>
          <p:spPr bwMode="auto">
            <a:xfrm>
              <a:off x="4203" y="1637"/>
              <a:ext cx="160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7" name="Rectangle 16"/>
            <p:cNvSpPr>
              <a:spLocks noChangeArrowheads="1"/>
            </p:cNvSpPr>
            <p:nvPr/>
          </p:nvSpPr>
          <p:spPr bwMode="auto">
            <a:xfrm>
              <a:off x="2007" y="1600"/>
              <a:ext cx="987" cy="3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8" name="Rectangle 17"/>
            <p:cNvSpPr>
              <a:spLocks noChangeArrowheads="1"/>
            </p:cNvSpPr>
            <p:nvPr/>
          </p:nvSpPr>
          <p:spPr bwMode="auto">
            <a:xfrm>
              <a:off x="2199" y="1659"/>
              <a:ext cx="473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2.5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59" name="Rectangle 18"/>
            <p:cNvSpPr>
              <a:spLocks noChangeArrowheads="1"/>
            </p:cNvSpPr>
            <p:nvPr/>
          </p:nvSpPr>
          <p:spPr bwMode="auto">
            <a:xfrm>
              <a:off x="1593" y="1637"/>
              <a:ext cx="1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0" name="Rectangle 19"/>
            <p:cNvSpPr>
              <a:spLocks noChangeArrowheads="1"/>
            </p:cNvSpPr>
            <p:nvPr/>
          </p:nvSpPr>
          <p:spPr bwMode="auto">
            <a:xfrm>
              <a:off x="2359" y="1056"/>
              <a:ext cx="19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 = power(A,3)</a:t>
              </a:r>
              <a:endPara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1" name="Rectangle 20"/>
            <p:cNvSpPr>
              <a:spLocks noChangeArrowheads="1"/>
            </p:cNvSpPr>
            <p:nvPr/>
          </p:nvSpPr>
          <p:spPr bwMode="auto">
            <a:xfrm>
              <a:off x="2221" y="2623"/>
              <a:ext cx="473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2.5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2" name="Rectangle 21"/>
            <p:cNvSpPr>
              <a:spLocks noChangeArrowheads="1"/>
            </p:cNvSpPr>
            <p:nvPr/>
          </p:nvSpPr>
          <p:spPr bwMode="auto">
            <a:xfrm>
              <a:off x="4181" y="2623"/>
              <a:ext cx="160" cy="3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663" name="Rectangle 22"/>
            <p:cNvSpPr>
              <a:spLocks noChangeArrowheads="1"/>
            </p:cNvSpPr>
            <p:nvPr/>
          </p:nvSpPr>
          <p:spPr bwMode="auto">
            <a:xfrm>
              <a:off x="1070" y="3408"/>
              <a:ext cx="38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power(double X, int N)</a:t>
              </a:r>
              <a:endPara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0" name="箭头: 五边形 29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 a, int b)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t=a;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a=b;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b=t;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8534400" y="647700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BD5C8CC-8DD4-434F-8BA2-B7C6448DE1D2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696200" cy="762000"/>
          </a:xfrm>
        </p:spPr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</a:rPr>
              <a:t>例</a:t>
            </a:r>
            <a:r>
              <a:rPr lang="en-US" altLang="zh-CN" sz="4400">
                <a:solidFill>
                  <a:schemeClr val="bg1"/>
                </a:solidFill>
              </a:rPr>
              <a:t>3-11 </a:t>
            </a:r>
            <a:r>
              <a:rPr lang="zh-CN" altLang="en-US" sz="4000">
                <a:solidFill>
                  <a:schemeClr val="bg1"/>
                </a:solidFill>
              </a:rPr>
              <a:t>输入两 整数交换后输出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7783"/>
            <a:ext cx="7772400" cy="6042434"/>
          </a:xfr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//void Swap(int a, int b);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x(5), y(10);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Swap(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9778" y="1385558"/>
            <a:ext cx="4572000" cy="1510157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		x=5      y=10</a:t>
            </a:r>
            <a:endParaRPr lang="en-US" altLang="zh-CN" dirty="0"/>
          </a:p>
          <a:p>
            <a:r>
              <a:rPr lang="en-US" altLang="zh-CN" dirty="0"/>
              <a:t>			x=5      y=10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6" name="Group 2"/>
          <p:cNvGrpSpPr/>
          <p:nvPr/>
        </p:nvGrpSpPr>
        <p:grpSpPr bwMode="auto">
          <a:xfrm>
            <a:off x="990600" y="228600"/>
            <a:ext cx="8077200" cy="6586538"/>
            <a:chOff x="624" y="144"/>
            <a:chExt cx="5088" cy="4149"/>
          </a:xfrm>
        </p:grpSpPr>
        <p:sp>
          <p:nvSpPr>
            <p:cNvPr id="374787" name="Text Box 3"/>
            <p:cNvSpPr txBox="1">
              <a:spLocks noChangeArrowheads="1"/>
            </p:cNvSpPr>
            <p:nvPr/>
          </p:nvSpPr>
          <p:spPr bwMode="auto">
            <a:xfrm>
              <a:off x="2619" y="1621"/>
              <a:ext cx="45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宋体" panose="02010600030101010101" pitchFamily="2" charset="-122"/>
                </a:rPr>
                <a:t>a=b;</a:t>
              </a:r>
              <a:endParaRPr kumimoji="0"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374788" name="Text Box 4"/>
            <p:cNvSpPr txBox="1">
              <a:spLocks noChangeArrowheads="1"/>
            </p:cNvSpPr>
            <p:nvPr/>
          </p:nvSpPr>
          <p:spPr bwMode="auto">
            <a:xfrm>
              <a:off x="3077" y="144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3074" y="411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0" name="Text Box 6"/>
            <p:cNvSpPr txBox="1">
              <a:spLocks noChangeArrowheads="1"/>
            </p:cNvSpPr>
            <p:nvPr/>
          </p:nvSpPr>
          <p:spPr bwMode="auto">
            <a:xfrm>
              <a:off x="3756" y="144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1" name="Text Box 7"/>
            <p:cNvSpPr txBox="1">
              <a:spLocks noChangeArrowheads="1"/>
            </p:cNvSpPr>
            <p:nvPr/>
          </p:nvSpPr>
          <p:spPr bwMode="auto">
            <a:xfrm>
              <a:off x="3753" y="411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077" y="772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3074" y="1039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4" name="Text Box 10"/>
            <p:cNvSpPr txBox="1">
              <a:spLocks noChangeArrowheads="1"/>
            </p:cNvSpPr>
            <p:nvPr/>
          </p:nvSpPr>
          <p:spPr bwMode="auto">
            <a:xfrm>
              <a:off x="3756" y="772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3753" y="1039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796" name="Line 12"/>
            <p:cNvSpPr>
              <a:spLocks noChangeShapeType="1"/>
            </p:cNvSpPr>
            <p:nvPr/>
          </p:nvSpPr>
          <p:spPr bwMode="auto">
            <a:xfrm>
              <a:off x="3340" y="365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7" name="Line 13"/>
            <p:cNvSpPr>
              <a:spLocks noChangeShapeType="1"/>
            </p:cNvSpPr>
            <p:nvPr/>
          </p:nvSpPr>
          <p:spPr bwMode="auto">
            <a:xfrm>
              <a:off x="4019" y="365"/>
              <a:ext cx="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98" name="Text Box 14"/>
            <p:cNvSpPr txBox="1">
              <a:spLocks noChangeArrowheads="1"/>
            </p:cNvSpPr>
            <p:nvPr/>
          </p:nvSpPr>
          <p:spPr bwMode="auto">
            <a:xfrm>
              <a:off x="836" y="169"/>
              <a:ext cx="184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0">
                  <a:latin typeface="Times New Roman" panose="02020603050405020304" pitchFamily="18" charset="0"/>
                </a:rPr>
                <a:t>执行主函数中的函数调用</a:t>
              </a:r>
              <a:endParaRPr kumimoji="0" lang="zh-CN" altLang="en-US" sz="1800" b="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Times New Roman" panose="02020603050405020304" pitchFamily="18" charset="0"/>
                </a:rPr>
                <a:t>Swap(x,y);</a:t>
              </a:r>
              <a:endParaRPr kumimoji="0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1167" y="1612"/>
              <a:ext cx="4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t=a;</a:t>
              </a:r>
              <a:endParaRPr kumimoji="0"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374800" name="Text Box 16"/>
            <p:cNvSpPr txBox="1">
              <a:spLocks noChangeArrowheads="1"/>
            </p:cNvSpPr>
            <p:nvPr/>
          </p:nvSpPr>
          <p:spPr bwMode="auto">
            <a:xfrm>
              <a:off x="675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1" name="Text Box 17"/>
            <p:cNvSpPr txBox="1">
              <a:spLocks noChangeArrowheads="1"/>
            </p:cNvSpPr>
            <p:nvPr/>
          </p:nvSpPr>
          <p:spPr bwMode="auto">
            <a:xfrm>
              <a:off x="672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1354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3" name="Text Box 19"/>
            <p:cNvSpPr txBox="1">
              <a:spLocks noChangeArrowheads="1"/>
            </p:cNvSpPr>
            <p:nvPr/>
          </p:nvSpPr>
          <p:spPr bwMode="auto">
            <a:xfrm>
              <a:off x="1351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675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672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1354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7" name="Text Box 23"/>
            <p:cNvSpPr txBox="1">
              <a:spLocks noChangeArrowheads="1"/>
            </p:cNvSpPr>
            <p:nvPr/>
          </p:nvSpPr>
          <p:spPr bwMode="auto">
            <a:xfrm>
              <a:off x="1351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8" name="Text Box 24"/>
            <p:cNvSpPr txBox="1">
              <a:spLocks noChangeArrowheads="1"/>
            </p:cNvSpPr>
            <p:nvPr/>
          </p:nvSpPr>
          <p:spPr bwMode="auto">
            <a:xfrm>
              <a:off x="1006" y="3149"/>
              <a:ext cx="543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09" name="Line 25"/>
            <p:cNvSpPr>
              <a:spLocks noChangeShapeType="1"/>
            </p:cNvSpPr>
            <p:nvPr/>
          </p:nvSpPr>
          <p:spPr bwMode="auto">
            <a:xfrm>
              <a:off x="1092" y="2869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0" name="Text Box 26"/>
            <p:cNvSpPr txBox="1">
              <a:spLocks noChangeArrowheads="1"/>
            </p:cNvSpPr>
            <p:nvPr/>
          </p:nvSpPr>
          <p:spPr bwMode="auto">
            <a:xfrm>
              <a:off x="777" y="3200"/>
              <a:ext cx="20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1" name="Text Box 27"/>
            <p:cNvSpPr txBox="1">
              <a:spLocks noChangeArrowheads="1"/>
            </p:cNvSpPr>
            <p:nvPr/>
          </p:nvSpPr>
          <p:spPr bwMode="auto">
            <a:xfrm>
              <a:off x="4197" y="1612"/>
              <a:ext cx="4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b=t;</a:t>
              </a:r>
              <a:endParaRPr kumimoji="0"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374812" name="Text Box 28"/>
            <p:cNvSpPr txBox="1">
              <a:spLocks noChangeArrowheads="1"/>
            </p:cNvSpPr>
            <p:nvPr/>
          </p:nvSpPr>
          <p:spPr bwMode="auto">
            <a:xfrm>
              <a:off x="3866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3" name="Text Box 29"/>
            <p:cNvSpPr txBox="1">
              <a:spLocks noChangeArrowheads="1"/>
            </p:cNvSpPr>
            <p:nvPr/>
          </p:nvSpPr>
          <p:spPr bwMode="auto">
            <a:xfrm>
              <a:off x="3863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4" name="Text Box 30"/>
            <p:cNvSpPr txBox="1">
              <a:spLocks noChangeArrowheads="1"/>
            </p:cNvSpPr>
            <p:nvPr/>
          </p:nvSpPr>
          <p:spPr bwMode="auto">
            <a:xfrm>
              <a:off x="4546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5" name="Text Box 31"/>
            <p:cNvSpPr txBox="1">
              <a:spLocks noChangeArrowheads="1"/>
            </p:cNvSpPr>
            <p:nvPr/>
          </p:nvSpPr>
          <p:spPr bwMode="auto">
            <a:xfrm>
              <a:off x="4543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6" name="Text Box 32"/>
            <p:cNvSpPr txBox="1">
              <a:spLocks noChangeArrowheads="1"/>
            </p:cNvSpPr>
            <p:nvPr/>
          </p:nvSpPr>
          <p:spPr bwMode="auto">
            <a:xfrm>
              <a:off x="3866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7" name="Text Box 33"/>
            <p:cNvSpPr txBox="1">
              <a:spLocks noChangeArrowheads="1"/>
            </p:cNvSpPr>
            <p:nvPr/>
          </p:nvSpPr>
          <p:spPr bwMode="auto">
            <a:xfrm>
              <a:off x="3863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8" name="Text Box 34"/>
            <p:cNvSpPr txBox="1">
              <a:spLocks noChangeArrowheads="1"/>
            </p:cNvSpPr>
            <p:nvPr/>
          </p:nvSpPr>
          <p:spPr bwMode="auto">
            <a:xfrm>
              <a:off x="4546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19" name="Text Box 35"/>
            <p:cNvSpPr txBox="1">
              <a:spLocks noChangeArrowheads="1"/>
            </p:cNvSpPr>
            <p:nvPr/>
          </p:nvSpPr>
          <p:spPr bwMode="auto">
            <a:xfrm>
              <a:off x="4543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0" name="Text Box 36"/>
            <p:cNvSpPr txBox="1">
              <a:spLocks noChangeArrowheads="1"/>
            </p:cNvSpPr>
            <p:nvPr/>
          </p:nvSpPr>
          <p:spPr bwMode="auto">
            <a:xfrm>
              <a:off x="4197" y="3149"/>
              <a:ext cx="544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1" name="Line 37"/>
            <p:cNvSpPr>
              <a:spLocks noChangeShapeType="1"/>
            </p:cNvSpPr>
            <p:nvPr/>
          </p:nvSpPr>
          <p:spPr bwMode="auto">
            <a:xfrm flipV="1">
              <a:off x="4641" y="2869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2" name="Text Box 38"/>
            <p:cNvSpPr txBox="1">
              <a:spLocks noChangeArrowheads="1"/>
            </p:cNvSpPr>
            <p:nvPr/>
          </p:nvSpPr>
          <p:spPr bwMode="auto">
            <a:xfrm>
              <a:off x="3968" y="3200"/>
              <a:ext cx="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3" name="Text Box 39"/>
            <p:cNvSpPr txBox="1">
              <a:spLocks noChangeArrowheads="1"/>
            </p:cNvSpPr>
            <p:nvPr/>
          </p:nvSpPr>
          <p:spPr bwMode="auto">
            <a:xfrm>
              <a:off x="2288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4" name="Text Box 40"/>
            <p:cNvSpPr txBox="1">
              <a:spLocks noChangeArrowheads="1"/>
            </p:cNvSpPr>
            <p:nvPr/>
          </p:nvSpPr>
          <p:spPr bwMode="auto">
            <a:xfrm>
              <a:off x="2285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x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5" name="Text Box 41"/>
            <p:cNvSpPr txBox="1">
              <a:spLocks noChangeArrowheads="1"/>
            </p:cNvSpPr>
            <p:nvPr/>
          </p:nvSpPr>
          <p:spPr bwMode="auto">
            <a:xfrm>
              <a:off x="2967" y="2020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6" name="Text Box 42"/>
            <p:cNvSpPr txBox="1">
              <a:spLocks noChangeArrowheads="1"/>
            </p:cNvSpPr>
            <p:nvPr/>
          </p:nvSpPr>
          <p:spPr bwMode="auto">
            <a:xfrm>
              <a:off x="2964" y="2287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y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7" name="Text Box 43"/>
            <p:cNvSpPr txBox="1">
              <a:spLocks noChangeArrowheads="1"/>
            </p:cNvSpPr>
            <p:nvPr/>
          </p:nvSpPr>
          <p:spPr bwMode="auto">
            <a:xfrm>
              <a:off x="2288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8" name="Text Box 44"/>
            <p:cNvSpPr txBox="1">
              <a:spLocks noChangeArrowheads="1"/>
            </p:cNvSpPr>
            <p:nvPr/>
          </p:nvSpPr>
          <p:spPr bwMode="auto">
            <a:xfrm>
              <a:off x="2285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a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29" name="Text Box 45"/>
            <p:cNvSpPr txBox="1">
              <a:spLocks noChangeArrowheads="1"/>
            </p:cNvSpPr>
            <p:nvPr/>
          </p:nvSpPr>
          <p:spPr bwMode="auto">
            <a:xfrm>
              <a:off x="2967" y="2648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0" name="Text Box 46"/>
            <p:cNvSpPr txBox="1">
              <a:spLocks noChangeArrowheads="1"/>
            </p:cNvSpPr>
            <p:nvPr/>
          </p:nvSpPr>
          <p:spPr bwMode="auto">
            <a:xfrm>
              <a:off x="2964" y="2915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  b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1" name="Line 47"/>
            <p:cNvSpPr>
              <a:spLocks noChangeShapeType="1"/>
            </p:cNvSpPr>
            <p:nvPr/>
          </p:nvSpPr>
          <p:spPr bwMode="auto">
            <a:xfrm flipH="1">
              <a:off x="2814" y="2758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2" name="Text Box 48"/>
            <p:cNvSpPr txBox="1">
              <a:spLocks noChangeArrowheads="1"/>
            </p:cNvSpPr>
            <p:nvPr/>
          </p:nvSpPr>
          <p:spPr bwMode="auto">
            <a:xfrm>
              <a:off x="2627" y="3132"/>
              <a:ext cx="544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3" name="Text Box 49"/>
            <p:cNvSpPr txBox="1">
              <a:spLocks noChangeArrowheads="1"/>
            </p:cNvSpPr>
            <p:nvPr/>
          </p:nvSpPr>
          <p:spPr bwMode="auto">
            <a:xfrm>
              <a:off x="2398" y="3183"/>
              <a:ext cx="20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t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4" name="Text Box 50"/>
            <p:cNvSpPr txBox="1">
              <a:spLocks noChangeArrowheads="1"/>
            </p:cNvSpPr>
            <p:nvPr/>
          </p:nvSpPr>
          <p:spPr bwMode="auto">
            <a:xfrm>
              <a:off x="632" y="1358"/>
              <a:ext cx="135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>
                  <a:latin typeface="Times New Roman" panose="02020603050405020304" pitchFamily="18" charset="0"/>
                </a:rPr>
                <a:t>在</a:t>
              </a:r>
              <a:r>
                <a:rPr kumimoji="0" lang="en-US" altLang="zh-CN" sz="2000" b="0">
                  <a:latin typeface="Times New Roman" panose="02020603050405020304" pitchFamily="18" charset="0"/>
                </a:rPr>
                <a:t>Swap</a:t>
              </a:r>
              <a:r>
                <a:rPr kumimoji="0" lang="zh-CN" altLang="en-US" sz="2000" b="0">
                  <a:latin typeface="Times New Roman" panose="02020603050405020304" pitchFamily="18" charset="0"/>
                </a:rPr>
                <a:t>子函数中</a:t>
              </a:r>
              <a:endParaRPr kumimoji="0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5" name="Line 51"/>
            <p:cNvSpPr>
              <a:spLocks noChangeShapeType="1"/>
            </p:cNvSpPr>
            <p:nvPr/>
          </p:nvSpPr>
          <p:spPr bwMode="auto">
            <a:xfrm>
              <a:off x="624" y="1264"/>
              <a:ext cx="4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6" name="Line 52"/>
            <p:cNvSpPr>
              <a:spLocks noChangeShapeType="1"/>
            </p:cNvSpPr>
            <p:nvPr/>
          </p:nvSpPr>
          <p:spPr bwMode="auto">
            <a:xfrm>
              <a:off x="624" y="3590"/>
              <a:ext cx="4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7" name="Text Box 53"/>
            <p:cNvSpPr txBox="1">
              <a:spLocks noChangeArrowheads="1"/>
            </p:cNvSpPr>
            <p:nvPr/>
          </p:nvSpPr>
          <p:spPr bwMode="auto">
            <a:xfrm>
              <a:off x="777" y="3734"/>
              <a:ext cx="130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>
                  <a:latin typeface="Times New Roman" panose="02020603050405020304" pitchFamily="18" charset="0"/>
                </a:rPr>
                <a:t>返回主函数以后</a:t>
              </a:r>
              <a:endParaRPr kumimoji="0" lang="zh-CN" altLang="en-US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8" name="Text Box 54"/>
            <p:cNvSpPr txBox="1">
              <a:spLocks noChangeArrowheads="1"/>
            </p:cNvSpPr>
            <p:nvPr/>
          </p:nvSpPr>
          <p:spPr bwMode="auto">
            <a:xfrm>
              <a:off x="2517" y="3819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5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39" name="Text Box 55"/>
            <p:cNvSpPr txBox="1">
              <a:spLocks noChangeArrowheads="1"/>
            </p:cNvSpPr>
            <p:nvPr/>
          </p:nvSpPr>
          <p:spPr bwMode="auto">
            <a:xfrm>
              <a:off x="2514" y="4086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Times New Roman" panose="02020603050405020304" pitchFamily="18" charset="0"/>
                </a:rPr>
                <a:t>x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74840" name="Text Box 56"/>
            <p:cNvSpPr txBox="1">
              <a:spLocks noChangeArrowheads="1"/>
            </p:cNvSpPr>
            <p:nvPr/>
          </p:nvSpPr>
          <p:spPr bwMode="auto">
            <a:xfrm>
              <a:off x="3196" y="3819"/>
              <a:ext cx="535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10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41" name="Text Box 57"/>
            <p:cNvSpPr txBox="1">
              <a:spLocks noChangeArrowheads="1"/>
            </p:cNvSpPr>
            <p:nvPr/>
          </p:nvSpPr>
          <p:spPr bwMode="auto">
            <a:xfrm>
              <a:off x="3193" y="4086"/>
              <a:ext cx="5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latin typeface="Times New Roman" panose="02020603050405020304" pitchFamily="18" charset="0"/>
                </a:rPr>
                <a:t>y</a:t>
              </a:r>
              <a:endParaRPr kumimoji="0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374842" name="Rectangle 58"/>
            <p:cNvSpPr>
              <a:spLocks noChangeArrowheads="1"/>
            </p:cNvSpPr>
            <p:nvPr/>
          </p:nvSpPr>
          <p:spPr bwMode="auto">
            <a:xfrm>
              <a:off x="624" y="1935"/>
              <a:ext cx="1324" cy="535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3" name="Rectangle 59"/>
            <p:cNvSpPr>
              <a:spLocks noChangeArrowheads="1"/>
            </p:cNvSpPr>
            <p:nvPr/>
          </p:nvSpPr>
          <p:spPr bwMode="auto">
            <a:xfrm>
              <a:off x="3815" y="1935"/>
              <a:ext cx="1325" cy="535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4" name="Rectangle 60"/>
            <p:cNvSpPr>
              <a:spLocks noChangeArrowheads="1"/>
            </p:cNvSpPr>
            <p:nvPr/>
          </p:nvSpPr>
          <p:spPr bwMode="auto">
            <a:xfrm>
              <a:off x="2237" y="1935"/>
              <a:ext cx="1324" cy="535"/>
            </a:xfrm>
            <a:prstGeom prst="rect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4845" name="Text Box 61"/>
            <p:cNvSpPr txBox="1">
              <a:spLocks noChangeArrowheads="1"/>
            </p:cNvSpPr>
            <p:nvPr/>
          </p:nvSpPr>
          <p:spPr bwMode="auto">
            <a:xfrm>
              <a:off x="5376" y="4080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fld id="{B89966BB-2B04-49A7-9FA7-C4F0F6207920}" type="slidenum">
                <a:rPr lang="en-US" altLang="zh-CN" sz="1600" b="0">
                  <a:latin typeface="宋体" panose="02010600030101010101" pitchFamily="2" charset="-122"/>
                </a:rPr>
              </a:fld>
              <a:endParaRPr lang="en-US" altLang="zh-CN" sz="1600" b="0">
                <a:latin typeface="宋体" panose="02010600030101010101" pitchFamily="2" charset="-122"/>
              </a:endParaRPr>
            </a:p>
          </p:txBody>
        </p:sp>
        <p:sp>
          <p:nvSpPr>
            <p:cNvPr id="374846" name="Text Box 62"/>
            <p:cNvSpPr txBox="1">
              <a:spLocks noChangeArrowheads="1"/>
            </p:cNvSpPr>
            <p:nvPr/>
          </p:nvSpPr>
          <p:spPr bwMode="auto">
            <a:xfrm>
              <a:off x="5424" y="4060"/>
              <a:ext cx="2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fld id="{44DF8F46-580F-4C3F-809C-DBBFA7854728}" type="slidenum">
                <a:rPr lang="en-US" altLang="zh-CN" sz="1600" b="0">
                  <a:latin typeface="宋体" panose="02010600030101010101" pitchFamily="2" charset="-122"/>
                </a:rPr>
              </a:fld>
              <a:endParaRPr lang="en-US" altLang="zh-CN" sz="1600" b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894" y="2389706"/>
            <a:ext cx="7467600" cy="42456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引用的定义：一种特殊类型的变量，可以被认为是另一变量的别名。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引用的声明：变量类型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型的引用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并将其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的一个别名</a:t>
            </a:r>
            <a:b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j=10;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j;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=j=10;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120" y="1681528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）引用传递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219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chemeClr val="bg1"/>
                </a:solidFill>
              </a:rPr>
              <a:t>函数的参数传递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 sz="4000">
                <a:solidFill>
                  <a:schemeClr val="bg1"/>
                </a:solidFill>
              </a:rPr>
              <a:t>                  </a:t>
            </a:r>
            <a:r>
              <a:rPr lang="en-US" altLang="zh-CN" sz="4000">
                <a:solidFill>
                  <a:schemeClr val="bg1"/>
                </a:solidFill>
              </a:rPr>
              <a:t>——</a:t>
            </a:r>
            <a:r>
              <a:rPr lang="zh-CN" altLang="en-US" sz="4000">
                <a:solidFill>
                  <a:schemeClr val="bg1"/>
                </a:solidFill>
              </a:rPr>
              <a:t>用引用做形参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894" y="2389705"/>
            <a:ext cx="7467600" cy="528763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引用的特点：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声明一个引用时，必须同时对它进行初始化，使它指向一个已存在的对象。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一旦一个引用被初始化后，就不能改为指向其它对象。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引用可以作为形参（引用传递）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 &amp; a, int &amp; b) {...}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252" y="9056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函数的参数传递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6120" y="1681528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）引用传递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400">
                <a:solidFill>
                  <a:schemeClr val="bg1"/>
                </a:solidFill>
              </a:rPr>
              <a:t>例</a:t>
            </a:r>
            <a:r>
              <a:rPr lang="en-US" altLang="zh-CN" sz="4400">
                <a:solidFill>
                  <a:schemeClr val="bg1"/>
                </a:solidFill>
              </a:rPr>
              <a:t>3-12 </a:t>
            </a:r>
            <a:r>
              <a:rPr lang="zh-CN" altLang="en-US" sz="4000">
                <a:solidFill>
                  <a:schemeClr val="bg1"/>
                </a:solidFill>
              </a:rPr>
              <a:t>输入两个整数交换后输出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75446"/>
            <a:ext cx="7696200" cy="6782554"/>
          </a:xfrm>
          <a:ln w="285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Swap(int&amp; a, int&amp; b);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int x(5), y(10);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Swap(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&lt;&lt;"x="&lt;&lt;x&lt;&lt;"    y="&lt;&lt;y&lt;&lt;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Swap(int&amp; a, int&amp; b)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int 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t=a;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a=b;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b=t;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105400" y="4396417"/>
            <a:ext cx="2593065" cy="1546064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x=5      y=10</a:t>
            </a:r>
            <a:endParaRPr lang="en-US" altLang="zh-CN" dirty="0"/>
          </a:p>
          <a:p>
            <a:r>
              <a:rPr lang="en-US" altLang="zh-CN" dirty="0"/>
              <a:t>x=10      y=5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074" y="1685183"/>
            <a:ext cx="7467600" cy="4267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函数声明语法形式：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类型标识符  函数名（形式参数表）                   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 name1, type2 name2, ..., typen namen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type1, type2, ..., typen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5" name="Text Box 100"/>
          <p:cNvSpPr txBox="1">
            <a:spLocks noChangeArrowheads="1"/>
          </p:cNvSpPr>
          <p:nvPr/>
        </p:nvSpPr>
        <p:spPr bwMode="auto">
          <a:xfrm>
            <a:off x="609600" y="381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Courier New" panose="02070309020205020404" pitchFamily="49" charset="0"/>
              </a:rPr>
              <a:t>Swap(x,y);</a:t>
            </a:r>
            <a:endParaRPr lang="en-US" altLang="zh-CN" sz="2800" b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355" y="870585"/>
            <a:ext cx="9097645" cy="5142865"/>
          </a:xfrm>
          <a:prstGeom prst="rect">
            <a:avLst/>
          </a:prstGeom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70" y="1905000"/>
            <a:ext cx="7752030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声明时使用关键字 </a:t>
            </a:r>
            <a:r>
              <a:rPr lang="en-US" altLang="zh-CN" dirty="0"/>
              <a:t>inline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作用：内联函数被调用时不是发生控制转移，而是编译时在调用处用函数体进行替换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好处：节省了参数传递、控制转移等开销。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3.2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6804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422" y="4671588"/>
            <a:ext cx="2435382" cy="452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535" y="240671"/>
            <a:ext cx="7391400" cy="650416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CalArea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(double radius)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return 3.14*radius*radius;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 r(3.0);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 area;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area=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CalArea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(r);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&lt;&lt;area&lt;&lt;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/>
          <p:cNvSpPr/>
          <p:nvPr/>
        </p:nvSpPr>
        <p:spPr>
          <a:xfrm rot="18647552">
            <a:off x="2955422" y="3730167"/>
            <a:ext cx="1594795" cy="3768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 rot="1351162">
            <a:off x="3312911" y="5164252"/>
            <a:ext cx="1475715" cy="42670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4"/>
          <p:cNvGrpSpPr/>
          <p:nvPr/>
        </p:nvGrpSpPr>
        <p:grpSpPr bwMode="auto">
          <a:xfrm>
            <a:off x="4284827" y="1601365"/>
            <a:ext cx="4949707" cy="3004242"/>
            <a:chOff x="998" y="1392"/>
            <a:chExt cx="4522" cy="235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998" y="1456"/>
              <a:ext cx="1329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Times New Roman" panose="02020603050405020304" pitchFamily="18" charset="0"/>
                </a:rPr>
                <a:t>main()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  调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latin typeface="Times New Roman" panose="02020603050405020304" pitchFamily="18" charset="0"/>
                </a:rPr>
                <a:t>CalArea</a:t>
              </a:r>
              <a:r>
                <a:rPr lang="en-US" altLang="zh-CN" sz="1600" b="0" dirty="0">
                  <a:latin typeface="Times New Roman" panose="02020603050405020304" pitchFamily="18" charset="0"/>
                </a:rPr>
                <a:t>()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1600" b="0" dirty="0">
                  <a:latin typeface="Times New Roman" panose="02020603050405020304" pitchFamily="18" charset="0"/>
                </a:rPr>
                <a:t>结束</a:t>
              </a:r>
              <a:endParaRPr lang="zh-CN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614" y="1540"/>
              <a:ext cx="906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latin typeface="Times New Roman" panose="02020603050405020304" pitchFamily="18" charset="0"/>
                </a:rPr>
                <a:t>CalArea</a:t>
              </a:r>
              <a:r>
                <a:rPr lang="en-US" altLang="zh-CN" sz="1600" b="0" dirty="0">
                  <a:latin typeface="Times New Roman" panose="02020603050405020304" pitchFamily="18" charset="0"/>
                </a:rPr>
                <a:t>()</a:t>
              </a: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返回</a:t>
              </a:r>
              <a:endParaRPr lang="zh-CN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79" y="1912"/>
              <a:ext cx="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379" y="2641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060" y="1941"/>
              <a:ext cx="58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 flipV="1">
              <a:off x="1919" y="2587"/>
              <a:ext cx="718" cy="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112" y="1912"/>
              <a:ext cx="19" cy="1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136" y="1927"/>
              <a:ext cx="24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①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36" y="1890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②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143" y="2273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④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167" y="2912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⑥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150" y="2638"/>
              <a:ext cx="2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⑦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700" y="1392"/>
              <a:ext cx="962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保存：</a:t>
              </a:r>
              <a:endParaRPr lang="zh-CN" altLang="en-US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返回地址</a:t>
              </a:r>
              <a:endParaRPr lang="zh-CN" altLang="en-US" sz="1600" b="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当前现场</a:t>
              </a:r>
              <a:endParaRPr lang="zh-CN" altLang="en-US" sz="1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799" y="1812"/>
              <a:ext cx="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3" y="1470"/>
              <a:ext cx="22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③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4032" y="3291"/>
              <a:ext cx="8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640" y="2759"/>
              <a:ext cx="1344" cy="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2880" rIns="0" bIns="0"/>
            <a:lstStyle>
              <a:lvl1pPr marL="1714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恢复：</a:t>
              </a:r>
              <a:endParaRPr lang="zh-CN" altLang="en-US" sz="1600" b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主调程序现场</a:t>
              </a:r>
              <a:endParaRPr lang="zh-CN" altLang="en-US" sz="1600" b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latin typeface="Times New Roman" panose="02020603050405020304" pitchFamily="18" charset="0"/>
                </a:rPr>
                <a:t>返回地址</a:t>
              </a:r>
              <a:endParaRPr lang="zh-CN" altLang="en-US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4287" y="2930"/>
              <a:ext cx="2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latin typeface="Times New Roman" panose="02020603050405020304" pitchFamily="18" charset="0"/>
                </a:rPr>
                <a:t>⑤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647" b="42007" l="12973" r="424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91" t="8977" r="53886" b="54323"/>
          <a:stretch>
            <a:fillRect/>
          </a:stretch>
        </p:blipFill>
        <p:spPr bwMode="auto">
          <a:xfrm rot="1790805">
            <a:off x="3615036" y="4838508"/>
            <a:ext cx="916255" cy="9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073" b="41067" l="63382" r="863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512" t="8449" r="10790" b="55309"/>
          <a:stretch>
            <a:fillRect/>
          </a:stretch>
        </p:blipFill>
        <p:spPr bwMode="auto">
          <a:xfrm rot="18857360">
            <a:off x="3438021" y="3447909"/>
            <a:ext cx="766903" cy="9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5012178" y="5385066"/>
            <a:ext cx="33351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area=3.14*r*r;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170" y="1905000"/>
            <a:ext cx="775203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注意：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Inline</a:t>
            </a:r>
            <a:r>
              <a:rPr lang="zh-CN" altLang="en-US" sz="2400" dirty="0"/>
              <a:t>关键字只是表示一种需求，编译器不承诺将</a:t>
            </a:r>
            <a:r>
              <a:rPr lang="en-US" altLang="zh-CN" sz="2400" dirty="0"/>
              <a:t>inline</a:t>
            </a:r>
            <a:r>
              <a:rPr lang="zh-CN" altLang="en-US" sz="2400" dirty="0"/>
              <a:t>修饰的函数作为内联函数，还要取决于函数体的复杂程度，例如直接递归函数无法作为内联函数处理。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即使不使用</a:t>
            </a:r>
            <a:r>
              <a:rPr lang="en-US" altLang="zh-CN" sz="2400" dirty="0"/>
              <a:t>inline</a:t>
            </a:r>
            <a:r>
              <a:rPr lang="zh-CN" altLang="en-US" sz="2400" dirty="0"/>
              <a:t>关键字，如果函数体足够简单，编译器也会直接把此函数当做是内联函数。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3.2 </a:t>
            </a:r>
            <a:r>
              <a:rPr lang="zh-CN" altLang="en-US" dirty="0"/>
              <a:t>内联函数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6804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0581"/>
            <a:ext cx="7467600" cy="220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函数在声明时可以预先给出默认的形参值，调用时如给出实参，则采用实参值，否则采用预先给出的默认形参值。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例如：</a:t>
            </a:r>
            <a:endParaRPr lang="zh-CN" altLang="en-US" sz="2400" dirty="0"/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90479" y="4180930"/>
            <a:ext cx="3657600" cy="148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x=5,int y=6)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return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4473369" y="4143854"/>
            <a:ext cx="4191000" cy="244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add(10,20); //10+20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add(10);  //10+6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add();  //5+6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1217"/>
            <a:ext cx="7467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默认形参值必须从右向左顺序声明，并且在默认形参值的右面不能有非默认形参值的参数。因为调用时实参取代形参是从左向右的顺序。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y=5,int z=6);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x=1,int y=5,int z); //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add(int x=1,int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z=6); //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带默认形参值的函数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箭头: 五边形 8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037" y="1524000"/>
            <a:ext cx="7772400" cy="2133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在相同的作用域内，不允许同一个函数的多个声明中对同一个参数重复设置默认值，默认值相同也不行。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762001" y="3657600"/>
            <a:ext cx="3581400" cy="257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x=5, int y=6);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void main(void)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add();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调用在实现前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 dirty="0">
                <a:latin typeface="Times New Roman" panose="02020603050405020304" pitchFamily="18" charset="0"/>
              </a:rPr>
              <a:t>}</a:t>
            </a:r>
            <a:endParaRPr lang="en-US" altLang="en-US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x, int y)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return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x+y</a:t>
            </a:r>
            <a:r>
              <a:rPr lang="en-US" altLang="zh-CN" sz="2400" b="0" dirty="0">
                <a:latin typeface="Times New Roman" panose="02020603050405020304" pitchFamily="18" charset="0"/>
              </a:rPr>
              <a:t>;   }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4953000" y="3630613"/>
            <a:ext cx="3810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int add(int x=5, int y=6)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return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x+y</a:t>
            </a:r>
            <a:r>
              <a:rPr lang="en-US" altLang="zh-CN" sz="2400" b="0" dirty="0">
                <a:latin typeface="Times New Roman" panose="02020603050405020304" pitchFamily="18" charset="0"/>
              </a:rPr>
              <a:t>;   }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void main(void)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{   add();   //</a:t>
            </a:r>
            <a:r>
              <a:rPr lang="zh-CN" altLang="en-US" sz="2400" b="0" dirty="0">
                <a:latin typeface="Times New Roman" panose="02020603050405020304" pitchFamily="18" charset="0"/>
              </a:rPr>
              <a:t>调用在实现后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}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4583317" y="3657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3.3 </a:t>
            </a:r>
            <a:r>
              <a:rPr lang="zh-CN" altLang="en-US" dirty="0"/>
              <a:t>带默认形参值的函数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箭头: 五边形 11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90883" y="905617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带默认形参值的函数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" y="156210"/>
            <a:ext cx="7772400" cy="822960"/>
          </a:xfrm>
        </p:spPr>
        <p:txBody>
          <a:bodyPr>
            <a:noAutofit/>
          </a:bodyPr>
          <a:lstStyle/>
          <a:p>
            <a:pPr eaLnBrk="1" hangingPunct="1"/>
            <a:endParaRPr lang="zh-CN" altLang="en-US" sz="900" dirty="0"/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例</a:t>
            </a:r>
            <a:r>
              <a:rPr lang="en-US" altLang="zh-CN" b="1" dirty="0"/>
              <a:t>3-15</a:t>
            </a:r>
            <a:r>
              <a:rPr lang="zh-CN" altLang="en-US" b="1" dirty="0"/>
              <a:t>：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49985" y="1112520"/>
            <a:ext cx="68440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#include &lt;iostream&gt;</a:t>
            </a:r>
            <a:endParaRPr lang="en-US" altLang="zh-CN" sz="2400"/>
          </a:p>
          <a:p>
            <a:r>
              <a:rPr lang="en-US" altLang="zh-CN" sz="2400"/>
              <a:t>#include &lt;iomanip&gt;</a:t>
            </a:r>
            <a:endParaRPr lang="en-US" altLang="zh-CN" sz="2400"/>
          </a:p>
          <a:p>
            <a:r>
              <a:rPr lang="en-US" altLang="zh-CN" sz="2400"/>
              <a:t>using namespace std</a:t>
            </a:r>
            <a:endParaRPr lang="en-US" altLang="zh-CN" sz="2400"/>
          </a:p>
          <a:p>
            <a:r>
              <a:rPr lang="en-US" altLang="zh-CN" sz="2400" b="1"/>
              <a:t>int getVolume(int length,int width=2,int height=3);</a:t>
            </a:r>
            <a:endParaRPr lang="en-US" altLang="zh-CN" sz="2400" b="1"/>
          </a:p>
          <a:p>
            <a:r>
              <a:rPr lang="en-US" altLang="zh-CN" sz="2400"/>
              <a:t>int main(){</a:t>
            </a:r>
            <a:endParaRPr lang="en-US" altLang="zh-CN" sz="2400"/>
          </a:p>
          <a:p>
            <a:r>
              <a:rPr lang="en-US" altLang="zh-CN" sz="2400"/>
              <a:t>      const int X=10,Y=12,Z=15;</a:t>
            </a:r>
            <a:endParaRPr lang="en-US" altLang="zh-CN" sz="2400"/>
          </a:p>
          <a:p>
            <a:r>
              <a:rPr lang="en-US" altLang="zh-CN" sz="2400"/>
              <a:t>      cout&lt;&lt;”some box data is”;</a:t>
            </a:r>
            <a:endParaRPr lang="en-US" altLang="zh-CN" sz="2400"/>
          </a:p>
          <a:p>
            <a:r>
              <a:rPr lang="en-US" altLang="zh-CN" sz="2400"/>
              <a:t>      cout&lt;&lt;</a:t>
            </a:r>
            <a:r>
              <a:rPr lang="en-US" altLang="zh-CN" sz="2400" b="1"/>
              <a:t>getVolume(X,Y,Z)</a:t>
            </a:r>
            <a:r>
              <a:rPr lang="en-US" altLang="zh-CN" sz="2400"/>
              <a:t>&lt;&lt;endl;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cout&lt;&lt;”some box data is”;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cout&lt;&lt;</a:t>
            </a:r>
            <a:r>
              <a:rPr lang="en-US" altLang="zh-CN" sz="2400" b="1">
                <a:sym typeface="+mn-ea"/>
              </a:rPr>
              <a:t>getVolume(X,Y)</a:t>
            </a:r>
            <a:r>
              <a:rPr lang="en-US" altLang="zh-CN" sz="2400">
                <a:sym typeface="+mn-ea"/>
              </a:rPr>
              <a:t>&lt;&lt;endl;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cout&lt;&lt;”some box data is”;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cout&lt;&lt;</a:t>
            </a:r>
            <a:r>
              <a:rPr lang="en-US" altLang="zh-CN" sz="2400" b="1">
                <a:sym typeface="+mn-ea"/>
              </a:rPr>
              <a:t>getVolume(X)</a:t>
            </a:r>
            <a:r>
              <a:rPr lang="en-US" altLang="zh-CN" sz="2400">
                <a:sym typeface="+mn-ea"/>
              </a:rPr>
              <a:t>&lt;&lt;endl;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      return 0;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6850" y="832485"/>
            <a:ext cx="87623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 getVolume(int length,int width/*=2 * /,int height/*=3 * /){</a:t>
            </a:r>
            <a:endParaRPr lang="en-US" altLang="zh-CN" sz="2400" b="1"/>
          </a:p>
          <a:p>
            <a:r>
              <a:rPr lang="en-US" altLang="zh-CN" sz="2400"/>
              <a:t>	cout&lt;&lt;setw(5)&lt;&lt;length&lt;&lt;setw(5)&lt;&lt;width&lt;&lt;setw(5)&lt;&lt;height&lt;&lt;’\t’;</a:t>
            </a:r>
            <a:endParaRPr lang="en-US" altLang="zh-CN" sz="2400"/>
          </a:p>
          <a:p>
            <a:r>
              <a:rPr lang="en-US" altLang="zh-CN" sz="2400"/>
              <a:t>	return length*width*height;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1988820" y="2763520"/>
            <a:ext cx="5396230" cy="1819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800" b="1"/>
              <a:t>运行结果：</a:t>
            </a:r>
            <a:endParaRPr lang="zh-CN" altLang="en-US" sz="2800" b="1"/>
          </a:p>
          <a:p>
            <a:pPr algn="l"/>
            <a:r>
              <a:rPr lang="en-US" altLang="zh-CN" sz="2800" b="1">
                <a:sym typeface="+mn-ea"/>
              </a:rPr>
              <a:t>some box data is  10  12  15 1800     </a:t>
            </a:r>
            <a:endParaRPr lang="en-US" altLang="zh-CN" sz="2800" b="1"/>
          </a:p>
          <a:p>
            <a:pPr algn="l"/>
            <a:r>
              <a:rPr lang="en-US" altLang="zh-CN" sz="2800" b="1">
                <a:sym typeface="+mn-ea"/>
              </a:rPr>
              <a:t>some box data is  10  12  3   360</a:t>
            </a:r>
            <a:endParaRPr lang="zh-CN" altLang="en-US" sz="2800" b="1"/>
          </a:p>
          <a:p>
            <a:pPr algn="l"/>
            <a:r>
              <a:rPr lang="en-US" altLang="zh-CN" sz="2800" b="1"/>
              <a:t>some box data is  10  2    3    60     </a:t>
            </a:r>
            <a:endParaRPr lang="en-US" altLang="zh-CN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2133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两个以上函数具有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相同的函数名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形参个数或者类型不同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，编译器根据实参和形参的类型和个数最佳匹配，自动确定调用哪个函数。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5268" name="Group 4"/>
          <p:cNvGrpSpPr/>
          <p:nvPr/>
        </p:nvGrpSpPr>
        <p:grpSpPr bwMode="auto">
          <a:xfrm>
            <a:off x="1447800" y="3810000"/>
            <a:ext cx="6934200" cy="946150"/>
            <a:chOff x="384" y="2544"/>
            <a:chExt cx="4368" cy="596"/>
          </a:xfrm>
        </p:grpSpPr>
        <p:sp>
          <p:nvSpPr>
            <p:cNvPr id="395274" name="AutoShape 5"/>
            <p:cNvSpPr/>
            <p:nvPr/>
          </p:nvSpPr>
          <p:spPr bwMode="auto">
            <a:xfrm>
              <a:off x="3264" y="2592"/>
              <a:ext cx="80" cy="48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5275" name="Text Box 6"/>
            <p:cNvSpPr txBox="1">
              <a:spLocks noChangeArrowheads="1"/>
            </p:cNvSpPr>
            <p:nvPr/>
          </p:nvSpPr>
          <p:spPr bwMode="auto">
            <a:xfrm>
              <a:off x="3408" y="266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形参类型不同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5276" name="Text Box 7"/>
            <p:cNvSpPr txBox="1">
              <a:spLocks noChangeArrowheads="1"/>
            </p:cNvSpPr>
            <p:nvPr/>
          </p:nvSpPr>
          <p:spPr bwMode="auto">
            <a:xfrm>
              <a:off x="384" y="2544"/>
              <a:ext cx="27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y);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float add(float x, float y);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5269" name="Group 8"/>
          <p:cNvGrpSpPr/>
          <p:nvPr/>
        </p:nvGrpSpPr>
        <p:grpSpPr bwMode="auto">
          <a:xfrm>
            <a:off x="1447800" y="4876800"/>
            <a:ext cx="6927850" cy="946150"/>
            <a:chOff x="912" y="3072"/>
            <a:chExt cx="4364" cy="596"/>
          </a:xfrm>
        </p:grpSpPr>
        <p:sp>
          <p:nvSpPr>
            <p:cNvPr id="395271" name="AutoShape 9"/>
            <p:cNvSpPr/>
            <p:nvPr/>
          </p:nvSpPr>
          <p:spPr bwMode="auto">
            <a:xfrm>
              <a:off x="3801" y="3168"/>
              <a:ext cx="80" cy="48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5272" name="Text Box 10"/>
            <p:cNvSpPr txBox="1">
              <a:spLocks noChangeArrowheads="1"/>
            </p:cNvSpPr>
            <p:nvPr/>
          </p:nvSpPr>
          <p:spPr bwMode="auto">
            <a:xfrm>
              <a:off x="3932" y="3264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形参个数不同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5273" name="Text Box 11"/>
            <p:cNvSpPr txBox="1">
              <a:spLocks noChangeArrowheads="1"/>
            </p:cNvSpPr>
            <p:nvPr/>
          </p:nvSpPr>
          <p:spPr bwMode="auto">
            <a:xfrm>
              <a:off x="912" y="3072"/>
              <a:ext cx="283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y);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 add(int x, int y, int z);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5270" name="Text Box 12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   数   重   载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9" name="箭头: 五边形 18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函数的调用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933153"/>
            <a:ext cx="7391400" cy="3934247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先定义，然后调用；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先声明，然后调用，最后给出定义；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函数名（实参列表）</a:t>
            </a:r>
            <a:endParaRPr lang="zh-CN" altLang="en-US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函数可以嵌套调用，但不允许嵌套定义。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8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函数直接或间接调用自身。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97316" name="Group 4"/>
          <p:cNvGrpSpPr/>
          <p:nvPr/>
        </p:nvGrpSpPr>
        <p:grpSpPr bwMode="auto">
          <a:xfrm>
            <a:off x="735594" y="4150654"/>
            <a:ext cx="3581400" cy="1458912"/>
            <a:chOff x="672" y="2112"/>
            <a:chExt cx="2256" cy="919"/>
          </a:xfrm>
        </p:grpSpPr>
        <p:sp>
          <p:nvSpPr>
            <p:cNvPr id="397328" name="Text Box 5"/>
            <p:cNvSpPr txBox="1">
              <a:spLocks noChangeArrowheads="1"/>
            </p:cNvSpPr>
            <p:nvPr/>
          </p:nvSpPr>
          <p:spPr bwMode="auto">
            <a:xfrm>
              <a:off x="672" y="2112"/>
              <a:ext cx="2256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a,int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b);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编译器不以形参名来区分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97329" name="Group 6"/>
            <p:cNvGrpSpPr/>
            <p:nvPr/>
          </p:nvGrpSpPr>
          <p:grpSpPr bwMode="auto">
            <a:xfrm>
              <a:off x="2448" y="2304"/>
              <a:ext cx="336" cy="336"/>
              <a:chOff x="2448" y="2304"/>
              <a:chExt cx="336" cy="336"/>
            </a:xfrm>
          </p:grpSpPr>
          <p:sp>
            <p:nvSpPr>
              <p:cNvPr id="397330" name="Line 7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31" name="Line 8"/>
              <p:cNvSpPr>
                <a:spLocks noChangeShapeType="1"/>
              </p:cNvSpPr>
              <p:nvPr/>
            </p:nvSpPr>
            <p:spPr bwMode="auto">
              <a:xfrm flipH="1">
                <a:off x="2448" y="2304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7317" name="Group 9"/>
          <p:cNvGrpSpPr/>
          <p:nvPr/>
        </p:nvGrpSpPr>
        <p:grpSpPr bwMode="auto">
          <a:xfrm>
            <a:off x="4876800" y="4150653"/>
            <a:ext cx="3657600" cy="1458913"/>
            <a:chOff x="3120" y="2077"/>
            <a:chExt cx="2304" cy="919"/>
          </a:xfrm>
        </p:grpSpPr>
        <p:sp>
          <p:nvSpPr>
            <p:cNvPr id="397324" name="Text Box 10"/>
            <p:cNvSpPr txBox="1">
              <a:spLocks noChangeArrowheads="1"/>
            </p:cNvSpPr>
            <p:nvPr/>
          </p:nvSpPr>
          <p:spPr bwMode="auto">
            <a:xfrm>
              <a:off x="3120" y="2077"/>
              <a:ext cx="2256" cy="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int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Times New Roman" panose="02020603050405020304" pitchFamily="18" charset="0"/>
                </a:rPr>
                <a:t>void add(int </a:t>
              </a:r>
              <a:r>
                <a:rPr lang="en-US" altLang="zh-CN" sz="2400" b="0" dirty="0" err="1">
                  <a:latin typeface="Times New Roman" panose="02020603050405020304" pitchFamily="18" charset="0"/>
                </a:rPr>
                <a:t>x,int</a:t>
              </a:r>
              <a:r>
                <a:rPr lang="en-US" altLang="zh-CN" sz="2400" b="0" dirty="0">
                  <a:latin typeface="Times New Roman" panose="02020603050405020304" pitchFamily="18" charset="0"/>
                </a:rPr>
                <a:t> y);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编译器不以返回值来区分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97325" name="Group 11"/>
            <p:cNvGrpSpPr/>
            <p:nvPr/>
          </p:nvGrpSpPr>
          <p:grpSpPr bwMode="auto">
            <a:xfrm>
              <a:off x="5088" y="2291"/>
              <a:ext cx="336" cy="336"/>
              <a:chOff x="5088" y="2291"/>
              <a:chExt cx="336" cy="336"/>
            </a:xfrm>
          </p:grpSpPr>
          <p:sp>
            <p:nvSpPr>
              <p:cNvPr id="397326" name="Line 12"/>
              <p:cNvSpPr>
                <a:spLocks noChangeShapeType="1"/>
              </p:cNvSpPr>
              <p:nvPr/>
            </p:nvSpPr>
            <p:spPr bwMode="auto">
              <a:xfrm>
                <a:off x="5088" y="2291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27" name="Line 13"/>
              <p:cNvSpPr>
                <a:spLocks noChangeShapeType="1"/>
              </p:cNvSpPr>
              <p:nvPr/>
            </p:nvSpPr>
            <p:spPr bwMode="auto">
              <a:xfrm flipH="1">
                <a:off x="5088" y="2291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7320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2005942"/>
            <a:ext cx="8001000" cy="1524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不同形参名称，不同函数返回类型的同名函数，不是函数重载，编译器报错。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8215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4" name="箭头: 五边形 2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743817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30000"/>
              </a:lnSpc>
              <a:spcBef>
                <a:spcPts val="5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不要将不同功能的函数声明为重载函数，以免出现调用结果的误解、混淆。极其不推荐：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7318" name="Group 14"/>
          <p:cNvGrpSpPr/>
          <p:nvPr/>
        </p:nvGrpSpPr>
        <p:grpSpPr bwMode="auto">
          <a:xfrm>
            <a:off x="457200" y="4651791"/>
            <a:ext cx="8839200" cy="830263"/>
            <a:chOff x="192" y="3648"/>
            <a:chExt cx="5568" cy="523"/>
          </a:xfrm>
        </p:grpSpPr>
        <p:sp>
          <p:nvSpPr>
            <p:cNvPr id="397321" name="Text Box 15"/>
            <p:cNvSpPr txBox="1">
              <a:spLocks noChangeArrowheads="1"/>
            </p:cNvSpPr>
            <p:nvPr/>
          </p:nvSpPr>
          <p:spPr bwMode="auto">
            <a:xfrm>
              <a:off x="192" y="3648"/>
              <a:ext cx="244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int add(int x,int y)</a:t>
              </a:r>
              <a:endParaRPr lang="en-US" altLang="zh-CN" sz="2400" b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{  return x</a:t>
              </a:r>
              <a:r>
                <a:rPr lang="en-US" altLang="zh-CN" sz="2800">
                  <a:latin typeface="Courier New" panose="02070309020205020404" pitchFamily="49" charset="0"/>
                </a:rPr>
                <a:t>+</a:t>
              </a:r>
              <a:r>
                <a:rPr lang="en-US" altLang="zh-CN" sz="2400" b="0">
                  <a:latin typeface="Courier New" panose="02070309020205020404" pitchFamily="49" charset="0"/>
                </a:rPr>
                <a:t>y;  }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  <p:sp>
          <p:nvSpPr>
            <p:cNvPr id="397322" name="Text Box 16"/>
            <p:cNvSpPr txBox="1">
              <a:spLocks noChangeArrowheads="1"/>
            </p:cNvSpPr>
            <p:nvPr/>
          </p:nvSpPr>
          <p:spPr bwMode="auto">
            <a:xfrm>
              <a:off x="2640" y="3648"/>
              <a:ext cx="31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800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float add(float x,float y)</a:t>
              </a:r>
              <a:endParaRPr lang="en-US" altLang="zh-CN" sz="2400" b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</a:rPr>
                <a:t>{  return x</a:t>
              </a:r>
              <a:r>
                <a:rPr lang="en-US" altLang="zh-CN" sz="2800">
                  <a:latin typeface="Courier New" panose="02070309020205020404" pitchFamily="49" charset="0"/>
                </a:rPr>
                <a:t>-</a:t>
              </a:r>
              <a:r>
                <a:rPr lang="en-US" altLang="zh-CN" sz="2400" b="0">
                  <a:latin typeface="Courier New" panose="02070309020205020404" pitchFamily="49" charset="0"/>
                </a:rPr>
                <a:t>y;  }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  <p:sp>
          <p:nvSpPr>
            <p:cNvPr id="397323" name="Line 17"/>
            <p:cNvSpPr>
              <a:spLocks noChangeShapeType="1"/>
            </p:cNvSpPr>
            <p:nvPr/>
          </p:nvSpPr>
          <p:spPr bwMode="auto">
            <a:xfrm>
              <a:off x="2592" y="36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6786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箭头: 五边形 25"/>
          <p:cNvSpPr/>
          <p:nvPr/>
        </p:nvSpPr>
        <p:spPr>
          <a:xfrm>
            <a:off x="695858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2026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457200" y="1743817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4400">
              <a:lnSpc>
                <a:spcPct val="130000"/>
              </a:lnSpc>
              <a:spcBef>
                <a:spcPts val="5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当使用具有默认形参值的函数重载时，需要防止二义性。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箭头: 五边形 25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150" y="3005455"/>
            <a:ext cx="84251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例如：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void fun(int length,int width=2,int height=3)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void fun(int length)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当以下面形式调用函数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fun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时，编译器无法确定应该调用哪一个函数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fun(1);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这样编译器就会指出语法错误。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227330" y="657332"/>
            <a:ext cx="8077200" cy="174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 defTabSz="914400">
              <a:lnSpc>
                <a:spcPct val="130000"/>
              </a:lnSpc>
              <a:spcBef>
                <a:spcPts val="5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6" name="箭头: 五边形 25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00" y="1180465"/>
            <a:ext cx="86499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#include&lt;iostream&gt;</a:t>
            </a:r>
            <a:endParaRPr lang="en-US" altLang="zh-CN" sz="2400"/>
          </a:p>
          <a:p>
            <a:r>
              <a:rPr lang="en-US" altLang="zh-CN" sz="2400"/>
              <a:t>using namespace std;</a:t>
            </a:r>
            <a:endParaRPr lang="en-US" altLang="zh-CN" sz="2400"/>
          </a:p>
          <a:p>
            <a:r>
              <a:rPr lang="en-US" altLang="zh-CN" sz="2400" b="1"/>
              <a:t>int sumOfSquare(int a,int b)</a:t>
            </a:r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return a*a+b*b;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 b="1"/>
              <a:t>double sumOfSquare(double a,double b)</a:t>
            </a:r>
            <a:r>
              <a:rPr lang="en-US" altLang="zh-CN" sz="2400"/>
              <a:t>{</a:t>
            </a:r>
            <a:endParaRPr lang="en-US" altLang="zh-CN" sz="2400" b="1"/>
          </a:p>
          <a:p>
            <a:r>
              <a:rPr lang="en-US" altLang="zh-CN" sz="2400"/>
              <a:t>	return a*a+b*b;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/>
              <a:t>int main(){</a:t>
            </a:r>
            <a:endParaRPr lang="en-US" altLang="zh-CN" sz="2400"/>
          </a:p>
          <a:p>
            <a:r>
              <a:rPr lang="en-US" altLang="zh-CN" sz="2400"/>
              <a:t>	int m,n;</a:t>
            </a:r>
            <a:endParaRPr lang="en-US" altLang="zh-CN" sz="2400"/>
          </a:p>
          <a:p>
            <a:r>
              <a:rPr lang="en-US" altLang="zh-CN" sz="2400"/>
              <a:t>	cout&lt;&lt;”Enter two integers:”;</a:t>
            </a:r>
            <a:endParaRPr lang="en-US" altLang="zh-CN" sz="2400"/>
          </a:p>
          <a:p>
            <a:r>
              <a:rPr lang="en-US" altLang="zh-CN" sz="2400"/>
              <a:t>	cin&gt;&gt;m&gt;&gt;n;</a:t>
            </a:r>
            <a:endParaRPr lang="en-US" altLang="zh-CN" sz="2400"/>
          </a:p>
          <a:p>
            <a:r>
              <a:rPr lang="en-US" altLang="zh-CN" sz="2400"/>
              <a:t>	cout&lt;&lt;”Their sum of square:”&lt;&lt;</a:t>
            </a:r>
            <a:r>
              <a:rPr lang="en-US" altLang="zh-CN" sz="2400" b="1"/>
              <a:t>sumOfSquare</a:t>
            </a:r>
            <a:r>
              <a:rPr lang="en-US" altLang="zh-CN" sz="2400"/>
              <a:t>(m,n)&lt;&lt;endl;</a:t>
            </a:r>
            <a:endParaRPr lang="en-US" altLang="zh-CN" sz="2400"/>
          </a:p>
          <a:p>
            <a:r>
              <a:rPr lang="en-US" altLang="zh-CN" sz="2400"/>
              <a:t>	</a:t>
            </a:r>
            <a:endParaRPr lang="en-US" altLang="zh-CN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335" y="281940"/>
            <a:ext cx="82397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double x,y;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cout&lt;&lt;”Enter two real numbers:”;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cin&gt;&gt;x&gt;&gt;y;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cout&lt;&lt;”Their sum of square:”&lt;&lt;</a:t>
            </a:r>
            <a:r>
              <a:rPr lang="en-US" altLang="zh-CN" sz="2400" b="1">
                <a:sym typeface="+mn-ea"/>
              </a:rPr>
              <a:t>sumOfSquare(x,y)</a:t>
            </a:r>
            <a:r>
              <a:rPr lang="en-US" altLang="zh-CN" sz="2400">
                <a:sym typeface="+mn-ea"/>
              </a:rPr>
              <a:t>&lt;&lt;endl;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	return 0;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}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584200" y="3019425"/>
            <a:ext cx="7520940" cy="3020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运行结果：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Enter two integers:</a:t>
            </a:r>
            <a:r>
              <a:rPr lang="en-US" altLang="zh-CN" sz="2800" u="sng">
                <a:solidFill>
                  <a:schemeClr val="tx1"/>
                </a:solidFill>
              </a:rPr>
              <a:t>3 5</a:t>
            </a:r>
            <a:endParaRPr lang="en-US" altLang="zh-CN" sz="2800" u="sng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Their sum of  square:34</a:t>
            </a:r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Enter two real numbers:</a:t>
            </a:r>
            <a:r>
              <a:rPr lang="en-US" altLang="zh-CN" sz="2800" u="sng">
                <a:solidFill>
                  <a:schemeClr val="tx1"/>
                </a:solidFill>
              </a:rPr>
              <a:t>2.3 5.8</a:t>
            </a:r>
            <a:endParaRPr lang="en-US" altLang="zh-CN" sz="2800" u="sng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Their sum of  squaare :38.93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99474"/>
            <a:ext cx="72390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的系统库中提供了几百个函数可供程序员使用。例如：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求平方根函数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、求绝对值函数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使用系统函数时要包含相应的头文件。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不推荐使用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系统函数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162800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箭头: 五边形 12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3-17</a:t>
            </a:r>
            <a:r>
              <a:rPr lang="zh-CN" altLang="en-US">
                <a:solidFill>
                  <a:schemeClr val="bg1"/>
                </a:solidFill>
              </a:rPr>
              <a:t>系统函数应用举例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3-17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从键盘输入一个角度值，求出该角度的正弦值、余弦值和正切值。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系统函数中提供了求正弦值、余弦值和正切值的函数：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，函数的说明在头文件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3770" y="533400"/>
            <a:ext cx="7772400" cy="609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#include&lt;cmath&gt;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double pi(3.14159265);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double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b=a*pi/180;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&lt;&lt;"sin("&lt;&lt;a&lt;&lt;")="&lt;&lt;sin(b)&lt;&lt;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&lt;&lt;"cos("&lt;&lt;a&lt;&lt;")="&lt;&lt;cos(b)&lt;&lt;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&lt;&lt;"tan("&lt;&lt;a&lt;&lt;")="&lt;&lt;tan(b)&lt;&lt;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324600" y="995881"/>
            <a:ext cx="2514600" cy="2602764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运行结果：</a:t>
            </a:r>
            <a:endParaRPr lang="zh-CN" altLang="en-US" dirty="0"/>
          </a:p>
          <a:p>
            <a:r>
              <a:rPr lang="en-US" altLang="zh-CN" dirty="0"/>
              <a:t>30</a:t>
            </a:r>
            <a:endParaRPr lang="en-US" altLang="zh-CN" dirty="0"/>
          </a:p>
          <a:p>
            <a:r>
              <a:rPr lang="en-US" altLang="zh-CN" dirty="0"/>
              <a:t>sin(30)=0.5</a:t>
            </a:r>
            <a:endParaRPr lang="en-US" altLang="zh-CN" dirty="0"/>
          </a:p>
          <a:p>
            <a:r>
              <a:rPr lang="en-US" altLang="zh-CN" dirty="0"/>
              <a:t>cos(30)=0.866025</a:t>
            </a:r>
            <a:endParaRPr lang="en-US" altLang="zh-CN" dirty="0"/>
          </a:p>
          <a:p>
            <a:r>
              <a:rPr lang="en-US" altLang="zh-CN" dirty="0"/>
              <a:t>tan(30)=0.57735</a:t>
            </a:r>
            <a:endParaRPr lang="en-US" altLang="zh-CN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610600" y="6445250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68CEEB-C76D-457F-B182-CDC3ECCC45A6}" type="slidenum">
              <a:rPr lang="en-US" altLang="zh-CN" sz="1600" b="0">
                <a:solidFill>
                  <a:schemeClr val="bg1"/>
                </a:solidFill>
                <a:latin typeface="宋体" panose="02010600030101010101" pitchFamily="2" charset="-122"/>
              </a:rPr>
            </a:fld>
            <a:endParaRPr lang="en-US" altLang="zh-CN" sz="1600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990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查找系统函数的使用说明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96850" y="1524000"/>
            <a:ext cx="793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系统函数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一个网站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http://www.cppreference.com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3-17</a:t>
            </a:r>
            <a:r>
              <a:rPr lang="zh-CN" altLang="en-US">
                <a:solidFill>
                  <a:schemeClr val="bg1"/>
                </a:solidFill>
              </a:rPr>
              <a:t>系统函数应用举例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57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316" y="115564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3.4 </a:t>
            </a:r>
            <a:r>
              <a:rPr lang="zh-CN" altLang="en-US" dirty="0"/>
              <a:t>函数重载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6805" y="90561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166" y="2291916"/>
            <a:ext cx="6907668" cy="434339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49821" y="979381"/>
            <a:ext cx="1826142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课后作业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一、个人简介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8183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二、学术成绩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箭头: 五边形 9"/>
          <p:cNvSpPr/>
          <p:nvPr/>
        </p:nvSpPr>
        <p:spPr>
          <a:xfrm>
            <a:off x="697255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3423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Hei-B01S" panose="02010601030101010101" pitchFamily="2" charset="-122"/>
                <a:ea typeface="FZHei-B01S" panose="02010601030101010101" pitchFamily="2" charset="-122"/>
                <a:cs typeface="+mn-cs"/>
                <a:sym typeface="FZHei-B01S" panose="02010601030101010101" pitchFamily="2" charset="-122"/>
              </a:rPr>
              <a:t>后记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861" y="88525"/>
            <a:ext cx="4288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附件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完成偶数课后题</a:t>
            </a:r>
            <a:endParaRPr lang="en-US" altLang="zh-CN" dirty="0"/>
          </a:p>
          <a:p>
            <a:r>
              <a:rPr lang="zh-CN" altLang="en-US" dirty="0"/>
              <a:t>完成时间：下节课前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982" y="3193693"/>
            <a:ext cx="3396343" cy="33963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函数的调用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73050" y="914400"/>
            <a:ext cx="793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函数的声明与使用</a:t>
            </a:r>
            <a:endParaRPr lang="zh-CN" altLang="en-US" sz="4000" b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0" y="579073"/>
            <a:ext cx="457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5618" y="0"/>
            <a:ext cx="174625" cy="7810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861" y="88525"/>
            <a:ext cx="3897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3.1 </a:t>
            </a:r>
            <a:r>
              <a:rPr lang="zh-CN" altLang="en-US" dirty="0"/>
              <a:t>函数的定义与使用</a:t>
            </a:r>
            <a:endParaRPr lang="zh-CN" altLang="en-US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一、个人简介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11619" y="90561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95805" y="1155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二、学术成绩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" name="箭头: 五边形 10"/>
          <p:cNvSpPr/>
          <p:nvPr/>
        </p:nvSpPr>
        <p:spPr>
          <a:xfrm>
            <a:off x="6986521" y="222685"/>
            <a:ext cx="2184149" cy="482708"/>
          </a:xfrm>
          <a:prstGeom prst="homePlat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8205" y="267964"/>
            <a:ext cx="21841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rPr>
              <a:t>第三章 函数</a:t>
            </a:r>
            <a:endParaRPr lang="zh-CN" altLang="en-US" sz="2000" b="1" dirty="0">
              <a:solidFill>
                <a:schemeClr val="bg1"/>
              </a:solidFill>
              <a:latin typeface="FZHei-B01S" panose="02010601030101010101" pitchFamily="2" charset="-122"/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96074" y="1910911"/>
            <a:ext cx="7772400" cy="287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3-1</a:t>
            </a:r>
            <a:r>
              <a:rPr lang="zh-CN" altLang="en-US" dirty="0"/>
              <a:t>编写一个求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次方的函数</a:t>
            </a:r>
            <a:endParaRPr lang="en-US" altLang="zh-CN" dirty="0"/>
          </a:p>
          <a:p>
            <a:pPr lvl="1"/>
            <a:r>
              <a:rPr lang="zh-CN" altLang="en-US" sz="2800" dirty="0"/>
              <a:t>思想：幂函数是累乘，累乘的次数是</a:t>
            </a:r>
            <a:r>
              <a:rPr lang="en-US" altLang="zh-CN" sz="2800" dirty="0"/>
              <a:t>n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44" y="487001"/>
            <a:ext cx="7239000" cy="588399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include &lt;iostream&gt;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double	power (double x, int n)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double val = 1.0;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while (n--)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	val = val*x;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return(val);</a:t>
            </a: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void main(void)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"5 to the power 2 is "</a:t>
            </a:r>
            <a:b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&lt;&lt; power(5,2) &lt;&lt; endl;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88459" y="3105339"/>
            <a:ext cx="3757943" cy="1702053"/>
          </a:xfrm>
          <a:prstGeom prst="rect">
            <a:avLst/>
          </a:prstGeom>
          <a:ln w="28575">
            <a:solidFill>
              <a:srgbClr val="1F4E7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 to the power 2 is 25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32AF6-F32E-4A0C-8AD1-E6399D6F9C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UNIT_PLACING_PICTURE_USER_VIEWPORT" val="{&quot;height&quot;:6885,&quot;width&quot;:1218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14774</Words>
  <Application>WPS 演示</Application>
  <PresentationFormat>全屏显示(4:3)</PresentationFormat>
  <Paragraphs>2009</Paragraphs>
  <Slides>79</Slides>
  <Notes>77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8" baseType="lpstr">
      <vt:lpstr>Arial</vt:lpstr>
      <vt:lpstr>宋体</vt:lpstr>
      <vt:lpstr>Wingdings</vt:lpstr>
      <vt:lpstr>FZHei-B01S</vt:lpstr>
      <vt:lpstr>微软雅黑</vt:lpstr>
      <vt:lpstr>Calibri</vt:lpstr>
      <vt:lpstr>Times New Roman</vt:lpstr>
      <vt:lpstr>隶书</vt:lpstr>
      <vt:lpstr>等线 Light</vt:lpstr>
      <vt:lpstr>等线</vt:lpstr>
      <vt:lpstr>Calibri Light</vt:lpstr>
      <vt:lpstr>Arial Unicode MS</vt:lpstr>
      <vt:lpstr>Cambria Math</vt:lpstr>
      <vt:lpstr>Courier New</vt:lpstr>
      <vt:lpstr>Geneva</vt:lpstr>
      <vt:lpstr>Segoe Print</vt:lpstr>
      <vt:lpstr>黑体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函数的调用</vt:lpstr>
      <vt:lpstr>函数的调用</vt:lpstr>
      <vt:lpstr>PowerPoint 演示文稿</vt:lpstr>
      <vt:lpstr>函数的调用</vt:lpstr>
      <vt:lpstr>PowerPoint 演示文稿</vt:lpstr>
      <vt:lpstr>PowerPoint 演示文稿</vt:lpstr>
      <vt:lpstr>函数的调用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例3-6 输入两个整数，求平方和。</vt:lpstr>
      <vt:lpstr>PowerPoint 演示文稿</vt:lpstr>
      <vt:lpstr>递归调用</vt:lpstr>
      <vt:lpstr>递归调用</vt:lpstr>
      <vt:lpstr>PowerPoint 演示文稿</vt:lpstr>
      <vt:lpstr>递归调用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例3-10汉诺塔问题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函数的参数传递机制                   ——参数值传递举例</vt:lpstr>
      <vt:lpstr>PowerPoint 演示文稿</vt:lpstr>
      <vt:lpstr>例3-11 输入两 整数交换后输出</vt:lpstr>
      <vt:lpstr>PowerPoint 演示文稿</vt:lpstr>
      <vt:lpstr>PowerPoint 演示文稿</vt:lpstr>
      <vt:lpstr>函数的参数传递                   ——用引用做形参</vt:lpstr>
      <vt:lpstr>例3-12 输入两个整数交换后输出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注意事项</vt:lpstr>
      <vt:lpstr>注意事项</vt:lpstr>
      <vt:lpstr>注意事项</vt:lpstr>
      <vt:lpstr>注意事项</vt:lpstr>
      <vt:lpstr>PowerPoint 演示文稿</vt:lpstr>
      <vt:lpstr>注意事项</vt:lpstr>
      <vt:lpstr>例3-17系统函数应用举例</vt:lpstr>
      <vt:lpstr>PowerPoint 演示文稿</vt:lpstr>
      <vt:lpstr>查找系统函数的使用说明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JHY</dc:creator>
  <cp:lastModifiedBy>小猪</cp:lastModifiedBy>
  <cp:revision>633</cp:revision>
  <dcterms:created xsi:type="dcterms:W3CDTF">2020-08-10T06:28:00Z</dcterms:created>
  <dcterms:modified xsi:type="dcterms:W3CDTF">2022-03-15T08:38:18Z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18A66DFB719640D8836740DD58C2CF7F</vt:lpwstr>
  </property>
  <property fmtid="{D5CDD505-2E9C-101B-9397-08002B2CF9AE}" pid="3" name="KSOProductBuildVer">
    <vt:lpwstr>2052-11.1.0.11294</vt:lpwstr>
  </property>
</Properties>
</file>