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1337e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1337e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99c9b9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99c9b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99c9b90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99c9b90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d99c9b90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d99c9b90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99c9b90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d99c9b90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d99c9b90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d99c9b90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d99c9b90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d99c9b90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d99c9b90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d99c9b90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d99c9b90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d99c9b90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d99c9b90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d99c9b90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d99c9b90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d99c9b90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6432e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6432e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99c9b90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d99c9b90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edc0125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edc0125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edc0125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edc0125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e47c5266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e47c5266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d92c22291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d92c22291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d92c222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d92c222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6432e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6432e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92c2229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92c2229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92c22291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d92c22291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92c22291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92c22291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92c22291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92c22291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9D6"/>
                </a:solidFill>
                <a:latin typeface="Nunito"/>
                <a:ea typeface="Nunito"/>
                <a:cs typeface="Nunito"/>
                <a:sym typeface="Nunito"/>
              </a:rPr>
              <a:t>DNS - primary server - secondary server</a:t>
            </a:r>
            <a:endParaRPr sz="1800">
              <a:solidFill>
                <a:srgbClr val="DDD9D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019"/>
                </a:solidFill>
                <a:latin typeface="Nunito"/>
                <a:ea typeface="Nunito"/>
                <a:cs typeface="Nunito"/>
                <a:sym typeface="Nunito"/>
              </a:rPr>
              <a:t>Protocol POL</a:t>
            </a:r>
            <a:endParaRPr sz="18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019"/>
                </a:solidFill>
                <a:latin typeface="Nunito"/>
                <a:ea typeface="Nunito"/>
                <a:cs typeface="Nunito"/>
                <a:sym typeface="Nunito"/>
              </a:rPr>
              <a:t>Permissions</a:t>
            </a:r>
            <a:endParaRPr sz="18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019"/>
                </a:solidFill>
                <a:latin typeface="Nunito"/>
                <a:ea typeface="Nunito"/>
                <a:cs typeface="Nunito"/>
                <a:sym typeface="Nunito"/>
              </a:rPr>
              <a:t>Where is the data stored</a:t>
            </a:r>
            <a:endParaRPr sz="18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019"/>
                </a:solidFill>
                <a:latin typeface="Nunito"/>
                <a:ea typeface="Nunito"/>
                <a:cs typeface="Nunito"/>
                <a:sym typeface="Nunito"/>
              </a:rPr>
              <a:t>Who has access</a:t>
            </a:r>
            <a:endParaRPr sz="18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92c22291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92c22291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atsig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atsig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tsig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97" y="4722538"/>
            <a:ext cx="284925" cy="2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4250" y="165075"/>
            <a:ext cx="3347700" cy="4384500"/>
          </a:xfrm>
          <a:prstGeom prst="roundRect">
            <a:avLst>
              <a:gd fmla="val 3013" name="adj"/>
            </a:avLst>
          </a:prstGeom>
          <a:solidFill>
            <a:srgbClr val="F262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44125" y="393300"/>
            <a:ext cx="29907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97" y="4722538"/>
            <a:ext cx="284925" cy="2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20000" y="4722550"/>
            <a:ext cx="3080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© 2019 - 2021 - The @ Company | </a:t>
            </a:r>
            <a:r>
              <a:rPr lang="en" sz="1000" u="sng">
                <a:solidFill>
                  <a:srgbClr val="F2623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atsign.com</a:t>
            </a:r>
            <a:endParaRPr sz="1000">
              <a:solidFill>
                <a:srgbClr val="F262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TITLE_1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97" y="4722538"/>
            <a:ext cx="284925" cy="2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20000" y="4722550"/>
            <a:ext cx="3080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© 2019 - 2021 - The @ Company | </a:t>
            </a:r>
            <a:r>
              <a:rPr lang="en" sz="1000" u="sng">
                <a:solidFill>
                  <a:srgbClr val="F2623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atsign.com</a:t>
            </a:r>
            <a:endParaRPr sz="1000">
              <a:solidFill>
                <a:srgbClr val="F262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Text">
  <p:cSld name="TITLE_1_2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23400" y="279225"/>
            <a:ext cx="8497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2623E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623E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520000" y="4722550"/>
            <a:ext cx="3080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© 2019- 2021 - The @ Company | </a:t>
            </a:r>
            <a:r>
              <a:rPr lang="en" sz="1000" u="sng">
                <a:solidFill>
                  <a:srgbClr val="F2623E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atsign.com</a:t>
            </a:r>
            <a:endParaRPr sz="1000">
              <a:solidFill>
                <a:srgbClr val="F262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_1">
  <p:cSld name="TITLE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" y="447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087600" y="4868400"/>
            <a:ext cx="3080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© 2021 - The @ Company | atsign.dev</a:t>
            </a:r>
            <a:endParaRPr sz="1000">
              <a:solidFill>
                <a:srgbClr val="F262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1574" y="4462254"/>
            <a:ext cx="447848" cy="44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3">
  <p:cSld name="SECTION_HEADER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97" y="4722538"/>
            <a:ext cx="284925" cy="2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97" y="4722538"/>
            <a:ext cx="284925" cy="2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2623E"/>
              </a:buClr>
              <a:buSzPts val="2800"/>
              <a:buFont typeface="Comfortaa"/>
              <a:buNone/>
              <a:defRPr b="1" sz="2800">
                <a:solidFill>
                  <a:srgbClr val="F2623E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utter.dev/docs" TargetMode="External"/><Relationship Id="rId4" Type="http://schemas.openxmlformats.org/officeDocument/2006/relationships/hyperlink" Target="https://flutter.dev/web" TargetMode="External"/><Relationship Id="rId5" Type="http://schemas.openxmlformats.org/officeDocument/2006/relationships/hyperlink" Target="https://flutter.dev/deskto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gif"/><Relationship Id="rId4" Type="http://schemas.openxmlformats.org/officeDocument/2006/relationships/hyperlink" Target="https://atsign.com/" TargetMode="External"/><Relationship Id="rId5" Type="http://schemas.openxmlformats.org/officeDocument/2006/relationships/hyperlink" Target="https://atsign.dev/" TargetMode="External"/><Relationship Id="rId6" Type="http://schemas.openxmlformats.org/officeDocument/2006/relationships/hyperlink" Target="https://github.com/atsign-foundation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gif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-30375" y="-40500"/>
            <a:ext cx="9174300" cy="26628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63" y="272702"/>
            <a:ext cx="7273404" cy="20345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4700"/>
            <a:ext cx="8839204" cy="145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64125" y="165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623E"/>
                </a:solidFill>
              </a:rPr>
              <a:t>What is Flutter?</a:t>
            </a:r>
            <a:endParaRPr>
              <a:solidFill>
                <a:srgbClr val="F2623E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34100" y="1603600"/>
            <a:ext cx="887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4A4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Flutter is Google’s UI toolkit for building beautiful, natively compiled applications for </a:t>
            </a:r>
            <a:r>
              <a:rPr lang="en" sz="3000">
                <a:solidFill>
                  <a:srgbClr val="1389FD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mobile</a:t>
            </a:r>
            <a:r>
              <a:rPr lang="en" sz="3000">
                <a:solidFill>
                  <a:srgbClr val="4A4A4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3000">
                <a:solidFill>
                  <a:srgbClr val="1389FD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</a:t>
            </a:r>
            <a:r>
              <a:rPr lang="en" sz="3000">
                <a:solidFill>
                  <a:srgbClr val="4A4A4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lang="en" sz="3000">
                <a:solidFill>
                  <a:srgbClr val="1389FD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desktop</a:t>
            </a:r>
            <a:r>
              <a:rPr lang="en" sz="3000">
                <a:solidFill>
                  <a:srgbClr val="4A4A4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from a single codebase.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772025" y="3514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4A4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It’s free and open source.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 Widget.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536700" y="1878425"/>
            <a:ext cx="349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Common Widgets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Text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Row, Column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Stack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Container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Center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Padding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1642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Widgets</a:t>
            </a:r>
            <a:endParaRPr sz="2400"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6074" l="7514" r="7581" t="5633"/>
          <a:stretch/>
        </p:blipFill>
        <p:spPr>
          <a:xfrm>
            <a:off x="4608350" y="289875"/>
            <a:ext cx="3114326" cy="45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536700" y="3571625"/>
            <a:ext cx="34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Material Design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MaterialApp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Scaffold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AppBar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536700" y="1047125"/>
            <a:ext cx="349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Two main types of widgets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Stateless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Stateful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1642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Widgets</a:t>
            </a:r>
            <a:endParaRPr sz="2400"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6074" l="7514" r="7581" t="5633"/>
          <a:stretch/>
        </p:blipFill>
        <p:spPr>
          <a:xfrm>
            <a:off x="4608350" y="289875"/>
            <a:ext cx="3114326" cy="454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350" y="736950"/>
            <a:ext cx="1942723" cy="4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>
            <a:off x="5381350" y="2490000"/>
            <a:ext cx="2222400" cy="4161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5381350" y="2906100"/>
            <a:ext cx="2222400" cy="11448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1319350" y="1051775"/>
            <a:ext cx="1942800" cy="271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1319350" y="1322975"/>
            <a:ext cx="1942800" cy="32631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1"/>
          <p:cNvCxnSpPr>
            <a:stCxn id="192" idx="1"/>
            <a:endCxn id="194" idx="3"/>
          </p:cNvCxnSpPr>
          <p:nvPr/>
        </p:nvCxnSpPr>
        <p:spPr>
          <a:xfrm rot="10800000">
            <a:off x="3262150" y="2954400"/>
            <a:ext cx="2119200" cy="5241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1"/>
          <p:cNvCxnSpPr>
            <a:stCxn id="191" idx="1"/>
            <a:endCxn id="193" idx="3"/>
          </p:cNvCxnSpPr>
          <p:nvPr/>
        </p:nvCxnSpPr>
        <p:spPr>
          <a:xfrm rot="10800000">
            <a:off x="3262150" y="1187250"/>
            <a:ext cx="2119200" cy="15108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1642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Widgets</a:t>
            </a:r>
            <a:endParaRPr sz="2400"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43361" l="7514" r="7581" t="5631"/>
          <a:stretch/>
        </p:blipFill>
        <p:spPr>
          <a:xfrm>
            <a:off x="4608325" y="736950"/>
            <a:ext cx="4117349" cy="353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6529818" y="2255042"/>
            <a:ext cx="1280400" cy="2865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106200" y="3016550"/>
            <a:ext cx="3728100" cy="831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a stateless widget, data is never changed. If you need to manipulate data in a widget, use a stateful widget instead.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5712549" y="3083456"/>
            <a:ext cx="2156100" cy="2199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682400" y="4095425"/>
            <a:ext cx="3728100" cy="831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build function is how you create your UI. It returns a single widget, which may contain multiple widgets within it.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5023686" y="1510988"/>
            <a:ext cx="1903800" cy="6549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5023686" y="1122975"/>
            <a:ext cx="3048900" cy="2865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682400" y="1892850"/>
            <a:ext cx="3728100" cy="10467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Just like other programming languages, dart uses the main function to enter the application. We call runApp to start our app.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06200" y="1195325"/>
            <a:ext cx="3728100" cy="400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Import the Material Design Flutter library.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1" name="Google Shape;211;p32"/>
          <p:cNvCxnSpPr>
            <a:stCxn id="205" idx="1"/>
            <a:endCxn id="206" idx="3"/>
          </p:cNvCxnSpPr>
          <p:nvPr/>
        </p:nvCxnSpPr>
        <p:spPr>
          <a:xfrm flipH="1">
            <a:off x="4410549" y="3193406"/>
            <a:ext cx="1302000" cy="13176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2"/>
          <p:cNvCxnSpPr>
            <a:stCxn id="208" idx="1"/>
            <a:endCxn id="210" idx="3"/>
          </p:cNvCxnSpPr>
          <p:nvPr/>
        </p:nvCxnSpPr>
        <p:spPr>
          <a:xfrm flipH="1">
            <a:off x="3834186" y="1266225"/>
            <a:ext cx="1189500" cy="1293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2"/>
          <p:cNvCxnSpPr>
            <a:stCxn id="207" idx="1"/>
            <a:endCxn id="209" idx="3"/>
          </p:cNvCxnSpPr>
          <p:nvPr/>
        </p:nvCxnSpPr>
        <p:spPr>
          <a:xfrm flipH="1">
            <a:off x="4410486" y="1838438"/>
            <a:ext cx="613200" cy="5778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2"/>
          <p:cNvCxnSpPr>
            <a:stCxn id="203" idx="1"/>
            <a:endCxn id="204" idx="3"/>
          </p:cNvCxnSpPr>
          <p:nvPr/>
        </p:nvCxnSpPr>
        <p:spPr>
          <a:xfrm flipH="1">
            <a:off x="3834318" y="2398292"/>
            <a:ext cx="2695500" cy="10338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1412550" y="2110050"/>
            <a:ext cx="63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Learn More Here: </a:t>
            </a:r>
            <a:r>
              <a:rPr lang="en" sz="2400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https://flutter.dev/docs</a:t>
            </a:r>
            <a:endParaRPr sz="2400"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1642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Widgets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atPlatform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34050" y="1754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atPlatform</a:t>
            </a:r>
            <a:endParaRPr sz="2400"/>
          </a:p>
        </p:txBody>
      </p:sp>
      <p:sp>
        <p:nvSpPr>
          <p:cNvPr id="231" name="Google Shape;231;p35"/>
          <p:cNvSpPr txBox="1"/>
          <p:nvPr/>
        </p:nvSpPr>
        <p:spPr>
          <a:xfrm>
            <a:off x="458450" y="3841250"/>
            <a:ext cx="34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Verbs (functions)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delete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458450" y="1100150"/>
            <a:ext cx="34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AtClientManager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AtClient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458450" y="1715738"/>
            <a:ext cx="34935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AtKey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key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sharedBy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sharedWith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namespace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metadata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58450" y="3225638"/>
            <a:ext cx="34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5E3E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AtValue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value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6277" l="5677" r="5881" t="6294"/>
          <a:stretch/>
        </p:blipFill>
        <p:spPr>
          <a:xfrm>
            <a:off x="3951950" y="392275"/>
            <a:ext cx="4459602" cy="4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34050" y="1754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atP</a:t>
            </a:r>
            <a:r>
              <a:rPr lang="en" sz="2400"/>
              <a:t>latform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246000" y="840000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the AtClient from AtClientManager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246000" y="1422113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Declare an AtKey and its value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6277" l="5677" r="5881" t="6294"/>
          <a:stretch/>
        </p:blipFill>
        <p:spPr>
          <a:xfrm>
            <a:off x="3951950" y="392275"/>
            <a:ext cx="4459602" cy="43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/>
          <p:nvPr/>
        </p:nvSpPr>
        <p:spPr>
          <a:xfrm>
            <a:off x="4388350" y="1282325"/>
            <a:ext cx="3882600" cy="292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4388350" y="1715750"/>
            <a:ext cx="3882600" cy="292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4388350" y="2149175"/>
            <a:ext cx="3882600" cy="1890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4388350" y="2466575"/>
            <a:ext cx="3882600" cy="292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4388350" y="2911050"/>
            <a:ext cx="3882600" cy="292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4388350" y="3355525"/>
            <a:ext cx="3882600" cy="292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4388350" y="3800000"/>
            <a:ext cx="3882600" cy="2922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4388350" y="4244475"/>
            <a:ext cx="3882600" cy="1890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6"/>
          <p:cNvCxnSpPr>
            <a:stCxn id="244" idx="1"/>
            <a:endCxn id="241" idx="3"/>
          </p:cNvCxnSpPr>
          <p:nvPr/>
        </p:nvCxnSpPr>
        <p:spPr>
          <a:xfrm rot="10800000">
            <a:off x="3739450" y="1024625"/>
            <a:ext cx="648900" cy="4038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6"/>
          <p:cNvCxnSpPr>
            <a:stCxn id="245" idx="1"/>
            <a:endCxn id="242" idx="3"/>
          </p:cNvCxnSpPr>
          <p:nvPr/>
        </p:nvCxnSpPr>
        <p:spPr>
          <a:xfrm rot="10800000">
            <a:off x="3739450" y="1606850"/>
            <a:ext cx="648900" cy="2550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6"/>
          <p:cNvSpPr txBox="1"/>
          <p:nvPr/>
        </p:nvSpPr>
        <p:spPr>
          <a:xfrm>
            <a:off x="246000" y="2004238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Store a value using the AtClient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246000" y="2555588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a value from an AtKey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246000" y="3106938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Change a value and update it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246000" y="3647313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the new value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246000" y="4686313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Delete the AtKey for @alice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246000" y="4166813"/>
            <a:ext cx="34935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Share the value with @alice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60" name="Google Shape;260;p36"/>
          <p:cNvCxnSpPr>
            <a:stCxn id="246" idx="1"/>
            <a:endCxn id="254" idx="3"/>
          </p:cNvCxnSpPr>
          <p:nvPr/>
        </p:nvCxnSpPr>
        <p:spPr>
          <a:xfrm rot="10800000">
            <a:off x="3739450" y="2188775"/>
            <a:ext cx="648900" cy="549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6"/>
          <p:cNvCxnSpPr>
            <a:stCxn id="247" idx="1"/>
            <a:endCxn id="255" idx="3"/>
          </p:cNvCxnSpPr>
          <p:nvPr/>
        </p:nvCxnSpPr>
        <p:spPr>
          <a:xfrm flipH="1">
            <a:off x="3739450" y="2612675"/>
            <a:ext cx="648900" cy="1275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6"/>
          <p:cNvCxnSpPr>
            <a:stCxn id="248" idx="1"/>
            <a:endCxn id="256" idx="3"/>
          </p:cNvCxnSpPr>
          <p:nvPr/>
        </p:nvCxnSpPr>
        <p:spPr>
          <a:xfrm flipH="1">
            <a:off x="3739450" y="3057150"/>
            <a:ext cx="648900" cy="2343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6"/>
          <p:cNvCxnSpPr>
            <a:stCxn id="249" idx="1"/>
            <a:endCxn id="257" idx="3"/>
          </p:cNvCxnSpPr>
          <p:nvPr/>
        </p:nvCxnSpPr>
        <p:spPr>
          <a:xfrm flipH="1">
            <a:off x="3739450" y="3501625"/>
            <a:ext cx="648900" cy="3303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6"/>
          <p:cNvCxnSpPr>
            <a:stCxn id="250" idx="1"/>
            <a:endCxn id="259" idx="3"/>
          </p:cNvCxnSpPr>
          <p:nvPr/>
        </p:nvCxnSpPr>
        <p:spPr>
          <a:xfrm flipH="1">
            <a:off x="3739450" y="3946100"/>
            <a:ext cx="648900" cy="4053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6"/>
          <p:cNvCxnSpPr>
            <a:stCxn id="251" idx="1"/>
            <a:endCxn id="258" idx="3"/>
          </p:cNvCxnSpPr>
          <p:nvPr/>
        </p:nvCxnSpPr>
        <p:spPr>
          <a:xfrm flipH="1">
            <a:off x="3739450" y="4338975"/>
            <a:ext cx="648900" cy="5319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9032" l="5598" r="6373" t="9375"/>
          <a:stretch/>
        </p:blipFill>
        <p:spPr>
          <a:xfrm>
            <a:off x="4181775" y="983100"/>
            <a:ext cx="4651926" cy="28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>
            <p:ph type="title"/>
          </p:nvPr>
        </p:nvSpPr>
        <p:spPr>
          <a:xfrm>
            <a:off x="334050" y="1754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atPlatform</a:t>
            </a:r>
            <a:endParaRPr sz="2400"/>
          </a:p>
        </p:txBody>
      </p:sp>
      <p:sp>
        <p:nvSpPr>
          <p:cNvPr id="272" name="Google Shape;272;p37"/>
          <p:cNvSpPr txBox="1"/>
          <p:nvPr/>
        </p:nvSpPr>
        <p:spPr>
          <a:xfrm>
            <a:off x="246000" y="840000"/>
            <a:ext cx="35367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Import SDK (AtClientManager &amp; AtClient)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4495225" y="1243325"/>
            <a:ext cx="4231800" cy="1890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4495225" y="1432325"/>
            <a:ext cx="4231800" cy="1890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4495225" y="2350225"/>
            <a:ext cx="4231800" cy="330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4495225" y="2836025"/>
            <a:ext cx="4231800" cy="1890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4495225" y="3132450"/>
            <a:ext cx="4231800" cy="330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37"/>
          <p:cNvCxnSpPr>
            <a:stCxn id="273" idx="1"/>
            <a:endCxn id="272" idx="3"/>
          </p:cNvCxnSpPr>
          <p:nvPr/>
        </p:nvCxnSpPr>
        <p:spPr>
          <a:xfrm rot="10800000">
            <a:off x="3782725" y="1024625"/>
            <a:ext cx="712500" cy="3132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7"/>
          <p:cNvSpPr txBox="1"/>
          <p:nvPr/>
        </p:nvSpPr>
        <p:spPr>
          <a:xfrm>
            <a:off x="246000" y="1543425"/>
            <a:ext cx="35367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Import for AtKey &amp; AtValue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246000" y="2238675"/>
            <a:ext cx="3536700" cy="5541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AtKeys and store them in a list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the first AtKey from the list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246000" y="3132450"/>
            <a:ext cx="35367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Who the key was shared by (@pizzaplace)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246000" y="3894150"/>
            <a:ext cx="3536700" cy="369300"/>
          </a:xfrm>
          <a:prstGeom prst="rect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the value from @pizzaplace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3" name="Google Shape;283;p37"/>
          <p:cNvCxnSpPr>
            <a:stCxn id="274" idx="1"/>
            <a:endCxn id="279" idx="3"/>
          </p:cNvCxnSpPr>
          <p:nvPr/>
        </p:nvCxnSpPr>
        <p:spPr>
          <a:xfrm flipH="1">
            <a:off x="3782725" y="1526825"/>
            <a:ext cx="712500" cy="2013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7"/>
          <p:cNvCxnSpPr>
            <a:stCxn id="275" idx="1"/>
            <a:endCxn id="280" idx="3"/>
          </p:cNvCxnSpPr>
          <p:nvPr/>
        </p:nvCxnSpPr>
        <p:spPr>
          <a:xfrm flipH="1">
            <a:off x="3782725" y="2515375"/>
            <a:ext cx="712500" cy="3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7"/>
          <p:cNvCxnSpPr>
            <a:stCxn id="276" idx="1"/>
            <a:endCxn id="281" idx="3"/>
          </p:cNvCxnSpPr>
          <p:nvPr/>
        </p:nvCxnSpPr>
        <p:spPr>
          <a:xfrm flipH="1">
            <a:off x="3782725" y="2930525"/>
            <a:ext cx="712500" cy="3867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7"/>
          <p:cNvCxnSpPr>
            <a:stCxn id="277" idx="1"/>
            <a:endCxn id="282" idx="3"/>
          </p:cNvCxnSpPr>
          <p:nvPr/>
        </p:nvCxnSpPr>
        <p:spPr>
          <a:xfrm flipH="1">
            <a:off x="3782725" y="3297600"/>
            <a:ext cx="712500" cy="781200"/>
          </a:xfrm>
          <a:prstGeom prst="straightConnector1">
            <a:avLst/>
          </a:prstGeom>
          <a:noFill/>
          <a:ln cap="flat" cmpd="sng" w="9525">
            <a:solidFill>
              <a:srgbClr val="F05E3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6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5E3E"/>
                </a:solidFill>
              </a:rPr>
              <a:t>Timeline</a:t>
            </a:r>
            <a:endParaRPr b="1"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552500"/>
            <a:ext cx="67641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 to the atPlatform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Flutter Overview</a:t>
            </a:r>
            <a:endParaRPr sz="1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atPlatform Overview</a:t>
            </a:r>
            <a:endParaRPr sz="1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21228" l="26263" r="21082" t="15404"/>
          <a:stretch/>
        </p:blipFill>
        <p:spPr>
          <a:xfrm>
            <a:off x="4086750" y="551100"/>
            <a:ext cx="4679575" cy="42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/>
        </p:nvSpPr>
        <p:spPr>
          <a:xfrm>
            <a:off x="1412550" y="2110050"/>
            <a:ext cx="63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Get Started </a:t>
            </a:r>
            <a:r>
              <a:rPr lang="en" sz="2400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Here: </a:t>
            </a:r>
            <a:endParaRPr sz="2400"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docs.atsign.com</a:t>
            </a:r>
            <a:endParaRPr sz="2400"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164250"/>
            <a:ext cx="74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atPlatform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https://github.com/atsign-foundation/at_pico_w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Join Us and Reinvent the Internet!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6279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/>
        </p:nvSpPr>
        <p:spPr>
          <a:xfrm>
            <a:off x="4012650" y="1170125"/>
            <a:ext cx="48468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Main Site: </a:t>
            </a:r>
            <a:r>
              <a:rPr lang="en" sz="2100">
                <a:solidFill>
                  <a:schemeClr val="accent5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https://atsign.com/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Dev Site: </a:t>
            </a:r>
            <a:r>
              <a:rPr lang="en" sz="2100">
                <a:solidFill>
                  <a:schemeClr val="accent5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en" sz="21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docs.atsign.com</a:t>
            </a:r>
            <a:endParaRPr sz="21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Open source GitHub: </a:t>
            </a:r>
            <a:r>
              <a:rPr lang="en" sz="2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https://github.com/atsign-foundation/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Join us after hours on our Discord for setup help.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950"/>
            <a:ext cx="336279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613" y="2429250"/>
            <a:ext cx="2233950" cy="2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850" y="1327588"/>
            <a:ext cx="3713504" cy="1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8360475" y="4423100"/>
            <a:ext cx="535500" cy="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End-to-end encryption is really hard!</a:t>
            </a:r>
            <a:endParaRPr sz="4500"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3374225" y="4897975"/>
            <a:ext cx="2480400" cy="20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125" y="4433200"/>
            <a:ext cx="522301" cy="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Today’s internet architecture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5" y="1017725"/>
            <a:ext cx="8270450" cy="3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5E3E"/>
                </a:solidFill>
                <a:latin typeface="Comfortaa"/>
                <a:ea typeface="Comfortaa"/>
                <a:cs typeface="Comfortaa"/>
                <a:sym typeface="Comfortaa"/>
              </a:rPr>
              <a:t>But, what if it was really easy...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425" y="4893525"/>
            <a:ext cx="2413500" cy="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/>
          <p:nvPr/>
        </p:nvSpPr>
        <p:spPr>
          <a:xfrm>
            <a:off x="3374225" y="4897975"/>
            <a:ext cx="2480400" cy="20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8360475" y="4423100"/>
            <a:ext cx="535500" cy="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125" y="4433200"/>
            <a:ext cx="522301" cy="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5E3E"/>
                </a:solidFill>
              </a:rPr>
              <a:t>Flipping the Internet</a:t>
            </a:r>
            <a:endParaRPr>
              <a:solidFill>
                <a:srgbClr val="F05E3E"/>
              </a:solidFill>
            </a:endParaRPr>
          </a:p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75" y="1017725"/>
            <a:ext cx="5750048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5E3E"/>
                </a:solidFill>
              </a:rPr>
              <a:t>How do we do that?</a:t>
            </a:r>
            <a:endParaRPr>
              <a:solidFill>
                <a:srgbClr val="F05E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425" y="4893525"/>
            <a:ext cx="2413500" cy="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3374225" y="4897975"/>
            <a:ext cx="2480400" cy="20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8360475" y="4423100"/>
            <a:ext cx="535500" cy="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125" y="4433200"/>
            <a:ext cx="522301" cy="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863" y="963350"/>
            <a:ext cx="22266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711" y="1299788"/>
            <a:ext cx="2447776" cy="46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 rot="-946008">
            <a:off x="420145" y="1784639"/>
            <a:ext cx="1004701" cy="739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Hi </a:t>
            </a:r>
            <a:r>
              <a:rPr b="1" lang="en" sz="1000">
                <a:solidFill>
                  <a:srgbClr val="F2623E"/>
                </a:solidFill>
                <a:latin typeface="Comfortaa"/>
                <a:ea typeface="Comfortaa"/>
                <a:cs typeface="Comfortaa"/>
                <a:sym typeface="Comfortaa"/>
              </a:rPr>
              <a:t>@</a:t>
            </a: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alice...</a:t>
            </a:r>
            <a:endParaRPr b="1"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A20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3807000" y="1170125"/>
            <a:ext cx="1640100" cy="796200"/>
          </a:xfrm>
          <a:prstGeom prst="can">
            <a:avLst>
              <a:gd fmla="val 25000" name="adj"/>
            </a:avLst>
          </a:prstGeom>
          <a:solidFill>
            <a:srgbClr val="F05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@</a:t>
            </a:r>
            <a:endParaRPr b="1"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Primary Server</a:t>
            </a:r>
            <a:endParaRPr b="1"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540875" y="3349250"/>
            <a:ext cx="995100" cy="6603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23E"/>
                </a:solidFill>
                <a:latin typeface="Comfortaa"/>
                <a:ea typeface="Comfortaa"/>
                <a:cs typeface="Comfortaa"/>
                <a:sym typeface="Comfortaa"/>
              </a:rPr>
              <a:t>@</a:t>
            </a:r>
            <a:r>
              <a:rPr b="1" lang="en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bob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6656675" y="3349250"/>
            <a:ext cx="995100" cy="6603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23E"/>
                </a:solidFill>
                <a:latin typeface="Comfortaa"/>
                <a:ea typeface="Comfortaa"/>
                <a:cs typeface="Comfortaa"/>
                <a:sym typeface="Comfortaa"/>
              </a:rPr>
              <a:t>@</a:t>
            </a:r>
            <a:r>
              <a:rPr b="1" lang="en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alice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3807000" y="2922700"/>
            <a:ext cx="1721100" cy="5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Message?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3806875" y="3770013"/>
            <a:ext cx="1721100" cy="5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Proof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3462550" y="3358125"/>
            <a:ext cx="1721100" cy="53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Prove URU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6"/>
          <p:cNvSpPr/>
          <p:nvPr/>
        </p:nvSpPr>
        <p:spPr>
          <a:xfrm rot="-2351719">
            <a:off x="2032136" y="1748948"/>
            <a:ext cx="1709428" cy="5300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Where’s </a:t>
            </a: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@alice</a:t>
            </a: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 rot="-2387235">
            <a:off x="2031750" y="2275427"/>
            <a:ext cx="1681099" cy="5299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@alice</a:t>
            </a: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 address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 rot="909364">
            <a:off x="7609606" y="1527481"/>
            <a:ext cx="867473" cy="1067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2623E"/>
                </a:solidFill>
                <a:latin typeface="Comfortaa"/>
                <a:ea typeface="Comfortaa"/>
                <a:cs typeface="Comfortaa"/>
                <a:sym typeface="Comfortaa"/>
              </a:rPr>
              <a:t>@</a:t>
            </a: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bob wants to message you...</a:t>
            </a:r>
            <a:endParaRPr b="1"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6"/>
          <p:cNvSpPr/>
          <p:nvPr/>
        </p:nvSpPr>
        <p:spPr>
          <a:xfrm rot="2430974">
            <a:off x="5483809" y="2224823"/>
            <a:ext cx="1709501" cy="5300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@bob</a:t>
            </a: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 address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6"/>
          <p:cNvSpPr/>
          <p:nvPr/>
        </p:nvSpPr>
        <p:spPr>
          <a:xfrm flipH="1" rot="2391162">
            <a:off x="5421779" y="1676875"/>
            <a:ext cx="1681138" cy="5301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D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Where is </a:t>
            </a:r>
            <a:r>
              <a:rPr b="1"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@bob</a:t>
            </a:r>
            <a:r>
              <a:rPr lang="en" sz="1000">
                <a:solidFill>
                  <a:srgbClr val="2A2019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000">
              <a:solidFill>
                <a:srgbClr val="2A20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68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23E"/>
                </a:solidFill>
                <a:latin typeface="Comfortaa"/>
                <a:ea typeface="Comfortaa"/>
                <a:cs typeface="Comfortaa"/>
                <a:sym typeface="Comfortaa"/>
              </a:rPr>
              <a:t>How it works</a:t>
            </a:r>
            <a:endParaRPr b="1">
              <a:solidFill>
                <a:srgbClr val="F2623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26"/>
          <p:cNvSpPr/>
          <p:nvPr/>
        </p:nvSpPr>
        <p:spPr>
          <a:xfrm rot="895727">
            <a:off x="7600925" y="2349749"/>
            <a:ext cx="420389" cy="147138"/>
          </a:xfrm>
          <a:prstGeom prst="roundRect">
            <a:avLst>
              <a:gd fmla="val 16667" name="adj"/>
            </a:avLst>
          </a:prstGeom>
          <a:solidFill>
            <a:srgbClr val="00A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Okay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6"/>
          <p:cNvSpPr/>
          <p:nvPr/>
        </p:nvSpPr>
        <p:spPr>
          <a:xfrm rot="895727">
            <a:off x="7549506" y="2542701"/>
            <a:ext cx="420389" cy="147138"/>
          </a:xfrm>
          <a:prstGeom prst="roundRect">
            <a:avLst>
              <a:gd fmla="val 16667" name="adj"/>
            </a:avLst>
          </a:prstGeom>
          <a:solidFill>
            <a:srgbClr val="00A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Once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6"/>
          <p:cNvSpPr/>
          <p:nvPr/>
        </p:nvSpPr>
        <p:spPr>
          <a:xfrm rot="895727">
            <a:off x="7498086" y="2735653"/>
            <a:ext cx="420389" cy="147138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Deny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with Flutter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