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422E7-C3ED-604F-A7D7-107700A83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EA0EE8B-30A3-F844-9D9F-322AAFE5E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DAE8B42-180E-F94D-826D-356E341E8405}"/>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366A71A5-3283-1547-87A4-8D23FA7BE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1F96DB-3B4F-E043-A5BC-66655758D582}"/>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0436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7DBEE-414D-DE4D-9512-EF90779DD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AB706D8-57DF-9C47-8849-682ADBDF48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FF440D-E91A-6447-9B8B-5324880BD99F}"/>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394B42FF-81B4-4C4A-8F03-EBD06FA7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EDC5874-D891-7149-8265-80EC59AE4BBD}"/>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2606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40C763-1B75-E341-9EDE-63BB96FDD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426ECD6-C29A-8246-B6D4-F8F2C4F69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B9C93-34E9-4441-9DA5-2AA7931BC0A1}"/>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1258EAA1-4197-414A-A8A1-BDC406745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73E33E-5D91-4F4B-9745-92DDC03CC509}"/>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405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BC727-20B3-414A-B037-356B11E70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5F2DE8-43F9-ED43-B477-093B5E868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B5DAE4-B890-A142-B5AF-C1293BA3582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A944AE38-98A0-9648-BA25-0358BF319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85A9E8-4104-5C41-85FF-84C5C2D6AFB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7298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68D6F-5953-2E4C-8C93-867F70ACE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FC828A0-7F44-6E41-BC38-BCF5B7872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5FD4B5F-E9DB-D049-9010-1C8CA77AA4D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CA324F16-0A8C-8A49-8326-C0767805A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DCC207-4D33-6447-8077-31AC194E47EF}"/>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23480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ED862-22D2-0D46-91BB-983BBA498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92E097-AEF4-6043-8694-1A8F6EDB9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E466EC0-BA50-834F-91FA-C64244227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BB0A56F-EC78-DA41-9A4D-DAC59933442A}"/>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xmlns="" id="{327BE00E-E8D5-A548-A77A-091699CA1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9FC0E7-6AF9-7048-B3D3-6941F5B1C626}"/>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41852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5DCEC-1DB6-2440-8C30-60367F80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FCA2AC1-C66A-C14B-BE81-740B1510D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296C5A-3F9B-8743-93B4-2D53A9093F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FD4762C-146A-C646-8785-3C74F93A3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7198D21-082D-C445-A6B6-97DFA6EF8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4C5C7B5-ABA8-5249-8023-00AC134A2F7E}"/>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8" name="Footer Placeholder 7">
            <a:extLst>
              <a:ext uri="{FF2B5EF4-FFF2-40B4-BE49-F238E27FC236}">
                <a16:creationId xmlns:a16="http://schemas.microsoft.com/office/drawing/2014/main" xmlns="" id="{D4257801-1483-8C46-8A88-12C7B63D8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A8670A4-29F9-6E45-ADF5-F01B05D93F67}"/>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6784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A2CE1-2B9B-694A-84A5-05616BFDE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32ACA5E-A5CA-8C4A-87B0-F71932B2754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4" name="Footer Placeholder 3">
            <a:extLst>
              <a:ext uri="{FF2B5EF4-FFF2-40B4-BE49-F238E27FC236}">
                <a16:creationId xmlns:a16="http://schemas.microsoft.com/office/drawing/2014/main" xmlns="" id="{59C2F491-D41E-E94F-A6F8-AD6BA0F40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7298210-F1C8-B94C-961D-FDD03D6360B3}"/>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62130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3809683-9F0A-5A4A-A799-367B7585D7B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3" name="Footer Placeholder 2">
            <a:extLst>
              <a:ext uri="{FF2B5EF4-FFF2-40B4-BE49-F238E27FC236}">
                <a16:creationId xmlns:a16="http://schemas.microsoft.com/office/drawing/2014/main" xmlns="" id="{218A1D03-BFA3-F24D-92D6-48AABF4E6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A72C337-8A8A-2148-A3B8-6624AD5EE658}"/>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35172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E46F1-E799-AC4B-B10C-B3AB9726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C412AD2-490F-CE4E-B0A3-3B6302D15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6A73986-CABB-4947-B65B-C0B583053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EEB845-BE53-EF4F-899F-91CAE1DD998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xmlns="" id="{03F572BB-C4F0-BA47-AEC7-DB2989909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429E20-CFCB-6B4E-BB23-7D0A59A5DFD4}"/>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5918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3571F-AC4A-354A-92B0-8BEF3BD14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901D0E0-E102-6744-8163-A0959CAAC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1BDFC66-1187-3045-A42E-7AC17577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A41EF3-6D0C-7B4D-BB98-E2B2A2C6EBA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xmlns="" id="{E15B0FFB-06AE-9449-8B29-9241B96BB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15FAE3-636F-C94C-96F9-8460389FCA6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4514618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E938668-28A8-324A-BC1E-F093B5A43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4639FD0-7398-B64C-809F-9EE8B74CD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CA8B813-A389-7E43-B96C-F8C075788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xmlns="" id="{B021A42C-F017-874D-BF6F-C1F6D5B6A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4146418-D8D3-7F43-B1E6-B5AFE1E2F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6D038-71C3-BE4F-A875-FCFC7575F64F}" type="slidenum">
              <a:rPr lang="en-US" smtClean="0"/>
              <a:t>‹#›</a:t>
            </a:fld>
            <a:endParaRPr lang="en-US"/>
          </a:p>
        </p:txBody>
      </p:sp>
    </p:spTree>
    <p:extLst>
      <p:ext uri="{BB962C8B-B14F-4D97-AF65-F5344CB8AC3E}">
        <p14:creationId xmlns:p14="http://schemas.microsoft.com/office/powerpoint/2010/main" val="329709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EC1B0-D2DE-DC4A-BC52-AAA6C259B7B5}"/>
              </a:ext>
            </a:extLst>
          </p:cNvPr>
          <p:cNvSpPr>
            <a:spLocks noGrp="1"/>
          </p:cNvSpPr>
          <p:nvPr>
            <p:ph type="ctrTitle"/>
          </p:nvPr>
        </p:nvSpPr>
        <p:spPr>
          <a:xfrm>
            <a:off x="1524000" y="2995515"/>
            <a:ext cx="9144000" cy="866971"/>
          </a:xfrm>
        </p:spPr>
        <p:txBody>
          <a:bodyPr>
            <a:normAutofit/>
          </a:bodyPr>
          <a:lstStyle/>
          <a:p>
            <a:r>
              <a:rPr lang="en-US" sz="4800" dirty="0">
                <a:latin typeface="Avenir Next" panose="020B0503020202020204" pitchFamily="34" charset="0"/>
              </a:rPr>
              <a:t>US Housing Market Analysis</a:t>
            </a:r>
          </a:p>
        </p:txBody>
      </p:sp>
      <p:sp>
        <p:nvSpPr>
          <p:cNvPr id="3" name="Subtitle 2">
            <a:extLst>
              <a:ext uri="{FF2B5EF4-FFF2-40B4-BE49-F238E27FC236}">
                <a16:creationId xmlns:a16="http://schemas.microsoft.com/office/drawing/2014/main" xmlns="" id="{4FAADD1A-1FCC-0147-AD4E-CA97114530A9}"/>
              </a:ext>
            </a:extLst>
          </p:cNvPr>
          <p:cNvSpPr>
            <a:spLocks noGrp="1"/>
          </p:cNvSpPr>
          <p:nvPr>
            <p:ph type="subTitle" idx="1"/>
          </p:nvPr>
        </p:nvSpPr>
        <p:spPr>
          <a:xfrm>
            <a:off x="4896633" y="4376052"/>
            <a:ext cx="2398734" cy="281029"/>
          </a:xfrm>
        </p:spPr>
        <p:txBody>
          <a:bodyPr>
            <a:normAutofit lnSpcReduction="10000"/>
          </a:bodyPr>
          <a:lstStyle/>
          <a:p>
            <a:r>
              <a:rPr lang="en-US" sz="1400" dirty="0">
                <a:latin typeface="Avenir Next" panose="020B0503020202020204" pitchFamily="34" charset="0"/>
              </a:rPr>
              <a:t>Cole Yang &amp; Rena Han</a:t>
            </a:r>
          </a:p>
        </p:txBody>
      </p:sp>
    </p:spTree>
    <p:extLst>
      <p:ext uri="{BB962C8B-B14F-4D97-AF65-F5344CB8AC3E}">
        <p14:creationId xmlns:p14="http://schemas.microsoft.com/office/powerpoint/2010/main" val="40058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137409B-9F59-1343-87BC-58A681CBBE3C}"/>
              </a:ext>
            </a:extLst>
          </p:cNvPr>
          <p:cNvPicPr>
            <a:picLocks noChangeAspect="1"/>
          </p:cNvPicPr>
          <p:nvPr/>
        </p:nvPicPr>
        <p:blipFill>
          <a:blip r:embed="rId2"/>
          <a:stretch>
            <a:fillRect/>
          </a:stretch>
        </p:blipFill>
        <p:spPr>
          <a:xfrm>
            <a:off x="6968472" y="3600313"/>
            <a:ext cx="4765449" cy="3301034"/>
          </a:xfrm>
          <a:prstGeom prst="rect">
            <a:avLst/>
          </a:prstGeom>
        </p:spPr>
      </p:pic>
      <p:pic>
        <p:nvPicPr>
          <p:cNvPr id="3" name="Picture 2">
            <a:extLst>
              <a:ext uri="{FF2B5EF4-FFF2-40B4-BE49-F238E27FC236}">
                <a16:creationId xmlns:a16="http://schemas.microsoft.com/office/drawing/2014/main" xmlns="" id="{D3D67C7A-F2D9-9349-990B-C1FB3048FD96}"/>
              </a:ext>
            </a:extLst>
          </p:cNvPr>
          <p:cNvPicPr>
            <a:picLocks noChangeAspect="1"/>
          </p:cNvPicPr>
          <p:nvPr/>
        </p:nvPicPr>
        <p:blipFill>
          <a:blip r:embed="rId3"/>
          <a:stretch>
            <a:fillRect/>
          </a:stretch>
        </p:blipFill>
        <p:spPr>
          <a:xfrm>
            <a:off x="6968472" y="210457"/>
            <a:ext cx="4765449" cy="3389856"/>
          </a:xfrm>
          <a:prstGeom prst="rect">
            <a:avLst/>
          </a:prstGeom>
        </p:spPr>
      </p:pic>
      <p:sp>
        <p:nvSpPr>
          <p:cNvPr id="4" name="TextBox 3">
            <a:extLst>
              <a:ext uri="{FF2B5EF4-FFF2-40B4-BE49-F238E27FC236}">
                <a16:creationId xmlns:a16="http://schemas.microsoft.com/office/drawing/2014/main" xmlns="" id="{AB47BDF5-671F-6948-A4FA-F75A368ED0DA}"/>
              </a:ext>
            </a:extLst>
          </p:cNvPr>
          <p:cNvSpPr txBox="1"/>
          <p:nvPr/>
        </p:nvSpPr>
        <p:spPr>
          <a:xfrm>
            <a:off x="458079" y="210457"/>
            <a:ext cx="1531188" cy="369332"/>
          </a:xfrm>
          <a:prstGeom prst="rect">
            <a:avLst/>
          </a:prstGeom>
          <a:noFill/>
        </p:spPr>
        <p:txBody>
          <a:bodyPr wrap="none" rtlCol="0">
            <a:spAutoFit/>
          </a:bodyPr>
          <a:lstStyle/>
          <a:p>
            <a:r>
              <a:rPr lang="en-US" u="sng" dirty="0">
                <a:latin typeface="Avenir Next" panose="020B0503020202020204" pitchFamily="34" charset="0"/>
              </a:rPr>
              <a:t>US Overview</a:t>
            </a:r>
          </a:p>
        </p:txBody>
      </p:sp>
      <p:sp>
        <p:nvSpPr>
          <p:cNvPr id="5" name="TextBox 4">
            <a:extLst>
              <a:ext uri="{FF2B5EF4-FFF2-40B4-BE49-F238E27FC236}">
                <a16:creationId xmlns:a16="http://schemas.microsoft.com/office/drawing/2014/main" xmlns="" id="{3720A3F8-D0EF-914E-B652-DBABF870153F}"/>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We began our analysis by setting the stage with relevant demographic and economic  metrics for the US. Both graphs are relatively self-explanatory, with </a:t>
            </a:r>
            <a:r>
              <a:rPr lang="en-US" sz="1600" dirty="0" smtClean="0">
                <a:latin typeface="Avenir Next" panose="020B0503020202020204" pitchFamily="34" charset="0"/>
              </a:rPr>
              <a:t>population rising steadily and income per capita, </a:t>
            </a:r>
            <a:r>
              <a:rPr lang="en-US" sz="1600" dirty="0">
                <a:latin typeface="Avenir Next" panose="020B0503020202020204" pitchFamily="34" charset="0"/>
              </a:rPr>
              <a:t>besides a small dip during the Great Recession (2008), rising as well. Per capita income is now over $55,000, and the population has hit 325 million. </a:t>
            </a:r>
          </a:p>
        </p:txBody>
      </p:sp>
      <p:sp>
        <p:nvSpPr>
          <p:cNvPr id="6" name="TextBox 5">
            <a:extLst>
              <a:ext uri="{FF2B5EF4-FFF2-40B4-BE49-F238E27FC236}">
                <a16:creationId xmlns:a16="http://schemas.microsoft.com/office/drawing/2014/main" xmlns="" id="{0DA89492-3753-E048-B83F-264B6D88E37D}"/>
              </a:ext>
            </a:extLst>
          </p:cNvPr>
          <p:cNvSpPr txBox="1"/>
          <p:nvPr/>
        </p:nvSpPr>
        <p:spPr>
          <a:xfrm>
            <a:off x="458079" y="4235167"/>
            <a:ext cx="5278842" cy="1569660"/>
          </a:xfrm>
          <a:prstGeom prst="rect">
            <a:avLst/>
          </a:prstGeom>
          <a:noFill/>
        </p:spPr>
        <p:txBody>
          <a:bodyPr wrap="square" rtlCol="0">
            <a:spAutoFit/>
          </a:bodyPr>
          <a:lstStyle/>
          <a:p>
            <a:r>
              <a:rPr lang="en-US" sz="1600" dirty="0">
                <a:latin typeface="Avenir Next" panose="020B0503020202020204" pitchFamily="34" charset="0"/>
              </a:rPr>
              <a:t>Our project </a:t>
            </a:r>
            <a:r>
              <a:rPr lang="en-US" sz="1600" dirty="0" smtClean="0">
                <a:latin typeface="Avenir Next" panose="020B0503020202020204" pitchFamily="34" charset="0"/>
              </a:rPr>
              <a:t>is</a:t>
            </a:r>
            <a:r>
              <a:rPr lang="en-US" sz="1600" dirty="0" smtClean="0">
                <a:latin typeface="Avenir Next" panose="020B0503020202020204" pitchFamily="34" charset="0"/>
              </a:rPr>
              <a:t> </a:t>
            </a:r>
            <a:r>
              <a:rPr lang="en-US" sz="1600" dirty="0">
                <a:latin typeface="Avenir Next" panose="020B0503020202020204" pitchFamily="34" charset="0"/>
              </a:rPr>
              <a:t>designed with the intention of learning more about the relationship and overlying trends surrounding housing prices, income per capita, and population. Analyzing the rates of change for these three variables and their relationships reveals interesting insights and avenues of further exploration. </a:t>
            </a:r>
          </a:p>
        </p:txBody>
      </p:sp>
      <p:sp>
        <p:nvSpPr>
          <p:cNvPr id="7" name="TextBox 6">
            <a:extLst>
              <a:ext uri="{FF2B5EF4-FFF2-40B4-BE49-F238E27FC236}">
                <a16:creationId xmlns:a16="http://schemas.microsoft.com/office/drawing/2014/main" xmlns="" id="{6A80AC08-5894-2942-B345-4D076F7BC8C5}"/>
              </a:ext>
            </a:extLst>
          </p:cNvPr>
          <p:cNvSpPr txBox="1"/>
          <p:nvPr/>
        </p:nvSpPr>
        <p:spPr>
          <a:xfrm>
            <a:off x="458079" y="3600313"/>
            <a:ext cx="1839221" cy="369332"/>
          </a:xfrm>
          <a:prstGeom prst="rect">
            <a:avLst/>
          </a:prstGeom>
          <a:noFill/>
        </p:spPr>
        <p:txBody>
          <a:bodyPr wrap="none" rtlCol="0">
            <a:spAutoFit/>
          </a:bodyPr>
          <a:lstStyle/>
          <a:p>
            <a:r>
              <a:rPr lang="en-US" u="sng" dirty="0">
                <a:latin typeface="Avenir Next" panose="020B0503020202020204" pitchFamily="34" charset="0"/>
              </a:rPr>
              <a:t>Project Abstract</a:t>
            </a:r>
          </a:p>
        </p:txBody>
      </p:sp>
    </p:spTree>
    <p:extLst>
      <p:ext uri="{BB962C8B-B14F-4D97-AF65-F5344CB8AC3E}">
        <p14:creationId xmlns:p14="http://schemas.microsoft.com/office/powerpoint/2010/main" val="259669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FFD41C1-80F0-4C4A-B9EA-23BF67F61538}"/>
              </a:ext>
            </a:extLst>
          </p:cNvPr>
          <p:cNvPicPr>
            <a:picLocks noChangeAspect="1"/>
          </p:cNvPicPr>
          <p:nvPr/>
        </p:nvPicPr>
        <p:blipFill>
          <a:blip r:embed="rId2"/>
          <a:stretch>
            <a:fillRect/>
          </a:stretch>
        </p:blipFill>
        <p:spPr>
          <a:xfrm>
            <a:off x="6910002" y="347460"/>
            <a:ext cx="4764089" cy="3115850"/>
          </a:xfrm>
          <a:prstGeom prst="rect">
            <a:avLst/>
          </a:prstGeom>
        </p:spPr>
      </p:pic>
      <p:pic>
        <p:nvPicPr>
          <p:cNvPr id="6" name="Picture 5">
            <a:extLst>
              <a:ext uri="{FF2B5EF4-FFF2-40B4-BE49-F238E27FC236}">
                <a16:creationId xmlns:a16="http://schemas.microsoft.com/office/drawing/2014/main" xmlns="" id="{2DCC6F1A-02E9-424C-8BAA-9173D42556A2}"/>
              </a:ext>
            </a:extLst>
          </p:cNvPr>
          <p:cNvPicPr>
            <a:picLocks noChangeAspect="1"/>
          </p:cNvPicPr>
          <p:nvPr/>
        </p:nvPicPr>
        <p:blipFill>
          <a:blip r:embed="rId3"/>
          <a:stretch>
            <a:fillRect/>
          </a:stretch>
        </p:blipFill>
        <p:spPr>
          <a:xfrm>
            <a:off x="6910001" y="3690078"/>
            <a:ext cx="4764089" cy="3121501"/>
          </a:xfrm>
          <a:prstGeom prst="rect">
            <a:avLst/>
          </a:prstGeom>
        </p:spPr>
      </p:pic>
      <p:sp>
        <p:nvSpPr>
          <p:cNvPr id="7" name="TextBox 6">
            <a:extLst>
              <a:ext uri="{FF2B5EF4-FFF2-40B4-BE49-F238E27FC236}">
                <a16:creationId xmlns:a16="http://schemas.microsoft.com/office/drawing/2014/main" xmlns="" id="{A36C3E7A-8914-E74C-8BD2-730096E02D05}"/>
              </a:ext>
            </a:extLst>
          </p:cNvPr>
          <p:cNvSpPr txBox="1"/>
          <p:nvPr/>
        </p:nvSpPr>
        <p:spPr>
          <a:xfrm>
            <a:off x="458079" y="210457"/>
            <a:ext cx="3926331" cy="369332"/>
          </a:xfrm>
          <a:prstGeom prst="rect">
            <a:avLst/>
          </a:prstGeom>
          <a:noFill/>
        </p:spPr>
        <p:txBody>
          <a:bodyPr wrap="none" rtlCol="0">
            <a:spAutoFit/>
          </a:bodyPr>
          <a:lstStyle/>
          <a:p>
            <a:r>
              <a:rPr lang="en-US" u="sng" dirty="0">
                <a:latin typeface="Avenir Next" panose="020B0503020202020204" pitchFamily="34" charset="0"/>
              </a:rPr>
              <a:t>US Income/Capita vs. Housing Price</a:t>
            </a:r>
          </a:p>
        </p:txBody>
      </p:sp>
      <p:sp>
        <p:nvSpPr>
          <p:cNvPr id="8" name="TextBox 7">
            <a:extLst>
              <a:ext uri="{FF2B5EF4-FFF2-40B4-BE49-F238E27FC236}">
                <a16:creationId xmlns:a16="http://schemas.microsoft.com/office/drawing/2014/main" xmlns="" id="{ED6C5328-9DED-2840-9D44-C44FE2672E49}"/>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There is a clear proportional relationship between income per capita and median housing prices in the US. As incomes have risen, money seems to have flowed into real estate as people look to purchase their own property or invest. Heightened demand causes the market to heat up, represented in higher corresponding prices.</a:t>
            </a:r>
          </a:p>
        </p:txBody>
      </p:sp>
      <p:sp>
        <p:nvSpPr>
          <p:cNvPr id="9" name="TextBox 8">
            <a:extLst>
              <a:ext uri="{FF2B5EF4-FFF2-40B4-BE49-F238E27FC236}">
                <a16:creationId xmlns:a16="http://schemas.microsoft.com/office/drawing/2014/main" xmlns="" id="{4580733D-00DB-274C-AAD5-7D3CEBBF5C1A}"/>
              </a:ext>
            </a:extLst>
          </p:cNvPr>
          <p:cNvSpPr txBox="1"/>
          <p:nvPr/>
        </p:nvSpPr>
        <p:spPr>
          <a:xfrm>
            <a:off x="458079" y="3600313"/>
            <a:ext cx="3586559" cy="369332"/>
          </a:xfrm>
          <a:prstGeom prst="rect">
            <a:avLst/>
          </a:prstGeom>
          <a:noFill/>
        </p:spPr>
        <p:txBody>
          <a:bodyPr wrap="none" rtlCol="0">
            <a:spAutoFit/>
          </a:bodyPr>
          <a:lstStyle/>
          <a:p>
            <a:r>
              <a:rPr lang="en-US" u="sng" dirty="0">
                <a:latin typeface="Avenir Next" panose="020B0503020202020204" pitchFamily="34" charset="0"/>
              </a:rPr>
              <a:t>Measuring Housing Affordability</a:t>
            </a:r>
          </a:p>
        </p:txBody>
      </p:sp>
      <p:sp>
        <p:nvSpPr>
          <p:cNvPr id="11" name="TextBox 10">
            <a:extLst>
              <a:ext uri="{FF2B5EF4-FFF2-40B4-BE49-F238E27FC236}">
                <a16:creationId xmlns:a16="http://schemas.microsoft.com/office/drawing/2014/main" xmlns="" id="{138772CC-A703-2549-846C-E547330E184A}"/>
              </a:ext>
            </a:extLst>
          </p:cNvPr>
          <p:cNvSpPr txBox="1"/>
          <p:nvPr/>
        </p:nvSpPr>
        <p:spPr>
          <a:xfrm>
            <a:off x="458079" y="4235167"/>
            <a:ext cx="5278842" cy="2554545"/>
          </a:xfrm>
          <a:prstGeom prst="rect">
            <a:avLst/>
          </a:prstGeom>
          <a:noFill/>
        </p:spPr>
        <p:txBody>
          <a:bodyPr wrap="square" rtlCol="0">
            <a:spAutoFit/>
          </a:bodyPr>
          <a:lstStyle/>
          <a:p>
            <a:r>
              <a:rPr lang="en-US" sz="1600" dirty="0">
                <a:latin typeface="Avenir Next" panose="020B0503020202020204" pitchFamily="34" charset="0"/>
              </a:rPr>
              <a:t>We came up with a metric to measure affordability throughout the project, based on income per capita/housing price. The higher the number, the more ‘affordable’ housing is. For the US, the HAI was at its lowest period leading up to the financial crash in ‘08. As the market turned around, boosted by the Fed, home prices and incomes began to rise slowly. It’s interesting how the affordability index increases, which signifies that incomes must have grown at a faster rate than housing prices </a:t>
            </a:r>
          </a:p>
        </p:txBody>
      </p:sp>
    </p:spTree>
    <p:extLst>
      <p:ext uri="{BB962C8B-B14F-4D97-AF65-F5344CB8AC3E}">
        <p14:creationId xmlns:p14="http://schemas.microsoft.com/office/powerpoint/2010/main" val="82611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2BD6D2E-8593-5146-891B-C09C24540DA1}"/>
              </a:ext>
            </a:extLst>
          </p:cNvPr>
          <p:cNvSpPr txBox="1"/>
          <p:nvPr/>
        </p:nvSpPr>
        <p:spPr>
          <a:xfrm>
            <a:off x="458079" y="210457"/>
            <a:ext cx="3110210"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and 90</a:t>
            </a:r>
            <a:r>
              <a:rPr lang="en-US" u="sng" baseline="30000" dirty="0">
                <a:latin typeface="Avenir Next" panose="020B0503020202020204" pitchFamily="34" charset="0"/>
              </a:rPr>
              <a:t>th</a:t>
            </a:r>
            <a:r>
              <a:rPr lang="en-US" u="sng" dirty="0">
                <a:latin typeface="Avenir Next" panose="020B0503020202020204" pitchFamily="34" charset="0"/>
              </a:rPr>
              <a:t> Percentile HAI </a:t>
            </a:r>
          </a:p>
        </p:txBody>
      </p:sp>
      <p:sp>
        <p:nvSpPr>
          <p:cNvPr id="6" name="TextBox 5">
            <a:extLst>
              <a:ext uri="{FF2B5EF4-FFF2-40B4-BE49-F238E27FC236}">
                <a16:creationId xmlns:a16="http://schemas.microsoft.com/office/drawing/2014/main" xmlns="" id="{8C7A6A28-6E67-3044-9F7F-41A013D37E68}"/>
              </a:ext>
            </a:extLst>
          </p:cNvPr>
          <p:cNvSpPr txBox="1"/>
          <p:nvPr/>
        </p:nvSpPr>
        <p:spPr>
          <a:xfrm>
            <a:off x="458078" y="1413063"/>
            <a:ext cx="5278842" cy="4031873"/>
          </a:xfrm>
          <a:prstGeom prst="rect">
            <a:avLst/>
          </a:prstGeom>
          <a:noFill/>
        </p:spPr>
        <p:txBody>
          <a:bodyPr wrap="square" rtlCol="0">
            <a:spAutoFit/>
          </a:bodyPr>
          <a:lstStyle/>
          <a:p>
            <a:r>
              <a:rPr lang="en-US" sz="1600" dirty="0">
                <a:latin typeface="Avenir Next" panose="020B0503020202020204" pitchFamily="34" charset="0"/>
              </a:rPr>
              <a:t>To dive deeper into a county-by-county analysis, we settled on El Paso and Philadelphia counties, which represent two areas that are in the 10</a:t>
            </a:r>
            <a:r>
              <a:rPr lang="en-US" sz="1600" baseline="30000" dirty="0">
                <a:latin typeface="Avenir Next" panose="020B0503020202020204" pitchFamily="34" charset="0"/>
              </a:rPr>
              <a:t>th</a:t>
            </a:r>
            <a:r>
              <a:rPr lang="en-US" sz="1600" dirty="0">
                <a:latin typeface="Avenir Next" panose="020B0503020202020204" pitchFamily="34" charset="0"/>
              </a:rPr>
              <a:t> percentile and 90</a:t>
            </a:r>
            <a:r>
              <a:rPr lang="en-US" sz="1600" baseline="30000" dirty="0">
                <a:latin typeface="Avenir Next" panose="020B0503020202020204" pitchFamily="34" charset="0"/>
              </a:rPr>
              <a:t>th</a:t>
            </a:r>
            <a:r>
              <a:rPr lang="en-US" sz="1600" dirty="0">
                <a:latin typeface="Avenir Next" panose="020B0503020202020204" pitchFamily="34" charset="0"/>
              </a:rPr>
              <a:t> percentile of housing affordability, according to our HAI distribution. They are both of large enough size and population to be comparable. Philadelphia County (PA) has consistently had much more ’affordable’ housing according to our HAI, but it seems like El Paso County’s HAI value has been less volatile, including during the 2008 crisis. It’s very interesting to see the differences in HAI volatility between the two counties, given that they represent almost two extremes of affordability. Philadelphia County has seen its HAI drop 10% since it hit a high in 2012, but it’s hard to pin that drop on certain factors without more comprehensive data. </a:t>
            </a:r>
          </a:p>
        </p:txBody>
      </p:sp>
      <p:pic>
        <p:nvPicPr>
          <p:cNvPr id="7" name="Picture 6">
            <a:extLst>
              <a:ext uri="{FF2B5EF4-FFF2-40B4-BE49-F238E27FC236}">
                <a16:creationId xmlns:a16="http://schemas.microsoft.com/office/drawing/2014/main" xmlns="" id="{DA9869A2-93B4-8249-8AAD-D229C85043FC}"/>
              </a:ext>
            </a:extLst>
          </p:cNvPr>
          <p:cNvPicPr>
            <a:picLocks noChangeAspect="1"/>
          </p:cNvPicPr>
          <p:nvPr/>
        </p:nvPicPr>
        <p:blipFill>
          <a:blip r:embed="rId2"/>
          <a:stretch>
            <a:fillRect/>
          </a:stretch>
        </p:blipFill>
        <p:spPr>
          <a:xfrm>
            <a:off x="6455081" y="1479421"/>
            <a:ext cx="5357836" cy="3899158"/>
          </a:xfrm>
          <a:prstGeom prst="rect">
            <a:avLst/>
          </a:prstGeom>
        </p:spPr>
      </p:pic>
    </p:spTree>
    <p:extLst>
      <p:ext uri="{BB962C8B-B14F-4D97-AF65-F5344CB8AC3E}">
        <p14:creationId xmlns:p14="http://schemas.microsoft.com/office/powerpoint/2010/main" val="63606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108FABE-BA57-EE47-BF9E-3BEBE4DA1D96}"/>
              </a:ext>
            </a:extLst>
          </p:cNvPr>
          <p:cNvPicPr>
            <a:picLocks noChangeAspect="1"/>
          </p:cNvPicPr>
          <p:nvPr/>
        </p:nvPicPr>
        <p:blipFill>
          <a:blip r:embed="rId2"/>
          <a:stretch>
            <a:fillRect/>
          </a:stretch>
        </p:blipFill>
        <p:spPr>
          <a:xfrm>
            <a:off x="1223673" y="740559"/>
            <a:ext cx="9206398" cy="3598188"/>
          </a:xfrm>
          <a:prstGeom prst="rect">
            <a:avLst/>
          </a:prstGeom>
        </p:spPr>
      </p:pic>
      <p:sp>
        <p:nvSpPr>
          <p:cNvPr id="5" name="TextBox 4">
            <a:extLst>
              <a:ext uri="{FF2B5EF4-FFF2-40B4-BE49-F238E27FC236}">
                <a16:creationId xmlns:a16="http://schemas.microsoft.com/office/drawing/2014/main" xmlns="" id="{43A1D11A-D0C4-794F-9458-98732E892B1C}"/>
              </a:ext>
            </a:extLst>
          </p:cNvPr>
          <p:cNvSpPr txBox="1"/>
          <p:nvPr/>
        </p:nvSpPr>
        <p:spPr>
          <a:xfrm>
            <a:off x="458079" y="210457"/>
            <a:ext cx="3616311"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Percentile vs. 90</a:t>
            </a:r>
            <a:r>
              <a:rPr lang="en-US" u="sng" baseline="30000" dirty="0">
                <a:latin typeface="Avenir Next" panose="020B0503020202020204" pitchFamily="34" charset="0"/>
              </a:rPr>
              <a:t>th</a:t>
            </a:r>
            <a:r>
              <a:rPr lang="en-US" u="sng" dirty="0">
                <a:latin typeface="Avenir Next" panose="020B0503020202020204" pitchFamily="34" charset="0"/>
              </a:rPr>
              <a:t> Percentile </a:t>
            </a:r>
          </a:p>
        </p:txBody>
      </p:sp>
      <p:sp>
        <p:nvSpPr>
          <p:cNvPr id="6" name="TextBox 5">
            <a:extLst>
              <a:ext uri="{FF2B5EF4-FFF2-40B4-BE49-F238E27FC236}">
                <a16:creationId xmlns:a16="http://schemas.microsoft.com/office/drawing/2014/main" xmlns="" id="{2B7CF26B-5B9A-454D-8E03-8107F093681F}"/>
              </a:ext>
            </a:extLst>
          </p:cNvPr>
          <p:cNvSpPr txBox="1"/>
          <p:nvPr/>
        </p:nvSpPr>
        <p:spPr>
          <a:xfrm>
            <a:off x="475384" y="4499517"/>
            <a:ext cx="11241232" cy="2308324"/>
          </a:xfrm>
          <a:prstGeom prst="rect">
            <a:avLst/>
          </a:prstGeom>
          <a:noFill/>
        </p:spPr>
        <p:txBody>
          <a:bodyPr wrap="square" rtlCol="0">
            <a:spAutoFit/>
          </a:bodyPr>
          <a:lstStyle/>
          <a:p>
            <a:r>
              <a:rPr lang="en-US" sz="1600" dirty="0">
                <a:latin typeface="Avenir Next" panose="020B0503020202020204" pitchFamily="34" charset="0"/>
              </a:rPr>
              <a:t>Building off of the last graph, we broke HAI down into its components of housing price and income per capita. Above, we have the housing price comparison between El Paso County and Philadelphia County. Once again, despite being in the 90</a:t>
            </a:r>
            <a:r>
              <a:rPr lang="en-US" sz="1600" baseline="30000" dirty="0">
                <a:latin typeface="Avenir Next" panose="020B0503020202020204" pitchFamily="34" charset="0"/>
              </a:rPr>
              <a:t>th</a:t>
            </a:r>
            <a:r>
              <a:rPr lang="en-US" sz="1600" dirty="0">
                <a:latin typeface="Avenir Next" panose="020B0503020202020204" pitchFamily="34" charset="0"/>
              </a:rPr>
              <a:t> percentile for our Housing Affordability Index, Philadelphia County has seen its median housing price jump approximately 300% since 1998. Although it’s beginning housing price of approximately $30,000 was much lower than the corresponding price in El Paso County ($130,000), the rapid rise in price is definitely a contributor to the county’s recent declines in HAI. Housing price increases must be outpacing rises in income per capita for HAI to experience decreases. El Paso is experiencing a similar trend where housing prices are rising too quickly for income, but it is slower than the trend taking hold in Philadelphia County. This brings up many questions surrounding political issues and stagnating wages and lack of economic opportunity. </a:t>
            </a:r>
          </a:p>
        </p:txBody>
      </p:sp>
    </p:spTree>
    <p:extLst>
      <p:ext uri="{BB962C8B-B14F-4D97-AF65-F5344CB8AC3E}">
        <p14:creationId xmlns:p14="http://schemas.microsoft.com/office/powerpoint/2010/main" val="378392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619</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vt:lpstr>
      <vt:lpstr>Calibri</vt:lpstr>
      <vt:lpstr>Calibri Light</vt:lpstr>
      <vt:lpstr>Office Theme</vt:lpstr>
      <vt:lpstr>US Housing Market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Housing Market Analysis</dc:title>
  <dc:creator>Cole Yang</dc:creator>
  <cp:lastModifiedBy>Microsoft Office User</cp:lastModifiedBy>
  <cp:revision>8</cp:revision>
  <dcterms:created xsi:type="dcterms:W3CDTF">2019-05-20T20:59:13Z</dcterms:created>
  <dcterms:modified xsi:type="dcterms:W3CDTF">2019-05-21T12:15:35Z</dcterms:modified>
</cp:coreProperties>
</file>