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efc07f8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efc07f8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training-Users have to take a course when starting the job to ensure they know of the common traps</a:t>
            </a:r>
            <a:endParaRPr/>
          </a:p>
          <a:p>
            <a:pPr indent="0" lvl="0" marL="0" rtl="0" algn="l">
              <a:spcBef>
                <a:spcPts val="0"/>
              </a:spcBef>
              <a:spcAft>
                <a:spcPts val="0"/>
              </a:spcAft>
              <a:buNone/>
            </a:pPr>
            <a:r>
              <a:rPr lang="en"/>
              <a:t>Practice phishing emails-IT dept sends out phishing emails </a:t>
            </a:r>
            <a:r>
              <a:rPr lang="en"/>
              <a:t>try</a:t>
            </a:r>
            <a:r>
              <a:rPr lang="en"/>
              <a:t> and trick people into opening links</a:t>
            </a:r>
            <a:endParaRPr/>
          </a:p>
          <a:p>
            <a:pPr indent="0" lvl="0" marL="0" rtl="0" algn="l">
              <a:spcBef>
                <a:spcPts val="0"/>
              </a:spcBef>
              <a:spcAft>
                <a:spcPts val="0"/>
              </a:spcAft>
              <a:buNone/>
            </a:pPr>
            <a:r>
              <a:rPr lang="en"/>
              <a:t>Authorizations-Users are only allowed to have access to what they need</a:t>
            </a:r>
            <a:endParaRPr/>
          </a:p>
          <a:p>
            <a:pPr indent="0" lvl="0" marL="0" rtl="0" algn="l">
              <a:spcBef>
                <a:spcPts val="0"/>
              </a:spcBef>
              <a:spcAft>
                <a:spcPts val="0"/>
              </a:spcAft>
              <a:buNone/>
            </a:pPr>
            <a:r>
              <a:rPr lang="en"/>
              <a:t>Secrecy-If you do not need to know, you probably dont know about it</a:t>
            </a:r>
            <a:endParaRPr/>
          </a:p>
          <a:p>
            <a:pPr indent="0" lvl="0" marL="0" rtl="0" algn="l">
              <a:spcBef>
                <a:spcPts val="0"/>
              </a:spcBef>
              <a:spcAft>
                <a:spcPts val="0"/>
              </a:spcAft>
              <a:buNone/>
            </a:pPr>
            <a:r>
              <a:rPr lang="en"/>
              <a:t>Familiarity-knowing the IT team is a big boon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9efc07f80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9efc07f80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networks-VLANs for different devices, makes it harder to hack</a:t>
            </a:r>
            <a:endParaRPr/>
          </a:p>
          <a:p>
            <a:pPr indent="0" lvl="0" marL="0" rtl="0" algn="l">
              <a:spcBef>
                <a:spcPts val="0"/>
              </a:spcBef>
              <a:spcAft>
                <a:spcPts val="0"/>
              </a:spcAft>
              <a:buNone/>
            </a:pPr>
            <a:r>
              <a:rPr lang="en"/>
              <a:t>Backups-Server team has backups of data in case data is held hostage, is erased</a:t>
            </a:r>
            <a:endParaRPr/>
          </a:p>
          <a:p>
            <a:pPr indent="0" lvl="0" marL="0" rtl="0" algn="l">
              <a:spcBef>
                <a:spcPts val="0"/>
              </a:spcBef>
              <a:spcAft>
                <a:spcPts val="0"/>
              </a:spcAft>
              <a:buNone/>
            </a:pPr>
            <a:r>
              <a:rPr lang="en"/>
              <a:t>Disaster planning-In case of emergency </a:t>
            </a:r>
            <a:r>
              <a:rPr lang="en"/>
              <a:t>break glass</a:t>
            </a:r>
            <a:endParaRPr/>
          </a:p>
          <a:p>
            <a:pPr indent="0" lvl="0" marL="0" rtl="0" algn="l">
              <a:spcBef>
                <a:spcPts val="0"/>
              </a:spcBef>
              <a:spcAft>
                <a:spcPts val="0"/>
              </a:spcAft>
              <a:buNone/>
            </a:pPr>
            <a:r>
              <a:rPr lang="en"/>
              <a:t>Collaboration with cyber security experts-Are </a:t>
            </a:r>
            <a:r>
              <a:rPr lang="en"/>
              <a:t>constantly</a:t>
            </a:r>
            <a:r>
              <a:rPr lang="en"/>
              <a:t> on the move to see new technologies that may be of use in protection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9ee330f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9ee330f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Keeping systems up to date-Basic windows updates go a long way, most users do not update, best practice: push updates overnight</a:t>
            </a:r>
            <a:endParaRPr/>
          </a:p>
          <a:p>
            <a:pPr indent="0" lvl="0" marL="0" rtl="0" algn="l">
              <a:spcBef>
                <a:spcPts val="0"/>
              </a:spcBef>
              <a:spcAft>
                <a:spcPts val="0"/>
              </a:spcAft>
              <a:buNone/>
            </a:pPr>
            <a:r>
              <a:rPr lang="en"/>
              <a:t>Encryption-bitlocker and filevault can be enabled on most computers</a:t>
            </a:r>
            <a:endParaRPr/>
          </a:p>
          <a:p>
            <a:pPr indent="0" lvl="0" marL="0" rtl="0" algn="l">
              <a:spcBef>
                <a:spcPts val="0"/>
              </a:spcBef>
              <a:spcAft>
                <a:spcPts val="0"/>
              </a:spcAft>
              <a:buNone/>
            </a:pPr>
            <a:r>
              <a:rPr lang="en"/>
              <a:t>Anti-Virus software-Can be used to detect a number of threats. Hospitals will have av from another provider as they are great way to test out the software for vendors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ec7b2963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ec7b296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Briefly, it seems that the threats to digital security in the hospital system appear as a complicated situation in development, including weaknesses in current provisions and risk of using modern infection of malwares and blackmailing software.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Therefore, urgent action must be taken towards reducing these risks. Critical steps include improving security procedures, raising staff awareness, revising contingency actions, and incorporating ongoing assessment in real time. As a result, it is vital for institutions to apply proactive measures to keep track of evolving security risks that threaten their crucial assets and operations.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9efc07f8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9efc07f8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1c1a2cd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1c1a2cd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Our team was tasked by a large hospital system with doing an analysis of digital security threats that the system may be facing. There are many perks that come with the progression of technology like how storing data is a lot easier than using paper but there is also a larger risk of this information being stolen or misused. Healthcare institutions are relying more on technology to store data and patient information so it’s important to learn more about security threats such as malware and ransomware that can compromise the safety of this data and also know how these hospital systems can prepare to prevent their data from being stolen.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9ff9e00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9ff9e00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Because of increased interconnectivity, digital security concerns pose major risks to individuals, corporations, and civilizations.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The danger landscape includes chronic cybercrime and hacking techniques that are always changing.</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Data breaches, malware assaults, phishing scams, and ransomware exploits are all threats with serious consequences.</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These dangers can have disastrous consequences, harming personal and organizational privacy, economics, and reputation.</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Understanding these dangers is critical for successfully traversing the treacherous terrain of digital security.</a:t>
            </a:r>
            <a:endParaRPr sz="13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1c1a2d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a1c1a2d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Malware is commonly associated with an intentionally created program that has the potential of causing harm to a network system in case it infects computers, stealing data or controlling other applications on the device. These include computer viruses, worms, Trojans, spyware, and adware. Malware also steals data, messes with systems, and overall a slow running machine.</a:t>
            </a:r>
            <a:endParaRPr>
              <a:solidFill>
                <a:schemeClr val="dk1"/>
              </a:solidFill>
            </a:endParaRPr>
          </a:p>
          <a:p>
            <a:pPr indent="0" lvl="0" marL="0" rtl="0" algn="l">
              <a:lnSpc>
                <a:spcPct val="115000"/>
              </a:lnSpc>
              <a:spcBef>
                <a:spcPts val="0"/>
              </a:spcBef>
              <a:spcAft>
                <a:spcPts val="0"/>
              </a:spcAft>
              <a:buNone/>
            </a:pPr>
            <a:r>
              <a:rPr lang="en">
                <a:solidFill>
                  <a:schemeClr val="dk1"/>
                </a:solidFill>
              </a:rPr>
              <a:t>Trojans: A Trojan Horse is a sort of malware that masquerades as legitimate software in order to deceive users into installing it. Once triggered, it can conduct a variety of nefarious acts, such as stealing sensitive data, granting illegal access to a system, or allowing attackers to operate the machine remotely.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Viruses: Viruses are harmful programs that attach themselves to normal files or applications in order to proliferate and spread. They can corrupt, change, or delete data once launched, and in some situations, replicate over a network or system, inflicting significant damage.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Spyware: Spyware is software that is placed on a device without the user's permission in order to collect information about the user's online activity, browsing patterns, or personal information. It frequently acts invisibly, sending acquired data to third parties without the user's knowledge.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c7bd17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ec7bd17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Another kind of malware – ransomware that makes it impossible to use a PC, including the information stored on it, unless you will pay. In this case, it denies people’s right to access information through encryption of files and locking users’ accounts. Perpetrators most of the time instruct on paying for an encryption key and gaining back access to the system.</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a:solidFill>
                  <a:schemeClr val="dk1"/>
                </a:solidFill>
              </a:rPr>
              <a:t>WannaCry: WannaCry was a 2017 global ransomware attack that exploited a Windows vulnerability, encrypting data on infected computers and demanding Bitcoin ransom payments for decryption, affecting over 200,000 systems in 150 countries and causing widespread disruption in industries such as healthcare and telecommunications.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Petya: Petya was a ransomware strain that first appeared in 2016 and has since resurfaced in various variants, encrypting the master boot record (MBR) of infected computers, rendering them inoperable, and demanding Bitcoin ransom payments for decryption, targeting both individual users and large organizations globally, causing significant disruptions to various sectors and industries.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efc07f8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efc07f8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f2fe931f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f2fe931f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Hospital Systems refers to the component of health informatics that places focus largely on the administrative, financial, and clinical needs of hospitals. It is designed to manage any data related to healthcare. Hospitals systems must protect against cyber threats because there’s a lot of data that could risk the safety of people. Some technologies in hospitals are Electronic health records or ERD, Health tracking devices, medical equipment, and software used for healthcare delivery and management. ERD is one of the most valuable as it stores any data regarding a patient. It’s crucial to protect these technologies and data to ensure medical information doesn’t get leaked and also so patient privacy isn’t violated. Modernizing the healthcare system allows for more security over their information, easier access to treatments and information, as well as better patient care but many technological devices are being used so it’s important to take the necessary measures and preventative tactics to ensure data security.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9efc07f8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9efc07f8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Malware and ransomwares are common risks for hospitals and it’s important to recognize the risks in order to better protect the systems. External threats can come from both local or remote sources. Local actors tend to exploit vulnerabilities and remote actors will often target digital infrastructure. Having good firewalls and detection systems is helpful to prevent external threats. Internal threats are usually more dangerous since they are often due to someone already working within the system. Deliberate acts such as unauthorized access or accidental acts like unintentional data leaks, require an insider approach. It's important to train employees on security and to notice suspicious activity for internal safety. People that hack into these systems usually aim for financial gain or terrorism, as medical information can cost a lot on the dark web (for example celebrity health records). In 2020, the cybersecurity firm Emsisoft reported that the U.S. had more than 560 cyber attacks against healthcare facilities so these systems are still largely at risk. Fixing these facilities can cost a lot of money and leaks can cause ethical issues regarding privacy. As you can see, here are some of the most common security threats hospitals should be aware of. Phishing scams are most common as it can happen simply by clicking a link in an email since usually the sender can seem to be from a trustworthy account. There are many reasons as to why hospital digital systems are at risk which is why it’s important to discuss the vulnerabilities as well.</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efc07f8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efc07f8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Vulnerabilities can be exploited so being aware of them prevents mistakes and accidents. Many systems within a hospital, especially the system for electronic patient records which focuses on functionality without giving much thought to security. They are designed to streamline healthcare processes, focusing on data accessibility, user-friendliness, and interoperability. Additionally, the nature of working in healthcare is also sensitive to disruptions. Many healthcare systems now rely on technology to deliver the necessary care so it can stop operations when the system has a problem. Disruptions are most notably due to human error as users may accidentally delete or modify crucial data causing malfunctions. System administrators can also make mistakes with configurations which can lead to issues within the system. Since these systems are constantly being used and accessed there are many instances where the system is vulnerable. Human error is why people tend to be the weakest link within cybersecurity. People can also easily be convinced or inclined to reveal or look at information they aren’t supposed to. Taking care of vulnerabilities and establishing preventative strategies keeps the healthcare system running smoothly to provide the most optimal care.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1" Type="http://schemas.openxmlformats.org/officeDocument/2006/relationships/hyperlink" Target="https://www.ivanti.com/blog/securing-iomt-devices-best-practices-for-hospitals-to-prevent-cyberattacks" TargetMode="External"/><Relationship Id="rId10" Type="http://schemas.openxmlformats.org/officeDocument/2006/relationships/hyperlink" Target="https://www.ncbi.nlm.nih.gov/pmc/articles/PMC2655907/" TargetMode="External"/><Relationship Id="rId13" Type="http://schemas.openxmlformats.org/officeDocument/2006/relationships/hyperlink" Target="https://www.checkpoint.com/cyber-hub/threat-prevention/ransomware/" TargetMode="External"/><Relationship Id="rId12" Type="http://schemas.openxmlformats.org/officeDocument/2006/relationships/hyperlink" Target="https://www.techtarget.com/searchsecurity/definition/malware"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ncbi.nlm.nih.gov/pmc/articles/PMC7062337/" TargetMode="External"/><Relationship Id="rId4" Type="http://schemas.openxmlformats.org/officeDocument/2006/relationships/hyperlink" Target="https://bmcmedinformdecismak.biomedcentral.com/articles/10.1186/s12911-018-0724-5" TargetMode="External"/><Relationship Id="rId9" Type="http://schemas.openxmlformats.org/officeDocument/2006/relationships/hyperlink" Target="https://www.digitalguardian.com/blog/20-information-security-tips-hospitals" TargetMode="External"/><Relationship Id="rId5" Type="http://schemas.openxmlformats.org/officeDocument/2006/relationships/hyperlink" Target="https://usa.kaspersky.com/resource-center/threats/ransomware-attacks-and-types" TargetMode="External"/><Relationship Id="rId6" Type="http://schemas.openxmlformats.org/officeDocument/2006/relationships/hyperlink" Target="https://online.maryville.edu/blog/healthcare-cybersecurity/" TargetMode="External"/><Relationship Id="rId7" Type="http://schemas.openxmlformats.org/officeDocument/2006/relationships/hyperlink" Target="https://www.emsisoft.com/en/blog/37314/the-state-of-ransomware-in-the-us-report-and-statistics-2020/" TargetMode="External"/><Relationship Id="rId8" Type="http://schemas.openxmlformats.org/officeDocument/2006/relationships/hyperlink" Target="https://www.talkinghealthtech.com/glossary/hospital-information-systems-h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Digital Security Threat in Hospital Systems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6: </a:t>
            </a:r>
            <a:r>
              <a:rPr lang="en"/>
              <a:t>Dhruv Amin, </a:t>
            </a:r>
            <a:r>
              <a:rPr lang="en"/>
              <a:t>Rashmi Hazarika, Jakub Kowal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Actions taken by Hospitals:</a:t>
            </a:r>
            <a:endParaRPr/>
          </a:p>
          <a:p>
            <a:pPr indent="0" lvl="0" marL="0" rtl="0" algn="l">
              <a:spcBef>
                <a:spcPts val="0"/>
              </a:spcBef>
              <a:spcAft>
                <a:spcPts val="0"/>
              </a:spcAft>
              <a:buNone/>
            </a:pPr>
            <a:r>
              <a:rPr lang="en"/>
              <a:t>Personal</a:t>
            </a:r>
            <a:endParaRPr/>
          </a:p>
        </p:txBody>
      </p:sp>
      <p:sp>
        <p:nvSpPr>
          <p:cNvPr id="340" name="Google Shape;34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User training</a:t>
            </a:r>
            <a:endParaRPr/>
          </a:p>
          <a:p>
            <a:pPr indent="-311150" lvl="0" marL="457200" rtl="0" algn="l">
              <a:spcBef>
                <a:spcPts val="0"/>
              </a:spcBef>
              <a:spcAft>
                <a:spcPts val="0"/>
              </a:spcAft>
              <a:buSzPts val="1300"/>
              <a:buChar char="●"/>
            </a:pPr>
            <a:r>
              <a:rPr lang="en"/>
              <a:t>Practice phishing emails</a:t>
            </a:r>
            <a:endParaRPr/>
          </a:p>
          <a:p>
            <a:pPr indent="-311150" lvl="0" marL="457200" rtl="0" algn="l">
              <a:spcBef>
                <a:spcPts val="0"/>
              </a:spcBef>
              <a:spcAft>
                <a:spcPts val="0"/>
              </a:spcAft>
              <a:buSzPts val="1300"/>
              <a:buChar char="●"/>
            </a:pPr>
            <a:r>
              <a:rPr lang="en"/>
              <a:t>Authorizations</a:t>
            </a:r>
            <a:endParaRPr/>
          </a:p>
          <a:p>
            <a:pPr indent="-311150" lvl="0" marL="457200" rtl="0" algn="l">
              <a:spcBef>
                <a:spcPts val="0"/>
              </a:spcBef>
              <a:spcAft>
                <a:spcPts val="0"/>
              </a:spcAft>
              <a:buSzPts val="1300"/>
              <a:buChar char="●"/>
            </a:pPr>
            <a:r>
              <a:rPr lang="en"/>
              <a:t>Multi Factor</a:t>
            </a:r>
            <a:r>
              <a:rPr lang="en"/>
              <a:t> Authorization (MFA)</a:t>
            </a:r>
            <a:endParaRPr/>
          </a:p>
          <a:p>
            <a:pPr indent="-311150" lvl="0" marL="457200" rtl="0" algn="l">
              <a:spcBef>
                <a:spcPts val="0"/>
              </a:spcBef>
              <a:spcAft>
                <a:spcPts val="0"/>
              </a:spcAft>
              <a:buSzPts val="1300"/>
              <a:buChar char="●"/>
            </a:pPr>
            <a:r>
              <a:rPr lang="en"/>
              <a:t>Secrecy</a:t>
            </a:r>
            <a:endParaRPr/>
          </a:p>
          <a:p>
            <a:pPr indent="-311150" lvl="0" marL="457200" rtl="0" algn="l">
              <a:spcBef>
                <a:spcPts val="0"/>
              </a:spcBef>
              <a:spcAft>
                <a:spcPts val="0"/>
              </a:spcAft>
              <a:buSzPts val="1300"/>
              <a:buChar char="●"/>
            </a:pPr>
            <a:r>
              <a:rPr lang="en"/>
              <a:t>Familiarity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41" name="Google Shape;341;p22"/>
          <p:cNvPicPr preferRelativeResize="0"/>
          <p:nvPr/>
        </p:nvPicPr>
        <p:blipFill>
          <a:blip r:embed="rId3">
            <a:alphaModFix/>
          </a:blip>
          <a:stretch>
            <a:fillRect/>
          </a:stretch>
        </p:blipFill>
        <p:spPr>
          <a:xfrm>
            <a:off x="4373106" y="1990050"/>
            <a:ext cx="4518396" cy="254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Actions taken by Hospitals:</a:t>
            </a:r>
            <a:endParaRPr/>
          </a:p>
          <a:p>
            <a:pPr indent="0" lvl="0" marL="0" rtl="0" algn="l">
              <a:spcBef>
                <a:spcPts val="0"/>
              </a:spcBef>
              <a:spcAft>
                <a:spcPts val="0"/>
              </a:spcAft>
              <a:buNone/>
            </a:pPr>
            <a:r>
              <a:rPr lang="en"/>
              <a:t>Network</a:t>
            </a:r>
            <a:endParaRPr/>
          </a:p>
        </p:txBody>
      </p:sp>
      <p:sp>
        <p:nvSpPr>
          <p:cNvPr id="347" name="Google Shape;347;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Multiple Networks</a:t>
            </a:r>
            <a:endParaRPr/>
          </a:p>
          <a:p>
            <a:pPr indent="-311150" lvl="0" marL="457200" rtl="0" algn="l">
              <a:spcBef>
                <a:spcPts val="0"/>
              </a:spcBef>
              <a:spcAft>
                <a:spcPts val="0"/>
              </a:spcAft>
              <a:buSzPts val="1300"/>
              <a:buChar char="●"/>
            </a:pPr>
            <a:r>
              <a:rPr lang="en"/>
              <a:t>Backups</a:t>
            </a:r>
            <a:endParaRPr/>
          </a:p>
          <a:p>
            <a:pPr indent="-311150" lvl="0" marL="457200" rtl="0" algn="l">
              <a:spcBef>
                <a:spcPts val="0"/>
              </a:spcBef>
              <a:spcAft>
                <a:spcPts val="0"/>
              </a:spcAft>
              <a:buSzPts val="1300"/>
              <a:buChar char="●"/>
            </a:pPr>
            <a:r>
              <a:rPr lang="en"/>
              <a:t>Disaster planning</a:t>
            </a:r>
            <a:endParaRPr/>
          </a:p>
          <a:p>
            <a:pPr indent="-311150" lvl="0" marL="457200" rtl="0" algn="l">
              <a:spcBef>
                <a:spcPts val="0"/>
              </a:spcBef>
              <a:spcAft>
                <a:spcPts val="0"/>
              </a:spcAft>
              <a:buSzPts val="1300"/>
              <a:buChar char="●"/>
            </a:pPr>
            <a:r>
              <a:rPr lang="en"/>
              <a:t>Collaboration with cyber security experts</a:t>
            </a:r>
            <a:endParaRPr/>
          </a:p>
        </p:txBody>
      </p:sp>
      <p:pic>
        <p:nvPicPr>
          <p:cNvPr id="348" name="Google Shape;348;p23"/>
          <p:cNvPicPr preferRelativeResize="0"/>
          <p:nvPr/>
        </p:nvPicPr>
        <p:blipFill>
          <a:blip r:embed="rId3">
            <a:alphaModFix/>
          </a:blip>
          <a:stretch>
            <a:fillRect/>
          </a:stretch>
        </p:blipFill>
        <p:spPr>
          <a:xfrm>
            <a:off x="5801524" y="1234800"/>
            <a:ext cx="3232201" cy="3768700"/>
          </a:xfrm>
          <a:prstGeom prst="rect">
            <a:avLst/>
          </a:prstGeom>
          <a:noFill/>
          <a:ln>
            <a:noFill/>
          </a:ln>
        </p:spPr>
      </p:pic>
      <p:pic>
        <p:nvPicPr>
          <p:cNvPr id="349" name="Google Shape;349;p23"/>
          <p:cNvPicPr preferRelativeResize="0"/>
          <p:nvPr/>
        </p:nvPicPr>
        <p:blipFill>
          <a:blip r:embed="rId4">
            <a:alphaModFix/>
          </a:blip>
          <a:stretch>
            <a:fillRect/>
          </a:stretch>
        </p:blipFill>
        <p:spPr>
          <a:xfrm>
            <a:off x="997275" y="3369425"/>
            <a:ext cx="4201924" cy="1634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Actions taken by Hospitals:</a:t>
            </a:r>
            <a:endParaRPr/>
          </a:p>
          <a:p>
            <a:pPr indent="0" lvl="0" marL="0" rtl="0" algn="l">
              <a:spcBef>
                <a:spcPts val="0"/>
              </a:spcBef>
              <a:spcAft>
                <a:spcPts val="0"/>
              </a:spcAft>
              <a:buNone/>
            </a:pPr>
            <a:r>
              <a:rPr lang="en"/>
              <a:t>Hardware</a:t>
            </a:r>
            <a:endParaRPr/>
          </a:p>
        </p:txBody>
      </p:sp>
      <p:sp>
        <p:nvSpPr>
          <p:cNvPr id="355" name="Google Shape;355;p24"/>
          <p:cNvSpPr txBox="1"/>
          <p:nvPr>
            <p:ph idx="1" type="body"/>
          </p:nvPr>
        </p:nvSpPr>
        <p:spPr>
          <a:xfrm>
            <a:off x="1303800" y="21705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Keeping systems up to date</a:t>
            </a:r>
            <a:endParaRPr/>
          </a:p>
          <a:p>
            <a:pPr indent="-311150" lvl="0" marL="457200" rtl="0" algn="l">
              <a:spcBef>
                <a:spcPts val="0"/>
              </a:spcBef>
              <a:spcAft>
                <a:spcPts val="0"/>
              </a:spcAft>
              <a:buSzPts val="1300"/>
              <a:buChar char="●"/>
            </a:pPr>
            <a:r>
              <a:rPr lang="en"/>
              <a:t>Encryption</a:t>
            </a:r>
            <a:endParaRPr/>
          </a:p>
          <a:p>
            <a:pPr indent="-311150" lvl="0" marL="457200" rtl="0" algn="l">
              <a:spcBef>
                <a:spcPts val="0"/>
              </a:spcBef>
              <a:spcAft>
                <a:spcPts val="0"/>
              </a:spcAft>
              <a:buSzPts val="1300"/>
              <a:buChar char="●"/>
            </a:pPr>
            <a:r>
              <a:rPr lang="en"/>
              <a:t>Anti-virus software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56" name="Google Shape;356;p24"/>
          <p:cNvPicPr preferRelativeResize="0"/>
          <p:nvPr/>
        </p:nvPicPr>
        <p:blipFill>
          <a:blip r:embed="rId3">
            <a:alphaModFix/>
          </a:blip>
          <a:stretch>
            <a:fillRect/>
          </a:stretch>
        </p:blipFill>
        <p:spPr>
          <a:xfrm>
            <a:off x="5024179" y="2070175"/>
            <a:ext cx="3493850" cy="232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62" name="Google Shape;362;p25"/>
          <p:cNvSpPr txBox="1"/>
          <p:nvPr>
            <p:ph idx="1" type="body"/>
          </p:nvPr>
        </p:nvSpPr>
        <p:spPr>
          <a:xfrm>
            <a:off x="1303800" y="1705775"/>
            <a:ext cx="7030500" cy="282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solidFill>
                  <a:srgbClr val="000000"/>
                </a:solidFill>
              </a:rPr>
              <a:t>Malware and </a:t>
            </a:r>
            <a:r>
              <a:rPr lang="en">
                <a:solidFill>
                  <a:srgbClr val="000000"/>
                </a:solidFill>
              </a:rPr>
              <a:t>ransomware</a:t>
            </a:r>
            <a:r>
              <a:rPr lang="en">
                <a:solidFill>
                  <a:srgbClr val="000000"/>
                </a:solidFill>
              </a:rPr>
              <a:t> are major security threats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Hospital systems store health and patient information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Critical steps include improving security procedures, raising staff awareness, revising contingency actions, and incorporating ongoing assessment in real time</a:t>
            </a:r>
            <a:endParaRPr>
              <a:solidFill>
                <a:srgbClr val="000000"/>
              </a:solidFill>
            </a:endParaRPr>
          </a:p>
          <a:p>
            <a:pPr indent="0" lvl="0" marL="457200" rtl="0" algn="l">
              <a:spcBef>
                <a:spcPts val="0"/>
              </a:spcBef>
              <a:spcAft>
                <a:spcPts val="0"/>
              </a:spcAft>
              <a:buNone/>
            </a:pPr>
            <a:r>
              <a:t/>
            </a:r>
            <a:endParaRPr>
              <a:solidFill>
                <a:srgbClr val="000000"/>
              </a:solidFill>
            </a:endParaRPr>
          </a:p>
        </p:txBody>
      </p:sp>
      <p:pic>
        <p:nvPicPr>
          <p:cNvPr id="363" name="Google Shape;363;p25"/>
          <p:cNvPicPr preferRelativeResize="0"/>
          <p:nvPr/>
        </p:nvPicPr>
        <p:blipFill>
          <a:blip r:embed="rId3">
            <a:alphaModFix/>
          </a:blip>
          <a:stretch>
            <a:fillRect/>
          </a:stretch>
        </p:blipFill>
        <p:spPr>
          <a:xfrm>
            <a:off x="959900" y="3159362"/>
            <a:ext cx="2924750" cy="1782575"/>
          </a:xfrm>
          <a:prstGeom prst="rect">
            <a:avLst/>
          </a:prstGeom>
          <a:noFill/>
          <a:ln>
            <a:noFill/>
          </a:ln>
        </p:spPr>
      </p:pic>
      <p:pic>
        <p:nvPicPr>
          <p:cNvPr id="364" name="Google Shape;364;p25"/>
          <p:cNvPicPr preferRelativeResize="0"/>
          <p:nvPr/>
        </p:nvPicPr>
        <p:blipFill>
          <a:blip r:embed="rId4">
            <a:alphaModFix/>
          </a:blip>
          <a:stretch>
            <a:fillRect/>
          </a:stretch>
        </p:blipFill>
        <p:spPr>
          <a:xfrm>
            <a:off x="4805225" y="3159350"/>
            <a:ext cx="2672535" cy="1782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70" name="Google Shape;370;p26"/>
          <p:cNvSpPr txBox="1"/>
          <p:nvPr>
            <p:ph idx="1" type="body"/>
          </p:nvPr>
        </p:nvSpPr>
        <p:spPr>
          <a:xfrm>
            <a:off x="1303800" y="1471500"/>
            <a:ext cx="7030500" cy="3060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u="sng">
                <a:solidFill>
                  <a:schemeClr val="hlink"/>
                </a:solidFill>
                <a:hlinkClick r:id="rId3"/>
              </a:rPr>
              <a:t>https://www.ncbi.nlm.nih.gov/pmc/articles/PMC7062337/</a:t>
            </a:r>
            <a:endParaRPr/>
          </a:p>
          <a:p>
            <a:pPr indent="0" lvl="0" marL="0" rtl="0" algn="l">
              <a:spcBef>
                <a:spcPts val="1200"/>
              </a:spcBef>
              <a:spcAft>
                <a:spcPts val="0"/>
              </a:spcAft>
              <a:buNone/>
            </a:pPr>
            <a:r>
              <a:rPr lang="en" u="sng">
                <a:solidFill>
                  <a:schemeClr val="hlink"/>
                </a:solidFill>
                <a:hlinkClick r:id="rId4"/>
              </a:rPr>
              <a:t>https://bmcmedinformdecismak.biomedcentral.com/articles/10.1186/s12911-018-0724-5</a:t>
            </a:r>
            <a:endParaRPr/>
          </a:p>
          <a:p>
            <a:pPr indent="0" lvl="0" marL="0" rtl="0" algn="l">
              <a:spcBef>
                <a:spcPts val="1200"/>
              </a:spcBef>
              <a:spcAft>
                <a:spcPts val="0"/>
              </a:spcAft>
              <a:buNone/>
            </a:pPr>
            <a:r>
              <a:rPr lang="en" u="sng">
                <a:solidFill>
                  <a:schemeClr val="hlink"/>
                </a:solidFill>
                <a:hlinkClick r:id="rId5"/>
              </a:rPr>
              <a:t>https://usa.kaspersky.com/resource-center/threats/ransomware-attacks-and-types</a:t>
            </a:r>
            <a:endParaRPr/>
          </a:p>
          <a:p>
            <a:pPr indent="0" lvl="0" marL="0" rtl="0" algn="l">
              <a:spcBef>
                <a:spcPts val="1200"/>
              </a:spcBef>
              <a:spcAft>
                <a:spcPts val="0"/>
              </a:spcAft>
              <a:buNone/>
            </a:pPr>
            <a:r>
              <a:rPr lang="en" u="sng">
                <a:solidFill>
                  <a:schemeClr val="hlink"/>
                </a:solidFill>
                <a:hlinkClick r:id="rId6"/>
              </a:rPr>
              <a:t>https://online.maryville.edu/blog/healthcare-cybersecurity/</a:t>
            </a:r>
            <a:endParaRPr/>
          </a:p>
          <a:p>
            <a:pPr indent="0" lvl="0" marL="0" rtl="0" algn="l">
              <a:spcBef>
                <a:spcPts val="1200"/>
              </a:spcBef>
              <a:spcAft>
                <a:spcPts val="0"/>
              </a:spcAft>
              <a:buNone/>
            </a:pPr>
            <a:r>
              <a:rPr lang="en" u="sng">
                <a:solidFill>
                  <a:schemeClr val="hlink"/>
                </a:solidFill>
                <a:hlinkClick r:id="rId7"/>
              </a:rPr>
              <a:t>https://www.emsisoft.com/en/blog/37314/the-state-of-ransomware-in-the-us-report-and-statistics-2020/</a:t>
            </a:r>
            <a:endParaRPr/>
          </a:p>
          <a:p>
            <a:pPr indent="0" lvl="0" marL="0" rtl="0" algn="l">
              <a:spcBef>
                <a:spcPts val="1200"/>
              </a:spcBef>
              <a:spcAft>
                <a:spcPts val="0"/>
              </a:spcAft>
              <a:buNone/>
            </a:pPr>
            <a:r>
              <a:rPr lang="en" u="sng">
                <a:solidFill>
                  <a:schemeClr val="hlink"/>
                </a:solidFill>
                <a:hlinkClick r:id="rId8"/>
              </a:rPr>
              <a:t>https://www.talkinghealthtech.com/glossary/hospital-information-systems-his</a:t>
            </a:r>
            <a:endParaRPr/>
          </a:p>
          <a:p>
            <a:pPr indent="0" lvl="0" marL="0" rtl="0" algn="l">
              <a:spcBef>
                <a:spcPts val="1200"/>
              </a:spcBef>
              <a:spcAft>
                <a:spcPts val="0"/>
              </a:spcAft>
              <a:buNone/>
            </a:pPr>
            <a:r>
              <a:rPr lang="en" u="sng">
                <a:solidFill>
                  <a:schemeClr val="hlink"/>
                </a:solidFill>
                <a:hlinkClick r:id="rId9"/>
              </a:rPr>
              <a:t>https://www.digitalguardian.com/blog/20-information-security-tips-hospitals</a:t>
            </a:r>
            <a:endParaRPr/>
          </a:p>
          <a:p>
            <a:pPr indent="0" lvl="0" marL="0" rtl="0" algn="l">
              <a:spcBef>
                <a:spcPts val="1200"/>
              </a:spcBef>
              <a:spcAft>
                <a:spcPts val="0"/>
              </a:spcAft>
              <a:buNone/>
            </a:pPr>
            <a:r>
              <a:rPr lang="en" u="sng">
                <a:solidFill>
                  <a:schemeClr val="hlink"/>
                </a:solidFill>
                <a:hlinkClick r:id="rId10"/>
              </a:rPr>
              <a:t>https://www.ncbi.nlm.nih.gov/pmc/articles/PMC2655907/</a:t>
            </a:r>
            <a:endParaRPr/>
          </a:p>
          <a:p>
            <a:pPr indent="0" lvl="0" marL="0" rtl="0" algn="l">
              <a:spcBef>
                <a:spcPts val="1200"/>
              </a:spcBef>
              <a:spcAft>
                <a:spcPts val="0"/>
              </a:spcAft>
              <a:buNone/>
            </a:pPr>
            <a:r>
              <a:rPr lang="en" u="sng">
                <a:solidFill>
                  <a:schemeClr val="hlink"/>
                </a:solidFill>
                <a:hlinkClick r:id="rId11"/>
              </a:rPr>
              <a:t>https://www.ivanti.com/blog/securing-iomt-devices-best-practices-for-hospitals-to-prevent-cyberattacks</a:t>
            </a:r>
            <a:endParaRPr/>
          </a:p>
          <a:p>
            <a:pPr indent="0" lvl="0" marL="0" rtl="0" algn="l">
              <a:spcBef>
                <a:spcPts val="1200"/>
              </a:spcBef>
              <a:spcAft>
                <a:spcPts val="0"/>
              </a:spcAft>
              <a:buNone/>
            </a:pPr>
            <a:r>
              <a:rPr lang="en" u="sng">
                <a:solidFill>
                  <a:schemeClr val="hlink"/>
                </a:solidFill>
                <a:hlinkClick r:id="rId12"/>
              </a:rPr>
              <a:t>https://www.techtarget.com/searchsecurity/definition/malware</a:t>
            </a:r>
            <a:endParaRPr/>
          </a:p>
          <a:p>
            <a:pPr indent="0" lvl="0" marL="0" rtl="0" algn="l">
              <a:spcBef>
                <a:spcPts val="1200"/>
              </a:spcBef>
              <a:spcAft>
                <a:spcPts val="1200"/>
              </a:spcAft>
              <a:buNone/>
            </a:pPr>
            <a:r>
              <a:rPr lang="en" u="sng">
                <a:solidFill>
                  <a:schemeClr val="hlink"/>
                </a:solidFill>
                <a:hlinkClick r:id="rId13"/>
              </a:rPr>
              <a:t>https://www.checkpoint.com/cyber-hub/threat-prevention/ransomware/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480550"/>
            <a:ext cx="7030500" cy="30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the digital world continues to grow, so do the volume, variety, and velocity of cyber threats and attacks. The world is awash in data, and there is always someone trying to turn it into their own virtual currency. Today malware and ransomware are hitting everything from our personal cell phones to mission-critical infrastructure and supply chains.</a:t>
            </a:r>
            <a:endParaRPr/>
          </a:p>
          <a:p>
            <a:pPr indent="0" lvl="0" marL="0" rtl="0" algn="l">
              <a:spcBef>
                <a:spcPts val="1200"/>
              </a:spcBef>
              <a:spcAft>
                <a:spcPts val="1200"/>
              </a:spcAft>
              <a:buNone/>
            </a:pPr>
            <a:r>
              <a:rPr lang="en"/>
              <a:t>We have been hired by a large hospital system to do an analysis of the digital security threat that it may be facing. </a:t>
            </a:r>
            <a:endParaRPr/>
          </a:p>
        </p:txBody>
      </p:sp>
      <p:pic>
        <p:nvPicPr>
          <p:cNvPr id="285" name="Google Shape;285;p14"/>
          <p:cNvPicPr preferRelativeResize="0"/>
          <p:nvPr/>
        </p:nvPicPr>
        <p:blipFill>
          <a:blip r:embed="rId3">
            <a:alphaModFix/>
          </a:blip>
          <a:stretch>
            <a:fillRect/>
          </a:stretch>
        </p:blipFill>
        <p:spPr>
          <a:xfrm>
            <a:off x="3123049" y="3016650"/>
            <a:ext cx="3392026" cy="196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91" name="Google Shape;291;p15"/>
          <p:cNvSpPr txBox="1"/>
          <p:nvPr>
            <p:ph idx="1" type="body"/>
          </p:nvPr>
        </p:nvSpPr>
        <p:spPr>
          <a:xfrm>
            <a:off x="1303800" y="1597875"/>
            <a:ext cx="3398700" cy="29337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I</a:t>
            </a:r>
            <a:r>
              <a:rPr lang="en"/>
              <a:t>ncreased interconnectivity raises digital security concerns</a:t>
            </a:r>
            <a:r>
              <a:rPr lang="en"/>
              <a:t> </a:t>
            </a:r>
            <a:endParaRPr/>
          </a:p>
          <a:p>
            <a:pPr indent="-304958" lvl="0" marL="457200" rtl="0" algn="l">
              <a:spcBef>
                <a:spcPts val="0"/>
              </a:spcBef>
              <a:spcAft>
                <a:spcPts val="0"/>
              </a:spcAft>
              <a:buSzPct val="100000"/>
              <a:buChar char="●"/>
            </a:pPr>
            <a:r>
              <a:rPr lang="en"/>
              <a:t>P</a:t>
            </a:r>
            <a:r>
              <a:rPr lang="en"/>
              <a:t>oses major risks to individuals, corporations, and civilizations</a:t>
            </a:r>
            <a:endParaRPr/>
          </a:p>
          <a:p>
            <a:pPr indent="-304958" lvl="0" marL="457200" rtl="0" algn="l">
              <a:spcBef>
                <a:spcPts val="0"/>
              </a:spcBef>
              <a:spcAft>
                <a:spcPts val="0"/>
              </a:spcAft>
              <a:buSzPct val="100000"/>
              <a:buChar char="●"/>
            </a:pPr>
            <a:r>
              <a:rPr lang="en"/>
              <a:t>Chronic cybercrime and hacking techniques that are always changing</a:t>
            </a:r>
            <a:endParaRPr/>
          </a:p>
          <a:p>
            <a:pPr indent="-304958" lvl="0" marL="457200" rtl="0" algn="l">
              <a:spcBef>
                <a:spcPts val="0"/>
              </a:spcBef>
              <a:spcAft>
                <a:spcPts val="0"/>
              </a:spcAft>
              <a:buSzPct val="100000"/>
              <a:buChar char="●"/>
            </a:pPr>
            <a:r>
              <a:rPr lang="en"/>
              <a:t>Data breaches, malware assaults, phishing scams, and ransomware exploits</a:t>
            </a:r>
            <a:endParaRPr/>
          </a:p>
          <a:p>
            <a:pPr indent="-304958" lvl="0" marL="457200" rtl="0" algn="l">
              <a:spcBef>
                <a:spcPts val="0"/>
              </a:spcBef>
              <a:spcAft>
                <a:spcPts val="0"/>
              </a:spcAft>
              <a:buSzPct val="100000"/>
              <a:buChar char="●"/>
            </a:pPr>
            <a:r>
              <a:rPr lang="en"/>
              <a:t>Can </a:t>
            </a:r>
            <a:r>
              <a:rPr lang="en"/>
              <a:t>harm personal and organizational privacy, economics, and reputation.</a:t>
            </a:r>
            <a:endParaRPr/>
          </a:p>
          <a:p>
            <a:pPr indent="-304958" lvl="0" marL="457200" rtl="0" algn="l">
              <a:spcBef>
                <a:spcPts val="0"/>
              </a:spcBef>
              <a:spcAft>
                <a:spcPts val="0"/>
              </a:spcAft>
              <a:buSzPct val="100000"/>
              <a:buChar char="●"/>
            </a:pPr>
            <a:r>
              <a:rPr lang="en"/>
              <a:t>Understanding these dangers is critical for digital security.</a:t>
            </a:r>
            <a:endParaRPr/>
          </a:p>
          <a:p>
            <a:pPr indent="0" lvl="0" marL="0" rtl="0" algn="l">
              <a:spcBef>
                <a:spcPts val="120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4908400" y="170825"/>
            <a:ext cx="4037500" cy="4801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Malware </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Malicious software </a:t>
            </a:r>
            <a:r>
              <a:rPr lang="en"/>
              <a:t>intentionally</a:t>
            </a:r>
            <a:r>
              <a:rPr lang="en"/>
              <a:t> created to harm a computer, network, or server.</a:t>
            </a:r>
            <a:endParaRPr/>
          </a:p>
          <a:p>
            <a:pPr indent="-311150" lvl="0" marL="457200" rtl="0" algn="l">
              <a:spcBef>
                <a:spcPts val="0"/>
              </a:spcBef>
              <a:spcAft>
                <a:spcPts val="0"/>
              </a:spcAft>
              <a:buSzPts val="1300"/>
              <a:buChar char="●"/>
            </a:pPr>
            <a:r>
              <a:rPr lang="en"/>
              <a:t>Trojan Horse</a:t>
            </a:r>
            <a:endParaRPr/>
          </a:p>
          <a:p>
            <a:pPr indent="-311150" lvl="0" marL="457200" rtl="0" algn="l">
              <a:spcBef>
                <a:spcPts val="0"/>
              </a:spcBef>
              <a:spcAft>
                <a:spcPts val="0"/>
              </a:spcAft>
              <a:buSzPts val="1300"/>
              <a:buChar char="●"/>
            </a:pPr>
            <a:r>
              <a:rPr lang="en"/>
              <a:t>Viruses</a:t>
            </a:r>
            <a:endParaRPr/>
          </a:p>
          <a:p>
            <a:pPr indent="-311150" lvl="0" marL="457200" rtl="0" algn="l">
              <a:spcBef>
                <a:spcPts val="0"/>
              </a:spcBef>
              <a:spcAft>
                <a:spcPts val="0"/>
              </a:spcAft>
              <a:buSzPts val="1300"/>
              <a:buChar char="●"/>
            </a:pPr>
            <a:r>
              <a:rPr lang="en"/>
              <a:t>Spyware</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99" name="Google Shape;299;p16"/>
          <p:cNvPicPr preferRelativeResize="0"/>
          <p:nvPr/>
        </p:nvPicPr>
        <p:blipFill rotWithShape="1">
          <a:blip r:embed="rId3">
            <a:alphaModFix/>
          </a:blip>
          <a:srcRect b="13642" l="5959" r="5615" t="8354"/>
          <a:stretch/>
        </p:blipFill>
        <p:spPr>
          <a:xfrm>
            <a:off x="3626850" y="2444550"/>
            <a:ext cx="3934350" cy="243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Ransomware</a:t>
            </a:r>
            <a:endParaRPr/>
          </a:p>
          <a:p>
            <a:pPr indent="0" lvl="0" marL="0" rtl="0" algn="l">
              <a:spcBef>
                <a:spcPts val="0"/>
              </a:spcBef>
              <a:spcAft>
                <a:spcPts val="0"/>
              </a:spcAft>
              <a:buNone/>
            </a:pPr>
            <a:r>
              <a:t/>
            </a:r>
            <a:endParaRPr/>
          </a:p>
        </p:txBody>
      </p:sp>
      <p:sp>
        <p:nvSpPr>
          <p:cNvPr id="305" name="Google Shape;305;p17"/>
          <p:cNvSpPr txBox="1"/>
          <p:nvPr>
            <p:ph idx="1" type="body"/>
          </p:nvPr>
        </p:nvSpPr>
        <p:spPr>
          <a:xfrm>
            <a:off x="1303800" y="1990050"/>
            <a:ext cx="7030500" cy="2863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a:solidFill>
                  <a:srgbClr val="000000"/>
                </a:solidFill>
              </a:rPr>
              <a:t>Designed to deny a user or </a:t>
            </a:r>
            <a:r>
              <a:rPr lang="en">
                <a:solidFill>
                  <a:srgbClr val="000000"/>
                </a:solidFill>
              </a:rPr>
              <a:t>organization</a:t>
            </a:r>
            <a:r>
              <a:rPr lang="en">
                <a:solidFill>
                  <a:srgbClr val="000000"/>
                </a:solidFill>
              </a:rPr>
              <a:t> access to files on their system</a:t>
            </a:r>
            <a:endParaRPr>
              <a:solidFill>
                <a:srgbClr val="000000"/>
              </a:solidFill>
            </a:endParaRPr>
          </a:p>
          <a:p>
            <a:pPr indent="-323850" lvl="0" marL="457200" rtl="0" algn="l">
              <a:spcBef>
                <a:spcPts val="0"/>
              </a:spcBef>
              <a:spcAft>
                <a:spcPts val="0"/>
              </a:spcAft>
              <a:buSzPts val="1500"/>
              <a:buChar char="●"/>
            </a:pPr>
            <a:r>
              <a:rPr lang="en">
                <a:solidFill>
                  <a:srgbClr val="000000"/>
                </a:solidFill>
              </a:rPr>
              <a:t>WannaCry</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Petya/NotPetya</a:t>
            </a:r>
            <a:endParaRPr>
              <a:solidFill>
                <a:srgbClr val="000000"/>
              </a:solidFill>
            </a:endParaRPr>
          </a:p>
        </p:txBody>
      </p:sp>
      <p:pic>
        <p:nvPicPr>
          <p:cNvPr id="306" name="Google Shape;306;p17"/>
          <p:cNvPicPr preferRelativeResize="0"/>
          <p:nvPr/>
        </p:nvPicPr>
        <p:blipFill>
          <a:blip r:embed="rId3">
            <a:alphaModFix/>
          </a:blip>
          <a:stretch>
            <a:fillRect/>
          </a:stretch>
        </p:blipFill>
        <p:spPr>
          <a:xfrm>
            <a:off x="4328863" y="2842425"/>
            <a:ext cx="3138575" cy="188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6152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Protection Strategies</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Reliable Security Software</a:t>
            </a:r>
            <a:endParaRPr/>
          </a:p>
          <a:p>
            <a:pPr indent="-311150" lvl="0" marL="457200" rtl="0" algn="l">
              <a:spcBef>
                <a:spcPts val="0"/>
              </a:spcBef>
              <a:spcAft>
                <a:spcPts val="0"/>
              </a:spcAft>
              <a:buSzPts val="1300"/>
              <a:buChar char="●"/>
            </a:pPr>
            <a:r>
              <a:rPr lang="en"/>
              <a:t>Regular Updates</a:t>
            </a:r>
            <a:endParaRPr/>
          </a:p>
          <a:p>
            <a:pPr indent="-311150" lvl="0" marL="457200" rtl="0" algn="l">
              <a:spcBef>
                <a:spcPts val="0"/>
              </a:spcBef>
              <a:spcAft>
                <a:spcPts val="0"/>
              </a:spcAft>
              <a:buSzPts val="1300"/>
              <a:buChar char="●"/>
            </a:pPr>
            <a:r>
              <a:rPr lang="en"/>
              <a:t>Backup Data</a:t>
            </a:r>
            <a:endParaRPr/>
          </a:p>
          <a:p>
            <a:pPr indent="-311150" lvl="0" marL="457200" rtl="0" algn="l">
              <a:spcBef>
                <a:spcPts val="0"/>
              </a:spcBef>
              <a:spcAft>
                <a:spcPts val="0"/>
              </a:spcAft>
              <a:buSzPts val="1300"/>
              <a:buChar char="●"/>
            </a:pPr>
            <a:r>
              <a:rPr lang="en"/>
              <a:t>Educate Users</a:t>
            </a:r>
            <a:endParaRPr/>
          </a:p>
          <a:p>
            <a:pPr indent="-311150" lvl="0" marL="457200" rtl="0" algn="l">
              <a:spcBef>
                <a:spcPts val="0"/>
              </a:spcBef>
              <a:spcAft>
                <a:spcPts val="0"/>
              </a:spcAft>
              <a:buSzPts val="1300"/>
              <a:buChar char="●"/>
            </a:pPr>
            <a:r>
              <a:rPr lang="en"/>
              <a:t>Network Segmentation</a:t>
            </a:r>
            <a:endParaRPr/>
          </a:p>
          <a:p>
            <a:pPr indent="-311150" lvl="0" marL="457200" rtl="0" algn="l">
              <a:spcBef>
                <a:spcPts val="0"/>
              </a:spcBef>
              <a:spcAft>
                <a:spcPts val="0"/>
              </a:spcAft>
              <a:buSzPts val="1300"/>
              <a:buChar char="●"/>
            </a:pPr>
            <a:r>
              <a:rPr lang="en"/>
              <a:t>Incident Response Plan</a:t>
            </a:r>
            <a:endParaRPr/>
          </a:p>
        </p:txBody>
      </p:sp>
      <p:pic>
        <p:nvPicPr>
          <p:cNvPr id="313" name="Google Shape;313;p18"/>
          <p:cNvPicPr preferRelativeResize="0"/>
          <p:nvPr/>
        </p:nvPicPr>
        <p:blipFill>
          <a:blip r:embed="rId3">
            <a:alphaModFix/>
          </a:blip>
          <a:stretch>
            <a:fillRect/>
          </a:stretch>
        </p:blipFill>
        <p:spPr>
          <a:xfrm>
            <a:off x="5288125" y="1319400"/>
            <a:ext cx="3549950" cy="3549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Hospital Information Systems</a:t>
            </a:r>
            <a:endParaRPr/>
          </a:p>
        </p:txBody>
      </p:sp>
      <p:sp>
        <p:nvSpPr>
          <p:cNvPr id="319" name="Google Shape;319;p19"/>
          <p:cNvSpPr txBox="1"/>
          <p:nvPr>
            <p:ph idx="1" type="body"/>
          </p:nvPr>
        </p:nvSpPr>
        <p:spPr>
          <a:xfrm>
            <a:off x="1303800" y="1597875"/>
            <a:ext cx="31038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Manages </a:t>
            </a:r>
            <a:r>
              <a:rPr lang="en"/>
              <a:t>administrative, financial, and clinical needs</a:t>
            </a:r>
            <a:endParaRPr/>
          </a:p>
          <a:p>
            <a:pPr indent="-311150" lvl="0" marL="457200" rtl="0" algn="l">
              <a:spcBef>
                <a:spcPts val="0"/>
              </a:spcBef>
              <a:spcAft>
                <a:spcPts val="0"/>
              </a:spcAft>
              <a:buSzPts val="1300"/>
              <a:buChar char="●"/>
            </a:pPr>
            <a:r>
              <a:rPr lang="en"/>
              <a:t>Electronic Health Records (EHRs)</a:t>
            </a:r>
            <a:endParaRPr/>
          </a:p>
          <a:p>
            <a:pPr indent="-311150" lvl="0" marL="457200" rtl="0" algn="l">
              <a:spcBef>
                <a:spcPts val="0"/>
              </a:spcBef>
              <a:spcAft>
                <a:spcPts val="0"/>
              </a:spcAft>
              <a:buSzPts val="1300"/>
              <a:buChar char="●"/>
            </a:pPr>
            <a:r>
              <a:rPr lang="en"/>
              <a:t>H</a:t>
            </a:r>
            <a:r>
              <a:rPr lang="en"/>
              <a:t>ealth tracking devices</a:t>
            </a:r>
            <a:endParaRPr/>
          </a:p>
          <a:p>
            <a:pPr indent="-311150" lvl="0" marL="457200" rtl="0" algn="l">
              <a:spcBef>
                <a:spcPts val="0"/>
              </a:spcBef>
              <a:spcAft>
                <a:spcPts val="0"/>
              </a:spcAft>
              <a:buSzPts val="1300"/>
              <a:buChar char="●"/>
            </a:pPr>
            <a:r>
              <a:rPr lang="en"/>
              <a:t>Medical equipment</a:t>
            </a:r>
            <a:endParaRPr/>
          </a:p>
          <a:p>
            <a:pPr indent="-311150" lvl="0" marL="457200" rtl="0" algn="l">
              <a:spcBef>
                <a:spcPts val="0"/>
              </a:spcBef>
              <a:spcAft>
                <a:spcPts val="0"/>
              </a:spcAft>
              <a:buSzPts val="1300"/>
              <a:buChar char="●"/>
            </a:pPr>
            <a:r>
              <a:rPr lang="en"/>
              <a:t>Software used for healthcare delivery and management</a:t>
            </a:r>
            <a:endParaRPr/>
          </a:p>
        </p:txBody>
      </p:sp>
      <p:pic>
        <p:nvPicPr>
          <p:cNvPr id="320" name="Google Shape;320;p19"/>
          <p:cNvPicPr preferRelativeResize="0"/>
          <p:nvPr/>
        </p:nvPicPr>
        <p:blipFill>
          <a:blip r:embed="rId3">
            <a:alphaModFix/>
          </a:blip>
          <a:stretch>
            <a:fillRect/>
          </a:stretch>
        </p:blipFill>
        <p:spPr>
          <a:xfrm>
            <a:off x="4407475" y="1336850"/>
            <a:ext cx="4647474" cy="3291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Hospital Security Threats</a:t>
            </a:r>
            <a:endParaRPr/>
          </a:p>
        </p:txBody>
      </p:sp>
      <p:sp>
        <p:nvSpPr>
          <p:cNvPr id="326" name="Google Shape;326;p20"/>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External with local or remote actors </a:t>
            </a:r>
            <a:endParaRPr/>
          </a:p>
          <a:p>
            <a:pPr indent="-311150" lvl="0" marL="457200" rtl="0" algn="l">
              <a:spcBef>
                <a:spcPts val="0"/>
              </a:spcBef>
              <a:spcAft>
                <a:spcPts val="0"/>
              </a:spcAft>
              <a:buSzPts val="1300"/>
              <a:buChar char="●"/>
            </a:pPr>
            <a:r>
              <a:rPr lang="en"/>
              <a:t>Internal though deliberate or inadvertent acts</a:t>
            </a:r>
            <a:endParaRPr/>
          </a:p>
          <a:p>
            <a:pPr indent="-311150" lvl="0" marL="457200" rtl="0" algn="l">
              <a:spcBef>
                <a:spcPts val="0"/>
              </a:spcBef>
              <a:spcAft>
                <a:spcPts val="0"/>
              </a:spcAft>
              <a:buSzPts val="1300"/>
              <a:buChar char="●"/>
            </a:pPr>
            <a:r>
              <a:rPr lang="en"/>
              <a:t>Motives: Financial gains, terrorism </a:t>
            </a:r>
            <a:endParaRPr/>
          </a:p>
          <a:p>
            <a:pPr indent="-311150" lvl="0" marL="457200" rtl="0" algn="l">
              <a:spcBef>
                <a:spcPts val="0"/>
              </a:spcBef>
              <a:spcAft>
                <a:spcPts val="0"/>
              </a:spcAft>
              <a:buSzPts val="1300"/>
              <a:buChar char="●"/>
            </a:pPr>
            <a:r>
              <a:rPr lang="en"/>
              <a:t>The cybersecurity firm Emsisoft reports that the U.S. had more than 560 cyber attacks against healthcare facilities in 2020 </a:t>
            </a:r>
            <a:endParaRPr/>
          </a:p>
        </p:txBody>
      </p:sp>
      <p:pic>
        <p:nvPicPr>
          <p:cNvPr id="327" name="Google Shape;327;p20"/>
          <p:cNvPicPr preferRelativeResize="0"/>
          <p:nvPr/>
        </p:nvPicPr>
        <p:blipFill>
          <a:blip r:embed="rId3">
            <a:alphaModFix/>
          </a:blip>
          <a:stretch>
            <a:fillRect/>
          </a:stretch>
        </p:blipFill>
        <p:spPr>
          <a:xfrm>
            <a:off x="2632175" y="2905876"/>
            <a:ext cx="3879651" cy="2088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Vulnerabilities</a:t>
            </a:r>
            <a:endParaRPr/>
          </a:p>
        </p:txBody>
      </p:sp>
      <p:sp>
        <p:nvSpPr>
          <p:cNvPr id="333" name="Google Shape;333;p21"/>
          <p:cNvSpPr txBox="1"/>
          <p:nvPr>
            <p:ph idx="1" type="body"/>
          </p:nvPr>
        </p:nvSpPr>
        <p:spPr>
          <a:xfrm>
            <a:off x="1303800" y="1597875"/>
            <a:ext cx="31632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Electronic Patient Record (ERP) Systems focus on functionality over cybersecurity</a:t>
            </a:r>
            <a:endParaRPr/>
          </a:p>
          <a:p>
            <a:pPr indent="-311150" lvl="0" marL="457200" rtl="0" algn="l">
              <a:spcBef>
                <a:spcPts val="0"/>
              </a:spcBef>
              <a:spcAft>
                <a:spcPts val="0"/>
              </a:spcAft>
              <a:buSzPts val="1300"/>
              <a:buChar char="●"/>
            </a:pPr>
            <a:r>
              <a:rPr lang="en"/>
              <a:t>Nature of the work makes it extremely sensitive to any disruption in its services</a:t>
            </a:r>
            <a:endParaRPr/>
          </a:p>
          <a:p>
            <a:pPr indent="-311150" lvl="0" marL="457200" rtl="0" algn="l">
              <a:spcBef>
                <a:spcPts val="0"/>
              </a:spcBef>
              <a:spcAft>
                <a:spcPts val="0"/>
              </a:spcAft>
              <a:buSzPts val="1300"/>
              <a:buChar char="●"/>
            </a:pPr>
            <a:r>
              <a:rPr lang="en"/>
              <a:t>Humans are the weakest link in cybersecurity</a:t>
            </a:r>
            <a:endParaRPr/>
          </a:p>
        </p:txBody>
      </p:sp>
      <p:pic>
        <p:nvPicPr>
          <p:cNvPr id="334" name="Google Shape;334;p21"/>
          <p:cNvPicPr preferRelativeResize="0"/>
          <p:nvPr/>
        </p:nvPicPr>
        <p:blipFill>
          <a:blip r:embed="rId3">
            <a:alphaModFix/>
          </a:blip>
          <a:stretch>
            <a:fillRect/>
          </a:stretch>
        </p:blipFill>
        <p:spPr>
          <a:xfrm>
            <a:off x="4467000" y="1417350"/>
            <a:ext cx="4556676" cy="333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