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60" r:id="rId6"/>
    <p:sldId id="257" r:id="rId7"/>
    <p:sldId id="258" r:id="rId8"/>
    <p:sldId id="259" r:id="rId9"/>
    <p:sldId id="262" r:id="rId10"/>
    <p:sldId id="261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12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 showGuides="1">
      <p:cViewPr varScale="1">
        <p:scale>
          <a:sx n="159" d="100"/>
          <a:sy n="159" d="100"/>
        </p:scale>
        <p:origin x="150" y="1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F84F1A-380B-49E0-8882-D6E40F336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1160464"/>
            <a:ext cx="10982325" cy="336942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121547B-95BF-4E60-AF42-18A79C129D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4962" y="4529889"/>
            <a:ext cx="10982325" cy="1528011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70CFC88-81D6-4D30-89F9-99CD67DDF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440238" y="6356350"/>
            <a:ext cx="6877050" cy="365125"/>
          </a:xfrm>
        </p:spPr>
        <p:txBody>
          <a:bodyPr/>
          <a:lstStyle>
            <a:lvl1pPr algn="r">
              <a:defRPr/>
            </a:lvl1pPr>
          </a:lstStyle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BA5F0C9-D2FA-4E28-B9E6-36B570BC7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7450" y="6354011"/>
            <a:ext cx="501316" cy="365125"/>
          </a:xfrm>
        </p:spPr>
        <p:txBody>
          <a:bodyPr/>
          <a:lstStyle/>
          <a:p>
            <a:fld id="{18CD9FA7-F95E-4D46-AD46-D00B990222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3324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89B9D3-AA13-4263-BDB6-CFF09DD0E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B024066-75C9-4EE9-BD93-7795025F02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DC2150C-A69B-485B-9EB0-629154F2D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E82FF-F3D1-448A-9EE0-07F545813149}" type="datetimeFigureOut">
              <a:rPr lang="de-DE" smtClean="0"/>
              <a:t>24.04.2022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FF49824-06DA-4105-B7FA-C7731F651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1C8A219-2521-4928-8FB0-DA5D7285C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D9FA7-F95E-4D46-AD46-D00B990222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922223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9F8179-B69C-4759-A32D-2DE6595B7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70FC687-1F41-40E6-AD60-5BB7692EA6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4963" y="1160463"/>
            <a:ext cx="5761037" cy="489743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F1C25E7-5AE9-43E5-A71B-7E37658E1E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0" y="1160463"/>
            <a:ext cx="5761038" cy="489743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6DFFE25-7443-4CCB-9D7B-424E83239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E82FF-F3D1-448A-9EE0-07F545813149}" type="datetimeFigureOut">
              <a:rPr lang="de-DE" smtClean="0"/>
              <a:t>24.04.2022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923DCAE-9814-46F4-BBCF-56B7E896B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F7F442A-9E9B-414E-AF4B-6902370F2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D9FA7-F95E-4D46-AD46-D00B990222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1816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9BA69B5-D6F7-4781-B0F5-AE77EB852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E82FF-F3D1-448A-9EE0-07F545813149}" type="datetimeFigureOut">
              <a:rPr lang="de-DE" smtClean="0"/>
              <a:t>24.04.2022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1161F25-38CD-49EA-9A1F-25296BB81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BDA1BD9-BDB7-4262-8D55-11802D096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D9FA7-F95E-4D46-AD46-D00B990222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1608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>
            <a:extLst>
              <a:ext uri="{FF2B5EF4-FFF2-40B4-BE49-F238E27FC236}">
                <a16:creationId xmlns:a16="http://schemas.microsoft.com/office/drawing/2014/main" id="{81C89E7C-3E64-4A35-966F-34AFE5DA9067}"/>
              </a:ext>
            </a:extLst>
          </p:cNvPr>
          <p:cNvSpPr/>
          <p:nvPr userDrawn="1"/>
        </p:nvSpPr>
        <p:spPr>
          <a:xfrm>
            <a:off x="1" y="6200775"/>
            <a:ext cx="12192000" cy="657225"/>
          </a:xfrm>
          <a:prstGeom prst="rect">
            <a:avLst/>
          </a:prstGeom>
          <a:solidFill>
            <a:srgbClr val="0312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F8FF66C-050C-4EF9-8EF5-CD31A0CFC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80963"/>
            <a:ext cx="11522075" cy="9429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C05357F-9160-4B93-B137-FDFFC8CA9F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4963" y="1160463"/>
            <a:ext cx="11522075" cy="48974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CAE94D7-1F98-4E00-8DDE-80619821BD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60E82FF-F3D1-448A-9EE0-07F545813149}" type="datetimeFigureOut">
              <a:rPr lang="de-DE" smtClean="0"/>
              <a:pPr/>
              <a:t>24.04.2022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39CBC0D-AFD7-442B-BBE2-29DF1387FB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440238" y="6356350"/>
            <a:ext cx="68770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5141A62-205C-4929-9483-165D4CF0E5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17288" y="6356350"/>
            <a:ext cx="5397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8CD9FA7-F95E-4D46-AD46-D00B9902221B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9C2F00BE-D79C-47E7-80DE-C8A11711CDAF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60158" y="6288087"/>
            <a:ext cx="3909768" cy="50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691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0" r:id="rId2"/>
    <p:sldLayoutId id="2147483652" r:id="rId3"/>
    <p:sldLayoutId id="2147483649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Symbol" panose="05050102010706020507" pitchFamily="18" charset="2"/>
        <a:buChar char="-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orient="horz" pos="3816" userDrawn="1">
          <p15:clr>
            <a:srgbClr val="F26B43"/>
          </p15:clr>
        </p15:guide>
        <p15:guide id="3" orient="horz" pos="4247" userDrawn="1">
          <p15:clr>
            <a:srgbClr val="F26B43"/>
          </p15:clr>
        </p15:guide>
        <p15:guide id="4" orient="horz" pos="3906" userDrawn="1">
          <p15:clr>
            <a:srgbClr val="F26B43"/>
          </p15:clr>
        </p15:guide>
        <p15:guide id="5" orient="horz" pos="686" userDrawn="1">
          <p15:clr>
            <a:srgbClr val="F26B43"/>
          </p15:clr>
        </p15:guide>
        <p15:guide id="6" orient="horz" pos="3861" userDrawn="1">
          <p15:clr>
            <a:srgbClr val="F26B43"/>
          </p15:clr>
        </p15:guide>
        <p15:guide id="7" pos="3840" userDrawn="1">
          <p15:clr>
            <a:srgbClr val="F26B43"/>
          </p15:clr>
        </p15:guide>
        <p15:guide id="8" pos="2797" userDrawn="1">
          <p15:clr>
            <a:srgbClr val="F26B43"/>
          </p15:clr>
        </p15:guide>
        <p15:guide id="9" pos="7129" userDrawn="1">
          <p15:clr>
            <a:srgbClr val="F26B43"/>
          </p15:clr>
        </p15:guide>
        <p15:guide id="10" pos="302" userDrawn="1">
          <p15:clr>
            <a:srgbClr val="F26B43"/>
          </p15:clr>
        </p15:guide>
        <p15:guide id="11" pos="7469" userDrawn="1">
          <p15:clr>
            <a:srgbClr val="F26B43"/>
          </p15:clr>
        </p15:guide>
        <p15:guide id="12" pos="211" userDrawn="1">
          <p15:clr>
            <a:srgbClr val="F26B43"/>
          </p15:clr>
        </p15:guide>
        <p15:guide id="13" orient="horz" pos="51" userDrawn="1">
          <p15:clr>
            <a:srgbClr val="F26B43"/>
          </p15:clr>
        </p15:guide>
        <p15:guide id="14" orient="horz" pos="731" userDrawn="1">
          <p15:clr>
            <a:srgbClr val="F26B43"/>
          </p15:clr>
        </p15:guide>
        <p15:guide id="15" orient="horz" pos="6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A9B795B1-30A5-44EE-9E18-6CD72D21A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Real-time control of shipping </a:t>
            </a:r>
            <a:br>
              <a:rPr lang="en-US" sz="4800" dirty="0"/>
            </a:br>
            <a:r>
              <a:rPr lang="en-US" sz="4800" dirty="0"/>
              <a:t>based on local weather forecast</a:t>
            </a:r>
            <a:endParaRPr lang="de-DE" sz="4800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3FBAA31-8D5B-499F-9DF0-8DDD405CA9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Sustainable</a:t>
            </a:r>
            <a:r>
              <a:rPr lang="de-DE" dirty="0"/>
              <a:t> Supply Chain </a:t>
            </a:r>
            <a:r>
              <a:rPr lang="de-DE" dirty="0" err="1"/>
              <a:t>DeepHack</a:t>
            </a:r>
            <a:r>
              <a:rPr lang="de-DE" dirty="0"/>
              <a:t>, April 22-24, 2022, Team 8</a:t>
            </a:r>
          </a:p>
          <a:p>
            <a:r>
              <a:rPr lang="de-DE" dirty="0"/>
              <a:t>Ralf Habermehl, Karim Sedki, Amin Ebrahim </a:t>
            </a:r>
            <a:r>
              <a:rPr lang="de-DE" dirty="0" err="1"/>
              <a:t>Bakhshipour</a:t>
            </a:r>
            <a:r>
              <a:rPr lang="de-DE" dirty="0"/>
              <a:t>, </a:t>
            </a:r>
            <a:br>
              <a:rPr lang="de-DE" dirty="0"/>
            </a:br>
            <a:r>
              <a:rPr lang="de-DE" dirty="0"/>
              <a:t>Martha </a:t>
            </a:r>
            <a:r>
              <a:rPr lang="de-DE" dirty="0" err="1"/>
              <a:t>Bakhshizadeh</a:t>
            </a:r>
            <a:r>
              <a:rPr lang="de-DE" dirty="0"/>
              <a:t>, Milad </a:t>
            </a:r>
            <a:r>
              <a:rPr lang="de-DE" dirty="0" err="1"/>
              <a:t>Bakhshizadeh</a:t>
            </a:r>
            <a:endParaRPr lang="de-DE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A0FFF4E1-7796-441D-8BBB-9FD423DE3E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7638" y="754056"/>
            <a:ext cx="1171321" cy="813148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4BC794A1-139E-48BC-B08D-F986EC3F956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</a:blip>
          <a:stretch>
            <a:fillRect/>
          </a:stretch>
        </p:blipFill>
        <p:spPr>
          <a:xfrm rot="397380">
            <a:off x="4061161" y="1203498"/>
            <a:ext cx="6899505" cy="1156383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BF1F57CF-C7AC-4589-BF90-DED8FFFD24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391340" flipH="1">
            <a:off x="8952700" y="1381688"/>
            <a:ext cx="783636" cy="399957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4EBA29C7-8255-496C-BF30-7362DF6B007B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70000"/>
          </a:blip>
          <a:stretch>
            <a:fillRect/>
          </a:stretch>
        </p:blipFill>
        <p:spPr>
          <a:xfrm rot="1216772">
            <a:off x="6131663" y="849120"/>
            <a:ext cx="476972" cy="291093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95E6FD2F-021F-4EBC-825B-07494186E06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13182" y="529106"/>
            <a:ext cx="1188793" cy="481412"/>
          </a:xfrm>
          <a:prstGeom prst="rect">
            <a:avLst/>
          </a:prstGeom>
        </p:spPr>
      </p:pic>
      <p:pic>
        <p:nvPicPr>
          <p:cNvPr id="24" name="Grafik 23">
            <a:extLst>
              <a:ext uri="{FF2B5EF4-FFF2-40B4-BE49-F238E27FC236}">
                <a16:creationId xmlns:a16="http://schemas.microsoft.com/office/drawing/2014/main" id="{BEAE836B-5C9B-4E57-A943-29E012585DC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21080245">
            <a:off x="9493716" y="1244466"/>
            <a:ext cx="1190476" cy="990476"/>
          </a:xfrm>
          <a:prstGeom prst="rect">
            <a:avLst/>
          </a:prstGeom>
        </p:spPr>
      </p:pic>
      <p:pic>
        <p:nvPicPr>
          <p:cNvPr id="25" name="Grafik 24">
            <a:extLst>
              <a:ext uri="{FF2B5EF4-FFF2-40B4-BE49-F238E27FC236}">
                <a16:creationId xmlns:a16="http://schemas.microsoft.com/office/drawing/2014/main" id="{90046F17-9EDA-4336-ABFC-3BD7A1CFE326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35000"/>
          </a:blip>
          <a:stretch>
            <a:fillRect/>
          </a:stretch>
        </p:blipFill>
        <p:spPr>
          <a:xfrm rot="571610" flipH="1">
            <a:off x="5302877" y="710627"/>
            <a:ext cx="504522" cy="257501"/>
          </a:xfrm>
          <a:prstGeom prst="rect">
            <a:avLst/>
          </a:prstGeom>
        </p:spPr>
      </p:pic>
      <p:pic>
        <p:nvPicPr>
          <p:cNvPr id="26" name="Grafik 25">
            <a:extLst>
              <a:ext uri="{FF2B5EF4-FFF2-40B4-BE49-F238E27FC236}">
                <a16:creationId xmlns:a16="http://schemas.microsoft.com/office/drawing/2014/main" id="{63B46B1D-5C0E-49F1-A82A-B277C2CFD0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181457">
            <a:off x="8398644" y="1513327"/>
            <a:ext cx="546886" cy="333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523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1A69FC-6EBA-4BAD-B87C-5D49EAEA4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Idea</a:t>
            </a:r>
            <a:r>
              <a:rPr lang="de-DE" dirty="0"/>
              <a:t> and Setup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C2DD425-48F9-498B-A9C4-EC6D9FDDBD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OAK-</a:t>
            </a:r>
            <a:r>
              <a:rPr lang="de-DE" dirty="0" err="1"/>
              <a:t>camera</a:t>
            </a:r>
            <a:r>
              <a:rPr lang="de-DE" dirty="0"/>
              <a:t> on </a:t>
            </a:r>
            <a:r>
              <a:rPr lang="de-DE" dirty="0" err="1"/>
              <a:t>supply-carrier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local</a:t>
            </a:r>
            <a:r>
              <a:rPr lang="de-DE" dirty="0"/>
              <a:t> live </a:t>
            </a:r>
            <a:r>
              <a:rPr lang="de-DE" dirty="0" err="1"/>
              <a:t>data</a:t>
            </a:r>
            <a:endParaRPr lang="de-DE" dirty="0"/>
          </a:p>
          <a:p>
            <a:r>
              <a:rPr lang="de-DE" dirty="0"/>
              <a:t>ANN </a:t>
            </a:r>
            <a:r>
              <a:rPr lang="de-DE" dirty="0" err="1"/>
              <a:t>for</a:t>
            </a:r>
            <a:r>
              <a:rPr lang="de-DE" dirty="0"/>
              <a:t> extreme </a:t>
            </a:r>
            <a:r>
              <a:rPr lang="de-DE" dirty="0" err="1"/>
              <a:t>weather</a:t>
            </a:r>
            <a:r>
              <a:rPr lang="de-DE" dirty="0"/>
              <a:t> </a:t>
            </a:r>
            <a:r>
              <a:rPr lang="de-DE" dirty="0" err="1"/>
              <a:t>prediction</a:t>
            </a:r>
            <a:endParaRPr lang="de-DE" dirty="0"/>
          </a:p>
          <a:p>
            <a:r>
              <a:rPr lang="de-DE" dirty="0"/>
              <a:t>Route-</a:t>
            </a:r>
            <a:r>
              <a:rPr lang="de-DE" dirty="0" err="1"/>
              <a:t>finding</a:t>
            </a:r>
            <a:r>
              <a:rPr lang="de-DE" dirty="0"/>
              <a:t> </a:t>
            </a:r>
            <a:r>
              <a:rPr lang="de-DE" dirty="0" err="1"/>
              <a:t>algorithm</a:t>
            </a:r>
            <a:r>
              <a:rPr lang="de-DE" dirty="0"/>
              <a:t> </a:t>
            </a:r>
            <a:r>
              <a:rPr lang="de-DE" dirty="0" err="1"/>
              <a:t>considering</a:t>
            </a:r>
            <a:r>
              <a:rPr lang="de-DE" dirty="0"/>
              <a:t> extreme </a:t>
            </a:r>
            <a:r>
              <a:rPr lang="de-DE" dirty="0" err="1"/>
              <a:t>weather</a:t>
            </a:r>
            <a:endParaRPr lang="de-DE" dirty="0"/>
          </a:p>
          <a:p>
            <a:r>
              <a:rPr lang="de-DE" dirty="0" err="1"/>
              <a:t>Suggestions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unaffected</a:t>
            </a:r>
            <a:r>
              <a:rPr lang="de-DE" dirty="0"/>
              <a:t> </a:t>
            </a:r>
            <a:r>
              <a:rPr lang="de-DE" dirty="0" err="1"/>
              <a:t>routes</a:t>
            </a:r>
            <a:endParaRPr lang="de-DE" dirty="0"/>
          </a:p>
          <a:p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ED5762C-F5D7-4FAB-8A78-049FE477DD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296" b="27799"/>
          <a:stretch/>
        </p:blipFill>
        <p:spPr>
          <a:xfrm>
            <a:off x="7363326" y="3433010"/>
            <a:ext cx="4493712" cy="2624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750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5D4005-CB1A-45C9-A4B0-490D09E6F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Segmentation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1E82437-6B88-4986-BA9D-E060E82DCA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Lcoal</a:t>
            </a:r>
            <a:r>
              <a:rPr lang="de-DE" dirty="0"/>
              <a:t> </a:t>
            </a:r>
            <a:r>
              <a:rPr lang="de-DE" dirty="0" err="1"/>
              <a:t>Cloudliness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calculated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images</a:t>
            </a:r>
            <a:r>
              <a:rPr lang="de-DE" dirty="0"/>
              <a:t> (OAK)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15449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4B3263-25CD-4DA8-8A09-7E70F697D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Routing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CA3F748-68BF-4C60-AFA7-5EE8B8E41A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Input: </a:t>
            </a:r>
            <a:r>
              <a:rPr lang="de-DE" dirty="0" err="1"/>
              <a:t>nodes</a:t>
            </a:r>
            <a:r>
              <a:rPr lang="de-DE" dirty="0"/>
              <a:t> and </a:t>
            </a:r>
            <a:r>
              <a:rPr lang="de-DE" dirty="0" err="1"/>
              <a:t>edges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weights</a:t>
            </a:r>
            <a:endParaRPr lang="de-DE" dirty="0"/>
          </a:p>
          <a:p>
            <a:r>
              <a:rPr lang="de-DE" dirty="0" err="1"/>
              <a:t>Weigths</a:t>
            </a:r>
            <a:r>
              <a:rPr lang="de-DE" dirty="0"/>
              <a:t> </a:t>
            </a:r>
            <a:r>
              <a:rPr lang="de-DE" dirty="0" err="1"/>
              <a:t>could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distance</a:t>
            </a:r>
            <a:r>
              <a:rPr lang="de-DE" dirty="0"/>
              <a:t>, </a:t>
            </a:r>
            <a:r>
              <a:rPr lang="de-DE" dirty="0" err="1"/>
              <a:t>traveling</a:t>
            </a:r>
            <a:r>
              <a:rPr lang="de-DE" dirty="0"/>
              <a:t> time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transportation</a:t>
            </a:r>
            <a:r>
              <a:rPr lang="de-DE" dirty="0"/>
              <a:t> </a:t>
            </a:r>
            <a:r>
              <a:rPr lang="de-DE" dirty="0" err="1"/>
              <a:t>costs</a:t>
            </a:r>
            <a:endParaRPr lang="de-DE" dirty="0"/>
          </a:p>
          <a:p>
            <a:r>
              <a:rPr lang="de-DE" dirty="0"/>
              <a:t>Route </a:t>
            </a:r>
            <a:r>
              <a:rPr lang="de-DE" dirty="0" err="1"/>
              <a:t>finding</a:t>
            </a:r>
            <a:r>
              <a:rPr lang="de-DE" dirty="0"/>
              <a:t> and </a:t>
            </a:r>
            <a:r>
              <a:rPr lang="de-DE" dirty="0" err="1"/>
              <a:t>selsction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Dijkstra </a:t>
            </a:r>
            <a:r>
              <a:rPr lang="de-DE" dirty="0" err="1"/>
              <a:t>algorithm</a:t>
            </a:r>
            <a:endParaRPr lang="de-DE" dirty="0"/>
          </a:p>
          <a:p>
            <a:r>
              <a:rPr lang="de-DE" dirty="0" err="1"/>
              <a:t>Weight</a:t>
            </a:r>
            <a:r>
              <a:rPr lang="de-DE" dirty="0"/>
              <a:t>-manipulation </a:t>
            </a:r>
            <a:r>
              <a:rPr lang="de-DE" dirty="0" err="1"/>
              <a:t>based</a:t>
            </a:r>
            <a:r>
              <a:rPr lang="de-DE" dirty="0"/>
              <a:t> on extreme </a:t>
            </a:r>
            <a:r>
              <a:rPr lang="de-DE" dirty="0" err="1"/>
              <a:t>weather</a:t>
            </a:r>
            <a:r>
              <a:rPr lang="de-DE" dirty="0"/>
              <a:t> </a:t>
            </a:r>
            <a:r>
              <a:rPr lang="de-DE" dirty="0" err="1"/>
              <a:t>predictions</a:t>
            </a:r>
            <a:endParaRPr lang="de-DE" dirty="0"/>
          </a:p>
          <a:p>
            <a:r>
              <a:rPr lang="de-DE" dirty="0"/>
              <a:t>New route </a:t>
            </a:r>
            <a:r>
              <a:rPr lang="de-DE" dirty="0" err="1"/>
              <a:t>proposed</a:t>
            </a:r>
            <a:r>
              <a:rPr lang="de-DE" dirty="0"/>
              <a:t> </a:t>
            </a:r>
            <a:r>
              <a:rPr lang="de-DE" dirty="0" err="1"/>
              <a:t>based</a:t>
            </a:r>
            <a:r>
              <a:rPr lang="de-DE" dirty="0"/>
              <a:t> on </a:t>
            </a:r>
            <a:r>
              <a:rPr lang="de-DE" dirty="0" err="1"/>
              <a:t>changed</a:t>
            </a:r>
            <a:r>
              <a:rPr lang="de-DE" dirty="0"/>
              <a:t> </a:t>
            </a:r>
            <a:r>
              <a:rPr lang="de-DE" dirty="0" err="1"/>
              <a:t>weights</a:t>
            </a:r>
            <a:endParaRPr lang="de-DE" dirty="0"/>
          </a:p>
          <a:p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no</a:t>
            </a:r>
            <a:r>
              <a:rPr lang="de-DE" dirty="0"/>
              <a:t> route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available</a:t>
            </a:r>
            <a:r>
              <a:rPr lang="de-DE" dirty="0"/>
              <a:t> due </a:t>
            </a:r>
            <a:r>
              <a:rPr lang="de-DE" dirty="0" err="1"/>
              <a:t>to</a:t>
            </a:r>
            <a:r>
              <a:rPr lang="de-DE" dirty="0"/>
              <a:t> extreme </a:t>
            </a:r>
            <a:r>
              <a:rPr lang="de-DE" dirty="0" err="1"/>
              <a:t>weather</a:t>
            </a:r>
            <a:r>
              <a:rPr lang="de-DE" dirty="0"/>
              <a:t>: </a:t>
            </a:r>
            <a:r>
              <a:rPr lang="de-DE" dirty="0" err="1"/>
              <a:t>suggestion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retard</a:t>
            </a:r>
            <a:r>
              <a:rPr lang="de-DE" dirty="0"/>
              <a:t> </a:t>
            </a:r>
            <a:r>
              <a:rPr lang="de-DE" dirty="0" err="1"/>
              <a:t>delivery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81876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29C72A-32D6-4B92-BF2C-967840258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Extreme </a:t>
            </a:r>
            <a:r>
              <a:rPr lang="de-DE" dirty="0" err="1"/>
              <a:t>weather</a:t>
            </a:r>
            <a:r>
              <a:rPr lang="de-DE" dirty="0"/>
              <a:t> </a:t>
            </a:r>
            <a:r>
              <a:rPr lang="de-DE" dirty="0" err="1"/>
              <a:t>prediction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7FF12E5-E52F-489A-B8BF-93ED5073E9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Artificial</a:t>
            </a:r>
            <a:r>
              <a:rPr lang="de-DE" dirty="0"/>
              <a:t> </a:t>
            </a:r>
            <a:r>
              <a:rPr lang="de-DE" dirty="0" err="1"/>
              <a:t>Neural</a:t>
            </a:r>
            <a:r>
              <a:rPr lang="de-DE" dirty="0"/>
              <a:t> Network</a:t>
            </a:r>
          </a:p>
          <a:p>
            <a:r>
              <a:rPr lang="de-DE" dirty="0" err="1"/>
              <a:t>Trained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german</a:t>
            </a:r>
            <a:r>
              <a:rPr lang="de-DE" dirty="0"/>
              <a:t> </a:t>
            </a:r>
            <a:r>
              <a:rPr lang="de-DE" dirty="0" err="1"/>
              <a:t>weather</a:t>
            </a:r>
            <a:r>
              <a:rPr lang="de-DE" dirty="0"/>
              <a:t> </a:t>
            </a:r>
            <a:r>
              <a:rPr lang="de-DE" dirty="0" err="1"/>
              <a:t>association</a:t>
            </a:r>
            <a:r>
              <a:rPr lang="de-DE" dirty="0"/>
              <a:t> (DWD)</a:t>
            </a:r>
          </a:p>
          <a:p>
            <a:pPr lvl="1"/>
            <a:r>
              <a:rPr lang="de-DE" dirty="0"/>
              <a:t>Time Series </a:t>
            </a:r>
            <a:r>
              <a:rPr lang="de-DE" dirty="0" err="1"/>
              <a:t>over</a:t>
            </a:r>
            <a:r>
              <a:rPr lang="de-DE" dirty="0"/>
              <a:t> 10 </a:t>
            </a:r>
            <a:r>
              <a:rPr lang="de-DE" dirty="0" err="1"/>
              <a:t>years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10-Minute-Resolution</a:t>
            </a:r>
          </a:p>
          <a:p>
            <a:pPr lvl="1"/>
            <a:r>
              <a:rPr lang="de-DE" dirty="0"/>
              <a:t>Rain, </a:t>
            </a:r>
            <a:r>
              <a:rPr lang="de-DE" dirty="0" err="1"/>
              <a:t>Pressure</a:t>
            </a:r>
            <a:r>
              <a:rPr lang="de-DE" dirty="0"/>
              <a:t>, </a:t>
            </a:r>
            <a:r>
              <a:rPr lang="de-DE" dirty="0" err="1"/>
              <a:t>Temperature</a:t>
            </a:r>
            <a:r>
              <a:rPr lang="de-DE" dirty="0"/>
              <a:t>, </a:t>
            </a:r>
          </a:p>
          <a:p>
            <a:r>
              <a:rPr lang="de-DE" dirty="0" err="1"/>
              <a:t>Prediction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upcoming</a:t>
            </a:r>
            <a:r>
              <a:rPr lang="de-DE" dirty="0"/>
              <a:t> </a:t>
            </a:r>
            <a:r>
              <a:rPr lang="de-DE" dirty="0" err="1"/>
              <a:t>hour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926816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29C72A-32D6-4B92-BF2C-967840258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Example</a:t>
            </a:r>
            <a:r>
              <a:rPr lang="de-DE" dirty="0"/>
              <a:t> </a:t>
            </a:r>
            <a:r>
              <a:rPr lang="de-DE" dirty="0" err="1"/>
              <a:t>Result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7FF12E5-E52F-489A-B8BF-93ED5073E9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33524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123867-5BE0-4E0F-9D6B-A8EC12C0F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Thanks</a:t>
            </a:r>
            <a:r>
              <a:rPr lang="de-DE" dirty="0"/>
              <a:t> 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D92CCDC-EBA2-4C8E-898D-C64B7F97BB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Sustainable</a:t>
            </a:r>
            <a:r>
              <a:rPr lang="de-DE" dirty="0"/>
              <a:t> Supply Chain </a:t>
            </a:r>
            <a:r>
              <a:rPr lang="de-DE" dirty="0" err="1"/>
              <a:t>DeepHack</a:t>
            </a:r>
            <a:r>
              <a:rPr lang="de-DE" dirty="0"/>
              <a:t>, April 22-24, 2022 – Team 8</a:t>
            </a:r>
          </a:p>
          <a:p>
            <a:r>
              <a:rPr lang="de-DE" dirty="0"/>
              <a:t>Ralf Habermehl, Karim Sedki, Amin E. </a:t>
            </a:r>
            <a:r>
              <a:rPr lang="de-DE" dirty="0" err="1"/>
              <a:t>Bakhshipour</a:t>
            </a:r>
            <a:r>
              <a:rPr lang="de-DE" dirty="0"/>
              <a:t>, Martha </a:t>
            </a:r>
            <a:r>
              <a:rPr lang="de-DE" dirty="0" err="1"/>
              <a:t>Bakhshizadeh</a:t>
            </a:r>
            <a:r>
              <a:rPr lang="de-DE" dirty="0"/>
              <a:t>, … </a:t>
            </a:r>
            <a:r>
              <a:rPr lang="de-DE" dirty="0" err="1"/>
              <a:t>Bakhshizadeh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509730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838B234ADB559842B352B04E99485843" ma:contentTypeVersion="11" ma:contentTypeDescription="Ein neues Dokument erstellen." ma:contentTypeScope="" ma:versionID="121dd2c609fde2464a4f843dc76429b5">
  <xsd:schema xmlns:xsd="http://www.w3.org/2001/XMLSchema" xmlns:xs="http://www.w3.org/2001/XMLSchema" xmlns:p="http://schemas.microsoft.com/office/2006/metadata/properties" xmlns:ns3="d16a91a8-14a0-4a6d-a632-203a0f6c212a" xmlns:ns4="16b10f9e-e207-4453-a656-3d43f4213d53" targetNamespace="http://schemas.microsoft.com/office/2006/metadata/properties" ma:root="true" ma:fieldsID="47717ceac9b295b421fbeb1bad14101e" ns3:_="" ns4:_="">
    <xsd:import namespace="d16a91a8-14a0-4a6d-a632-203a0f6c212a"/>
    <xsd:import namespace="16b10f9e-e207-4453-a656-3d43f4213d53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DateTaken" minOccurs="0"/>
                <xsd:element ref="ns4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16a91a8-14a0-4a6d-a632-203a0f6c212a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Freigabehinweis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b10f9e-e207-4453-a656-3d43f4213d5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3A1AE13-7E56-4B84-B041-FBF4CCC50BB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16a91a8-14a0-4a6d-a632-203a0f6c212a"/>
    <ds:schemaRef ds:uri="16b10f9e-e207-4453-a656-3d43f4213d5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19D5A60-05DD-43A5-9CC8-965F11B177D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B3D0631-ECBE-4B68-B742-106A2F1DC99D}">
  <ds:schemaRefs>
    <ds:schemaRef ds:uri="http://schemas.microsoft.com/office/2006/documentManagement/types"/>
    <ds:schemaRef ds:uri="http://schemas.microsoft.com/office/2006/metadata/properties"/>
    <ds:schemaRef ds:uri="http://schemas.openxmlformats.org/package/2006/metadata/core-properties"/>
    <ds:schemaRef ds:uri="d16a91a8-14a0-4a6d-a632-203a0f6c212a"/>
    <ds:schemaRef ds:uri="http://www.w3.org/XML/1998/namespace"/>
    <ds:schemaRef ds:uri="http://purl.org/dc/terms/"/>
    <ds:schemaRef ds:uri="http://schemas.microsoft.com/office/infopath/2007/PartnerControls"/>
    <ds:schemaRef ds:uri="http://purl.org/dc/elements/1.1/"/>
    <ds:schemaRef ds:uri="16b10f9e-e207-4453-a656-3d43f4213d53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189</Words>
  <Application>Microsoft Office PowerPoint</Application>
  <PresentationFormat>Breitbild</PresentationFormat>
  <Paragraphs>27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Arial</vt:lpstr>
      <vt:lpstr>Calibri</vt:lpstr>
      <vt:lpstr>Symbol</vt:lpstr>
      <vt:lpstr>Office</vt:lpstr>
      <vt:lpstr>Real-time control of shipping  based on local weather forecast</vt:lpstr>
      <vt:lpstr>Idea and Setup</vt:lpstr>
      <vt:lpstr>Segmentation</vt:lpstr>
      <vt:lpstr>Routing</vt:lpstr>
      <vt:lpstr>Extreme weather prediction</vt:lpstr>
      <vt:lpstr>Example Result</vt:lpstr>
      <vt:lpstr>Thanks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Real-time control of shipping based on local weather forecast</dc:title>
  <dc:creator>Karim Sedki</dc:creator>
  <cp:lastModifiedBy>Karim Sedki</cp:lastModifiedBy>
  <cp:revision>5</cp:revision>
  <dcterms:created xsi:type="dcterms:W3CDTF">2022-04-24T09:13:22Z</dcterms:created>
  <dcterms:modified xsi:type="dcterms:W3CDTF">2022-04-24T10:35:51Z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0x010100838B234ADB559842B352B04E99485843</vt:lpwstr>
  </property>
</Properties>
</file>