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13.png"/><Relationship Id="rId11" Type="http://schemas.openxmlformats.org/officeDocument/2006/relationships/image" Target="../media/image3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 idx="4294967295"/>
          </p:nvPr>
        </p:nvSpPr>
        <p:spPr>
          <a:xfrm>
            <a:off x="1981200" y="76200"/>
            <a:ext cx="5521325" cy="76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defRPr b="1" sz="3800">
                <a:solidFill>
                  <a:srgbClr val="FE990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Projet d’APP</a:t>
            </a:r>
          </a:p>
        </p:txBody>
      </p:sp>
      <p:sp>
        <p:nvSpPr>
          <p:cNvPr id="28" name="Shape 28"/>
          <p:cNvSpPr/>
          <p:nvPr/>
        </p:nvSpPr>
        <p:spPr>
          <a:xfrm>
            <a:off x="1981200" y="914399"/>
            <a:ext cx="3810000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Conception d’une installation domotique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1019173" y="1755774"/>
            <a:ext cx="7058030" cy="3144841"/>
            <a:chOff x="0" y="0"/>
            <a:chExt cx="7058029" cy="3144839"/>
          </a:xfrm>
        </p:grpSpPr>
        <p:sp>
          <p:nvSpPr>
            <p:cNvPr id="29" name="Shape 29"/>
            <p:cNvSpPr/>
            <p:nvPr/>
          </p:nvSpPr>
          <p:spPr>
            <a:xfrm flipV="1">
              <a:off x="5027613" y="887412"/>
              <a:ext cx="1031877" cy="288928"/>
            </a:xfrm>
            <a:prstGeom prst="line">
              <a:avLst/>
            </a:prstGeom>
            <a:noFill/>
            <a:ln w="381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" name="Shape 30"/>
            <p:cNvSpPr/>
            <p:nvPr/>
          </p:nvSpPr>
          <p:spPr>
            <a:xfrm>
              <a:off x="5027613" y="1108074"/>
              <a:ext cx="644528" cy="1504952"/>
            </a:xfrm>
            <a:prstGeom prst="line">
              <a:avLst/>
            </a:prstGeom>
            <a:noFill/>
            <a:ln w="762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" name="Shape 31"/>
            <p:cNvSpPr/>
            <p:nvPr/>
          </p:nvSpPr>
          <p:spPr>
            <a:xfrm flipV="1">
              <a:off x="5672139" y="1304924"/>
              <a:ext cx="1147764" cy="1209677"/>
            </a:xfrm>
            <a:prstGeom prst="line">
              <a:avLst/>
            </a:prstGeom>
            <a:noFill/>
            <a:ln w="762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" name="Shape 32"/>
            <p:cNvSpPr/>
            <p:nvPr/>
          </p:nvSpPr>
          <p:spPr>
            <a:xfrm flipV="1">
              <a:off x="1630362" y="600074"/>
              <a:ext cx="1187452" cy="754065"/>
            </a:xfrm>
            <a:prstGeom prst="line">
              <a:avLst/>
            </a:prstGeom>
            <a:noFill/>
            <a:ln w="762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" name="Shape 33"/>
            <p:cNvSpPr/>
            <p:nvPr/>
          </p:nvSpPr>
          <p:spPr>
            <a:xfrm flipH="1" flipV="1">
              <a:off x="2038349" y="2627313"/>
              <a:ext cx="530227" cy="265114"/>
            </a:xfrm>
            <a:prstGeom prst="line">
              <a:avLst/>
            </a:prstGeom>
            <a:noFill/>
            <a:ln w="762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" name="Shape 34"/>
            <p:cNvSpPr/>
            <p:nvPr/>
          </p:nvSpPr>
          <p:spPr>
            <a:xfrm flipH="1" flipV="1">
              <a:off x="1633537" y="1495425"/>
              <a:ext cx="1184277" cy="617539"/>
            </a:xfrm>
            <a:prstGeom prst="line">
              <a:avLst/>
            </a:prstGeom>
            <a:noFill/>
            <a:ln w="762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" name="Shape 35"/>
            <p:cNvSpPr/>
            <p:nvPr/>
          </p:nvSpPr>
          <p:spPr>
            <a:xfrm flipH="1" flipV="1">
              <a:off x="1598613" y="1574799"/>
              <a:ext cx="34927" cy="1038227"/>
            </a:xfrm>
            <a:prstGeom prst="line">
              <a:avLst/>
            </a:prstGeom>
            <a:noFill/>
            <a:ln w="5715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" name="Shape 36"/>
            <p:cNvSpPr/>
            <p:nvPr/>
          </p:nvSpPr>
          <p:spPr>
            <a:xfrm flipH="1" flipV="1">
              <a:off x="317499" y="1930399"/>
              <a:ext cx="1316040" cy="696915"/>
            </a:xfrm>
            <a:prstGeom prst="line">
              <a:avLst/>
            </a:prstGeom>
            <a:noFill/>
            <a:ln w="381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" name="Shape 37"/>
            <p:cNvSpPr/>
            <p:nvPr/>
          </p:nvSpPr>
          <p:spPr>
            <a:xfrm flipH="1" flipV="1">
              <a:off x="1103312" y="600074"/>
              <a:ext cx="530227" cy="895353"/>
            </a:xfrm>
            <a:prstGeom prst="line">
              <a:avLst/>
            </a:prstGeom>
            <a:noFill/>
            <a:ln w="381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" name="Shape 38"/>
            <p:cNvSpPr/>
            <p:nvPr/>
          </p:nvSpPr>
          <p:spPr>
            <a:xfrm flipH="1" flipV="1">
              <a:off x="2914651" y="728663"/>
              <a:ext cx="693739" cy="1154113"/>
            </a:xfrm>
            <a:prstGeom prst="line">
              <a:avLst/>
            </a:prstGeom>
            <a:noFill/>
            <a:ln w="762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" name="Shape 39"/>
            <p:cNvSpPr/>
            <p:nvPr/>
          </p:nvSpPr>
          <p:spPr>
            <a:xfrm flipV="1">
              <a:off x="4365626" y="939800"/>
              <a:ext cx="842965" cy="923926"/>
            </a:xfrm>
            <a:prstGeom prst="line">
              <a:avLst/>
            </a:prstGeom>
            <a:noFill/>
            <a:ln w="762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" name="Shape 40"/>
            <p:cNvSpPr/>
            <p:nvPr/>
          </p:nvSpPr>
          <p:spPr>
            <a:xfrm>
              <a:off x="4703764" y="2486024"/>
              <a:ext cx="968377" cy="28577"/>
            </a:xfrm>
            <a:prstGeom prst="line">
              <a:avLst/>
            </a:prstGeom>
            <a:noFill/>
            <a:ln w="76200" cap="flat">
              <a:solidFill>
                <a:srgbClr val="FE99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41" name="image2.png" descr="D:\goanimate\ppt\new_layout\targe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125566" y="1999791"/>
              <a:ext cx="1092354" cy="1031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3.png" descr="D:\goanimate\ppt\new_layout\tel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802890" y="624969"/>
              <a:ext cx="512191" cy="4875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4.png" descr="D:\goanimate\ppt\new_layout\think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76457" y="-1"/>
              <a:ext cx="1083685" cy="10315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5.png" descr="D:\goanimate\ppt\new_layout\websit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713611">
              <a:off x="774117" y="310461"/>
              <a:ext cx="573815" cy="546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image6.png" descr="D:\goanimate\ppt\new_layout\stu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21297" y="2113255"/>
              <a:ext cx="1083684" cy="1031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image7.png" descr="D:\goanimate\ppt\new_layout\idea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846874">
              <a:off x="4626959" y="727693"/>
              <a:ext cx="800347" cy="761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image8.png" descr="D:\goanimate\ppt\new_layout\han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1629080"/>
              <a:ext cx="633671" cy="603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9.png" descr="D:\goanimate\ppt\new_layout\key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27458" y="992979"/>
              <a:ext cx="811520" cy="7725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10.png" descr="D:\goanimate\ppt\new_layout\email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367786" y="944188"/>
              <a:ext cx="690243" cy="741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" name="Shape 51"/>
          <p:cNvSpPr/>
          <p:nvPr/>
        </p:nvSpPr>
        <p:spPr>
          <a:xfrm>
            <a:off x="331786" y="6248399"/>
            <a:ext cx="397510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30 septembre 2016</a:t>
            </a:r>
          </a:p>
        </p:txBody>
      </p:sp>
      <p:sp>
        <p:nvSpPr>
          <p:cNvPr id="52" name="Shape 52"/>
          <p:cNvSpPr/>
          <p:nvPr/>
        </p:nvSpPr>
        <p:spPr>
          <a:xfrm>
            <a:off x="4724400" y="6248399"/>
            <a:ext cx="4386263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1400">
                <a:solidFill>
                  <a:srgbClr val="FFFFFF"/>
                </a:solidFill>
              </a:defRPr>
            </a:pPr>
            <a:r>
              <a:t>Ilan Abitbol, Pierre Guezennec, Cl</a:t>
            </a:r>
            <a:r>
              <a:t>é</a:t>
            </a:r>
            <a:r>
              <a:t>ment Radolanirina, Corentin Poilleux, Raphaël Haening, Pierre Jacquot</a:t>
            </a:r>
          </a:p>
        </p:txBody>
      </p:sp>
      <p:pic>
        <p:nvPicPr>
          <p:cNvPr id="53" name="image11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505200" y="3422650"/>
            <a:ext cx="2438400" cy="24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1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57900" y="457200"/>
            <a:ext cx="2227264" cy="99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/>
        </p:nvSpPr>
        <p:spPr>
          <a:xfrm>
            <a:off x="762000" y="347186"/>
            <a:ext cx="75438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2. Dimensionnement et planification indoor</a:t>
            </a:r>
          </a:p>
        </p:txBody>
      </p:sp>
      <p:sp>
        <p:nvSpPr>
          <p:cNvPr id="296" name="Shape 296"/>
          <p:cNvSpPr/>
          <p:nvPr/>
        </p:nvSpPr>
        <p:spPr>
          <a:xfrm>
            <a:off x="1295400" y="1263172"/>
            <a:ext cx="62484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2.3. Connexion hiéarchisée des capteurs et des CeMACS à la passerelle HAG</a:t>
            </a:r>
          </a:p>
        </p:txBody>
      </p:sp>
      <p:sp>
        <p:nvSpPr>
          <p:cNvPr id="297" name="Shape 297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298" name="Shape 298"/>
          <p:cNvSpPr/>
          <p:nvPr>
            <p:ph type="sldNum" sz="quarter" idx="4294967295"/>
          </p:nvPr>
        </p:nvSpPr>
        <p:spPr>
          <a:xfrm>
            <a:off x="8428176" y="6404292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Shape 299"/>
          <p:cNvSpPr/>
          <p:nvPr/>
        </p:nvSpPr>
        <p:spPr>
          <a:xfrm>
            <a:off x="4344670" y="2590799"/>
            <a:ext cx="1" cy="12192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Shape 300"/>
          <p:cNvSpPr/>
          <p:nvPr/>
        </p:nvSpPr>
        <p:spPr>
          <a:xfrm>
            <a:off x="457200" y="2590800"/>
            <a:ext cx="8153402" cy="0"/>
          </a:xfrm>
          <a:prstGeom prst="line">
            <a:avLst/>
          </a:prstGeom>
          <a:ln w="31750">
            <a:solidFill>
              <a:srgbClr val="50A7BF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Shape 301"/>
          <p:cNvSpPr/>
          <p:nvPr/>
        </p:nvSpPr>
        <p:spPr>
          <a:xfrm>
            <a:off x="1371600" y="1981199"/>
            <a:ext cx="407405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</a:defRPr>
            </a:lvl1pPr>
          </a:lstStyle>
          <a:p>
            <a:pPr/>
            <a:r>
              <a:t>Technologies de communication adoptées</a:t>
            </a:r>
          </a:p>
        </p:txBody>
      </p:sp>
      <p:sp>
        <p:nvSpPr>
          <p:cNvPr id="302" name="Shape 302"/>
          <p:cNvSpPr/>
          <p:nvPr/>
        </p:nvSpPr>
        <p:spPr>
          <a:xfrm flipH="1" flipV="1">
            <a:off x="457198" y="3200399"/>
            <a:ext cx="8153402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Shape 303"/>
          <p:cNvSpPr/>
          <p:nvPr/>
        </p:nvSpPr>
        <p:spPr>
          <a:xfrm>
            <a:off x="457200" y="3810000"/>
            <a:ext cx="8153402" cy="0"/>
          </a:xfrm>
          <a:prstGeom prst="line">
            <a:avLst/>
          </a:prstGeom>
          <a:ln w="31750">
            <a:solidFill>
              <a:srgbClr val="50A7BF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457200" y="4419600"/>
            <a:ext cx="8153402" cy="0"/>
          </a:xfrm>
          <a:prstGeom prst="line">
            <a:avLst/>
          </a:prstGeom>
          <a:ln w="31750">
            <a:solidFill>
              <a:srgbClr val="50A7BF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Shape 305"/>
          <p:cNvSpPr/>
          <p:nvPr/>
        </p:nvSpPr>
        <p:spPr>
          <a:xfrm flipH="1" flipV="1">
            <a:off x="457198" y="5029200"/>
            <a:ext cx="8153402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Shape 306"/>
          <p:cNvSpPr/>
          <p:nvPr/>
        </p:nvSpPr>
        <p:spPr>
          <a:xfrm flipH="1" flipV="1">
            <a:off x="457198" y="5791200"/>
            <a:ext cx="8153402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Shape 307"/>
          <p:cNvSpPr/>
          <p:nvPr/>
        </p:nvSpPr>
        <p:spPr>
          <a:xfrm flipH="1">
            <a:off x="4344670" y="4419600"/>
            <a:ext cx="2" cy="19812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Shape 308"/>
          <p:cNvSpPr/>
          <p:nvPr/>
        </p:nvSpPr>
        <p:spPr>
          <a:xfrm>
            <a:off x="1904999" y="2743199"/>
            <a:ext cx="11430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Nombre</a:t>
            </a:r>
          </a:p>
        </p:txBody>
      </p:sp>
      <p:sp>
        <p:nvSpPr>
          <p:cNvPr id="309" name="Shape 309"/>
          <p:cNvSpPr/>
          <p:nvPr/>
        </p:nvSpPr>
        <p:spPr>
          <a:xfrm>
            <a:off x="6019798" y="2666999"/>
            <a:ext cx="11430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0" name="Shape 310"/>
          <p:cNvSpPr/>
          <p:nvPr/>
        </p:nvSpPr>
        <p:spPr>
          <a:xfrm>
            <a:off x="1904999" y="3276599"/>
            <a:ext cx="11430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Nom</a:t>
            </a:r>
          </a:p>
        </p:txBody>
      </p:sp>
      <p:sp>
        <p:nvSpPr>
          <p:cNvPr id="311" name="Shape 311"/>
          <p:cNvSpPr/>
          <p:nvPr/>
        </p:nvSpPr>
        <p:spPr>
          <a:xfrm>
            <a:off x="5257800" y="3276599"/>
            <a:ext cx="2514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Bluetooth et WiFi</a:t>
            </a:r>
          </a:p>
        </p:txBody>
      </p:sp>
      <p:sp>
        <p:nvSpPr>
          <p:cNvPr id="312" name="Shape 312"/>
          <p:cNvSpPr/>
          <p:nvPr/>
        </p:nvSpPr>
        <p:spPr>
          <a:xfrm>
            <a:off x="3581400" y="3886199"/>
            <a:ext cx="8948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313" name="Shape 313"/>
          <p:cNvSpPr/>
          <p:nvPr/>
        </p:nvSpPr>
        <p:spPr>
          <a:xfrm>
            <a:off x="1981199" y="4571999"/>
            <a:ext cx="11430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Coût </a:t>
            </a:r>
          </a:p>
        </p:txBody>
      </p:sp>
      <p:sp>
        <p:nvSpPr>
          <p:cNvPr id="314" name="Shape 314"/>
          <p:cNvSpPr/>
          <p:nvPr/>
        </p:nvSpPr>
        <p:spPr>
          <a:xfrm>
            <a:off x="5257800" y="4495799"/>
            <a:ext cx="22098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Environ 1000 euros</a:t>
            </a:r>
          </a:p>
        </p:txBody>
      </p:sp>
      <p:sp>
        <p:nvSpPr>
          <p:cNvPr id="315" name="Shape 315"/>
          <p:cNvSpPr/>
          <p:nvPr/>
        </p:nvSpPr>
        <p:spPr>
          <a:xfrm>
            <a:off x="1981200" y="5181599"/>
            <a:ext cx="1371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Avantages</a:t>
            </a:r>
          </a:p>
        </p:txBody>
      </p:sp>
      <p:sp>
        <p:nvSpPr>
          <p:cNvPr id="316" name="Shape 316"/>
          <p:cNvSpPr/>
          <p:nvPr/>
        </p:nvSpPr>
        <p:spPr>
          <a:xfrm>
            <a:off x="2057399" y="5943599"/>
            <a:ext cx="11430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Limites</a:t>
            </a:r>
          </a:p>
        </p:txBody>
      </p:sp>
      <p:sp>
        <p:nvSpPr>
          <p:cNvPr id="317" name="Shape 317"/>
          <p:cNvSpPr/>
          <p:nvPr/>
        </p:nvSpPr>
        <p:spPr>
          <a:xfrm>
            <a:off x="4419600" y="5029199"/>
            <a:ext cx="4191000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EEECE1"/>
                </a:solidFill>
              </a:defRPr>
            </a:lvl1pPr>
          </a:lstStyle>
          <a:p>
            <a:pPr/>
            <a:r>
              <a:t>Simple d’utilisation, intuitif, sécurisé, gérer sa maison depuis l’intérieur comme de l’extérieur. Faible consommation</a:t>
            </a:r>
          </a:p>
        </p:txBody>
      </p:sp>
      <p:sp>
        <p:nvSpPr>
          <p:cNvPr id="318" name="Shape 318"/>
          <p:cNvSpPr/>
          <p:nvPr/>
        </p:nvSpPr>
        <p:spPr>
          <a:xfrm>
            <a:off x="4419600" y="5867399"/>
            <a:ext cx="4191000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EEECE1"/>
                </a:solidFill>
              </a:defRPr>
            </a:lvl1pPr>
          </a:lstStyle>
          <a:p>
            <a:pPr/>
            <a:r>
              <a:t>Dépendance internet entre la passerelle et le serveur, faille de sécurité possible.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762000" y="347186"/>
            <a:ext cx="81534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3. Connexion longue portée</a:t>
            </a:r>
          </a:p>
        </p:txBody>
      </p:sp>
      <p:sp>
        <p:nvSpPr>
          <p:cNvPr id="322" name="Shape 322"/>
          <p:cNvSpPr/>
          <p:nvPr/>
        </p:nvSpPr>
        <p:spPr>
          <a:xfrm>
            <a:off x="1295400" y="882172"/>
            <a:ext cx="51816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2F2F2"/>
                </a:solidFill>
              </a:defRPr>
            </a:lvl1pPr>
          </a:lstStyle>
          <a:p>
            <a:pPr/>
            <a:r>
              <a:t>3.1. Connexion entre l’administrateur et le serveur web</a:t>
            </a:r>
          </a:p>
        </p:txBody>
      </p:sp>
      <p:sp>
        <p:nvSpPr>
          <p:cNvPr id="323" name="Shape 323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324" name="Shape 324"/>
          <p:cNvSpPr/>
          <p:nvPr>
            <p:ph type="sldNum" sz="quarter" idx="4294967295"/>
          </p:nvPr>
        </p:nvSpPr>
        <p:spPr>
          <a:xfrm>
            <a:off x="8428176" y="6404292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25" name="Table 325"/>
          <p:cNvGraphicFramePr/>
          <p:nvPr/>
        </p:nvGraphicFramePr>
        <p:xfrm>
          <a:off x="990600" y="2057400"/>
          <a:ext cx="7162800" cy="304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31925"/>
                <a:gridCol w="1433512"/>
                <a:gridCol w="1431925"/>
                <a:gridCol w="1433512"/>
                <a:gridCol w="1431925"/>
              </a:tblGrid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Standard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Génération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Fréquence porteuse (MHz)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Débit théorique (Mbit/s)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Débit pratique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UMTS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3G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900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0,144 - 2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384 Kbit/s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LTE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4G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2600 et 800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10 - 300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 – 75 Mbit/s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26" name="Shape 326"/>
          <p:cNvSpPr/>
          <p:nvPr/>
        </p:nvSpPr>
        <p:spPr>
          <a:xfrm>
            <a:off x="990600" y="5758972"/>
            <a:ext cx="7162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400">
                <a:solidFill>
                  <a:srgbClr val="F2F2F2"/>
                </a:solidFill>
              </a:defRPr>
            </a:pPr>
            <a:r>
              <a:t>Choix du modèle d’ </a:t>
            </a:r>
            <a:r>
              <a:rPr b="1"/>
              <a:t>Okumura Hata </a:t>
            </a:r>
            <a:r>
              <a:t>pour le calcul de la puissance du signal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762000" y="347186"/>
            <a:ext cx="81534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3. Connexion longue portée</a:t>
            </a:r>
          </a:p>
        </p:txBody>
      </p:sp>
      <p:sp>
        <p:nvSpPr>
          <p:cNvPr id="330" name="Shape 330"/>
          <p:cNvSpPr/>
          <p:nvPr/>
        </p:nvSpPr>
        <p:spPr>
          <a:xfrm>
            <a:off x="1295400" y="882172"/>
            <a:ext cx="51816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2F2F2"/>
                </a:solidFill>
              </a:defRPr>
            </a:lvl1pPr>
          </a:lstStyle>
          <a:p>
            <a:pPr/>
            <a:r>
              <a:t>3.2. Fibres optiques et câbles</a:t>
            </a:r>
          </a:p>
        </p:txBody>
      </p:sp>
      <p:sp>
        <p:nvSpPr>
          <p:cNvPr id="331" name="Shape 331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332" name="Shape 332"/>
          <p:cNvSpPr/>
          <p:nvPr>
            <p:ph type="sldNum" sz="quarter" idx="4294967295"/>
          </p:nvPr>
        </p:nvSpPr>
        <p:spPr>
          <a:xfrm>
            <a:off x="8428176" y="6404292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33" name="Table 333"/>
          <p:cNvGraphicFramePr/>
          <p:nvPr/>
        </p:nvGraphicFramePr>
        <p:xfrm>
          <a:off x="990600" y="1905000"/>
          <a:ext cx="6705600" cy="15843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35200"/>
                <a:gridCol w="2235200"/>
                <a:gridCol w="2235200"/>
              </a:tblGrid>
              <a:tr h="3968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Support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Bande passante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Débit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Câble coaxial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12 – 60 MHz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5,8 Mbit/s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Fibre monomode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&gt; 1,5GHz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&gt; 1 Gbit/s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Fibre multimode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200 – 600 MHz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&gt; 0,5 Gbit/s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34" name="Shape 334"/>
          <p:cNvSpPr/>
          <p:nvPr/>
        </p:nvSpPr>
        <p:spPr>
          <a:xfrm>
            <a:off x="914400" y="1415572"/>
            <a:ext cx="7162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400">
                <a:solidFill>
                  <a:srgbClr val="F2F2F2"/>
                </a:solidFill>
              </a:defRPr>
            </a:lvl1pPr>
          </a:lstStyle>
          <a:p>
            <a:pPr/>
            <a:r>
              <a:t>Débit total nécessaire pour une habitation = 18 – 20 Mbit/s</a:t>
            </a:r>
          </a:p>
        </p:txBody>
      </p:sp>
      <p:graphicFrame>
        <p:nvGraphicFramePr>
          <p:cNvPr id="335" name="Table 335"/>
          <p:cNvGraphicFramePr/>
          <p:nvPr/>
        </p:nvGraphicFramePr>
        <p:xfrm>
          <a:off x="609600" y="3657600"/>
          <a:ext cx="7696200" cy="26622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6397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Type de fibre/câble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Atténuation (dB/km)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Seuil (dB)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Portée (km)</a:t>
                      </a:r>
                    </a:p>
                  </a:txBody>
                  <a:tcPr marL="45721" marR="45721" marT="45721" marB="45721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Multimode à gradient d’indice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20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1" marR="45721" marT="45721" marB="45721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Monomode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0,5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50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100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Multimode à saut d’indice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20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Câble coaxial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19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100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0,5</a:t>
                      </a:r>
                    </a:p>
                  </a:txBody>
                  <a:tcPr marL="45721" marR="45721" marT="45721" marB="45721" anchor="t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Shape 338"/>
          <p:cNvSpPr/>
          <p:nvPr/>
        </p:nvSpPr>
        <p:spPr>
          <a:xfrm>
            <a:off x="761999" y="361473"/>
            <a:ext cx="6172202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339" name="Shape 339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340" name="Shape 340"/>
          <p:cNvSpPr/>
          <p:nvPr>
            <p:ph type="sldNum" sz="quarter" idx="4294967295"/>
          </p:nvPr>
        </p:nvSpPr>
        <p:spPr>
          <a:xfrm>
            <a:off x="8428176" y="6404292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1" name="image29.png"/>
          <p:cNvPicPr>
            <a:picLocks noChangeAspect="1"/>
          </p:cNvPicPr>
          <p:nvPr/>
        </p:nvPicPr>
        <p:blipFill>
          <a:blip r:embed="rId3">
            <a:extLst/>
          </a:blip>
          <a:srcRect l="0" t="0" r="2727" b="3588"/>
          <a:stretch>
            <a:fillRect/>
          </a:stretch>
        </p:blipFill>
        <p:spPr>
          <a:xfrm>
            <a:off x="1600200" y="1143001"/>
            <a:ext cx="5744498" cy="4579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Num" sz="quarter" idx="4294967295"/>
          </p:nvPr>
        </p:nvSpPr>
        <p:spPr>
          <a:xfrm>
            <a:off x="8428176" y="6404292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Shape 344"/>
          <p:cNvSpPr/>
          <p:nvPr/>
        </p:nvSpPr>
        <p:spPr>
          <a:xfrm>
            <a:off x="990786" y="2765863"/>
            <a:ext cx="914401" cy="381002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5" name="Shape 345"/>
          <p:cNvSpPr/>
          <p:nvPr/>
        </p:nvSpPr>
        <p:spPr>
          <a:xfrm flipV="1">
            <a:off x="990786" y="3947784"/>
            <a:ext cx="914401" cy="457446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6" name="Shape 346"/>
          <p:cNvSpPr/>
          <p:nvPr/>
        </p:nvSpPr>
        <p:spPr>
          <a:xfrm>
            <a:off x="990786" y="3553771"/>
            <a:ext cx="914401" cy="2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7" name="image26.png" descr="content-manage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191" y="3096572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26.png" descr="content-manage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191" y="1106169"/>
            <a:ext cx="914402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/>
        </p:nvSpPr>
        <p:spPr>
          <a:xfrm>
            <a:off x="1033778" y="652778"/>
            <a:ext cx="828415" cy="485878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0" name="Shape 350"/>
          <p:cNvSpPr/>
          <p:nvPr/>
        </p:nvSpPr>
        <p:spPr>
          <a:xfrm>
            <a:off x="1059180" y="1471930"/>
            <a:ext cx="828414" cy="1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Shape 351"/>
          <p:cNvSpPr/>
          <p:nvPr/>
        </p:nvSpPr>
        <p:spPr>
          <a:xfrm flipV="1">
            <a:off x="1033778" y="1958969"/>
            <a:ext cx="828415" cy="232421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52" name="image27.png" descr="sens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79" y="276859"/>
            <a:ext cx="838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27.png" descr="sens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79" y="887066"/>
            <a:ext cx="838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27.png" descr="sens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79" y="1724660"/>
            <a:ext cx="838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27.png" descr="sens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79" y="3933852"/>
            <a:ext cx="838201" cy="838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27.png" descr="sens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79" y="3096260"/>
            <a:ext cx="838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image27.png" descr="sens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79" y="2410460"/>
            <a:ext cx="8382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Shape 358"/>
          <p:cNvSpPr/>
          <p:nvPr/>
        </p:nvSpPr>
        <p:spPr>
          <a:xfrm>
            <a:off x="3002208" y="1560830"/>
            <a:ext cx="1266183" cy="585072"/>
          </a:xfrm>
          <a:prstGeom prst="line">
            <a:avLst/>
          </a:prstGeom>
          <a:ln w="38100">
            <a:solidFill>
              <a:srgbClr val="F0347C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9" name="Shape 359"/>
          <p:cNvSpPr/>
          <p:nvPr/>
        </p:nvSpPr>
        <p:spPr>
          <a:xfrm flipV="1">
            <a:off x="2987599" y="2769868"/>
            <a:ext cx="1295402" cy="762003"/>
          </a:xfrm>
          <a:prstGeom prst="line">
            <a:avLst/>
          </a:prstGeom>
          <a:ln w="38100">
            <a:solidFill>
              <a:srgbClr val="F0347C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60" name="image28.png" descr="list-on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3716" y="1758950"/>
            <a:ext cx="1266183" cy="1266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image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02179" y="4758642"/>
            <a:ext cx="1597900" cy="1597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3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2981" y="4941568"/>
            <a:ext cx="1346202" cy="134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3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93201" y="4591411"/>
            <a:ext cx="1932362" cy="1932361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3737664" y="6369049"/>
            <a:ext cx="67683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DDDDDD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365" name="Shape 365"/>
          <p:cNvSpPr/>
          <p:nvPr/>
        </p:nvSpPr>
        <p:spPr>
          <a:xfrm>
            <a:off x="7447508" y="6299270"/>
            <a:ext cx="1107241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DDDDDD"/>
                </a:solidFill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366" name="Shape 366"/>
          <p:cNvSpPr/>
          <p:nvPr/>
        </p:nvSpPr>
        <p:spPr>
          <a:xfrm rot="16191090">
            <a:off x="7591940" y="3412886"/>
            <a:ext cx="1862443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3">
                    <a:satOff val="-6373"/>
                    <a:lumOff val="-10823"/>
                  </a:schemeClr>
                </a:solidFill>
              </a:defRPr>
            </a:lvl1pPr>
          </a:lstStyle>
          <a:p>
            <a:pPr/>
            <a:r>
              <a:t>Fibre monomode</a:t>
            </a:r>
          </a:p>
        </p:txBody>
      </p:sp>
      <p:sp>
        <p:nvSpPr>
          <p:cNvPr id="367" name="Shape 367"/>
          <p:cNvSpPr/>
          <p:nvPr/>
        </p:nvSpPr>
        <p:spPr>
          <a:xfrm flipV="1">
            <a:off x="8001128" y="2894374"/>
            <a:ext cx="2" cy="1865063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Shape 368"/>
          <p:cNvSpPr/>
          <p:nvPr/>
        </p:nvSpPr>
        <p:spPr>
          <a:xfrm>
            <a:off x="5574426" y="2392040"/>
            <a:ext cx="2028606" cy="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Shape 369"/>
          <p:cNvSpPr/>
          <p:nvPr/>
        </p:nvSpPr>
        <p:spPr>
          <a:xfrm>
            <a:off x="5610616" y="2440939"/>
            <a:ext cx="2028606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200">
                <a:solidFill>
                  <a:srgbClr val="5AFCE6"/>
                </a:solidFill>
              </a:defRPr>
            </a:lvl1pPr>
          </a:lstStyle>
          <a:p>
            <a:pPr/>
            <a:r>
              <a:t>Fibre multimode à saut d’indice</a:t>
            </a:r>
          </a:p>
        </p:txBody>
      </p:sp>
      <p:sp>
        <p:nvSpPr>
          <p:cNvPr id="370" name="Shape 370"/>
          <p:cNvSpPr/>
          <p:nvPr/>
        </p:nvSpPr>
        <p:spPr>
          <a:xfrm>
            <a:off x="7709672" y="984884"/>
            <a:ext cx="1057681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DDDDDD"/>
                </a:solidFill>
              </a:defRPr>
            </a:lvl1pPr>
          </a:lstStyle>
          <a:p>
            <a:pPr/>
            <a:r>
              <a:t>Serveur</a:t>
            </a:r>
          </a:p>
        </p:txBody>
      </p:sp>
      <p:sp>
        <p:nvSpPr>
          <p:cNvPr id="371" name="Shape 371"/>
          <p:cNvSpPr/>
          <p:nvPr/>
        </p:nvSpPr>
        <p:spPr>
          <a:xfrm>
            <a:off x="4616577" y="1333499"/>
            <a:ext cx="66045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DDDDDD"/>
                </a:solidFill>
              </a:defRPr>
            </a:lvl1pPr>
          </a:lstStyle>
          <a:p>
            <a:pPr/>
            <a:r>
              <a:t>HAG</a:t>
            </a:r>
          </a:p>
        </p:txBody>
      </p:sp>
      <p:sp>
        <p:nvSpPr>
          <p:cNvPr id="372" name="Shape 372"/>
          <p:cNvSpPr/>
          <p:nvPr/>
        </p:nvSpPr>
        <p:spPr>
          <a:xfrm>
            <a:off x="2081188" y="2328701"/>
            <a:ext cx="730407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DDDDDD"/>
                </a:solidFill>
              </a:defRPr>
            </a:lvl1pPr>
          </a:lstStyle>
          <a:p>
            <a:pPr/>
            <a:r>
              <a:t>HAGi</a:t>
            </a:r>
          </a:p>
        </p:txBody>
      </p:sp>
      <p:sp>
        <p:nvSpPr>
          <p:cNvPr id="373" name="Shape 373"/>
          <p:cNvSpPr/>
          <p:nvPr/>
        </p:nvSpPr>
        <p:spPr>
          <a:xfrm>
            <a:off x="49159" y="4972175"/>
            <a:ext cx="1940032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DDDDDD"/>
                </a:solidFill>
              </a:defRPr>
            </a:pPr>
            <a:r>
              <a:t>Capteurs/</a:t>
            </a:r>
            <a:br/>
            <a:r>
              <a:t>Actionneurs </a:t>
            </a:r>
          </a:p>
        </p:txBody>
      </p:sp>
      <p:pic>
        <p:nvPicPr>
          <p:cNvPr id="374" name="image3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544529">
            <a:off x="3217328" y="838839"/>
            <a:ext cx="1266184" cy="1266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image3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9649451">
            <a:off x="3228642" y="2920681"/>
            <a:ext cx="1266183" cy="1266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35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57559" y="175885"/>
            <a:ext cx="676832" cy="676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35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5477" y="4194164"/>
            <a:ext cx="676832" cy="676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age14.png" descr="W:\temp\ling\ppt\new_layout\st_56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2700000">
            <a:off x="3647440" y="304750"/>
            <a:ext cx="419102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Shape 379"/>
          <p:cNvSpPr/>
          <p:nvPr/>
        </p:nvSpPr>
        <p:spPr>
          <a:xfrm>
            <a:off x="4124959" y="220930"/>
            <a:ext cx="6172203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HAN</a:t>
            </a:r>
          </a:p>
        </p:txBody>
      </p:sp>
      <p:pic>
        <p:nvPicPr>
          <p:cNvPr id="380" name="databas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565413" y="1621838"/>
            <a:ext cx="1346202" cy="1346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image36.png" descr="D:\goanimate\ppt\new_layout\arrow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561" y="5410200"/>
            <a:ext cx="4465639" cy="84772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>
            <p:ph type="title" idx="4294967295"/>
          </p:nvPr>
        </p:nvSpPr>
        <p:spPr>
          <a:xfrm>
            <a:off x="2565399" y="2057400"/>
            <a:ext cx="4292602" cy="914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defRPr sz="54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Merci!</a:t>
            </a:r>
          </a:p>
        </p:txBody>
      </p:sp>
      <p:sp>
        <p:nvSpPr>
          <p:cNvPr id="384" name="Shape 384"/>
          <p:cNvSpPr/>
          <p:nvPr/>
        </p:nvSpPr>
        <p:spPr>
          <a:xfrm>
            <a:off x="2565400" y="2805428"/>
            <a:ext cx="414020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000">
                <a:solidFill>
                  <a:srgbClr val="FE9900"/>
                </a:solidFill>
              </a:defRPr>
            </a:lvl1pPr>
          </a:lstStyle>
          <a:p>
            <a:pPr/>
            <a:r>
              <a:t>Pour votre attention</a:t>
            </a:r>
          </a:p>
        </p:txBody>
      </p:sp>
      <p:sp>
        <p:nvSpPr>
          <p:cNvPr id="385" name="Shape 385"/>
          <p:cNvSpPr/>
          <p:nvPr/>
        </p:nvSpPr>
        <p:spPr>
          <a:xfrm>
            <a:off x="3657600" y="5638799"/>
            <a:ext cx="362585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404040"/>
                </a:solidFill>
              </a:defRPr>
            </a:lvl1pPr>
          </a:lstStyle>
          <a:p>
            <a:pPr/>
            <a:r>
              <a:t>Email : app.g1d.2019@gmail.com</a:t>
            </a:r>
          </a:p>
        </p:txBody>
      </p:sp>
      <p:pic>
        <p:nvPicPr>
          <p:cNvPr id="386" name="image37.png" descr="W:\temp\ling\ppt\new_layout\cam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3711" y="2195511"/>
            <a:ext cx="774702" cy="661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image10.png" descr="D:\goanimate\ppt\new_layout\emai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0" y="5486400"/>
            <a:ext cx="595313" cy="671513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389" name="Shape 389"/>
          <p:cNvSpPr/>
          <p:nvPr>
            <p:ph type="sldNum" sz="quarter" idx="4294967295"/>
          </p:nvPr>
        </p:nvSpPr>
        <p:spPr>
          <a:xfrm>
            <a:off x="8428176" y="6404292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13.png" descr="W:\temp\ling\ppt\new_layout\arrow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4572000"/>
            <a:ext cx="7467600" cy="1149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13.png" descr="W:\temp\ling\ppt\new_layout\arrow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208336"/>
            <a:ext cx="7467600" cy="1149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13.png" descr="W:\temp\ling\ppt\new_layout\arrow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825625"/>
            <a:ext cx="7467600" cy="114935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1981199" y="1929128"/>
            <a:ext cx="2286002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600">
                <a:solidFill>
                  <a:srgbClr val="3299BB"/>
                </a:solidFill>
              </a:defRPr>
            </a:lvl1pPr>
          </a:lstStyle>
          <a:p>
            <a:pPr/>
            <a:r>
              <a:t>Domisep</a:t>
            </a:r>
          </a:p>
        </p:txBody>
      </p:sp>
      <p:sp>
        <p:nvSpPr>
          <p:cNvPr id="60" name="Shape 60"/>
          <p:cNvSpPr/>
          <p:nvPr/>
        </p:nvSpPr>
        <p:spPr>
          <a:xfrm>
            <a:off x="1981200" y="2209800"/>
            <a:ext cx="5791200" cy="4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Développement d’une offre domotique (pilotage et protection de son domicile) </a:t>
            </a:r>
          </a:p>
        </p:txBody>
      </p:sp>
      <p:sp>
        <p:nvSpPr>
          <p:cNvPr id="61" name="Shape 61"/>
          <p:cNvSpPr/>
          <p:nvPr/>
        </p:nvSpPr>
        <p:spPr>
          <a:xfrm>
            <a:off x="1981200" y="3300729"/>
            <a:ext cx="57912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600">
                <a:solidFill>
                  <a:srgbClr val="3299BB"/>
                </a:solidFill>
              </a:defRPr>
            </a:lvl1pPr>
          </a:lstStyle>
          <a:p>
            <a:pPr/>
            <a:r>
              <a:t>Gestion du projet</a:t>
            </a:r>
          </a:p>
        </p:txBody>
      </p:sp>
      <p:sp>
        <p:nvSpPr>
          <p:cNvPr id="62" name="Shape 62"/>
          <p:cNvSpPr/>
          <p:nvPr/>
        </p:nvSpPr>
        <p:spPr>
          <a:xfrm>
            <a:off x="1981200" y="3581400"/>
            <a:ext cx="5791200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Formation d’une équipe et définition des rôles</a:t>
            </a:r>
          </a:p>
        </p:txBody>
      </p:sp>
      <p:sp>
        <p:nvSpPr>
          <p:cNvPr id="63" name="Shape 63"/>
          <p:cNvSpPr/>
          <p:nvPr/>
        </p:nvSpPr>
        <p:spPr>
          <a:xfrm>
            <a:off x="1981200" y="4672329"/>
            <a:ext cx="55626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600">
                <a:solidFill>
                  <a:srgbClr val="3299BB"/>
                </a:solidFill>
              </a:defRPr>
            </a:lvl1pPr>
          </a:lstStyle>
          <a:p>
            <a:pPr/>
            <a:r>
              <a:t>Composante Télécommunications  </a:t>
            </a:r>
          </a:p>
        </p:txBody>
      </p:sp>
      <p:sp>
        <p:nvSpPr>
          <p:cNvPr id="64" name="Shape 64"/>
          <p:cNvSpPr/>
          <p:nvPr/>
        </p:nvSpPr>
        <p:spPr>
          <a:xfrm>
            <a:off x="1981200" y="4953000"/>
            <a:ext cx="5791200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Définition de l’architecture du système et des technologies nécessaires</a:t>
            </a:r>
          </a:p>
        </p:txBody>
      </p:sp>
      <p:pic>
        <p:nvPicPr>
          <p:cNvPr id="65" name="image4.png" descr="W:\temp\ling\ppt\new_layout\thin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4648200"/>
            <a:ext cx="1027113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7.png" descr="W:\temp\ling\ppt\new_layout\ide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" y="1905000"/>
            <a:ext cx="1016000" cy="10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14.png" descr="W:\temp\ling\ppt\new_layout\st_56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762000" y="347186"/>
            <a:ext cx="74676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9" name="Shape 69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70" name="Shape 70"/>
          <p:cNvSpPr/>
          <p:nvPr>
            <p:ph type="sldNum" sz="quarter" idx="4294967295"/>
          </p:nvPr>
        </p:nvSpPr>
        <p:spPr>
          <a:xfrm>
            <a:off x="8505418" y="6404292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" name="image15.png" descr="business12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0600" y="3352800"/>
            <a:ext cx="914400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13.png" descr="W:\temp\ling\ppt\new_layout\arrow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4572000"/>
            <a:ext cx="7467600" cy="1149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13.png" descr="W:\temp\ling\ppt\new_layout\arrow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208336"/>
            <a:ext cx="7467600" cy="1149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13.png" descr="W:\temp\ling\ppt\new_layout\arrow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825625"/>
            <a:ext cx="7467600" cy="114935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981200" y="1929128"/>
            <a:ext cx="56388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600">
                <a:solidFill>
                  <a:srgbClr val="3299BB"/>
                </a:solidFill>
              </a:defRPr>
            </a:lvl1pPr>
          </a:lstStyle>
          <a:p>
            <a:pPr/>
            <a:r>
              <a:t>Spécification et architecture </a:t>
            </a:r>
          </a:p>
        </p:txBody>
      </p:sp>
      <p:sp>
        <p:nvSpPr>
          <p:cNvPr id="77" name="Shape 77"/>
          <p:cNvSpPr/>
          <p:nvPr/>
        </p:nvSpPr>
        <p:spPr>
          <a:xfrm>
            <a:off x="1981200" y="2209800"/>
            <a:ext cx="5791200" cy="4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1.1. Plan de l’habitation et disposition des capteurs</a:t>
            </a:r>
          </a:p>
          <a:p>
            <a: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1.2. Caractérisation des capteurs</a:t>
            </a:r>
          </a:p>
        </p:txBody>
      </p:sp>
      <p:sp>
        <p:nvSpPr>
          <p:cNvPr id="78" name="Shape 78"/>
          <p:cNvSpPr/>
          <p:nvPr/>
        </p:nvSpPr>
        <p:spPr>
          <a:xfrm>
            <a:off x="1981200" y="3224528"/>
            <a:ext cx="56388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600">
                <a:solidFill>
                  <a:srgbClr val="3299BB"/>
                </a:solidFill>
              </a:defRPr>
            </a:lvl1pPr>
          </a:lstStyle>
          <a:p>
            <a:pPr/>
            <a:r>
              <a:t>Dimensionnement et Planification indoor</a:t>
            </a:r>
          </a:p>
        </p:txBody>
      </p:sp>
      <p:sp>
        <p:nvSpPr>
          <p:cNvPr id="79" name="Shape 79"/>
          <p:cNvSpPr/>
          <p:nvPr/>
        </p:nvSpPr>
        <p:spPr>
          <a:xfrm>
            <a:off x="1981200" y="4672329"/>
            <a:ext cx="55626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600">
                <a:solidFill>
                  <a:srgbClr val="3299BB"/>
                </a:solidFill>
              </a:defRPr>
            </a:lvl1pPr>
          </a:lstStyle>
          <a:p>
            <a:pPr/>
            <a:r>
              <a:t>Connexion longue portée</a:t>
            </a:r>
          </a:p>
        </p:txBody>
      </p:sp>
      <p:sp>
        <p:nvSpPr>
          <p:cNvPr id="80" name="Shape 80"/>
          <p:cNvSpPr/>
          <p:nvPr/>
        </p:nvSpPr>
        <p:spPr>
          <a:xfrm>
            <a:off x="1981200" y="4953000"/>
            <a:ext cx="5791200" cy="4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3.1. Connexion entre l’Administrateur et le serveur web</a:t>
            </a:r>
          </a:p>
          <a:p>
            <a: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3.2. Fibres optiques et câbles </a:t>
            </a:r>
          </a:p>
        </p:txBody>
      </p:sp>
      <p:pic>
        <p:nvPicPr>
          <p:cNvPr id="81" name="image14.png" descr="W:\temp\ling\ppt\new_layout\st_56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762000" y="347186"/>
            <a:ext cx="74676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83" name="Shape 83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84" name="Shape 84"/>
          <p:cNvSpPr/>
          <p:nvPr>
            <p:ph type="sldNum" sz="quarter" idx="4294967295"/>
          </p:nvPr>
        </p:nvSpPr>
        <p:spPr>
          <a:xfrm>
            <a:off x="8505418" y="6404292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image16.png" descr="numbers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0600" y="4724400"/>
            <a:ext cx="762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17.png" descr="second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0600" y="3352800"/>
            <a:ext cx="762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8.png" descr="numbers1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0600" y="1981200"/>
            <a:ext cx="762000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57400" y="3429000"/>
            <a:ext cx="5791200" cy="8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2.1. Connexion des capteurs et des CeMACs à la passerelle HAG </a:t>
            </a:r>
          </a:p>
          <a:p>
            <a: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2.2. Comparaison entre le WiFi et le Bluetooth</a:t>
            </a:r>
          </a:p>
          <a:p>
            <a:pPr>
              <a:defRPr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2.3. Connexion hiérarchisée des capteurs et des CeMACs à la </a:t>
            </a:r>
            <a:r>
              <a:t>       </a:t>
            </a:r>
            <a:r>
              <a:t>passerelle HAG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762000" y="347186"/>
            <a:ext cx="77724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1. Spécification et architecture</a:t>
            </a:r>
          </a:p>
        </p:txBody>
      </p:sp>
      <p:sp>
        <p:nvSpPr>
          <p:cNvPr id="92" name="Shape 92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93" name="Shape 93"/>
          <p:cNvSpPr/>
          <p:nvPr>
            <p:ph type="sldNum" sz="quarter" idx="4294967295"/>
          </p:nvPr>
        </p:nvSpPr>
        <p:spPr>
          <a:xfrm>
            <a:off x="8505418" y="6404292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4" name="image19.png" descr="985187pla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1219200"/>
            <a:ext cx="7743825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" y="24384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" y="40386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7800" y="48768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67000" y="48768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3600" y="16764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1800" y="16764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62800" y="47244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0" y="11430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3600" y="11430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1000" y="42672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5000" y="42672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24000" y="22860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01000" y="32766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01000" y="28194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28800" y="41148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24200" y="41148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5000" y="24384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3400" y="26670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19600" y="19050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72400" y="43434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29400" y="28194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9000" y="17526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4800" y="19050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2.png" descr="placeholder (2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81400" y="40386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22.png" descr="placeholder (2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29000" y="51054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22.png" descr="placeholder (2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52600" y="31242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22.png" descr="placeholder (2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19600" y="23622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4800" y="1143000"/>
            <a:ext cx="381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23.png" descr="placeholder (3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81400" y="1219200"/>
            <a:ext cx="381000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 flipH="1">
            <a:off x="6172199" y="6021070"/>
            <a:ext cx="990601" cy="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 flipH="1">
            <a:off x="6172199" y="5791200"/>
            <a:ext cx="990601" cy="0"/>
          </a:xfrm>
          <a:prstGeom prst="line">
            <a:avLst/>
          </a:prstGeom>
          <a:ln w="31750">
            <a:solidFill>
              <a:srgbClr val="50A7B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6" name="image2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47850" y="3932237"/>
            <a:ext cx="493713" cy="261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25636" y="2938461"/>
            <a:ext cx="493714" cy="261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2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68837" y="2786061"/>
            <a:ext cx="493714" cy="261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2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77050" y="3475037"/>
            <a:ext cx="493713" cy="261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25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24250" y="2633661"/>
            <a:ext cx="493713" cy="34131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H="1">
            <a:off x="1066799" y="4038600"/>
            <a:ext cx="838201" cy="3048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 flipH="1">
            <a:off x="1600199" y="4114800"/>
            <a:ext cx="304803" cy="10668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 flipH="1">
            <a:off x="1981199" y="4114800"/>
            <a:ext cx="76202" cy="3048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 flipH="1" flipV="1">
            <a:off x="1066799" y="2819399"/>
            <a:ext cx="914401" cy="228603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>
            <a:off x="2209800" y="4114800"/>
            <a:ext cx="685801" cy="10668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>
            <a:off x="2286000" y="4114799"/>
            <a:ext cx="990601" cy="3810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 flipH="1" flipV="1">
            <a:off x="1676399" y="2666999"/>
            <a:ext cx="304802" cy="3048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 flipV="1">
            <a:off x="2058670" y="2819399"/>
            <a:ext cx="2" cy="1524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 flipV="1">
            <a:off x="2209800" y="2057399"/>
            <a:ext cx="76202" cy="9144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 flipV="1">
            <a:off x="2362199" y="2057399"/>
            <a:ext cx="762003" cy="9144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>
            <a:off x="2209800" y="4038598"/>
            <a:ext cx="1447801" cy="13716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hape 142"/>
          <p:cNvSpPr/>
          <p:nvPr/>
        </p:nvSpPr>
        <p:spPr>
          <a:xfrm flipH="1">
            <a:off x="3733798" y="2971800"/>
            <a:ext cx="1066803" cy="14478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 flipH="1">
            <a:off x="4571998" y="2971800"/>
            <a:ext cx="152402" cy="762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 flipH="1">
            <a:off x="4343398" y="2971800"/>
            <a:ext cx="457203" cy="16764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 flipH="1" flipV="1">
            <a:off x="4876799" y="2971799"/>
            <a:ext cx="990601" cy="16764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Shape 146"/>
          <p:cNvSpPr/>
          <p:nvPr/>
        </p:nvSpPr>
        <p:spPr>
          <a:xfrm flipH="1" flipV="1">
            <a:off x="4648198" y="2285999"/>
            <a:ext cx="228602" cy="4572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Shape 147"/>
          <p:cNvSpPr/>
          <p:nvPr/>
        </p:nvSpPr>
        <p:spPr>
          <a:xfrm flipH="1" flipV="1">
            <a:off x="4648198" y="2666999"/>
            <a:ext cx="76202" cy="1524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 flipH="1">
            <a:off x="5105399" y="1523998"/>
            <a:ext cx="990601" cy="1295403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 flipV="1">
            <a:off x="4952998" y="1523999"/>
            <a:ext cx="76203" cy="12192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 flipH="1" flipV="1">
            <a:off x="4267198" y="1523999"/>
            <a:ext cx="533402" cy="12954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Shape 151"/>
          <p:cNvSpPr/>
          <p:nvPr/>
        </p:nvSpPr>
        <p:spPr>
          <a:xfrm flipH="1" flipV="1">
            <a:off x="3733798" y="1523999"/>
            <a:ext cx="1066802" cy="1371603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Shape 152"/>
          <p:cNvSpPr/>
          <p:nvPr/>
        </p:nvSpPr>
        <p:spPr>
          <a:xfrm flipH="1" flipV="1">
            <a:off x="7086599" y="3657599"/>
            <a:ext cx="304802" cy="14478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 flipH="1" flipV="1">
            <a:off x="7162799" y="3657599"/>
            <a:ext cx="838201" cy="9906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Shape 154"/>
          <p:cNvSpPr/>
          <p:nvPr/>
        </p:nvSpPr>
        <p:spPr>
          <a:xfrm flipH="1">
            <a:off x="7315199" y="3658870"/>
            <a:ext cx="838201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 flipH="1">
            <a:off x="7315199" y="3200400"/>
            <a:ext cx="762003" cy="3048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 flipH="1" flipV="1">
            <a:off x="6857999" y="3124199"/>
            <a:ext cx="76202" cy="38100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 flipH="1">
            <a:off x="7162799" y="2209800"/>
            <a:ext cx="914403" cy="12954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 flipH="1">
            <a:off x="7086599" y="2057400"/>
            <a:ext cx="381002" cy="1447801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 flipH="1" flipV="1">
            <a:off x="5105398" y="2895599"/>
            <a:ext cx="1828802" cy="685801"/>
          </a:xfrm>
          <a:prstGeom prst="line">
            <a:avLst/>
          </a:prstGeom>
          <a:ln w="31750">
            <a:solidFill>
              <a:srgbClr val="50A7B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 flipH="1" flipV="1">
            <a:off x="3962398" y="2819399"/>
            <a:ext cx="762002" cy="76202"/>
          </a:xfrm>
          <a:prstGeom prst="line">
            <a:avLst/>
          </a:prstGeom>
          <a:ln w="31750">
            <a:solidFill>
              <a:srgbClr val="50A7B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 flipH="1">
            <a:off x="2362199" y="2819400"/>
            <a:ext cx="1219202" cy="228602"/>
          </a:xfrm>
          <a:prstGeom prst="line">
            <a:avLst/>
          </a:prstGeom>
          <a:ln w="31750">
            <a:solidFill>
              <a:srgbClr val="50A7B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 flipH="1">
            <a:off x="2057399" y="3124200"/>
            <a:ext cx="76203" cy="838201"/>
          </a:xfrm>
          <a:prstGeom prst="line">
            <a:avLst/>
          </a:prstGeom>
          <a:ln w="31750">
            <a:solidFill>
              <a:srgbClr val="50A7B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3" name="image20.png" descr="placehold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000" y="5562600"/>
            <a:ext cx="304800" cy="30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21.png" descr="placehold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3600" y="5562600"/>
            <a:ext cx="304800" cy="30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22.png" descr="placeholder (2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2000" y="5943600"/>
            <a:ext cx="30480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1066799" y="5638799"/>
            <a:ext cx="1143003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Capteurs fenêtre</a:t>
            </a:r>
          </a:p>
        </p:txBody>
      </p:sp>
      <p:sp>
        <p:nvSpPr>
          <p:cNvPr id="167" name="Shape 167"/>
          <p:cNvSpPr/>
          <p:nvPr/>
        </p:nvSpPr>
        <p:spPr>
          <a:xfrm>
            <a:off x="1142999" y="5943599"/>
            <a:ext cx="1143003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Caméras</a:t>
            </a:r>
          </a:p>
        </p:txBody>
      </p:sp>
      <p:sp>
        <p:nvSpPr>
          <p:cNvPr id="168" name="Shape 168"/>
          <p:cNvSpPr/>
          <p:nvPr/>
        </p:nvSpPr>
        <p:spPr>
          <a:xfrm>
            <a:off x="2438399" y="5638799"/>
            <a:ext cx="114300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Capteurs de température, humidité, pression, fumée, </a:t>
            </a:r>
          </a:p>
        </p:txBody>
      </p:sp>
      <p:sp>
        <p:nvSpPr>
          <p:cNvPr id="169" name="Shape 169"/>
          <p:cNvSpPr/>
          <p:nvPr/>
        </p:nvSpPr>
        <p:spPr>
          <a:xfrm>
            <a:off x="7238999" y="5638799"/>
            <a:ext cx="1143003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WLAN link</a:t>
            </a:r>
          </a:p>
        </p:txBody>
      </p:sp>
      <p:sp>
        <p:nvSpPr>
          <p:cNvPr id="170" name="Shape 170"/>
          <p:cNvSpPr/>
          <p:nvPr/>
        </p:nvSpPr>
        <p:spPr>
          <a:xfrm>
            <a:off x="7238999" y="5867399"/>
            <a:ext cx="1143003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Low energy link</a:t>
            </a:r>
          </a:p>
        </p:txBody>
      </p:sp>
      <p:pic>
        <p:nvPicPr>
          <p:cNvPr id="171" name="image2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81450" y="5913437"/>
            <a:ext cx="493713" cy="261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25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81450" y="5529262"/>
            <a:ext cx="493713" cy="34131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4419600" y="5486399"/>
            <a:ext cx="990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WLAN Internet Routeur</a:t>
            </a:r>
          </a:p>
        </p:txBody>
      </p:sp>
      <p:sp>
        <p:nvSpPr>
          <p:cNvPr id="174" name="Shape 174"/>
          <p:cNvSpPr/>
          <p:nvPr/>
        </p:nvSpPr>
        <p:spPr>
          <a:xfrm>
            <a:off x="4419598" y="5867399"/>
            <a:ext cx="1143003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WLAN Gateway</a:t>
            </a:r>
          </a:p>
        </p:txBody>
      </p:sp>
      <p:pic>
        <p:nvPicPr>
          <p:cNvPr id="175" name="image23.png" descr="placeholder (3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38600" y="5105400"/>
            <a:ext cx="30480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4343398" y="5181599"/>
            <a:ext cx="1143003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Capteur de porte</a:t>
            </a:r>
          </a:p>
        </p:txBody>
      </p:sp>
      <p:sp>
        <p:nvSpPr>
          <p:cNvPr id="177" name="Shape 177"/>
          <p:cNvSpPr/>
          <p:nvPr/>
        </p:nvSpPr>
        <p:spPr>
          <a:xfrm>
            <a:off x="1295400" y="882172"/>
            <a:ext cx="31242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sz="1400">
                <a:solidFill>
                  <a:srgbClr val="FFFFFF"/>
                </a:solidFill>
              </a:defRPr>
            </a:pPr>
            <a:r>
              <a:t>1.1. Plan d’une maison de 160m</a:t>
            </a:r>
            <a:r>
              <a:rPr baseline="30000"/>
              <a:t>2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762000" y="347186"/>
            <a:ext cx="74676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3. Spécification et architecture</a:t>
            </a:r>
          </a:p>
        </p:txBody>
      </p:sp>
      <p:sp>
        <p:nvSpPr>
          <p:cNvPr id="181" name="Shape 181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182" name="Shape 182"/>
          <p:cNvSpPr/>
          <p:nvPr>
            <p:ph type="sldNum" sz="quarter" idx="4294967295"/>
          </p:nvPr>
        </p:nvSpPr>
        <p:spPr>
          <a:xfrm>
            <a:off x="8505418" y="6404292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Shape 183"/>
          <p:cNvSpPr/>
          <p:nvPr/>
        </p:nvSpPr>
        <p:spPr>
          <a:xfrm flipH="1">
            <a:off x="1600199" y="1752599"/>
            <a:ext cx="3" cy="3810002"/>
          </a:xfrm>
          <a:prstGeom prst="line">
            <a:avLst/>
          </a:prstGeom>
          <a:ln w="31750">
            <a:solidFill>
              <a:srgbClr val="50A7BF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" name="Shape 184"/>
          <p:cNvSpPr/>
          <p:nvPr/>
        </p:nvSpPr>
        <p:spPr>
          <a:xfrm flipH="1">
            <a:off x="4800598" y="1752599"/>
            <a:ext cx="2" cy="3810002"/>
          </a:xfrm>
          <a:prstGeom prst="line">
            <a:avLst/>
          </a:prstGeom>
          <a:ln w="31750">
            <a:solidFill>
              <a:srgbClr val="50A7BF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 flipH="1">
            <a:off x="6095998" y="1752599"/>
            <a:ext cx="2" cy="3810002"/>
          </a:xfrm>
          <a:prstGeom prst="line">
            <a:avLst/>
          </a:prstGeom>
          <a:ln w="31750">
            <a:solidFill>
              <a:srgbClr val="50A7BF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 flipH="1" flipV="1">
            <a:off x="457198" y="2285999"/>
            <a:ext cx="8153402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Shape 187"/>
          <p:cNvSpPr/>
          <p:nvPr/>
        </p:nvSpPr>
        <p:spPr>
          <a:xfrm flipH="1" flipV="1">
            <a:off x="457198" y="2819399"/>
            <a:ext cx="8153402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Shape 188"/>
          <p:cNvSpPr/>
          <p:nvPr/>
        </p:nvSpPr>
        <p:spPr>
          <a:xfrm flipH="1" flipV="1">
            <a:off x="457198" y="3352800"/>
            <a:ext cx="8153402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 flipH="1" flipV="1">
            <a:off x="457198" y="3887470"/>
            <a:ext cx="8153402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Shape 190"/>
          <p:cNvSpPr/>
          <p:nvPr/>
        </p:nvSpPr>
        <p:spPr>
          <a:xfrm flipH="1" flipV="1">
            <a:off x="457198" y="4420870"/>
            <a:ext cx="8153402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Shape 191"/>
          <p:cNvSpPr/>
          <p:nvPr/>
        </p:nvSpPr>
        <p:spPr>
          <a:xfrm flipH="1" flipV="1">
            <a:off x="457198" y="4954270"/>
            <a:ext cx="8153402" cy="2"/>
          </a:xfrm>
          <a:prstGeom prst="line">
            <a:avLst/>
          </a:prstGeom>
          <a:ln w="28575">
            <a:solidFill>
              <a:srgbClr val="50A7BF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152400" y="18287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Capteurs</a:t>
            </a:r>
          </a:p>
        </p:txBody>
      </p:sp>
      <p:sp>
        <p:nvSpPr>
          <p:cNvPr id="193" name="Shape 193"/>
          <p:cNvSpPr/>
          <p:nvPr/>
        </p:nvSpPr>
        <p:spPr>
          <a:xfrm>
            <a:off x="76200" y="23621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Température</a:t>
            </a:r>
          </a:p>
        </p:txBody>
      </p:sp>
      <p:sp>
        <p:nvSpPr>
          <p:cNvPr id="194" name="Shape 194"/>
          <p:cNvSpPr/>
          <p:nvPr/>
        </p:nvSpPr>
        <p:spPr>
          <a:xfrm>
            <a:off x="152400" y="28955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Fenêtre</a:t>
            </a:r>
          </a:p>
        </p:txBody>
      </p:sp>
      <p:sp>
        <p:nvSpPr>
          <p:cNvPr id="195" name="Shape 195"/>
          <p:cNvSpPr/>
          <p:nvPr/>
        </p:nvSpPr>
        <p:spPr>
          <a:xfrm>
            <a:off x="152400" y="34289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Humidité</a:t>
            </a:r>
          </a:p>
        </p:txBody>
      </p:sp>
      <p:sp>
        <p:nvSpPr>
          <p:cNvPr id="196" name="Shape 196"/>
          <p:cNvSpPr/>
          <p:nvPr/>
        </p:nvSpPr>
        <p:spPr>
          <a:xfrm>
            <a:off x="12700" y="39623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Luminosité</a:t>
            </a:r>
          </a:p>
        </p:txBody>
      </p:sp>
      <p:sp>
        <p:nvSpPr>
          <p:cNvPr id="197" name="Shape 197"/>
          <p:cNvSpPr/>
          <p:nvPr/>
        </p:nvSpPr>
        <p:spPr>
          <a:xfrm>
            <a:off x="152400" y="44957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fumée</a:t>
            </a:r>
          </a:p>
        </p:txBody>
      </p:sp>
      <p:sp>
        <p:nvSpPr>
          <p:cNvPr id="198" name="Shape 198"/>
          <p:cNvSpPr/>
          <p:nvPr/>
        </p:nvSpPr>
        <p:spPr>
          <a:xfrm>
            <a:off x="76200" y="51053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Caméra</a:t>
            </a:r>
          </a:p>
        </p:txBody>
      </p:sp>
      <p:sp>
        <p:nvSpPr>
          <p:cNvPr id="199" name="Shape 199"/>
          <p:cNvSpPr/>
          <p:nvPr/>
        </p:nvSpPr>
        <p:spPr>
          <a:xfrm>
            <a:off x="7467600" y="1752599"/>
            <a:ext cx="0" cy="3810002"/>
          </a:xfrm>
          <a:prstGeom prst="line">
            <a:avLst/>
          </a:prstGeom>
          <a:ln w="31750">
            <a:solidFill>
              <a:srgbClr val="50A7BF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1524000" y="18287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Coût en euros</a:t>
            </a:r>
          </a:p>
        </p:txBody>
      </p:sp>
      <p:sp>
        <p:nvSpPr>
          <p:cNvPr id="201" name="Shape 201"/>
          <p:cNvSpPr/>
          <p:nvPr/>
        </p:nvSpPr>
        <p:spPr>
          <a:xfrm>
            <a:off x="3124200" y="1752599"/>
            <a:ext cx="1752600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Consommation en mA</a:t>
            </a:r>
          </a:p>
        </p:txBody>
      </p:sp>
      <p:sp>
        <p:nvSpPr>
          <p:cNvPr id="202" name="Shape 202"/>
          <p:cNvSpPr/>
          <p:nvPr/>
        </p:nvSpPr>
        <p:spPr>
          <a:xfrm>
            <a:off x="4648200" y="1447799"/>
            <a:ext cx="1676400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Débit descendant en Kbits/s</a:t>
            </a:r>
          </a:p>
        </p:txBody>
      </p:sp>
      <p:sp>
        <p:nvSpPr>
          <p:cNvPr id="203" name="Shape 203"/>
          <p:cNvSpPr/>
          <p:nvPr/>
        </p:nvSpPr>
        <p:spPr>
          <a:xfrm>
            <a:off x="6096000" y="1676399"/>
            <a:ext cx="1447800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Temps de réponse </a:t>
            </a:r>
          </a:p>
        </p:txBody>
      </p:sp>
      <p:sp>
        <p:nvSpPr>
          <p:cNvPr id="204" name="Shape 204"/>
          <p:cNvSpPr/>
          <p:nvPr/>
        </p:nvSpPr>
        <p:spPr>
          <a:xfrm flipH="1">
            <a:off x="3200399" y="1752599"/>
            <a:ext cx="3" cy="3810002"/>
          </a:xfrm>
          <a:prstGeom prst="line">
            <a:avLst/>
          </a:prstGeom>
          <a:ln w="31750">
            <a:solidFill>
              <a:srgbClr val="50A7BF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Shape 205"/>
          <p:cNvSpPr/>
          <p:nvPr/>
        </p:nvSpPr>
        <p:spPr>
          <a:xfrm>
            <a:off x="7391400" y="1523999"/>
            <a:ext cx="1447800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600">
                <a:solidFill>
                  <a:srgbClr val="FFFFFF"/>
                </a:solidFill>
              </a:defRPr>
            </a:lvl1pPr>
          </a:lstStyle>
          <a:p>
            <a:pPr/>
            <a:r>
              <a:t>Taux d’erreur acceptable </a:t>
            </a:r>
          </a:p>
        </p:txBody>
      </p:sp>
      <p:sp>
        <p:nvSpPr>
          <p:cNvPr id="206" name="Shape 206"/>
          <p:cNvSpPr/>
          <p:nvPr/>
        </p:nvSpPr>
        <p:spPr>
          <a:xfrm>
            <a:off x="6019800" y="3962399"/>
            <a:ext cx="13716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seconde</a:t>
            </a:r>
          </a:p>
        </p:txBody>
      </p:sp>
      <p:sp>
        <p:nvSpPr>
          <p:cNvPr id="207" name="Shape 207"/>
          <p:cNvSpPr/>
          <p:nvPr/>
        </p:nvSpPr>
        <p:spPr>
          <a:xfrm>
            <a:off x="3124200" y="23621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17 à 18</a:t>
            </a:r>
          </a:p>
        </p:txBody>
      </p:sp>
      <p:sp>
        <p:nvSpPr>
          <p:cNvPr id="208" name="Shape 208"/>
          <p:cNvSpPr/>
          <p:nvPr/>
        </p:nvSpPr>
        <p:spPr>
          <a:xfrm>
            <a:off x="4800600" y="2362199"/>
            <a:ext cx="1295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150 à 250</a:t>
            </a:r>
          </a:p>
        </p:txBody>
      </p:sp>
      <p:sp>
        <p:nvSpPr>
          <p:cNvPr id="209" name="Shape 209"/>
          <p:cNvSpPr/>
          <p:nvPr/>
        </p:nvSpPr>
        <p:spPr>
          <a:xfrm>
            <a:off x="6019800" y="2362199"/>
            <a:ext cx="14478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seconde</a:t>
            </a:r>
          </a:p>
        </p:txBody>
      </p:sp>
      <p:sp>
        <p:nvSpPr>
          <p:cNvPr id="210" name="Shape 210"/>
          <p:cNvSpPr/>
          <p:nvPr/>
        </p:nvSpPr>
        <p:spPr>
          <a:xfrm>
            <a:off x="7391399" y="2249168"/>
            <a:ext cx="1371601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+ ou – 0,5 degré</a:t>
            </a:r>
          </a:p>
        </p:txBody>
      </p:sp>
      <p:sp>
        <p:nvSpPr>
          <p:cNvPr id="211" name="Shape 211"/>
          <p:cNvSpPr/>
          <p:nvPr/>
        </p:nvSpPr>
        <p:spPr>
          <a:xfrm>
            <a:off x="1600200" y="29717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212" name="Shape 212"/>
          <p:cNvSpPr/>
          <p:nvPr/>
        </p:nvSpPr>
        <p:spPr>
          <a:xfrm>
            <a:off x="3352800" y="2895599"/>
            <a:ext cx="13716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10 à 15</a:t>
            </a:r>
          </a:p>
        </p:txBody>
      </p:sp>
      <p:sp>
        <p:nvSpPr>
          <p:cNvPr id="213" name="Shape 213"/>
          <p:cNvSpPr/>
          <p:nvPr/>
        </p:nvSpPr>
        <p:spPr>
          <a:xfrm>
            <a:off x="4800600" y="2971799"/>
            <a:ext cx="12192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10 à 50</a:t>
            </a:r>
          </a:p>
        </p:txBody>
      </p:sp>
      <p:sp>
        <p:nvSpPr>
          <p:cNvPr id="214" name="Shape 214"/>
          <p:cNvSpPr/>
          <p:nvPr/>
        </p:nvSpPr>
        <p:spPr>
          <a:xfrm>
            <a:off x="6172200" y="2971799"/>
            <a:ext cx="12192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1/10 s</a:t>
            </a:r>
          </a:p>
        </p:txBody>
      </p:sp>
      <p:sp>
        <p:nvSpPr>
          <p:cNvPr id="215" name="Shape 215"/>
          <p:cNvSpPr/>
          <p:nvPr/>
        </p:nvSpPr>
        <p:spPr>
          <a:xfrm>
            <a:off x="7543800" y="2895599"/>
            <a:ext cx="12192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6" name="Shape 216"/>
          <p:cNvSpPr/>
          <p:nvPr/>
        </p:nvSpPr>
        <p:spPr>
          <a:xfrm>
            <a:off x="1524000" y="35051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15-20</a:t>
            </a:r>
          </a:p>
        </p:txBody>
      </p:sp>
      <p:sp>
        <p:nvSpPr>
          <p:cNvPr id="217" name="Shape 217"/>
          <p:cNvSpPr/>
          <p:nvPr/>
        </p:nvSpPr>
        <p:spPr>
          <a:xfrm>
            <a:off x="3124200" y="34289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8 à 15</a:t>
            </a:r>
          </a:p>
        </p:txBody>
      </p:sp>
      <p:sp>
        <p:nvSpPr>
          <p:cNvPr id="218" name="Shape 218"/>
          <p:cNvSpPr/>
          <p:nvPr/>
        </p:nvSpPr>
        <p:spPr>
          <a:xfrm>
            <a:off x="4572000" y="3505199"/>
            <a:ext cx="15240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50 à 150</a:t>
            </a:r>
          </a:p>
        </p:txBody>
      </p:sp>
      <p:sp>
        <p:nvSpPr>
          <p:cNvPr id="219" name="Shape 219"/>
          <p:cNvSpPr/>
          <p:nvPr/>
        </p:nvSpPr>
        <p:spPr>
          <a:xfrm>
            <a:off x="6096000" y="3428999"/>
            <a:ext cx="12192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seconde</a:t>
            </a:r>
          </a:p>
        </p:txBody>
      </p:sp>
      <p:sp>
        <p:nvSpPr>
          <p:cNvPr id="220" name="Shape 220"/>
          <p:cNvSpPr/>
          <p:nvPr/>
        </p:nvSpPr>
        <p:spPr>
          <a:xfrm>
            <a:off x="7467600" y="3428999"/>
            <a:ext cx="1295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+ ou – 5%</a:t>
            </a:r>
          </a:p>
        </p:txBody>
      </p:sp>
      <p:sp>
        <p:nvSpPr>
          <p:cNvPr id="221" name="Shape 221"/>
          <p:cNvSpPr/>
          <p:nvPr/>
        </p:nvSpPr>
        <p:spPr>
          <a:xfrm>
            <a:off x="1600200" y="39623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5 - 10</a:t>
            </a:r>
          </a:p>
        </p:txBody>
      </p:sp>
      <p:sp>
        <p:nvSpPr>
          <p:cNvPr id="222" name="Shape 222"/>
          <p:cNvSpPr/>
          <p:nvPr/>
        </p:nvSpPr>
        <p:spPr>
          <a:xfrm>
            <a:off x="3124200" y="40385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5 à 10</a:t>
            </a:r>
          </a:p>
        </p:txBody>
      </p:sp>
      <p:sp>
        <p:nvSpPr>
          <p:cNvPr id="223" name="Shape 223"/>
          <p:cNvSpPr/>
          <p:nvPr/>
        </p:nvSpPr>
        <p:spPr>
          <a:xfrm>
            <a:off x="4724400" y="3962399"/>
            <a:ext cx="13716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100 à 150</a:t>
            </a:r>
          </a:p>
        </p:txBody>
      </p:sp>
      <p:sp>
        <p:nvSpPr>
          <p:cNvPr id="224" name="Shape 224"/>
          <p:cNvSpPr/>
          <p:nvPr/>
        </p:nvSpPr>
        <p:spPr>
          <a:xfrm>
            <a:off x="1676400" y="25145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25" name="Shape 225"/>
          <p:cNvSpPr/>
          <p:nvPr/>
        </p:nvSpPr>
        <p:spPr>
          <a:xfrm>
            <a:off x="7467600" y="39623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10 candelas</a:t>
            </a:r>
          </a:p>
        </p:txBody>
      </p:sp>
      <p:sp>
        <p:nvSpPr>
          <p:cNvPr id="226" name="Shape 226"/>
          <p:cNvSpPr/>
          <p:nvPr/>
        </p:nvSpPr>
        <p:spPr>
          <a:xfrm>
            <a:off x="1524000" y="44957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227" name="Shape 227"/>
          <p:cNvSpPr/>
          <p:nvPr/>
        </p:nvSpPr>
        <p:spPr>
          <a:xfrm>
            <a:off x="3124200" y="44957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2 à 4</a:t>
            </a:r>
          </a:p>
        </p:txBody>
      </p:sp>
      <p:sp>
        <p:nvSpPr>
          <p:cNvPr id="228" name="Shape 228"/>
          <p:cNvSpPr/>
          <p:nvPr/>
        </p:nvSpPr>
        <p:spPr>
          <a:xfrm>
            <a:off x="4724400" y="4495799"/>
            <a:ext cx="1295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1-5</a:t>
            </a:r>
          </a:p>
        </p:txBody>
      </p:sp>
      <p:sp>
        <p:nvSpPr>
          <p:cNvPr id="229" name="Shape 229"/>
          <p:cNvSpPr/>
          <p:nvPr/>
        </p:nvSpPr>
        <p:spPr>
          <a:xfrm>
            <a:off x="6096000" y="4495799"/>
            <a:ext cx="13716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seconde</a:t>
            </a:r>
          </a:p>
        </p:txBody>
      </p:sp>
      <p:sp>
        <p:nvSpPr>
          <p:cNvPr id="230" name="Shape 230"/>
          <p:cNvSpPr/>
          <p:nvPr/>
        </p:nvSpPr>
        <p:spPr>
          <a:xfrm>
            <a:off x="7493000" y="44957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1" name="Shape 231"/>
          <p:cNvSpPr/>
          <p:nvPr/>
        </p:nvSpPr>
        <p:spPr>
          <a:xfrm>
            <a:off x="1524000" y="51053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40-50</a:t>
            </a:r>
          </a:p>
        </p:txBody>
      </p:sp>
      <p:sp>
        <p:nvSpPr>
          <p:cNvPr id="232" name="Shape 232"/>
          <p:cNvSpPr/>
          <p:nvPr/>
        </p:nvSpPr>
        <p:spPr>
          <a:xfrm>
            <a:off x="3200400" y="51053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120 - 400</a:t>
            </a:r>
          </a:p>
        </p:txBody>
      </p:sp>
      <p:sp>
        <p:nvSpPr>
          <p:cNvPr id="233" name="Shape 233"/>
          <p:cNvSpPr/>
          <p:nvPr/>
        </p:nvSpPr>
        <p:spPr>
          <a:xfrm>
            <a:off x="4572000" y="5105399"/>
            <a:ext cx="16764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1000-5000</a:t>
            </a:r>
          </a:p>
        </p:txBody>
      </p:sp>
      <p:sp>
        <p:nvSpPr>
          <p:cNvPr id="234" name="Shape 234"/>
          <p:cNvSpPr/>
          <p:nvPr/>
        </p:nvSpPr>
        <p:spPr>
          <a:xfrm>
            <a:off x="6019800" y="5105399"/>
            <a:ext cx="144780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1/50</a:t>
            </a:r>
          </a:p>
        </p:txBody>
      </p:sp>
      <p:sp>
        <p:nvSpPr>
          <p:cNvPr id="235" name="Shape 235"/>
          <p:cNvSpPr/>
          <p:nvPr/>
        </p:nvSpPr>
        <p:spPr>
          <a:xfrm>
            <a:off x="1295400" y="882172"/>
            <a:ext cx="31242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1.1. Caractérisation des capteurs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762000" y="347186"/>
            <a:ext cx="77724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2. Dimensionnement et planification indoor</a:t>
            </a:r>
          </a:p>
        </p:txBody>
      </p:sp>
      <p:sp>
        <p:nvSpPr>
          <p:cNvPr id="239" name="Shape 239"/>
          <p:cNvSpPr/>
          <p:nvPr/>
        </p:nvSpPr>
        <p:spPr>
          <a:xfrm>
            <a:off x="1219200" y="1263172"/>
            <a:ext cx="67056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2.1. Connexion des capteurs et des CeMACs à la passerelle HAG</a:t>
            </a:r>
          </a:p>
        </p:txBody>
      </p:sp>
      <p:sp>
        <p:nvSpPr>
          <p:cNvPr id="240" name="Shape 240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241" name="Shape 241"/>
          <p:cNvSpPr/>
          <p:nvPr>
            <p:ph type="sldNum" sz="quarter" idx="4294967295"/>
          </p:nvPr>
        </p:nvSpPr>
        <p:spPr>
          <a:xfrm>
            <a:off x="8505418" y="6404292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Shape 242"/>
          <p:cNvSpPr/>
          <p:nvPr/>
        </p:nvSpPr>
        <p:spPr>
          <a:xfrm>
            <a:off x="7315200" y="5638799"/>
            <a:ext cx="1219200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Passerelle HAGI</a:t>
            </a:r>
          </a:p>
        </p:txBody>
      </p:sp>
      <p:sp>
        <p:nvSpPr>
          <p:cNvPr id="243" name="Shape 243"/>
          <p:cNvSpPr/>
          <p:nvPr/>
        </p:nvSpPr>
        <p:spPr>
          <a:xfrm>
            <a:off x="6781799" y="3962399"/>
            <a:ext cx="182857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Capteurs + CeMAC</a:t>
            </a:r>
          </a:p>
        </p:txBody>
      </p:sp>
      <p:sp>
        <p:nvSpPr>
          <p:cNvPr id="244" name="Shape 244"/>
          <p:cNvSpPr/>
          <p:nvPr/>
        </p:nvSpPr>
        <p:spPr>
          <a:xfrm>
            <a:off x="2514599" y="3962399"/>
            <a:ext cx="1219202" cy="381002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 flipV="1">
            <a:off x="2514600" y="5029198"/>
            <a:ext cx="1295401" cy="533402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>
            <a:off x="2514599" y="4724400"/>
            <a:ext cx="121920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7" name="image26.png" descr="content-manag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2398" y="4155440"/>
            <a:ext cx="91440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26.png" descr="content-manag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2398" y="215441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2590799" y="1904999"/>
            <a:ext cx="1219202" cy="381003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Shape 250"/>
          <p:cNvSpPr/>
          <p:nvPr/>
        </p:nvSpPr>
        <p:spPr>
          <a:xfrm>
            <a:off x="2552699" y="2757365"/>
            <a:ext cx="1219203" cy="2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Shape 251"/>
          <p:cNvSpPr/>
          <p:nvPr/>
        </p:nvSpPr>
        <p:spPr>
          <a:xfrm flipV="1">
            <a:off x="2590799" y="3047999"/>
            <a:ext cx="1219202" cy="457202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2" name="image26.png" descr="content-manag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7600" y="4724400"/>
            <a:ext cx="9144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6781800" y="2209800"/>
            <a:ext cx="685801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Shape 254"/>
          <p:cNvSpPr/>
          <p:nvPr/>
        </p:nvSpPr>
        <p:spPr>
          <a:xfrm>
            <a:off x="7619999" y="1904999"/>
            <a:ext cx="114300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Liaison Bluetooth</a:t>
            </a:r>
          </a:p>
        </p:txBody>
      </p:sp>
      <p:pic>
        <p:nvPicPr>
          <p:cNvPr id="255" name="image27.png" descr="sens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4000" y="1447800"/>
            <a:ext cx="838200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27.png" descr="sens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3999" y="2156855"/>
            <a:ext cx="838201" cy="838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27.png" descr="sens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4000" y="2895600"/>
            <a:ext cx="838200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27.png" descr="sens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3996" y="5058885"/>
            <a:ext cx="838202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27.png" descr="sens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3997" y="4220685"/>
            <a:ext cx="838202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27.png" descr="sens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4000" y="3581398"/>
            <a:ext cx="838200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27.png" descr="sens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7600" y="3200400"/>
            <a:ext cx="838200" cy="83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762000" y="347186"/>
            <a:ext cx="77724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2. Dimensionnement et plannification indoor</a:t>
            </a:r>
          </a:p>
        </p:txBody>
      </p:sp>
      <p:sp>
        <p:nvSpPr>
          <p:cNvPr id="265" name="Shape 265"/>
          <p:cNvSpPr/>
          <p:nvPr/>
        </p:nvSpPr>
        <p:spPr>
          <a:xfrm>
            <a:off x="1295400" y="1110772"/>
            <a:ext cx="63246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2.1. Connexion des capteurs et des CeMACs à la passerelle HAG </a:t>
            </a:r>
          </a:p>
        </p:txBody>
      </p:sp>
      <p:sp>
        <p:nvSpPr>
          <p:cNvPr id="266" name="Shape 266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267" name="Shape 267"/>
          <p:cNvSpPr/>
          <p:nvPr>
            <p:ph type="sldNum" sz="quarter" idx="4294967295"/>
          </p:nvPr>
        </p:nvSpPr>
        <p:spPr>
          <a:xfrm>
            <a:off x="8505418" y="6404292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Shape 268"/>
          <p:cNvSpPr/>
          <p:nvPr/>
        </p:nvSpPr>
        <p:spPr>
          <a:xfrm>
            <a:off x="2209799" y="2438399"/>
            <a:ext cx="1219202" cy="838202"/>
          </a:xfrm>
          <a:prstGeom prst="line">
            <a:avLst/>
          </a:prstGeom>
          <a:ln w="38100">
            <a:solidFill>
              <a:srgbClr val="F0347C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69" name="image26.png" descr="content-manag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3962400"/>
            <a:ext cx="9144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26.png" descr="content-manag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057400"/>
            <a:ext cx="9144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 flipV="1">
            <a:off x="2133600" y="3733798"/>
            <a:ext cx="1295401" cy="762002"/>
          </a:xfrm>
          <a:prstGeom prst="line">
            <a:avLst/>
          </a:prstGeom>
          <a:ln w="38100">
            <a:solidFill>
              <a:srgbClr val="F0347C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Shape 272"/>
          <p:cNvSpPr/>
          <p:nvPr/>
        </p:nvSpPr>
        <p:spPr>
          <a:xfrm>
            <a:off x="6934200" y="2057400"/>
            <a:ext cx="685801" cy="0"/>
          </a:xfrm>
          <a:prstGeom prst="line">
            <a:avLst/>
          </a:prstGeom>
          <a:ln w="38100">
            <a:solidFill>
              <a:srgbClr val="F0347C"/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Shape 273"/>
          <p:cNvSpPr/>
          <p:nvPr/>
        </p:nvSpPr>
        <p:spPr>
          <a:xfrm>
            <a:off x="7696199" y="1752599"/>
            <a:ext cx="114300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Liaison Wifi</a:t>
            </a:r>
          </a:p>
        </p:txBody>
      </p:sp>
      <p:pic>
        <p:nvPicPr>
          <p:cNvPr id="274" name="image28.png" descr="list-on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33800" y="25146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28.png" descr="list-on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1800" y="2590800"/>
            <a:ext cx="838200" cy="83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7772400" y="2666999"/>
            <a:ext cx="1219200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Passerelle HAG</a:t>
            </a:r>
          </a:p>
        </p:txBody>
      </p:sp>
      <p:pic>
        <p:nvPicPr>
          <p:cNvPr id="277" name="image26.png" descr="content-manag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800" y="3733800"/>
            <a:ext cx="838200" cy="83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7772400" y="3809999"/>
            <a:ext cx="1219200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EEECE1"/>
                </a:solidFill>
              </a:defRPr>
            </a:lvl1pPr>
          </a:lstStyle>
          <a:p>
            <a:pPr/>
            <a:r>
              <a:t>Passerelle HAGI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762000" y="347186"/>
            <a:ext cx="754380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2. Dimensionnement et planification indoor</a:t>
            </a:r>
          </a:p>
        </p:txBody>
      </p:sp>
      <p:sp>
        <p:nvSpPr>
          <p:cNvPr id="282" name="Shape 282"/>
          <p:cNvSpPr/>
          <p:nvPr/>
        </p:nvSpPr>
        <p:spPr>
          <a:xfrm>
            <a:off x="1295400" y="1186972"/>
            <a:ext cx="62484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2.2. Comparaison entre le Wifi et le Bluetooth</a:t>
            </a:r>
          </a:p>
        </p:txBody>
      </p:sp>
      <p:sp>
        <p:nvSpPr>
          <p:cNvPr id="283" name="Shape 283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284" name="Shape 284"/>
          <p:cNvSpPr/>
          <p:nvPr>
            <p:ph type="sldNum" sz="quarter" idx="4294967295"/>
          </p:nvPr>
        </p:nvSpPr>
        <p:spPr>
          <a:xfrm>
            <a:off x="8505418" y="6404292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85" name="Table 285"/>
          <p:cNvGraphicFramePr/>
          <p:nvPr/>
        </p:nvGraphicFramePr>
        <p:xfrm>
          <a:off x="1143000" y="1752600"/>
          <a:ext cx="7086600" cy="44799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2200"/>
                <a:gridCol w="2362200"/>
                <a:gridCol w="2362200"/>
              </a:tblGrid>
              <a:tr h="533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Caractéristiques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B2C1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Wifi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B2C1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Bluetooth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B2C1DB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Porteuse 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2,4 GHz ou 5GHz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2,4GHz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Largeur de Bande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22MHz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1MHz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Puissance Maximum en mW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100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Portée en m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100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Nombre maximum d’utilisateur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 environ 2000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Débit réel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 Mbit/s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150 Kbit/s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Consommation en mA 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100-350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1-35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image14.png" descr="W:\temp\ling\ppt\new_layout\st_5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304800" y="452437"/>
            <a:ext cx="419100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>
            <a:off x="800100" y="348297"/>
            <a:ext cx="754380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FE9900"/>
                </a:solidFill>
              </a:defRPr>
            </a:lvl1pPr>
          </a:lstStyle>
          <a:p>
            <a:pPr/>
            <a:r>
              <a:t>2. Dimensionnement et planification indoor</a:t>
            </a:r>
          </a:p>
        </p:txBody>
      </p:sp>
      <p:sp>
        <p:nvSpPr>
          <p:cNvPr id="289" name="Shape 289"/>
          <p:cNvSpPr/>
          <p:nvPr/>
        </p:nvSpPr>
        <p:spPr>
          <a:xfrm>
            <a:off x="1295400" y="1263172"/>
            <a:ext cx="62484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2.3. Connexion hiéarchisée des capteurs et des CeMACS à la passerelle HAG</a:t>
            </a:r>
          </a:p>
        </p:txBody>
      </p:sp>
      <p:sp>
        <p:nvSpPr>
          <p:cNvPr id="290" name="Shape 290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Projet d’APP – Groupe G1D</a:t>
            </a:r>
          </a:p>
        </p:txBody>
      </p:sp>
      <p:sp>
        <p:nvSpPr>
          <p:cNvPr id="291" name="Shape 291"/>
          <p:cNvSpPr/>
          <p:nvPr>
            <p:ph type="sldNum" sz="quarter" idx="4294967295"/>
          </p:nvPr>
        </p:nvSpPr>
        <p:spPr>
          <a:xfrm>
            <a:off x="8505418" y="6404292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92" name="Table 292"/>
          <p:cNvGraphicFramePr/>
          <p:nvPr/>
        </p:nvGraphicFramePr>
        <p:xfrm>
          <a:off x="1143000" y="1905000"/>
          <a:ext cx="6629400" cy="31162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769937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B2C1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Capteurs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B2C1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HAGi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B2C1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HAG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B2C1DB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Nombre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</a:tr>
              <a:tr h="80803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Localisation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 par pièce et 2 dans le salon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 par pièce et 2 dans le salon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 par maison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6993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Autonomie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solidFill>
                        <a:srgbClr val="B2C1DB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Elevée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Branchée sur secteur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Branchée sur secteur</a:t>
                      </a:r>
                    </a:p>
                  </a:txBody>
                  <a:tcPr marL="45714" marR="45714" marT="45714" marB="4571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B2C1DB"/>
                      </a:solidFill>
                    </a:lnR>
                    <a:lnT w="12700">
                      <a:solidFill>
                        <a:srgbClr val="B2C1DB"/>
                      </a:solidFill>
                    </a:lnT>
                    <a:lnB w="12700">
                      <a:solidFill>
                        <a:srgbClr val="B2C1DB"/>
                      </a:solidFill>
                    </a:lnB>
                    <a:solidFill>
                      <a:srgbClr val="F2F4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_2">
  <a:themeElements>
    <a:clrScheme name="Office Theme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_2">
  <a:themeElements>
    <a:clrScheme name="Office Theme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