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57" r:id="rId4"/>
    <p:sldId id="258" r:id="rId5"/>
    <p:sldId id="261" r:id="rId6"/>
    <p:sldId id="272" r:id="rId7"/>
    <p:sldId id="275" r:id="rId8"/>
    <p:sldId id="276" r:id="rId9"/>
    <p:sldId id="273" r:id="rId10"/>
    <p:sldId id="274" r:id="rId11"/>
    <p:sldId id="262" r:id="rId12"/>
    <p:sldId id="265" r:id="rId13"/>
    <p:sldId id="266" r:id="rId14"/>
    <p:sldId id="277" r:id="rId15"/>
    <p:sldId id="268" r:id="rId16"/>
    <p:sldId id="271" r:id="rId17"/>
    <p:sldId id="270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32" autoAdjust="0"/>
  </p:normalViewPr>
  <p:slideViewPr>
    <p:cSldViewPr snapToGrid="0">
      <p:cViewPr varScale="1">
        <p:scale>
          <a:sx n="112" d="100"/>
          <a:sy n="112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F8C64-BE38-4769-81D7-6C24C2B499C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960A8-8D72-484E-9932-4A6DDB82D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7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0CD6-308A-4D56-8B28-56A9178E3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2C8F8-B3EA-49AF-BC38-D1CA49A3F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54499-B3A6-4A0D-8D7C-4B15D366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5C983-E1B4-420B-B034-E238B165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D25FB-BC22-40DC-9456-8E2EF5A5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4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4CAA-7C2F-4F5F-BF68-AA0E41FD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3B3A9-483F-4BCF-A79D-CFF3777E3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B705-D527-4EE3-A88B-5D03EB34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C33CC-1982-4776-97E5-BFF9B102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0095C-9BF1-4242-B402-AC78511A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4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5676D-0B03-43FC-9C7C-8969CDBB5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1AE3C-C2D0-40BB-8643-F6A16D46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CD7B4-E0BC-48F0-BA1E-EB684A8C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FAB27-BAA6-4C84-8DCB-78A7CFEF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26589-7157-4C59-9371-EA4BA9CB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2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784F-7113-46C8-BC00-641B4AD5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57BE9-4BFA-436F-B3E7-523A3A15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5E273-C1F3-442F-A76D-FC145DB6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BC30-37D9-4D0B-9764-DF583E7B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4E019-6111-4127-8D62-93FA0141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9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7D0E-6D10-45B0-AFAE-9B707B7A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D4210-1783-4115-B1FE-B7A7D63A5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7BA6F-B20A-442D-A0EB-7D1083FA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B1C2E-38C4-48E7-91AB-410BA6DD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9C55-369C-4E95-8D6D-463B645B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1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7B90-B03E-4155-89DA-E6EBC9B1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F427-E0C8-4592-A7F3-AFD765423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72FC6-35F8-4DBD-97F8-723212749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977F2-C7DA-4C25-943D-5F00777D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D6C53-B6F3-4969-A1A0-1A2620E0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A9B02-A735-453A-8F0C-8A7CB1D0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4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0917-B628-4952-950A-CB518B89E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5312-9EBA-4C25-8264-C049979D1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AC146-C70E-46B6-81D5-61A359E4E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D5C52-E975-4B40-BD8D-EDE732FC1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11930-C628-4C51-97C5-F41D086EF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9B09B-9258-4826-BEFF-9A55FAAA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2EC89-22B2-41EE-88DC-8614375A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8A068-9F53-4E4D-9C04-189E1A54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2780-0DDD-4C93-AE19-42E10F63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26D17-317E-4EFD-94C7-121D225E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DFF9E-5086-44DA-90F6-C131A64B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AA53-CB12-4782-BFDA-3747224C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5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7869F-EC93-4B20-B1DF-ABC76F1B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14A96-6D48-465F-9000-C29396D5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AAE7F-31CC-4F58-8D6D-00D50062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ADD2-35EA-4AE0-9BAA-8B6CCB79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EED2-A63F-4E7F-94DB-ADAEFCBFD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17654-5463-4A1E-95D6-43DE45BE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7944D-D630-42FE-8E03-FDB22A08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4F3FC-77B3-4908-AB6C-F377F4B4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6245C-1040-4636-BDF5-38116805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E67A-9361-45E2-B600-474E7EE5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4928E-79DD-447B-A6DB-3ECDF8A15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44EDD-780F-44E1-8FB2-6FEE8408D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25C8B-E4CD-45A0-B416-696CABD8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5F40E-F6E9-41FC-8CFE-A8054074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4D3C2-2A7D-4A05-9BF7-04E2EF7C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8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E36D1-80AE-4D94-B174-4EE4D16D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4B8A2-E864-495B-8BEB-E95CC218C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57A6C-6CEC-48F9-BC0C-B304C70C2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98E9A-8EC8-431F-837B-AC309271ACF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A3DC-EF38-4A41-B18C-2BE415248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06BF-F44B-4C5A-B729-8F47F7BD4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FCB0-A8CB-4577-8EE1-F3B4DEA3B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NFT Token gate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C7851-1298-415C-A713-8E7F10BB8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8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406823" y="1613706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8F7250-57F0-0B92-3D70-A041C43160E2}"/>
              </a:ext>
            </a:extLst>
          </p:cNvPr>
          <p:cNvCxnSpPr/>
          <p:nvPr/>
        </p:nvCxnSpPr>
        <p:spPr>
          <a:xfrm>
            <a:off x="11252499" y="5507915"/>
            <a:ext cx="0" cy="82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A40602A-0532-36A1-B45E-15B6CA82A71D}"/>
              </a:ext>
            </a:extLst>
          </p:cNvPr>
          <p:cNvSpPr txBox="1"/>
          <p:nvPr/>
        </p:nvSpPr>
        <p:spPr>
          <a:xfrm>
            <a:off x="2362982" y="2213727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Listing of all NFTs you have created</a:t>
            </a:r>
            <a:endParaRPr lang="en-US" sz="12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A154B45-0CE2-4048-AECD-07E1D9F108DD}"/>
              </a:ext>
            </a:extLst>
          </p:cNvPr>
          <p:cNvSpPr/>
          <p:nvPr/>
        </p:nvSpPr>
        <p:spPr>
          <a:xfrm>
            <a:off x="2170800" y="3206342"/>
            <a:ext cx="674705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B658BA6-2CE7-04CB-D3B5-88D71BE49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72" y="3253263"/>
            <a:ext cx="361300" cy="45954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EF7BAE6-70F6-B3CA-D2B5-66D4E7795DE4}"/>
              </a:ext>
            </a:extLst>
          </p:cNvPr>
          <p:cNvSpPr txBox="1"/>
          <p:nvPr/>
        </p:nvSpPr>
        <p:spPr>
          <a:xfrm>
            <a:off x="2760285" y="3298371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8F9628-9B63-05A4-6666-C9F475F70885}"/>
              </a:ext>
            </a:extLst>
          </p:cNvPr>
          <p:cNvSpPr txBox="1"/>
          <p:nvPr/>
        </p:nvSpPr>
        <p:spPr>
          <a:xfrm>
            <a:off x="5277146" y="3349372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E2C3496-E6F0-D358-39B1-0CAC4D6BD96D}"/>
              </a:ext>
            </a:extLst>
          </p:cNvPr>
          <p:cNvSpPr/>
          <p:nvPr/>
        </p:nvSpPr>
        <p:spPr>
          <a:xfrm>
            <a:off x="2185410" y="2811338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1D80ED-1D04-2BDE-FEE4-25131405B789}"/>
              </a:ext>
            </a:extLst>
          </p:cNvPr>
          <p:cNvSpPr txBox="1"/>
          <p:nvPr/>
        </p:nvSpPr>
        <p:spPr>
          <a:xfrm>
            <a:off x="6013056" y="3349372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Dayjust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8EDE7A-CF37-6886-D704-CB6827B53970}"/>
              </a:ext>
            </a:extLst>
          </p:cNvPr>
          <p:cNvSpPr txBox="1"/>
          <p:nvPr/>
        </p:nvSpPr>
        <p:spPr>
          <a:xfrm>
            <a:off x="5286707" y="3192759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F0E954-083E-F45B-BECF-0565851C6D6E}"/>
              </a:ext>
            </a:extLst>
          </p:cNvPr>
          <p:cNvSpPr txBox="1"/>
          <p:nvPr/>
        </p:nvSpPr>
        <p:spPr>
          <a:xfrm>
            <a:off x="6050763" y="3204005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AB0AE5B-4074-965F-252A-B3272EF2A329}"/>
              </a:ext>
            </a:extLst>
          </p:cNvPr>
          <p:cNvSpPr/>
          <p:nvPr/>
        </p:nvSpPr>
        <p:spPr>
          <a:xfrm>
            <a:off x="9257158" y="3245415"/>
            <a:ext cx="2195868" cy="556826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LAZY MINT NOW</a:t>
            </a:r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5688E9-571B-486C-DE45-D31F344B0AB5}"/>
              </a:ext>
            </a:extLst>
          </p:cNvPr>
          <p:cNvSpPr txBox="1"/>
          <p:nvPr/>
        </p:nvSpPr>
        <p:spPr>
          <a:xfrm>
            <a:off x="6918367" y="3165621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9B02689-B92D-9B7F-D6BA-C6EF7D56C9DF}"/>
              </a:ext>
            </a:extLst>
          </p:cNvPr>
          <p:cNvSpPr txBox="1"/>
          <p:nvPr/>
        </p:nvSpPr>
        <p:spPr>
          <a:xfrm>
            <a:off x="6937884" y="3362955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B775889-8158-F401-7B7B-C02DB336B049}"/>
              </a:ext>
            </a:extLst>
          </p:cNvPr>
          <p:cNvSpPr txBox="1"/>
          <p:nvPr/>
        </p:nvSpPr>
        <p:spPr>
          <a:xfrm>
            <a:off x="7560906" y="3175260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FBCCBF8-053E-558E-CA25-49F48709ED28}"/>
              </a:ext>
            </a:extLst>
          </p:cNvPr>
          <p:cNvSpPr txBox="1"/>
          <p:nvPr/>
        </p:nvSpPr>
        <p:spPr>
          <a:xfrm>
            <a:off x="7532661" y="3375460"/>
            <a:ext cx="28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EAAC6A21-AA03-E94C-4B20-084D8EC28979}"/>
              </a:ext>
            </a:extLst>
          </p:cNvPr>
          <p:cNvSpPr/>
          <p:nvPr/>
        </p:nvSpPr>
        <p:spPr>
          <a:xfrm>
            <a:off x="2185410" y="3940960"/>
            <a:ext cx="674705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C1D3CA7E-6F11-5C34-F0CD-6027703DE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982" y="3987881"/>
            <a:ext cx="361300" cy="459548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3C1A7311-6C26-A225-65DF-8A6C215D636B}"/>
              </a:ext>
            </a:extLst>
          </p:cNvPr>
          <p:cNvSpPr txBox="1"/>
          <p:nvPr/>
        </p:nvSpPr>
        <p:spPr>
          <a:xfrm>
            <a:off x="2774895" y="4032989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0874687-E080-8C32-14CB-7A061D969B14}"/>
              </a:ext>
            </a:extLst>
          </p:cNvPr>
          <p:cNvSpPr txBox="1"/>
          <p:nvPr/>
        </p:nvSpPr>
        <p:spPr>
          <a:xfrm>
            <a:off x="5291756" y="4083990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Gucci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835C244-5C5C-7E63-74CF-AA795CF96AF5}"/>
              </a:ext>
            </a:extLst>
          </p:cNvPr>
          <p:cNvSpPr txBox="1"/>
          <p:nvPr/>
        </p:nvSpPr>
        <p:spPr>
          <a:xfrm>
            <a:off x="3883701" y="4061734"/>
            <a:ext cx="157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03/06/2022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BBAC622-11AB-7EE1-E4DB-2A9091B68864}"/>
              </a:ext>
            </a:extLst>
          </p:cNvPr>
          <p:cNvSpPr txBox="1"/>
          <p:nvPr/>
        </p:nvSpPr>
        <p:spPr>
          <a:xfrm>
            <a:off x="6027666" y="4083990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Handbag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AEC8F8C-8208-D047-A33A-2257489FFF6A}"/>
              </a:ext>
            </a:extLst>
          </p:cNvPr>
          <p:cNvSpPr txBox="1"/>
          <p:nvPr/>
        </p:nvSpPr>
        <p:spPr>
          <a:xfrm>
            <a:off x="5301317" y="3927377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7922A3D-E3B2-F6CE-57A0-B28098653CE9}"/>
              </a:ext>
            </a:extLst>
          </p:cNvPr>
          <p:cNvSpPr txBox="1"/>
          <p:nvPr/>
        </p:nvSpPr>
        <p:spPr>
          <a:xfrm>
            <a:off x="6065373" y="3938623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9E3012C-ABE6-4EF1-184D-7CEBE51A3481}"/>
              </a:ext>
            </a:extLst>
          </p:cNvPr>
          <p:cNvSpPr txBox="1"/>
          <p:nvPr/>
        </p:nvSpPr>
        <p:spPr>
          <a:xfrm>
            <a:off x="6932977" y="3900239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F48F579-B1F7-0E03-2A2C-F73D6AECDEA8}"/>
              </a:ext>
            </a:extLst>
          </p:cNvPr>
          <p:cNvSpPr txBox="1"/>
          <p:nvPr/>
        </p:nvSpPr>
        <p:spPr>
          <a:xfrm>
            <a:off x="6952494" y="4097573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45A50A7-9146-9F29-A0EE-CF1D3D2DE569}"/>
              </a:ext>
            </a:extLst>
          </p:cNvPr>
          <p:cNvSpPr txBox="1"/>
          <p:nvPr/>
        </p:nvSpPr>
        <p:spPr>
          <a:xfrm>
            <a:off x="7575516" y="3909878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FFE45F0-FCDC-8401-88C1-8D916444EECF}"/>
              </a:ext>
            </a:extLst>
          </p:cNvPr>
          <p:cNvSpPr txBox="1"/>
          <p:nvPr/>
        </p:nvSpPr>
        <p:spPr>
          <a:xfrm>
            <a:off x="7575516" y="4110750"/>
            <a:ext cx="47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7C0ED436-BA34-552E-AA43-66AD47DA7D72}"/>
              </a:ext>
            </a:extLst>
          </p:cNvPr>
          <p:cNvSpPr/>
          <p:nvPr/>
        </p:nvSpPr>
        <p:spPr>
          <a:xfrm>
            <a:off x="2185409" y="4747295"/>
            <a:ext cx="6747057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6AD6F400-1508-C6CF-8247-4903200DC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982" y="4794216"/>
            <a:ext cx="361300" cy="459548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2E94838D-1D3F-361A-F24C-58B275C641DD}"/>
              </a:ext>
            </a:extLst>
          </p:cNvPr>
          <p:cNvSpPr txBox="1"/>
          <p:nvPr/>
        </p:nvSpPr>
        <p:spPr>
          <a:xfrm>
            <a:off x="2774895" y="4839324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7C9CC7C-1D3B-BA4A-F3B8-F2459FA08727}"/>
              </a:ext>
            </a:extLst>
          </p:cNvPr>
          <p:cNvSpPr txBox="1"/>
          <p:nvPr/>
        </p:nvSpPr>
        <p:spPr>
          <a:xfrm>
            <a:off x="5291756" y="4890325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445F682-E5B2-4120-4653-F4F155DFB2F0}"/>
              </a:ext>
            </a:extLst>
          </p:cNvPr>
          <p:cNvSpPr txBox="1"/>
          <p:nvPr/>
        </p:nvSpPr>
        <p:spPr>
          <a:xfrm>
            <a:off x="3883700" y="4868069"/>
            <a:ext cx="130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85E0138-4AE4-E388-FF6F-7600EDDE8E4E}"/>
              </a:ext>
            </a:extLst>
          </p:cNvPr>
          <p:cNvSpPr txBox="1"/>
          <p:nvPr/>
        </p:nvSpPr>
        <p:spPr>
          <a:xfrm>
            <a:off x="6027666" y="4890325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Midjust</a:t>
            </a:r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B6850D2-6366-53B3-03C8-FC5E44219938}"/>
              </a:ext>
            </a:extLst>
          </p:cNvPr>
          <p:cNvSpPr txBox="1"/>
          <p:nvPr/>
        </p:nvSpPr>
        <p:spPr>
          <a:xfrm>
            <a:off x="5301317" y="4733712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0A23830-679A-5EBF-512E-02E70A2275DA}"/>
              </a:ext>
            </a:extLst>
          </p:cNvPr>
          <p:cNvSpPr txBox="1"/>
          <p:nvPr/>
        </p:nvSpPr>
        <p:spPr>
          <a:xfrm>
            <a:off x="6065373" y="4744958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CB736D2-DA27-958C-6BC2-483D7A07B4E6}"/>
              </a:ext>
            </a:extLst>
          </p:cNvPr>
          <p:cNvSpPr txBox="1"/>
          <p:nvPr/>
        </p:nvSpPr>
        <p:spPr>
          <a:xfrm>
            <a:off x="6932977" y="4706574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B6BC0CA-DEE8-1224-60E1-9682D3BC8D2F}"/>
              </a:ext>
            </a:extLst>
          </p:cNvPr>
          <p:cNvSpPr txBox="1"/>
          <p:nvPr/>
        </p:nvSpPr>
        <p:spPr>
          <a:xfrm>
            <a:off x="6952494" y="4903908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8243AF2-C8C4-9796-744C-8C918DDEC2E9}"/>
              </a:ext>
            </a:extLst>
          </p:cNvPr>
          <p:cNvSpPr txBox="1"/>
          <p:nvPr/>
        </p:nvSpPr>
        <p:spPr>
          <a:xfrm>
            <a:off x="7575516" y="4716213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C707097-4B8C-F478-5ED4-637BEC4C747F}"/>
              </a:ext>
            </a:extLst>
          </p:cNvPr>
          <p:cNvSpPr txBox="1"/>
          <p:nvPr/>
        </p:nvSpPr>
        <p:spPr>
          <a:xfrm>
            <a:off x="7575516" y="4917085"/>
            <a:ext cx="69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804275E-5F32-873E-05A0-DA4514925FFC}"/>
              </a:ext>
            </a:extLst>
          </p:cNvPr>
          <p:cNvSpPr/>
          <p:nvPr/>
        </p:nvSpPr>
        <p:spPr>
          <a:xfrm>
            <a:off x="7554630" y="6267578"/>
            <a:ext cx="1534559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NFT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ECC54-A04C-4E41-A740-CCD866B9D3EC}"/>
              </a:ext>
            </a:extLst>
          </p:cNvPr>
          <p:cNvSpPr txBox="1"/>
          <p:nvPr/>
        </p:nvSpPr>
        <p:spPr>
          <a:xfrm>
            <a:off x="9131618" y="1162561"/>
            <a:ext cx="23358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Lazy minting does not cost gas and is freely added to your wallet address. However, once the NFT is sold, a 3% fee is incurred.* </a:t>
            </a:r>
          </a:p>
          <a:p>
            <a:endParaRPr lang="en-US" sz="1100" dirty="0"/>
          </a:p>
          <a:p>
            <a:r>
              <a:rPr lang="en-US" sz="1100" dirty="0"/>
              <a:t>*Changes from null address to buyer’s address. 3% fee to </a:t>
            </a:r>
            <a:r>
              <a:rPr lang="en-US" sz="1100" dirty="0" err="1"/>
              <a:t>Metasalt</a:t>
            </a:r>
            <a:r>
              <a:rPr lang="en-US" sz="1100" dirty="0"/>
              <a:t>. Remaining to minter-brand.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E458B-6E7D-40F5-BF13-77FFF489A997}"/>
              </a:ext>
            </a:extLst>
          </p:cNvPr>
          <p:cNvSpPr txBox="1"/>
          <p:nvPr/>
        </p:nvSpPr>
        <p:spPr>
          <a:xfrm>
            <a:off x="8191533" y="4733711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4C87E8-D48B-46B8-9847-9CD8A38876EF}"/>
              </a:ext>
            </a:extLst>
          </p:cNvPr>
          <p:cNvSpPr txBox="1"/>
          <p:nvPr/>
        </p:nvSpPr>
        <p:spPr>
          <a:xfrm>
            <a:off x="8192884" y="3921488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BD8961-BC2A-44D8-90FB-E1D74746C9F5}"/>
              </a:ext>
            </a:extLst>
          </p:cNvPr>
          <p:cNvSpPr txBox="1"/>
          <p:nvPr/>
        </p:nvSpPr>
        <p:spPr>
          <a:xfrm>
            <a:off x="8175181" y="3165620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50B52B3-FB85-4367-BF99-CB46A8A9113F}"/>
              </a:ext>
            </a:extLst>
          </p:cNvPr>
          <p:cNvSpPr txBox="1"/>
          <p:nvPr/>
        </p:nvSpPr>
        <p:spPr>
          <a:xfrm>
            <a:off x="8191533" y="4882409"/>
            <a:ext cx="13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10,000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69B802C-C697-469E-B184-51FED61BDE60}"/>
              </a:ext>
            </a:extLst>
          </p:cNvPr>
          <p:cNvSpPr txBox="1"/>
          <p:nvPr/>
        </p:nvSpPr>
        <p:spPr>
          <a:xfrm>
            <a:off x="8107618" y="4083838"/>
            <a:ext cx="13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10,000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704C046-ABED-4E6A-A07E-24334FA1131A}"/>
              </a:ext>
            </a:extLst>
          </p:cNvPr>
          <p:cNvSpPr txBox="1"/>
          <p:nvPr/>
        </p:nvSpPr>
        <p:spPr>
          <a:xfrm>
            <a:off x="8130929" y="3341402"/>
            <a:ext cx="13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550</a:t>
            </a:r>
          </a:p>
        </p:txBody>
      </p:sp>
    </p:spTree>
    <p:extLst>
      <p:ext uri="{BB962C8B-B14F-4D97-AF65-F5344CB8AC3E}">
        <p14:creationId xmlns:p14="http://schemas.microsoft.com/office/powerpoint/2010/main" val="1057681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126467" y="346080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9061FD-2042-4F54-B996-FD9DDC8B9857}"/>
              </a:ext>
            </a:extLst>
          </p:cNvPr>
          <p:cNvSpPr/>
          <p:nvPr/>
        </p:nvSpPr>
        <p:spPr>
          <a:xfrm>
            <a:off x="275758" y="3515510"/>
            <a:ext cx="1246526" cy="776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230658" y="3460801"/>
            <a:ext cx="1291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  <a:p>
            <a:r>
              <a:rPr lang="en-US" sz="1200" dirty="0"/>
              <a:t>Events</a:t>
            </a:r>
          </a:p>
          <a:p>
            <a:r>
              <a:rPr lang="en-US" sz="1200" dirty="0"/>
              <a:t>Media </a:t>
            </a:r>
          </a:p>
          <a:p>
            <a:r>
              <a:rPr lang="en-US" sz="1200" dirty="0"/>
              <a:t>Products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12347" y="356200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237599" y="3123258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126467" y="4711826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F72766-CFF6-4284-970A-2875D3559D32}"/>
              </a:ext>
            </a:extLst>
          </p:cNvPr>
          <p:cNvSpPr/>
          <p:nvPr/>
        </p:nvSpPr>
        <p:spPr>
          <a:xfrm>
            <a:off x="237599" y="4766536"/>
            <a:ext cx="1246526" cy="742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230657" y="4747541"/>
            <a:ext cx="1358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  <a:p>
            <a:r>
              <a:rPr lang="en-US" sz="1200" dirty="0"/>
              <a:t>Scheduled</a:t>
            </a:r>
          </a:p>
          <a:p>
            <a:r>
              <a:rPr lang="en-US" sz="1200" dirty="0"/>
              <a:t>Publish</a:t>
            </a:r>
          </a:p>
          <a:p>
            <a:r>
              <a:rPr lang="en-US" sz="1200" dirty="0"/>
              <a:t>Unpublish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12347" y="4813027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163550" y="4448315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714AAB-CA35-4DB6-9F16-672B2B83734B}"/>
              </a:ext>
            </a:extLst>
          </p:cNvPr>
          <p:cNvCxnSpPr>
            <a:cxnSpLocks/>
          </p:cNvCxnSpPr>
          <p:nvPr/>
        </p:nvCxnSpPr>
        <p:spPr>
          <a:xfrm>
            <a:off x="999549" y="5098472"/>
            <a:ext cx="886339" cy="10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638203-B974-48B9-9D65-0E2E63C61692}"/>
              </a:ext>
            </a:extLst>
          </p:cNvPr>
          <p:cNvCxnSpPr>
            <a:cxnSpLocks/>
          </p:cNvCxnSpPr>
          <p:nvPr/>
        </p:nvCxnSpPr>
        <p:spPr>
          <a:xfrm flipV="1">
            <a:off x="967541" y="4813027"/>
            <a:ext cx="918347" cy="42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FC2229-2098-4B80-B393-29464613C88F}"/>
              </a:ext>
            </a:extLst>
          </p:cNvPr>
          <p:cNvSpPr txBox="1"/>
          <p:nvPr/>
        </p:nvSpPr>
        <p:spPr>
          <a:xfrm>
            <a:off x="1838542" y="5077626"/>
            <a:ext cx="12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finish to publish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34C81D-0C13-454A-93B1-C93A4CE9F2E4}"/>
              </a:ext>
            </a:extLst>
          </p:cNvPr>
          <p:cNvSpPr txBox="1"/>
          <p:nvPr/>
        </p:nvSpPr>
        <p:spPr>
          <a:xfrm>
            <a:off x="2860055" y="4326858"/>
            <a:ext cx="1074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 Picker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8EC427-E9B7-4BCC-A174-B7747BFD2AF0}"/>
              </a:ext>
            </a:extLst>
          </p:cNvPr>
          <p:cNvSpPr txBox="1"/>
          <p:nvPr/>
        </p:nvSpPr>
        <p:spPr>
          <a:xfrm>
            <a:off x="1885888" y="4276028"/>
            <a:ext cx="750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finish to publish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B806030-0F4E-49F1-98A1-EDF3F0D38C6A}"/>
              </a:ext>
            </a:extLst>
          </p:cNvPr>
          <p:cNvCxnSpPr>
            <a:cxnSpLocks/>
          </p:cNvCxnSpPr>
          <p:nvPr/>
        </p:nvCxnSpPr>
        <p:spPr>
          <a:xfrm>
            <a:off x="2860055" y="5233661"/>
            <a:ext cx="21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E50B3AA-9B31-4F83-949B-2A1B2D218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150" y="4713824"/>
            <a:ext cx="614363" cy="847726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375436" y="621303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375436" y="652672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631169" y="5907327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645956" y="6184326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26695" y="6461325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1C4878-5B5A-80DF-AD43-44690631F545}"/>
              </a:ext>
            </a:extLst>
          </p:cNvPr>
          <p:cNvSpPr txBox="1"/>
          <p:nvPr/>
        </p:nvSpPr>
        <p:spPr>
          <a:xfrm>
            <a:off x="4170776" y="1693277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235D9B-F729-F63F-527C-21DA05A03F32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 your NFT gate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F1A321-080D-B71C-924A-699A90E3ECA9}"/>
              </a:ext>
            </a:extLst>
          </p:cNvPr>
          <p:cNvSpPr/>
          <p:nvPr/>
        </p:nvSpPr>
        <p:spPr>
          <a:xfrm>
            <a:off x="4243511" y="2538248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1C779C-C9C2-15C3-F7FB-4CDE2890A5C9}"/>
              </a:ext>
            </a:extLst>
          </p:cNvPr>
          <p:cNvSpPr txBox="1"/>
          <p:nvPr/>
        </p:nvSpPr>
        <p:spPr>
          <a:xfrm>
            <a:off x="4313407" y="2645073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 Gate Name*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E56622-9C60-F9C0-1AF1-9EAABA920C92}"/>
              </a:ext>
            </a:extLst>
          </p:cNvPr>
          <p:cNvSpPr txBox="1"/>
          <p:nvPr/>
        </p:nvSpPr>
        <p:spPr>
          <a:xfrm>
            <a:off x="9078020" y="33512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430AAA-FB7B-3D0B-E7B9-13FB485AA958}"/>
              </a:ext>
            </a:extLst>
          </p:cNvPr>
          <p:cNvSpPr txBox="1"/>
          <p:nvPr/>
        </p:nvSpPr>
        <p:spPr>
          <a:xfrm>
            <a:off x="4243511" y="3675506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Describe what it does and why. Add details to get them excited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A69C80-FEF0-8896-62D9-7C89938DF83E}"/>
              </a:ext>
            </a:extLst>
          </p:cNvPr>
          <p:cNvSpPr txBox="1"/>
          <p:nvPr/>
        </p:nvSpPr>
        <p:spPr>
          <a:xfrm>
            <a:off x="9007853" y="503145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0/150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3650350" y="1125746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4006528" y="1052809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A0802C-121C-F2A3-BBF5-D43D4A866338}"/>
              </a:ext>
            </a:extLst>
          </p:cNvPr>
          <p:cNvCxnSpPr/>
          <p:nvPr/>
        </p:nvCxnSpPr>
        <p:spPr>
          <a:xfrm>
            <a:off x="11252499" y="5507915"/>
            <a:ext cx="0" cy="82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7E6CB59-CDF2-1DA6-FCFA-06705C2876B0}"/>
              </a:ext>
            </a:extLst>
          </p:cNvPr>
          <p:cNvSpPr txBox="1"/>
          <p:nvPr/>
        </p:nvSpPr>
        <p:spPr>
          <a:xfrm>
            <a:off x="10650071" y="6433073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Scroll Down</a:t>
            </a:r>
          </a:p>
        </p:txBody>
      </p:sp>
      <p:sp>
        <p:nvSpPr>
          <p:cNvPr id="65" name="Explosion: 8 Points 64">
            <a:extLst>
              <a:ext uri="{FF2B5EF4-FFF2-40B4-BE49-F238E27FC236}">
                <a16:creationId xmlns:a16="http://schemas.microsoft.com/office/drawing/2014/main" id="{41B9D895-BFBA-6F4D-FFEB-95AFB9FCF0DF}"/>
              </a:ext>
            </a:extLst>
          </p:cNvPr>
          <p:cNvSpPr/>
          <p:nvPr/>
        </p:nvSpPr>
        <p:spPr>
          <a:xfrm>
            <a:off x="3575739" y="22927"/>
            <a:ext cx="1741950" cy="784243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585DAFB-EC13-4595-B7EE-7832D55E9667}"/>
              </a:ext>
            </a:extLst>
          </p:cNvPr>
          <p:cNvSpPr/>
          <p:nvPr/>
        </p:nvSpPr>
        <p:spPr>
          <a:xfrm>
            <a:off x="375436" y="5951946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82A53125-FFB5-497A-A6B3-81CE05A85559}"/>
              </a:ext>
            </a:extLst>
          </p:cNvPr>
          <p:cNvSpPr/>
          <p:nvPr/>
        </p:nvSpPr>
        <p:spPr>
          <a:xfrm>
            <a:off x="152951" y="122252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D42A392-B1AB-419B-894C-CF5EA4EBF21E}"/>
              </a:ext>
            </a:extLst>
          </p:cNvPr>
          <p:cNvSpPr/>
          <p:nvPr/>
        </p:nvSpPr>
        <p:spPr>
          <a:xfrm>
            <a:off x="264083" y="1277230"/>
            <a:ext cx="1246526" cy="54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C47280-75FD-4D85-BC60-C55073DFD141}"/>
              </a:ext>
            </a:extLst>
          </p:cNvPr>
          <p:cNvSpPr txBox="1"/>
          <p:nvPr/>
        </p:nvSpPr>
        <p:spPr>
          <a:xfrm>
            <a:off x="257142" y="1222521"/>
            <a:ext cx="135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r>
              <a:rPr lang="en-US" sz="1200" dirty="0"/>
              <a:t>Gucci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B63979C0-106A-4C57-83F6-326791C81AF7}"/>
              </a:ext>
            </a:extLst>
          </p:cNvPr>
          <p:cNvSpPr/>
          <p:nvPr/>
        </p:nvSpPr>
        <p:spPr>
          <a:xfrm rot="10800000">
            <a:off x="1338831" y="132372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E838A8-5829-4968-AC02-87547466AF79}"/>
              </a:ext>
            </a:extLst>
          </p:cNvPr>
          <p:cNvSpPr txBox="1"/>
          <p:nvPr/>
        </p:nvSpPr>
        <p:spPr>
          <a:xfrm>
            <a:off x="219026" y="97768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68C1B0C-0F3E-43AE-BD44-35033A7689F7}"/>
              </a:ext>
            </a:extLst>
          </p:cNvPr>
          <p:cNvCxnSpPr>
            <a:cxnSpLocks/>
          </p:cNvCxnSpPr>
          <p:nvPr/>
        </p:nvCxnSpPr>
        <p:spPr>
          <a:xfrm>
            <a:off x="936157" y="1758786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229E1C7-C1D4-412C-8309-70960222C4C3}"/>
              </a:ext>
            </a:extLst>
          </p:cNvPr>
          <p:cNvSpPr txBox="1"/>
          <p:nvPr/>
        </p:nvSpPr>
        <p:spPr>
          <a:xfrm>
            <a:off x="1699932" y="1116620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brand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A8A173A-A490-4077-861F-22DB5896C9EC}"/>
              </a:ext>
            </a:extLst>
          </p:cNvPr>
          <p:cNvCxnSpPr>
            <a:cxnSpLocks/>
          </p:cNvCxnSpPr>
          <p:nvPr/>
        </p:nvCxnSpPr>
        <p:spPr>
          <a:xfrm>
            <a:off x="2293235" y="1758786"/>
            <a:ext cx="297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C5A539A0-2E13-4271-9885-E6BFCCF0D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5587" y="1440369"/>
            <a:ext cx="967765" cy="559045"/>
          </a:xfrm>
          <a:prstGeom prst="rect">
            <a:avLst/>
          </a:prstGeom>
        </p:spPr>
      </p:pic>
      <p:sp>
        <p:nvSpPr>
          <p:cNvPr id="77" name="Flowchart: Terminator 76">
            <a:extLst>
              <a:ext uri="{FF2B5EF4-FFF2-40B4-BE49-F238E27FC236}">
                <a16:creationId xmlns:a16="http://schemas.microsoft.com/office/drawing/2014/main" id="{40F2B6A2-96A4-4923-AA18-E16897EB2D96}"/>
              </a:ext>
            </a:extLst>
          </p:cNvPr>
          <p:cNvSpPr/>
          <p:nvPr/>
        </p:nvSpPr>
        <p:spPr>
          <a:xfrm>
            <a:off x="156538" y="2188756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BE1C134-B2FE-49D1-A157-795EAE2EB565}"/>
              </a:ext>
            </a:extLst>
          </p:cNvPr>
          <p:cNvSpPr/>
          <p:nvPr/>
        </p:nvSpPr>
        <p:spPr>
          <a:xfrm>
            <a:off x="267669" y="2243465"/>
            <a:ext cx="1301695" cy="80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43602F-FAEB-4DD9-9DFA-B29D6D7DC4E8}"/>
              </a:ext>
            </a:extLst>
          </p:cNvPr>
          <p:cNvSpPr txBox="1"/>
          <p:nvPr/>
        </p:nvSpPr>
        <p:spPr>
          <a:xfrm>
            <a:off x="260729" y="2188756"/>
            <a:ext cx="99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  <a:p>
            <a:r>
              <a:rPr lang="en-US" sz="1200" dirty="0" err="1"/>
              <a:t>Dayjust</a:t>
            </a:r>
            <a:endParaRPr lang="en-US" sz="1200" dirty="0"/>
          </a:p>
          <a:p>
            <a:r>
              <a:rPr lang="en-US" sz="1200" dirty="0"/>
              <a:t>Diamonds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C1789B13-2BD4-4355-9D6E-61FABCC9CA28}"/>
              </a:ext>
            </a:extLst>
          </p:cNvPr>
          <p:cNvSpPr/>
          <p:nvPr/>
        </p:nvSpPr>
        <p:spPr>
          <a:xfrm rot="10800000">
            <a:off x="1342418" y="2289957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54C6E9-29D0-4C1B-9DA5-BF52F68C54CE}"/>
              </a:ext>
            </a:extLst>
          </p:cNvPr>
          <p:cNvSpPr txBox="1"/>
          <p:nvPr/>
        </p:nvSpPr>
        <p:spPr>
          <a:xfrm>
            <a:off x="212778" y="198774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F82DD1-FB84-49D1-B5D3-E6745A1934E3}"/>
              </a:ext>
            </a:extLst>
          </p:cNvPr>
          <p:cNvCxnSpPr>
            <a:cxnSpLocks/>
          </p:cNvCxnSpPr>
          <p:nvPr/>
        </p:nvCxnSpPr>
        <p:spPr>
          <a:xfrm>
            <a:off x="1008814" y="2866524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F1C09D-3080-4049-B349-EE2D55AAE150}"/>
              </a:ext>
            </a:extLst>
          </p:cNvPr>
          <p:cNvSpPr txBox="1"/>
          <p:nvPr/>
        </p:nvSpPr>
        <p:spPr>
          <a:xfrm>
            <a:off x="1703519" y="2082855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collection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9BB959D0-EAEC-437C-956F-0720A4C7EE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461" y="2313417"/>
            <a:ext cx="1001051" cy="553382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C3107AFA-88E4-400C-9ED6-4115B1C2BDFF}"/>
              </a:ext>
            </a:extLst>
          </p:cNvPr>
          <p:cNvSpPr/>
          <p:nvPr/>
        </p:nvSpPr>
        <p:spPr>
          <a:xfrm>
            <a:off x="4243511" y="4070247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3FD3D9-665F-46FD-ACD0-FD3187FCC10C}"/>
              </a:ext>
            </a:extLst>
          </p:cNvPr>
          <p:cNvSpPr txBox="1"/>
          <p:nvPr/>
        </p:nvSpPr>
        <p:spPr>
          <a:xfrm>
            <a:off x="4313407" y="4177072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 Gate Name*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41569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138193" y="3011294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242384" y="3011294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24073" y="3112495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249325" y="2673751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138216" y="362913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242407" y="3629131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24096" y="373033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175299" y="3365620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E46C5B4-6327-5C2B-D8F5-FFEAE259A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887" y="2577327"/>
            <a:ext cx="5282005" cy="159551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87171"/>
            <a:ext cx="497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This is the first image attendees will see at the top of your listing. Use a high quality image: 2160x1080px (2:1 ratio).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5477697" y="6069852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6949020" y="6060887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53783" y="150402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57974" y="150402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39663" y="160522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0579" y="119511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194178" y="221256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24616" y="222491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61244" y="2327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35191" y="188966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73" y="1649748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658282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Select the NFTs that give access to this NFT Gate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53732" y="6015787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325055" y="6006822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41247" y="1277714"/>
            <a:ext cx="67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NFTs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3076FD-6A76-19D7-1F6C-C0A6CFAEF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3007868"/>
            <a:ext cx="361300" cy="459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5F4601-4872-4939-60A0-EB5CB7D82B4B}"/>
              </a:ext>
            </a:extLst>
          </p:cNvPr>
          <p:cNvSpPr txBox="1"/>
          <p:nvPr/>
        </p:nvSpPr>
        <p:spPr>
          <a:xfrm>
            <a:off x="8244506" y="3079947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89A492-4B97-2EB0-7A29-0E61DA634222}"/>
              </a:ext>
            </a:extLst>
          </p:cNvPr>
          <p:cNvSpPr txBox="1"/>
          <p:nvPr/>
        </p:nvSpPr>
        <p:spPr>
          <a:xfrm>
            <a:off x="9327835" y="3079947"/>
            <a:ext cx="71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4B44E81-1BFA-B459-B868-0880D4BDA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653" y="3730360"/>
            <a:ext cx="361300" cy="45954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F861F3-0848-4E62-46C0-3E3A364178F0}"/>
              </a:ext>
            </a:extLst>
          </p:cNvPr>
          <p:cNvSpPr txBox="1"/>
          <p:nvPr/>
        </p:nvSpPr>
        <p:spPr>
          <a:xfrm>
            <a:off x="8259116" y="3802439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02/13/2022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D9C4B7-CE02-C767-C53E-757D988C60FE}"/>
              </a:ext>
            </a:extLst>
          </p:cNvPr>
          <p:cNvSpPr txBox="1"/>
          <p:nvPr/>
        </p:nvSpPr>
        <p:spPr>
          <a:xfrm>
            <a:off x="9342445" y="3802439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07EF7F7A-565B-87DF-C836-CE14F8648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4508655"/>
            <a:ext cx="361300" cy="459548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9EC07BA-3E78-74D2-6D51-11D275F456FC}"/>
              </a:ext>
            </a:extLst>
          </p:cNvPr>
          <p:cNvSpPr txBox="1"/>
          <p:nvPr/>
        </p:nvSpPr>
        <p:spPr>
          <a:xfrm>
            <a:off x="8244506" y="4580734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02/14/2022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EF1C70-E3CA-D605-DF5A-70D4AE0A2D2A}"/>
              </a:ext>
            </a:extLst>
          </p:cNvPr>
          <p:cNvSpPr txBox="1"/>
          <p:nvPr/>
        </p:nvSpPr>
        <p:spPr>
          <a:xfrm>
            <a:off x="9327835" y="4580734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B701D9-2297-EB13-454E-CFB75AFD5820}"/>
              </a:ext>
            </a:extLst>
          </p:cNvPr>
          <p:cNvSpPr txBox="1"/>
          <p:nvPr/>
        </p:nvSpPr>
        <p:spPr>
          <a:xfrm>
            <a:off x="8259116" y="296998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AAAAB-E11E-14A3-B31B-73EA9E3CCCF8}"/>
              </a:ext>
            </a:extLst>
          </p:cNvPr>
          <p:cNvSpPr txBox="1"/>
          <p:nvPr/>
        </p:nvSpPr>
        <p:spPr>
          <a:xfrm>
            <a:off x="9363656" y="2960947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3F1E924-A538-DFE1-6CAE-10240CF185A1}"/>
              </a:ext>
            </a:extLst>
          </p:cNvPr>
          <p:cNvSpPr txBox="1"/>
          <p:nvPr/>
        </p:nvSpPr>
        <p:spPr>
          <a:xfrm>
            <a:off x="9363656" y="3670386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8B1A5D-6190-67D8-2920-708067E60D81}"/>
              </a:ext>
            </a:extLst>
          </p:cNvPr>
          <p:cNvSpPr txBox="1"/>
          <p:nvPr/>
        </p:nvSpPr>
        <p:spPr>
          <a:xfrm>
            <a:off x="9328814" y="4461734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71F1DA-C240-6DF9-8098-8805AB591AF9}"/>
              </a:ext>
            </a:extLst>
          </p:cNvPr>
          <p:cNvSpPr txBox="1"/>
          <p:nvPr/>
        </p:nvSpPr>
        <p:spPr>
          <a:xfrm>
            <a:off x="8285561" y="3689891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70C3DC4-28CB-C842-2AE3-1BBD7D39666E}"/>
              </a:ext>
            </a:extLst>
          </p:cNvPr>
          <p:cNvSpPr txBox="1"/>
          <p:nvPr/>
        </p:nvSpPr>
        <p:spPr>
          <a:xfrm>
            <a:off x="8254826" y="444385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49FDE5-DE1F-76A1-93F5-FB213D9B9A7C}"/>
              </a:ext>
            </a:extLst>
          </p:cNvPr>
          <p:cNvSpPr txBox="1"/>
          <p:nvPr/>
        </p:nvSpPr>
        <p:spPr>
          <a:xfrm>
            <a:off x="3841247" y="1676553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2CDB9752-14D9-85E0-3F38-4CC90565ACA0}"/>
              </a:ext>
            </a:extLst>
          </p:cNvPr>
          <p:cNvSpPr/>
          <p:nvPr/>
        </p:nvSpPr>
        <p:spPr>
          <a:xfrm>
            <a:off x="8673220" y="2381193"/>
            <a:ext cx="1534559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+ADD NFT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DA027-C09F-180F-CFF9-85B921CED953}"/>
              </a:ext>
            </a:extLst>
          </p:cNvPr>
          <p:cNvSpPr txBox="1"/>
          <p:nvPr/>
        </p:nvSpPr>
        <p:spPr>
          <a:xfrm>
            <a:off x="10544175" y="338782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A41A3B0-5D2A-E8A0-90D0-FA0330FA66D7}"/>
              </a:ext>
            </a:extLst>
          </p:cNvPr>
          <p:cNvSpPr txBox="1"/>
          <p:nvPr/>
        </p:nvSpPr>
        <p:spPr>
          <a:xfrm>
            <a:off x="10544175" y="413932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</p:spTree>
    <p:extLst>
      <p:ext uri="{BB962C8B-B14F-4D97-AF65-F5344CB8AC3E}">
        <p14:creationId xmlns:p14="http://schemas.microsoft.com/office/powerpoint/2010/main" val="601978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Select the NFTs that give access to this NFT Gate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53732" y="6015787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325055" y="6006822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41247" y="1277714"/>
            <a:ext cx="67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NFTs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3076FD-6A76-19D7-1F6C-C0A6CFAEF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3007868"/>
            <a:ext cx="361300" cy="459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5F4601-4872-4939-60A0-EB5CB7D82B4B}"/>
              </a:ext>
            </a:extLst>
          </p:cNvPr>
          <p:cNvSpPr txBox="1"/>
          <p:nvPr/>
        </p:nvSpPr>
        <p:spPr>
          <a:xfrm>
            <a:off x="8244506" y="3079947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89A492-4B97-2EB0-7A29-0E61DA634222}"/>
              </a:ext>
            </a:extLst>
          </p:cNvPr>
          <p:cNvSpPr txBox="1"/>
          <p:nvPr/>
        </p:nvSpPr>
        <p:spPr>
          <a:xfrm>
            <a:off x="9327835" y="3079947"/>
            <a:ext cx="71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4B44E81-1BFA-B459-B868-0880D4BDA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653" y="3730360"/>
            <a:ext cx="361300" cy="45954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F861F3-0848-4E62-46C0-3E3A364178F0}"/>
              </a:ext>
            </a:extLst>
          </p:cNvPr>
          <p:cNvSpPr txBox="1"/>
          <p:nvPr/>
        </p:nvSpPr>
        <p:spPr>
          <a:xfrm>
            <a:off x="8259116" y="3802439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02/13/2022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D9C4B7-CE02-C767-C53E-757D988C60FE}"/>
              </a:ext>
            </a:extLst>
          </p:cNvPr>
          <p:cNvSpPr txBox="1"/>
          <p:nvPr/>
        </p:nvSpPr>
        <p:spPr>
          <a:xfrm>
            <a:off x="9342445" y="3802439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07EF7F7A-565B-87DF-C836-CE14F8648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4508655"/>
            <a:ext cx="361300" cy="459548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9EC07BA-3E78-74D2-6D51-11D275F456FC}"/>
              </a:ext>
            </a:extLst>
          </p:cNvPr>
          <p:cNvSpPr txBox="1"/>
          <p:nvPr/>
        </p:nvSpPr>
        <p:spPr>
          <a:xfrm>
            <a:off x="8244506" y="4580734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02/14/2022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EF1C70-E3CA-D605-DF5A-70D4AE0A2D2A}"/>
              </a:ext>
            </a:extLst>
          </p:cNvPr>
          <p:cNvSpPr txBox="1"/>
          <p:nvPr/>
        </p:nvSpPr>
        <p:spPr>
          <a:xfrm>
            <a:off x="9327835" y="4580734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B701D9-2297-EB13-454E-CFB75AFD5820}"/>
              </a:ext>
            </a:extLst>
          </p:cNvPr>
          <p:cNvSpPr txBox="1"/>
          <p:nvPr/>
        </p:nvSpPr>
        <p:spPr>
          <a:xfrm>
            <a:off x="8259116" y="296998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AAAAB-E11E-14A3-B31B-73EA9E3CCCF8}"/>
              </a:ext>
            </a:extLst>
          </p:cNvPr>
          <p:cNvSpPr txBox="1"/>
          <p:nvPr/>
        </p:nvSpPr>
        <p:spPr>
          <a:xfrm>
            <a:off x="9363656" y="2960947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3F1E924-A538-DFE1-6CAE-10240CF185A1}"/>
              </a:ext>
            </a:extLst>
          </p:cNvPr>
          <p:cNvSpPr txBox="1"/>
          <p:nvPr/>
        </p:nvSpPr>
        <p:spPr>
          <a:xfrm>
            <a:off x="9363656" y="3670386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8B1A5D-6190-67D8-2920-708067E60D81}"/>
              </a:ext>
            </a:extLst>
          </p:cNvPr>
          <p:cNvSpPr txBox="1"/>
          <p:nvPr/>
        </p:nvSpPr>
        <p:spPr>
          <a:xfrm>
            <a:off x="9328814" y="4461734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71F1DA-C240-6DF9-8098-8805AB591AF9}"/>
              </a:ext>
            </a:extLst>
          </p:cNvPr>
          <p:cNvSpPr txBox="1"/>
          <p:nvPr/>
        </p:nvSpPr>
        <p:spPr>
          <a:xfrm>
            <a:off x="8285561" y="3689891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70C3DC4-28CB-C842-2AE3-1BBD7D39666E}"/>
              </a:ext>
            </a:extLst>
          </p:cNvPr>
          <p:cNvSpPr txBox="1"/>
          <p:nvPr/>
        </p:nvSpPr>
        <p:spPr>
          <a:xfrm>
            <a:off x="8254826" y="444385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49FDE5-DE1F-76A1-93F5-FB213D9B9A7C}"/>
              </a:ext>
            </a:extLst>
          </p:cNvPr>
          <p:cNvSpPr txBox="1"/>
          <p:nvPr/>
        </p:nvSpPr>
        <p:spPr>
          <a:xfrm>
            <a:off x="3841247" y="1676553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2CDB9752-14D9-85E0-3F38-4CC90565ACA0}"/>
              </a:ext>
            </a:extLst>
          </p:cNvPr>
          <p:cNvSpPr/>
          <p:nvPr/>
        </p:nvSpPr>
        <p:spPr>
          <a:xfrm>
            <a:off x="8673220" y="2381193"/>
            <a:ext cx="1534559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+ADD NFT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DA027-C09F-180F-CFF9-85B921CED953}"/>
              </a:ext>
            </a:extLst>
          </p:cNvPr>
          <p:cNvSpPr txBox="1"/>
          <p:nvPr/>
        </p:nvSpPr>
        <p:spPr>
          <a:xfrm>
            <a:off x="10544175" y="338782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A41A3B0-5D2A-E8A0-90D0-FA0330FA66D7}"/>
              </a:ext>
            </a:extLst>
          </p:cNvPr>
          <p:cNvSpPr txBox="1"/>
          <p:nvPr/>
        </p:nvSpPr>
        <p:spPr>
          <a:xfrm>
            <a:off x="10544175" y="413932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C595E9-DB43-A240-67B5-8412C3F4D31E}"/>
              </a:ext>
            </a:extLst>
          </p:cNvPr>
          <p:cNvSpPr/>
          <p:nvPr/>
        </p:nvSpPr>
        <p:spPr>
          <a:xfrm>
            <a:off x="4096109" y="1388970"/>
            <a:ext cx="6063760" cy="4358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C6D47-F8D5-76AE-7C51-CE2F777C4BD3}"/>
              </a:ext>
            </a:extLst>
          </p:cNvPr>
          <p:cNvSpPr txBox="1"/>
          <p:nvPr/>
        </p:nvSpPr>
        <p:spPr>
          <a:xfrm>
            <a:off x="4602085" y="2058938"/>
            <a:ext cx="577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</a:t>
            </a:r>
          </a:p>
          <a:p>
            <a:r>
              <a:rPr lang="en-US" dirty="0"/>
              <a:t>BSC</a:t>
            </a:r>
          </a:p>
          <a:p>
            <a:r>
              <a:rPr lang="en-US" dirty="0"/>
              <a:t>Poly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96D0DF-5515-E55A-962E-603CD2EF67A1}"/>
              </a:ext>
            </a:extLst>
          </p:cNvPr>
          <p:cNvSpPr txBox="1"/>
          <p:nvPr/>
        </p:nvSpPr>
        <p:spPr>
          <a:xfrm>
            <a:off x="4401084" y="1676553"/>
            <a:ext cx="203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+Add your own NFT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264F6DD-B312-3A44-58E3-9863686D0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588" y="3546763"/>
            <a:ext cx="3484443" cy="1335859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7E00BD24-2B86-D3D9-BA74-BB5D3CA5F4D2}"/>
              </a:ext>
            </a:extLst>
          </p:cNvPr>
          <p:cNvSpPr txBox="1"/>
          <p:nvPr/>
        </p:nvSpPr>
        <p:spPr>
          <a:xfrm>
            <a:off x="4373089" y="3119851"/>
            <a:ext cx="18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+Add Existing NFT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46E1B8B-3C0F-35ED-8E77-C71E5C6ADF56}"/>
              </a:ext>
            </a:extLst>
          </p:cNvPr>
          <p:cNvSpPr txBox="1"/>
          <p:nvPr/>
        </p:nvSpPr>
        <p:spPr>
          <a:xfrm>
            <a:off x="4401084" y="4991366"/>
            <a:ext cx="138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+Create NFT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3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728113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67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95706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76B1EA-2438-6FBB-A8E5-187C017B2744}"/>
              </a:ext>
            </a:extLst>
          </p:cNvPr>
          <p:cNvSpPr/>
          <p:nvPr/>
        </p:nvSpPr>
        <p:spPr>
          <a:xfrm>
            <a:off x="4575960" y="1497331"/>
            <a:ext cx="4884911" cy="44145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73AB55-80AC-842B-18A9-FDC556ABF07E}"/>
              </a:ext>
            </a:extLst>
          </p:cNvPr>
          <p:cNvSpPr txBox="1"/>
          <p:nvPr/>
        </p:nvSpPr>
        <p:spPr>
          <a:xfrm>
            <a:off x="5811550" y="1716310"/>
            <a:ext cx="22838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Add Content</a:t>
            </a:r>
          </a:p>
          <a:p>
            <a:endParaRPr lang="en-US" sz="32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320ABCD-B772-43CC-50DE-654EF711BDB9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F8A77C3-8F89-A050-F87E-DF1AAAA3C415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FD6FD96-F68B-2D06-BD7A-08EB07E7AEB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95B2376-2336-E1DE-2CBB-60810C43AE96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C6A801-9398-4B8B-1121-D30431BF9765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07124B-3BC1-7FD8-EA60-BC5AD3D59D87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79" name="Flowchart: Terminator 78">
            <a:extLst>
              <a:ext uri="{FF2B5EF4-FFF2-40B4-BE49-F238E27FC236}">
                <a16:creationId xmlns:a16="http://schemas.microsoft.com/office/drawing/2014/main" id="{23894200-8FD9-431D-AECA-06F596B6EF5A}"/>
              </a:ext>
            </a:extLst>
          </p:cNvPr>
          <p:cNvSpPr/>
          <p:nvPr/>
        </p:nvSpPr>
        <p:spPr>
          <a:xfrm>
            <a:off x="6087621" y="270072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2E34CD-D2CB-4D65-ADDA-2973C47EEFD2}"/>
              </a:ext>
            </a:extLst>
          </p:cNvPr>
          <p:cNvSpPr/>
          <p:nvPr/>
        </p:nvSpPr>
        <p:spPr>
          <a:xfrm>
            <a:off x="6236912" y="2755436"/>
            <a:ext cx="1246526" cy="776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3EC16C-F108-4F77-A024-2AD2A4309666}"/>
              </a:ext>
            </a:extLst>
          </p:cNvPr>
          <p:cNvSpPr txBox="1"/>
          <p:nvPr/>
        </p:nvSpPr>
        <p:spPr>
          <a:xfrm>
            <a:off x="6191812" y="2700727"/>
            <a:ext cx="1291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Events</a:t>
            </a:r>
          </a:p>
          <a:p>
            <a:r>
              <a:rPr lang="en-US" sz="1200" dirty="0"/>
              <a:t>Link</a:t>
            </a:r>
          </a:p>
          <a:p>
            <a:r>
              <a:rPr lang="en-US" sz="1200" dirty="0"/>
              <a:t>Media </a:t>
            </a:r>
          </a:p>
          <a:p>
            <a:r>
              <a:rPr lang="en-US" sz="1200" dirty="0"/>
              <a:t>Products</a:t>
            </a:r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6D1B86DE-C632-4DD0-9FFE-855CD89DC9FD}"/>
              </a:ext>
            </a:extLst>
          </p:cNvPr>
          <p:cNvSpPr/>
          <p:nvPr/>
        </p:nvSpPr>
        <p:spPr>
          <a:xfrm rot="10800000">
            <a:off x="7273501" y="280192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F7F64F2-5FCD-45DB-8598-6DECA2787FD4}"/>
              </a:ext>
            </a:extLst>
          </p:cNvPr>
          <p:cNvSpPr txBox="1"/>
          <p:nvPr/>
        </p:nvSpPr>
        <p:spPr>
          <a:xfrm>
            <a:off x="6198753" y="2363184"/>
            <a:ext cx="996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192347-7C79-4512-B9FA-6A0E117E8875}"/>
              </a:ext>
            </a:extLst>
          </p:cNvPr>
          <p:cNvSpPr txBox="1"/>
          <p:nvPr/>
        </p:nvSpPr>
        <p:spPr>
          <a:xfrm>
            <a:off x="5356052" y="3796252"/>
            <a:ext cx="3008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unique QR code for each wallet.</a:t>
            </a:r>
          </a:p>
          <a:p>
            <a:r>
              <a:rPr lang="en-US" dirty="0"/>
              <a:t>Wallet address changed to QR code</a:t>
            </a:r>
          </a:p>
          <a:p>
            <a:r>
              <a:rPr lang="en-US" dirty="0"/>
              <a:t>Only used once per event</a:t>
            </a:r>
          </a:p>
          <a:p>
            <a:r>
              <a:rPr lang="en-US" dirty="0"/>
              <a:t>Scanned by retailer/brand 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130153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7FB65FE-90D8-8E72-8285-C42AFD5096A1}"/>
              </a:ext>
            </a:extLst>
          </p:cNvPr>
          <p:cNvSpPr/>
          <p:nvPr/>
        </p:nvSpPr>
        <p:spPr>
          <a:xfrm>
            <a:off x="3965024" y="5226073"/>
            <a:ext cx="6264998" cy="6073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BC156C-C6F6-5AC0-F67E-1999E8DC83C7}"/>
              </a:ext>
            </a:extLst>
          </p:cNvPr>
          <p:cNvSpPr txBox="1"/>
          <p:nvPr/>
        </p:nvSpPr>
        <p:spPr>
          <a:xfrm>
            <a:off x="4780023" y="5307754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A9308-0C8C-6ADB-1347-903AA64CC302}"/>
              </a:ext>
            </a:extLst>
          </p:cNvPr>
          <p:cNvSpPr txBox="1"/>
          <p:nvPr/>
        </p:nvSpPr>
        <p:spPr>
          <a:xfrm>
            <a:off x="6003561" y="5336131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2E285F-5E8E-F48E-24BE-AF84E139E290}"/>
              </a:ext>
            </a:extLst>
          </p:cNvPr>
          <p:cNvSpPr txBox="1"/>
          <p:nvPr/>
        </p:nvSpPr>
        <p:spPr>
          <a:xfrm>
            <a:off x="10544175" y="338782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D8E2817-8B00-3C0C-49CA-54706C31BCC6}"/>
              </a:ext>
            </a:extLst>
          </p:cNvPr>
          <p:cNvSpPr txBox="1"/>
          <p:nvPr/>
        </p:nvSpPr>
        <p:spPr>
          <a:xfrm>
            <a:off x="10501068" y="4102669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8CD4C7-5F21-DB2C-C4E4-D8379238CE65}"/>
              </a:ext>
            </a:extLst>
          </p:cNvPr>
          <p:cNvSpPr txBox="1"/>
          <p:nvPr/>
        </p:nvSpPr>
        <p:spPr>
          <a:xfrm>
            <a:off x="10409550" y="4906079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</p:spTree>
    <p:extLst>
      <p:ext uri="{BB962C8B-B14F-4D97-AF65-F5344CB8AC3E}">
        <p14:creationId xmlns:p14="http://schemas.microsoft.com/office/powerpoint/2010/main" val="1917679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2167022" y="1356945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B7220B-BDE8-DE58-2D5E-999BCBC9801F}"/>
              </a:ext>
            </a:extLst>
          </p:cNvPr>
          <p:cNvSpPr txBox="1"/>
          <p:nvPr/>
        </p:nvSpPr>
        <p:spPr>
          <a:xfrm>
            <a:off x="2189345" y="1776567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Listing of all NFT Gates you have created</a:t>
            </a:r>
            <a:endParaRPr lang="en-US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48C435-1ED0-AEBA-8FD4-6214220C5FF2}"/>
              </a:ext>
            </a:extLst>
          </p:cNvPr>
          <p:cNvSpPr/>
          <p:nvPr/>
        </p:nvSpPr>
        <p:spPr>
          <a:xfrm>
            <a:off x="2326281" y="3033497"/>
            <a:ext cx="9336849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6184539-AD9E-4A98-3C9A-F8BA2A5BC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243" y="3141160"/>
            <a:ext cx="361300" cy="4595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10AB4E-3732-C6BA-85B6-150B331007BC}"/>
              </a:ext>
            </a:extLst>
          </p:cNvPr>
          <p:cNvSpPr txBox="1"/>
          <p:nvPr/>
        </p:nvSpPr>
        <p:spPr>
          <a:xfrm>
            <a:off x="2839930" y="3223505"/>
            <a:ext cx="289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Membership NFT Gate 1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43B04E-6A49-3E0B-B6C0-14E043BB907E}"/>
              </a:ext>
            </a:extLst>
          </p:cNvPr>
          <p:cNvSpPr txBox="1"/>
          <p:nvPr/>
        </p:nvSpPr>
        <p:spPr>
          <a:xfrm>
            <a:off x="7386541" y="3271829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F9ACA3D-729C-D6BC-6D5A-B174B2D9AC7F}"/>
              </a:ext>
            </a:extLst>
          </p:cNvPr>
          <p:cNvSpPr/>
          <p:nvPr/>
        </p:nvSpPr>
        <p:spPr>
          <a:xfrm>
            <a:off x="2326281" y="2699235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49BB0A-7A69-9D9C-A1D6-CF021719697D}"/>
              </a:ext>
            </a:extLst>
          </p:cNvPr>
          <p:cNvSpPr txBox="1"/>
          <p:nvPr/>
        </p:nvSpPr>
        <p:spPr>
          <a:xfrm>
            <a:off x="8014905" y="3239809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Dayjust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4EDA2B-C150-FBED-5AAE-06F9A2BBD785}"/>
              </a:ext>
            </a:extLst>
          </p:cNvPr>
          <p:cNvSpPr txBox="1"/>
          <p:nvPr/>
        </p:nvSpPr>
        <p:spPr>
          <a:xfrm>
            <a:off x="7393421" y="3103305"/>
            <a:ext cx="495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41DA5E-F0E3-F309-93C7-8CA74FB540C9}"/>
              </a:ext>
            </a:extLst>
          </p:cNvPr>
          <p:cNvSpPr txBox="1"/>
          <p:nvPr/>
        </p:nvSpPr>
        <p:spPr>
          <a:xfrm>
            <a:off x="7957809" y="3103305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DDD3A2-63FF-F376-56E8-62DBEE5C1E18}"/>
              </a:ext>
            </a:extLst>
          </p:cNvPr>
          <p:cNvSpPr/>
          <p:nvPr/>
        </p:nvSpPr>
        <p:spPr>
          <a:xfrm>
            <a:off x="9557692" y="5904599"/>
            <a:ext cx="2201066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NFT GATE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496561-B707-B026-B30C-6F61A15B5E3C}"/>
              </a:ext>
            </a:extLst>
          </p:cNvPr>
          <p:cNvSpPr txBox="1"/>
          <p:nvPr/>
        </p:nvSpPr>
        <p:spPr>
          <a:xfrm>
            <a:off x="9025081" y="3076167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F3008F-DE8F-5904-3463-674574226027}"/>
              </a:ext>
            </a:extLst>
          </p:cNvPr>
          <p:cNvSpPr txBox="1"/>
          <p:nvPr/>
        </p:nvSpPr>
        <p:spPr>
          <a:xfrm>
            <a:off x="5720315" y="3240552"/>
            <a:ext cx="143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Membership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0F0DB6-5609-750E-A64E-0817B97C45A2}"/>
              </a:ext>
            </a:extLst>
          </p:cNvPr>
          <p:cNvSpPr txBox="1"/>
          <p:nvPr/>
        </p:nvSpPr>
        <p:spPr>
          <a:xfrm>
            <a:off x="9806405" y="3074932"/>
            <a:ext cx="675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C9CE2A-E331-B902-50F1-308572B957D8}"/>
              </a:ext>
            </a:extLst>
          </p:cNvPr>
          <p:cNvSpPr txBox="1"/>
          <p:nvPr/>
        </p:nvSpPr>
        <p:spPr>
          <a:xfrm>
            <a:off x="9806886" y="3239809"/>
            <a:ext cx="128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FBA0DF-468C-4DF9-16DB-AE9D07DAD26A}"/>
              </a:ext>
            </a:extLst>
          </p:cNvPr>
          <p:cNvSpPr txBox="1"/>
          <p:nvPr/>
        </p:nvSpPr>
        <p:spPr>
          <a:xfrm>
            <a:off x="5735015" y="3074933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C27B53-B46C-178A-3689-42E7F7CC955B}"/>
              </a:ext>
            </a:extLst>
          </p:cNvPr>
          <p:cNvSpPr txBox="1"/>
          <p:nvPr/>
        </p:nvSpPr>
        <p:spPr>
          <a:xfrm>
            <a:off x="8869027" y="3239809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D7B35-1BB3-4E21-E548-4F9D638C4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7294" y="3219567"/>
            <a:ext cx="257175" cy="323850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46DD9FC-779F-4BC0-3C26-FDE076E75BE3}"/>
              </a:ext>
            </a:extLst>
          </p:cNvPr>
          <p:cNvSpPr/>
          <p:nvPr/>
        </p:nvSpPr>
        <p:spPr>
          <a:xfrm>
            <a:off x="2326281" y="4018408"/>
            <a:ext cx="9336849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617F7BF-6701-56F8-AA51-A97C2AE7C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243" y="4126071"/>
            <a:ext cx="361300" cy="45954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6478AA8-90EB-EF5F-2992-790A9F22E722}"/>
              </a:ext>
            </a:extLst>
          </p:cNvPr>
          <p:cNvSpPr txBox="1"/>
          <p:nvPr/>
        </p:nvSpPr>
        <p:spPr>
          <a:xfrm>
            <a:off x="2839930" y="4208416"/>
            <a:ext cx="289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Concert NFT Gate 1</a:t>
            </a:r>
          </a:p>
          <a:p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4D276F-A054-663A-890D-089523B66937}"/>
              </a:ext>
            </a:extLst>
          </p:cNvPr>
          <p:cNvSpPr txBox="1"/>
          <p:nvPr/>
        </p:nvSpPr>
        <p:spPr>
          <a:xfrm>
            <a:off x="7386541" y="4256740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Gucci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2FF20D7-65D7-82A5-9226-F2DE9DAE840E}"/>
              </a:ext>
            </a:extLst>
          </p:cNvPr>
          <p:cNvSpPr txBox="1"/>
          <p:nvPr/>
        </p:nvSpPr>
        <p:spPr>
          <a:xfrm>
            <a:off x="8014905" y="4224720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HandBag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7C2EF4-43F5-4B9D-9709-5CD85F040A6E}"/>
              </a:ext>
            </a:extLst>
          </p:cNvPr>
          <p:cNvSpPr txBox="1"/>
          <p:nvPr/>
        </p:nvSpPr>
        <p:spPr>
          <a:xfrm>
            <a:off x="7393421" y="4088216"/>
            <a:ext cx="495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044352-3516-050A-AA4B-CC25BD92F26A}"/>
              </a:ext>
            </a:extLst>
          </p:cNvPr>
          <p:cNvSpPr txBox="1"/>
          <p:nvPr/>
        </p:nvSpPr>
        <p:spPr>
          <a:xfrm>
            <a:off x="7957809" y="4088216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4DA65B-6C7D-F0D3-0510-83F8ACAA0407}"/>
              </a:ext>
            </a:extLst>
          </p:cNvPr>
          <p:cNvSpPr txBox="1"/>
          <p:nvPr/>
        </p:nvSpPr>
        <p:spPr>
          <a:xfrm>
            <a:off x="9025081" y="4061078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A8D7DB-BA61-A195-59CD-8DA6EC19BD60}"/>
              </a:ext>
            </a:extLst>
          </p:cNvPr>
          <p:cNvSpPr txBox="1"/>
          <p:nvPr/>
        </p:nvSpPr>
        <p:spPr>
          <a:xfrm>
            <a:off x="5720315" y="4225463"/>
            <a:ext cx="143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863D48-C824-0C3E-4CF6-DFF13A06F411}"/>
              </a:ext>
            </a:extLst>
          </p:cNvPr>
          <p:cNvSpPr txBox="1"/>
          <p:nvPr/>
        </p:nvSpPr>
        <p:spPr>
          <a:xfrm>
            <a:off x="9806405" y="4059843"/>
            <a:ext cx="675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Status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F14200-5AF0-5248-D706-32BEC2ECDD49}"/>
              </a:ext>
            </a:extLst>
          </p:cNvPr>
          <p:cNvSpPr txBox="1"/>
          <p:nvPr/>
        </p:nvSpPr>
        <p:spPr>
          <a:xfrm>
            <a:off x="9806886" y="4224720"/>
            <a:ext cx="128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Draft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42A5D5-9C0E-12E4-20CF-F195E8DB7DFB}"/>
              </a:ext>
            </a:extLst>
          </p:cNvPr>
          <p:cNvSpPr txBox="1"/>
          <p:nvPr/>
        </p:nvSpPr>
        <p:spPr>
          <a:xfrm>
            <a:off x="5735015" y="4059844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Type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818020C-1869-C1BD-624E-59B466170999}"/>
              </a:ext>
            </a:extLst>
          </p:cNvPr>
          <p:cNvSpPr txBox="1"/>
          <p:nvPr/>
        </p:nvSpPr>
        <p:spPr>
          <a:xfrm>
            <a:off x="8869027" y="4224720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03/13/22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F24662A9-C9F3-64E3-0986-D37D36B93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7294" y="4204478"/>
            <a:ext cx="257175" cy="3238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F7EA10-F0C3-4334-9E92-30ACEEC65F12}"/>
              </a:ext>
            </a:extLst>
          </p:cNvPr>
          <p:cNvSpPr/>
          <p:nvPr/>
        </p:nvSpPr>
        <p:spPr>
          <a:xfrm>
            <a:off x="10445916" y="1394075"/>
            <a:ext cx="1373268" cy="17425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View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Edit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Copy URL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Copy NFT Gate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05523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BFCC6963-268C-4FEE-BF20-EC6B46403CA0}"/>
              </a:ext>
            </a:extLst>
          </p:cNvPr>
          <p:cNvSpPr txBox="1"/>
          <p:nvPr/>
        </p:nvSpPr>
        <p:spPr>
          <a:xfrm>
            <a:off x="7584419" y="270903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BE1887-E9B3-4BE8-8DC3-29EAD5F4DDE0}"/>
              </a:ext>
            </a:extLst>
          </p:cNvPr>
          <p:cNvSpPr/>
          <p:nvPr/>
        </p:nvSpPr>
        <p:spPr>
          <a:xfrm>
            <a:off x="7609037" y="253969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876544-BEDD-41FC-858C-314C0C429111}"/>
              </a:ext>
            </a:extLst>
          </p:cNvPr>
          <p:cNvSpPr txBox="1"/>
          <p:nvPr/>
        </p:nvSpPr>
        <p:spPr>
          <a:xfrm>
            <a:off x="9402842" y="233036"/>
            <a:ext cx="64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LOGIN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B63D11-0B12-4FA9-8FB7-7E4C5527AB72}"/>
              </a:ext>
            </a:extLst>
          </p:cNvPr>
          <p:cNvSpPr/>
          <p:nvPr/>
        </p:nvSpPr>
        <p:spPr>
          <a:xfrm>
            <a:off x="9424274" y="233063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80F3BC-752D-4760-B379-B37FA9CE14B5}"/>
              </a:ext>
            </a:extLst>
          </p:cNvPr>
          <p:cNvSpPr txBox="1"/>
          <p:nvPr/>
        </p:nvSpPr>
        <p:spPr>
          <a:xfrm>
            <a:off x="11140097" y="224003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SIGNUP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DCC28AB-3F87-4012-8569-27F139BFC9C7}"/>
              </a:ext>
            </a:extLst>
          </p:cNvPr>
          <p:cNvSpPr/>
          <p:nvPr/>
        </p:nvSpPr>
        <p:spPr>
          <a:xfrm>
            <a:off x="11145882" y="216103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7A39E41-6CA1-4809-8C23-65199C9D1B0D}"/>
              </a:ext>
            </a:extLst>
          </p:cNvPr>
          <p:cNvSpPr/>
          <p:nvPr/>
        </p:nvSpPr>
        <p:spPr>
          <a:xfrm>
            <a:off x="799846" y="238153"/>
            <a:ext cx="1873016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F0DF1D04-4473-4602-8D88-99DF7DD9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12" y="309414"/>
            <a:ext cx="182002" cy="16059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29FA8BD-99CC-4830-A84C-CB11F69ED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DB862C-8C7B-4336-ADCE-E56FA5A13677}"/>
              </a:ext>
            </a:extLst>
          </p:cNvPr>
          <p:cNvSpPr txBox="1"/>
          <p:nvPr/>
        </p:nvSpPr>
        <p:spPr>
          <a:xfrm>
            <a:off x="644058" y="1626232"/>
            <a:ext cx="478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bar </a:t>
            </a:r>
            <a:r>
              <a:rPr lang="en-US" b="1" dirty="0"/>
              <a:t>BEFORE</a:t>
            </a:r>
            <a:r>
              <a:rPr lang="en-US" dirty="0"/>
              <a:t> LOGIN</a:t>
            </a:r>
          </a:p>
          <a:p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3E197E-D0CC-4EA6-A0F4-9F919F4E02DC}"/>
              </a:ext>
            </a:extLst>
          </p:cNvPr>
          <p:cNvCxnSpPr>
            <a:cxnSpLocks/>
          </p:cNvCxnSpPr>
          <p:nvPr/>
        </p:nvCxnSpPr>
        <p:spPr>
          <a:xfrm>
            <a:off x="5912827" y="1155643"/>
            <a:ext cx="1039282" cy="47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204B0A9-2CE3-4CD7-A66A-6474649BC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171" y="1925336"/>
            <a:ext cx="5772150" cy="3876675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5633A3-018B-41D3-B352-1C47973FA725}"/>
              </a:ext>
            </a:extLst>
          </p:cNvPr>
          <p:cNvCxnSpPr>
            <a:cxnSpLocks/>
          </p:cNvCxnSpPr>
          <p:nvPr/>
        </p:nvCxnSpPr>
        <p:spPr>
          <a:xfrm flipH="1">
            <a:off x="5555899" y="5613604"/>
            <a:ext cx="764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7D5B129-07EA-402A-8DDE-8A7948661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86" y="3278898"/>
            <a:ext cx="4665085" cy="3164212"/>
          </a:xfrm>
          <a:prstGeom prst="rect">
            <a:avLst/>
          </a:prstGeom>
        </p:spPr>
      </p:pic>
      <p:sp>
        <p:nvSpPr>
          <p:cNvPr id="10" name="Explosion: 8 Points 9">
            <a:extLst>
              <a:ext uri="{FF2B5EF4-FFF2-40B4-BE49-F238E27FC236}">
                <a16:creationId xmlns:a16="http://schemas.microsoft.com/office/drawing/2014/main" id="{A667F7E4-E505-450E-8DD0-A0723D7A9E08}"/>
              </a:ext>
            </a:extLst>
          </p:cNvPr>
          <p:cNvSpPr/>
          <p:nvPr/>
        </p:nvSpPr>
        <p:spPr>
          <a:xfrm>
            <a:off x="166163" y="1156483"/>
            <a:ext cx="3672303" cy="1426866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C3B834-86B8-4D35-B0F7-EC9B29F94C71}"/>
              </a:ext>
            </a:extLst>
          </p:cNvPr>
          <p:cNvSpPr txBox="1"/>
          <p:nvPr/>
        </p:nvSpPr>
        <p:spPr>
          <a:xfrm>
            <a:off x="2964585" y="239985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25DABB-B891-4CA8-92D2-A58050165225}"/>
              </a:ext>
            </a:extLst>
          </p:cNvPr>
          <p:cNvSpPr txBox="1"/>
          <p:nvPr/>
        </p:nvSpPr>
        <p:spPr>
          <a:xfrm>
            <a:off x="4296936" y="239985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C14E68-0438-45A1-9C1B-6177AF4C62F0}"/>
              </a:ext>
            </a:extLst>
          </p:cNvPr>
          <p:cNvCxnSpPr>
            <a:cxnSpLocks/>
          </p:cNvCxnSpPr>
          <p:nvPr/>
        </p:nvCxnSpPr>
        <p:spPr>
          <a:xfrm>
            <a:off x="9753649" y="653014"/>
            <a:ext cx="69361" cy="126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035E87A-9FCD-477D-8E1F-67CDFC7DBEFD}"/>
              </a:ext>
            </a:extLst>
          </p:cNvPr>
          <p:cNvCxnSpPr>
            <a:cxnSpLocks/>
          </p:cNvCxnSpPr>
          <p:nvPr/>
        </p:nvCxnSpPr>
        <p:spPr>
          <a:xfrm>
            <a:off x="3918273" y="1156483"/>
            <a:ext cx="1839432" cy="76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16E712-2EA3-40F7-8D25-83E8D4FDD851}"/>
              </a:ext>
            </a:extLst>
          </p:cNvPr>
          <p:cNvSpPr txBox="1"/>
          <p:nvPr/>
        </p:nvSpPr>
        <p:spPr>
          <a:xfrm>
            <a:off x="2964585" y="643086"/>
            <a:ext cx="128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not logged in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A03EA3-0DC8-4B59-844B-0E7F9C97A9C9}"/>
              </a:ext>
            </a:extLst>
          </p:cNvPr>
          <p:cNvSpPr txBox="1"/>
          <p:nvPr/>
        </p:nvSpPr>
        <p:spPr>
          <a:xfrm>
            <a:off x="4411869" y="653014"/>
            <a:ext cx="128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not logged in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02246A9-B3A9-493A-9FAC-B42FF97448F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25448" y="827420"/>
            <a:ext cx="8779565" cy="29401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A843EA7-F049-7F1E-4B00-BD79F76D4EB1}"/>
              </a:ext>
            </a:extLst>
          </p:cNvPr>
          <p:cNvSpPr txBox="1"/>
          <p:nvPr/>
        </p:nvSpPr>
        <p:spPr>
          <a:xfrm>
            <a:off x="5910294" y="233035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</p:spTree>
    <p:extLst>
      <p:ext uri="{BB962C8B-B14F-4D97-AF65-F5344CB8AC3E}">
        <p14:creationId xmlns:p14="http://schemas.microsoft.com/office/powerpoint/2010/main" val="127593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FA377D-17A4-4371-A6C1-E964BFA98C83}"/>
              </a:ext>
            </a:extLst>
          </p:cNvPr>
          <p:cNvSpPr txBox="1"/>
          <p:nvPr/>
        </p:nvSpPr>
        <p:spPr>
          <a:xfrm>
            <a:off x="8494409" y="3050608"/>
            <a:ext cx="160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“My NFT Gates"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99B7FD-ABB2-4F51-9273-DF90321CBBFB}"/>
              </a:ext>
            </a:extLst>
          </p:cNvPr>
          <p:cNvSpPr txBox="1"/>
          <p:nvPr/>
        </p:nvSpPr>
        <p:spPr>
          <a:xfrm>
            <a:off x="8170938" y="5813659"/>
            <a:ext cx="2257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 Docs Button to footer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82738-D351-4885-92F6-160D5E94FED3}"/>
              </a:ext>
            </a:extLst>
          </p:cNvPr>
          <p:cNvSpPr txBox="1"/>
          <p:nvPr/>
        </p:nvSpPr>
        <p:spPr>
          <a:xfrm>
            <a:off x="8540732" y="5488975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9BFF7E-ADE0-4258-A7E7-4BFEECED84E5}"/>
              </a:ext>
            </a:extLst>
          </p:cNvPr>
          <p:cNvSpPr/>
          <p:nvPr/>
        </p:nvSpPr>
        <p:spPr>
          <a:xfrm>
            <a:off x="6710673" y="730911"/>
            <a:ext cx="1299127" cy="95410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8DD222-E7D0-4500-B38D-89DD7DC1F8F3}"/>
              </a:ext>
            </a:extLst>
          </p:cNvPr>
          <p:cNvSpPr/>
          <p:nvPr/>
        </p:nvSpPr>
        <p:spPr>
          <a:xfrm>
            <a:off x="8537838" y="736564"/>
            <a:ext cx="1538828" cy="16004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F4DBC9-A75B-4E59-AF44-A1B964DBAE50}"/>
              </a:ext>
            </a:extLst>
          </p:cNvPr>
          <p:cNvSpPr/>
          <p:nvPr/>
        </p:nvSpPr>
        <p:spPr>
          <a:xfrm>
            <a:off x="8441282" y="5488975"/>
            <a:ext cx="944545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BF0859-7BDA-438A-A2AC-7604CCF9527A}"/>
              </a:ext>
            </a:extLst>
          </p:cNvPr>
          <p:cNvSpPr txBox="1"/>
          <p:nvPr/>
        </p:nvSpPr>
        <p:spPr>
          <a:xfrm>
            <a:off x="6730554" y="747844"/>
            <a:ext cx="1186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</a:t>
            </a:r>
          </a:p>
          <a:p>
            <a:r>
              <a:rPr lang="en-US" sz="1400" dirty="0"/>
              <a:t>Brands</a:t>
            </a:r>
          </a:p>
          <a:p>
            <a:r>
              <a:rPr lang="en-US" sz="1400" dirty="0"/>
              <a:t>Collections</a:t>
            </a:r>
          </a:p>
          <a:p>
            <a:r>
              <a:rPr lang="en-US" sz="1400" dirty="0"/>
              <a:t>Authenticate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C452CE-0EC5-4C65-B577-0D41CE9D0BD3}"/>
              </a:ext>
            </a:extLst>
          </p:cNvPr>
          <p:cNvSpPr txBox="1"/>
          <p:nvPr/>
        </p:nvSpPr>
        <p:spPr>
          <a:xfrm>
            <a:off x="8503763" y="736563"/>
            <a:ext cx="15388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My NFT Gates</a:t>
            </a:r>
          </a:p>
          <a:p>
            <a:r>
              <a:rPr lang="en-US" sz="1400" dirty="0"/>
              <a:t>My Market</a:t>
            </a:r>
          </a:p>
          <a:p>
            <a:r>
              <a:rPr lang="en-US" sz="1400" dirty="0"/>
              <a:t>My Brands</a:t>
            </a:r>
          </a:p>
          <a:p>
            <a:r>
              <a:rPr lang="en-US" sz="1400" dirty="0"/>
              <a:t>My Collections</a:t>
            </a:r>
          </a:p>
          <a:p>
            <a:r>
              <a:rPr lang="en-US" sz="1400" dirty="0"/>
              <a:t>My History</a:t>
            </a:r>
          </a:p>
          <a:p>
            <a:r>
              <a:rPr lang="en-US" sz="1400" dirty="0"/>
              <a:t>My Settings</a:t>
            </a:r>
          </a:p>
          <a:p>
            <a:r>
              <a:rPr lang="en-US" sz="1400" dirty="0"/>
              <a:t>Logout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33FB65-810F-4194-ADA7-E52DBC7EA65B}"/>
              </a:ext>
            </a:extLst>
          </p:cNvPr>
          <p:cNvCxnSpPr>
            <a:cxnSpLocks/>
          </p:cNvCxnSpPr>
          <p:nvPr/>
        </p:nvCxnSpPr>
        <p:spPr>
          <a:xfrm flipV="1">
            <a:off x="8891579" y="2411604"/>
            <a:ext cx="0" cy="6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37D29A-9793-4E31-BF4A-AD6F2B3588F0}"/>
              </a:ext>
            </a:extLst>
          </p:cNvPr>
          <p:cNvCxnSpPr>
            <a:cxnSpLocks/>
          </p:cNvCxnSpPr>
          <p:nvPr/>
        </p:nvCxnSpPr>
        <p:spPr>
          <a:xfrm>
            <a:off x="8200146" y="683543"/>
            <a:ext cx="11292" cy="508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97BA3BE-5EC5-47D6-828A-85505A8DB4B8}"/>
              </a:ext>
            </a:extLst>
          </p:cNvPr>
          <p:cNvSpPr txBox="1"/>
          <p:nvPr/>
        </p:nvSpPr>
        <p:spPr>
          <a:xfrm>
            <a:off x="4786926" y="2114901"/>
            <a:ext cx="13208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Just a “+” sign</a:t>
            </a:r>
          </a:p>
          <a:p>
            <a:endParaRPr lang="en-US" sz="1400" dirty="0"/>
          </a:p>
          <a:p>
            <a:r>
              <a:rPr lang="en-US" sz="1400" dirty="0"/>
              <a:t>No button</a:t>
            </a:r>
          </a:p>
          <a:p>
            <a:endParaRPr lang="en-US" sz="1400" dirty="0"/>
          </a:p>
          <a:p>
            <a:r>
              <a:rPr lang="en-US" sz="1400" dirty="0"/>
              <a:t>Redirects to “Trade</a:t>
            </a:r>
          </a:p>
          <a:p>
            <a:r>
              <a:rPr lang="en-US" sz="1400" dirty="0"/>
              <a:t>$</a:t>
            </a:r>
            <a:r>
              <a:rPr lang="en-US" sz="1400" dirty="0" err="1"/>
              <a:t>Metasat</a:t>
            </a:r>
            <a:r>
              <a:rPr lang="en-US" sz="1400" dirty="0"/>
              <a:t>” token page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6692DB-5904-4D52-8CA2-E0525155109B}"/>
              </a:ext>
            </a:extLst>
          </p:cNvPr>
          <p:cNvCxnSpPr>
            <a:cxnSpLocks/>
          </p:cNvCxnSpPr>
          <p:nvPr/>
        </p:nvCxnSpPr>
        <p:spPr>
          <a:xfrm flipV="1">
            <a:off x="5665390" y="654060"/>
            <a:ext cx="0" cy="109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99A4E19-4072-4BB6-A902-3521EE85B111}"/>
              </a:ext>
            </a:extLst>
          </p:cNvPr>
          <p:cNvSpPr txBox="1"/>
          <p:nvPr/>
        </p:nvSpPr>
        <p:spPr>
          <a:xfrm>
            <a:off x="86413" y="1495486"/>
            <a:ext cx="1606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Search box is same</a:t>
            </a:r>
          </a:p>
          <a:p>
            <a:r>
              <a:rPr lang="en-US" sz="1400" dirty="0"/>
              <a:t>But now searching NFT </a:t>
            </a:r>
            <a:r>
              <a:rPr lang="en-US" sz="1400" b="1" dirty="0"/>
              <a:t>GATES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E36312-CCAA-499A-BAA5-343B104FCDEB}"/>
              </a:ext>
            </a:extLst>
          </p:cNvPr>
          <p:cNvCxnSpPr>
            <a:cxnSpLocks/>
          </p:cNvCxnSpPr>
          <p:nvPr/>
        </p:nvCxnSpPr>
        <p:spPr>
          <a:xfrm flipV="1">
            <a:off x="923787" y="811227"/>
            <a:ext cx="0" cy="59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10DB397-8121-4624-9FF4-EE3F8B11A734}"/>
              </a:ext>
            </a:extLst>
          </p:cNvPr>
          <p:cNvSpPr txBox="1"/>
          <p:nvPr/>
        </p:nvSpPr>
        <p:spPr>
          <a:xfrm>
            <a:off x="1628400" y="2152225"/>
            <a:ext cx="16069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Remove menu</a:t>
            </a:r>
          </a:p>
          <a:p>
            <a:endParaRPr lang="en-US" sz="1400" dirty="0"/>
          </a:p>
          <a:p>
            <a:r>
              <a:rPr lang="en-US" sz="1400" dirty="0"/>
              <a:t>Just need a + sign that redirects to Create NFT page</a:t>
            </a:r>
          </a:p>
          <a:p>
            <a:endParaRPr lang="en-US" sz="1400" dirty="0"/>
          </a:p>
          <a:p>
            <a:r>
              <a:rPr lang="en-US" sz="1400" dirty="0"/>
              <a:t>No Brand and Collections submenu. These items will be in flow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554029-C426-4096-9D7B-A3A382CFEC38}"/>
              </a:ext>
            </a:extLst>
          </p:cNvPr>
          <p:cNvCxnSpPr>
            <a:cxnSpLocks/>
          </p:cNvCxnSpPr>
          <p:nvPr/>
        </p:nvCxnSpPr>
        <p:spPr>
          <a:xfrm flipV="1">
            <a:off x="2655757" y="683543"/>
            <a:ext cx="0" cy="128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EC2D759-78D3-441E-86C9-DDCA59F4250D}"/>
              </a:ext>
            </a:extLst>
          </p:cNvPr>
          <p:cNvSpPr txBox="1"/>
          <p:nvPr/>
        </p:nvSpPr>
        <p:spPr>
          <a:xfrm>
            <a:off x="3285648" y="2250388"/>
            <a:ext cx="1118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NFT Gate</a:t>
            </a:r>
          </a:p>
          <a:p>
            <a:endParaRPr lang="en-US" sz="1400" dirty="0"/>
          </a:p>
          <a:p>
            <a:r>
              <a:rPr lang="en-US" sz="1400" dirty="0"/>
              <a:t>Just a “+” sign</a:t>
            </a:r>
          </a:p>
          <a:p>
            <a:endParaRPr lang="en-US" sz="1400" dirty="0"/>
          </a:p>
          <a:p>
            <a:r>
              <a:rPr lang="en-US" sz="1400" dirty="0"/>
              <a:t>Redirects to new create NFT Gate page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D5A1ACD-EAA3-4507-BF9D-A2F155433FDE}"/>
              </a:ext>
            </a:extLst>
          </p:cNvPr>
          <p:cNvCxnSpPr>
            <a:cxnSpLocks/>
          </p:cNvCxnSpPr>
          <p:nvPr/>
        </p:nvCxnSpPr>
        <p:spPr>
          <a:xfrm flipV="1">
            <a:off x="3992129" y="699488"/>
            <a:ext cx="14794" cy="10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F159FDBB-039D-4064-852D-F16B826D5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334" y="769155"/>
            <a:ext cx="1833562" cy="234583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7E33AC9-0EE1-4E58-AFEA-AE353B3B9395}"/>
              </a:ext>
            </a:extLst>
          </p:cNvPr>
          <p:cNvSpPr txBox="1"/>
          <p:nvPr/>
        </p:nvSpPr>
        <p:spPr>
          <a:xfrm>
            <a:off x="10494918" y="4025538"/>
            <a:ext cx="1606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Stays same, but change “My Wallet” to “My NFTs”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E001EEC-E2A9-4757-B9D9-91A155BAC816}"/>
              </a:ext>
            </a:extLst>
          </p:cNvPr>
          <p:cNvCxnSpPr>
            <a:cxnSpLocks/>
          </p:cNvCxnSpPr>
          <p:nvPr/>
        </p:nvCxnSpPr>
        <p:spPr>
          <a:xfrm flipV="1">
            <a:off x="11093733" y="3261497"/>
            <a:ext cx="0" cy="65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2B9EC24-35E9-4EB8-8A1B-6F38D6D4C269}"/>
              </a:ext>
            </a:extLst>
          </p:cNvPr>
          <p:cNvSpPr txBox="1"/>
          <p:nvPr/>
        </p:nvSpPr>
        <p:spPr>
          <a:xfrm>
            <a:off x="10247518" y="671225"/>
            <a:ext cx="97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NFTs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587C5E-7721-40EE-82BC-0CEBACF9D4BD}"/>
              </a:ext>
            </a:extLst>
          </p:cNvPr>
          <p:cNvSpPr txBox="1"/>
          <p:nvPr/>
        </p:nvSpPr>
        <p:spPr>
          <a:xfrm>
            <a:off x="6333773" y="2582006"/>
            <a:ext cx="17295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Links to entire marketplace</a:t>
            </a:r>
          </a:p>
          <a:p>
            <a:endParaRPr lang="en-US" sz="1400" dirty="0"/>
          </a:p>
          <a:p>
            <a:r>
              <a:rPr lang="en-US" sz="1400" dirty="0"/>
              <a:t>Links to marketplace filtered just on brands</a:t>
            </a:r>
          </a:p>
          <a:p>
            <a:endParaRPr lang="en-US" sz="1400" dirty="0"/>
          </a:p>
          <a:p>
            <a:r>
              <a:rPr lang="en-US" sz="1400" dirty="0"/>
              <a:t>Links to marketplace filtered just on collections from all brands</a:t>
            </a:r>
          </a:p>
          <a:p>
            <a:endParaRPr lang="en-US" sz="1400" dirty="0"/>
          </a:p>
          <a:p>
            <a:r>
              <a:rPr lang="en-US" sz="1400" dirty="0"/>
              <a:t>*Ranking and Social  can stay just on home page w/no menu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817DE5-B8CC-48A9-984F-E83124A2AF34}"/>
              </a:ext>
            </a:extLst>
          </p:cNvPr>
          <p:cNvCxnSpPr>
            <a:cxnSpLocks/>
          </p:cNvCxnSpPr>
          <p:nvPr/>
        </p:nvCxnSpPr>
        <p:spPr>
          <a:xfrm flipV="1">
            <a:off x="6772638" y="1744596"/>
            <a:ext cx="0" cy="59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7AEFFCE-A070-4907-A4C0-F51BD0DA74B1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9890EE-6140-4685-99CC-696A22B87F32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0441EF-3299-41D7-8388-8E69F0AA3A15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CC6963-268C-4FEE-BF20-EC6B46403CA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BE1887-E9B3-4BE8-8DC3-29EAD5F4DDE0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876544-BEDD-41FC-858C-314C0C429111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B63D11-0B12-4FA9-8FB7-7E4C5527AB72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80F3BC-752D-4760-B379-B37FA9CE14B5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DCC28AB-3F87-4012-8569-27F139BFC9C7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A29FA8BD-99CC-4830-A84C-CB11F69ED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1" name="Explosion: 8 Points 90">
            <a:extLst>
              <a:ext uri="{FF2B5EF4-FFF2-40B4-BE49-F238E27FC236}">
                <a16:creationId xmlns:a16="http://schemas.microsoft.com/office/drawing/2014/main" id="{FA939143-6FBE-4ED7-968B-3D23BDF2024F}"/>
              </a:ext>
            </a:extLst>
          </p:cNvPr>
          <p:cNvSpPr/>
          <p:nvPr/>
        </p:nvSpPr>
        <p:spPr>
          <a:xfrm>
            <a:off x="172584" y="5054738"/>
            <a:ext cx="3672303" cy="1426866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E00720-86E0-4841-BB56-9BFB38051D0E}"/>
              </a:ext>
            </a:extLst>
          </p:cNvPr>
          <p:cNvSpPr txBox="1"/>
          <p:nvPr/>
        </p:nvSpPr>
        <p:spPr>
          <a:xfrm>
            <a:off x="795790" y="5540449"/>
            <a:ext cx="478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Menu bar AFTER LOGIN</a:t>
            </a:r>
          </a:p>
          <a:p>
            <a:endParaRPr lang="en-US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5B2737DA-1A15-4962-AB96-9E291BAE5F84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52A4C56B-A7CC-443F-A8BD-B75DA4542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8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F8E7F0-824B-4EBA-8DB2-9C85FE3E2E35}"/>
              </a:ext>
            </a:extLst>
          </p:cNvPr>
          <p:cNvSpPr txBox="1"/>
          <p:nvPr/>
        </p:nvSpPr>
        <p:spPr>
          <a:xfrm>
            <a:off x="982574" y="944087"/>
            <a:ext cx="4554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passwordless</a:t>
            </a:r>
            <a:r>
              <a:rPr lang="en-US" dirty="0"/>
              <a:t>, check if wallet address is in </a:t>
            </a:r>
            <a:r>
              <a:rPr lang="en-US" dirty="0" err="1"/>
              <a:t>db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58EA15-0E61-43D2-BF63-033CBA73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183" y="4169649"/>
            <a:ext cx="3066670" cy="2553796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CE4AA5-0115-48C3-93BB-C8D49CB9A71E}"/>
              </a:ext>
            </a:extLst>
          </p:cNvPr>
          <p:cNvCxnSpPr/>
          <p:nvPr/>
        </p:nvCxnSpPr>
        <p:spPr>
          <a:xfrm>
            <a:off x="2613986" y="3869285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5E94DF-AC34-4448-B581-62CE0480A4EC}"/>
              </a:ext>
            </a:extLst>
          </p:cNvPr>
          <p:cNvCxnSpPr>
            <a:cxnSpLocks/>
          </p:cNvCxnSpPr>
          <p:nvPr/>
        </p:nvCxnSpPr>
        <p:spPr>
          <a:xfrm>
            <a:off x="4770228" y="5454835"/>
            <a:ext cx="766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3F5CCE-D0A8-414B-9447-26962C8A7D5F}"/>
              </a:ext>
            </a:extLst>
          </p:cNvPr>
          <p:cNvSpPr txBox="1"/>
          <p:nvPr/>
        </p:nvSpPr>
        <p:spPr>
          <a:xfrm>
            <a:off x="982574" y="1607107"/>
            <a:ext cx="4367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If not, popup saying “you can browse and use all features. However, to buy/sell and create, you must create </a:t>
            </a:r>
            <a:r>
              <a:rPr lang="en-US" dirty="0" err="1"/>
              <a:t>Metamask</a:t>
            </a:r>
            <a:r>
              <a:rPr lang="en-US" dirty="0"/>
              <a:t> account</a:t>
            </a:r>
          </a:p>
          <a:p>
            <a:endParaRPr lang="en-US" dirty="0"/>
          </a:p>
          <a:p>
            <a:r>
              <a:rPr lang="en-US" dirty="0"/>
              <a:t>Link to Download </a:t>
            </a:r>
            <a:r>
              <a:rPr lang="en-US" dirty="0" err="1"/>
              <a:t>Metamask</a:t>
            </a:r>
            <a:endParaRPr lang="en-US" dirty="0"/>
          </a:p>
          <a:p>
            <a:r>
              <a:rPr lang="en-US" dirty="0"/>
              <a:t>Message – Only chrome supported at this time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FF6024E-4D9F-4A7C-91BD-B5E5AA0C7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226" y="1071814"/>
            <a:ext cx="3745419" cy="27514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C26510-E24A-4211-A051-BF332EB66D5B}"/>
              </a:ext>
            </a:extLst>
          </p:cNvPr>
          <p:cNvSpPr txBox="1"/>
          <p:nvPr/>
        </p:nvSpPr>
        <p:spPr>
          <a:xfrm>
            <a:off x="8174007" y="1494252"/>
            <a:ext cx="170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this page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30F4B2-5E7D-28CF-6033-502FE6B293B8}"/>
              </a:ext>
            </a:extLst>
          </p:cNvPr>
          <p:cNvCxnSpPr/>
          <p:nvPr/>
        </p:nvCxnSpPr>
        <p:spPr>
          <a:xfrm>
            <a:off x="2613986" y="1414572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AB48D470-F516-887C-05B7-5CBDE121E0D7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96182-9B54-677B-928E-DE5F346D844F}"/>
              </a:ext>
            </a:extLst>
          </p:cNvPr>
          <p:cNvSpPr txBox="1"/>
          <p:nvPr/>
        </p:nvSpPr>
        <p:spPr>
          <a:xfrm>
            <a:off x="1194098" y="5193898"/>
            <a:ext cx="306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if logged into </a:t>
            </a:r>
            <a:r>
              <a:rPr lang="en-US" dirty="0" err="1"/>
              <a:t>Metamask</a:t>
            </a:r>
            <a:endParaRPr lang="en-US" dirty="0"/>
          </a:p>
        </p:txBody>
      </p:sp>
      <p:sp>
        <p:nvSpPr>
          <p:cNvPr id="29" name="Explosion: 8 Points 28">
            <a:extLst>
              <a:ext uri="{FF2B5EF4-FFF2-40B4-BE49-F238E27FC236}">
                <a16:creationId xmlns:a16="http://schemas.microsoft.com/office/drawing/2014/main" id="{09CCCE3E-A095-0FDD-D108-6CB629ABD1CA}"/>
              </a:ext>
            </a:extLst>
          </p:cNvPr>
          <p:cNvSpPr/>
          <p:nvPr/>
        </p:nvSpPr>
        <p:spPr>
          <a:xfrm>
            <a:off x="7218585" y="868821"/>
            <a:ext cx="3856133" cy="3612627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170776" y="1693277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 your NFT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561721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4313407" y="2645073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 Name*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982ED3-ACDA-2391-DFB4-6065E1C0D7B0}"/>
              </a:ext>
            </a:extLst>
          </p:cNvPr>
          <p:cNvSpPr txBox="1"/>
          <p:nvPr/>
        </p:nvSpPr>
        <p:spPr>
          <a:xfrm>
            <a:off x="9078020" y="33512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0/35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7CCB2E-A31D-F488-4151-339DBD6FF674}"/>
              </a:ext>
            </a:extLst>
          </p:cNvPr>
          <p:cNvSpPr txBox="1"/>
          <p:nvPr/>
        </p:nvSpPr>
        <p:spPr>
          <a:xfrm>
            <a:off x="4243511" y="3675506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Describe your NFT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50" name="Flowchart: Terminator 49">
            <a:extLst>
              <a:ext uri="{FF2B5EF4-FFF2-40B4-BE49-F238E27FC236}">
                <a16:creationId xmlns:a16="http://schemas.microsoft.com/office/drawing/2014/main" id="{C2B7FCD0-E570-E847-3657-44893797F1BC}"/>
              </a:ext>
            </a:extLst>
          </p:cNvPr>
          <p:cNvSpPr/>
          <p:nvPr/>
        </p:nvSpPr>
        <p:spPr>
          <a:xfrm>
            <a:off x="251442" y="18634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80C1DA-3450-456E-F604-9850F846FF08}"/>
              </a:ext>
            </a:extLst>
          </p:cNvPr>
          <p:cNvSpPr/>
          <p:nvPr/>
        </p:nvSpPr>
        <p:spPr>
          <a:xfrm>
            <a:off x="362574" y="1918190"/>
            <a:ext cx="1246526" cy="54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3825F9-6D86-E70A-5B61-61C1C17A0964}"/>
              </a:ext>
            </a:extLst>
          </p:cNvPr>
          <p:cNvSpPr txBox="1"/>
          <p:nvPr/>
        </p:nvSpPr>
        <p:spPr>
          <a:xfrm>
            <a:off x="355633" y="1863481"/>
            <a:ext cx="135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r>
              <a:rPr lang="en-US" sz="1200" dirty="0"/>
              <a:t>Gucci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ED8B8320-A630-1B79-E946-EBF826EF261E}"/>
              </a:ext>
            </a:extLst>
          </p:cNvPr>
          <p:cNvSpPr/>
          <p:nvPr/>
        </p:nvSpPr>
        <p:spPr>
          <a:xfrm rot="10800000">
            <a:off x="1437322" y="196468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F35FED-B0D7-DA58-7892-6303BA8D6940}"/>
              </a:ext>
            </a:extLst>
          </p:cNvPr>
          <p:cNvSpPr txBox="1"/>
          <p:nvPr/>
        </p:nvSpPr>
        <p:spPr>
          <a:xfrm>
            <a:off x="317517" y="161864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4D2BDCB-8732-0F9B-AB35-66A682B7AD74}"/>
              </a:ext>
            </a:extLst>
          </p:cNvPr>
          <p:cNvCxnSpPr>
            <a:cxnSpLocks/>
          </p:cNvCxnSpPr>
          <p:nvPr/>
        </p:nvCxnSpPr>
        <p:spPr>
          <a:xfrm>
            <a:off x="1034648" y="2399746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A305902-9F42-231A-84A5-89F8ECD7CC88}"/>
              </a:ext>
            </a:extLst>
          </p:cNvPr>
          <p:cNvSpPr txBox="1"/>
          <p:nvPr/>
        </p:nvSpPr>
        <p:spPr>
          <a:xfrm>
            <a:off x="1798423" y="1757580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brand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6FA1598-6D6F-4FDB-B0C0-9BC2B317BAAD}"/>
              </a:ext>
            </a:extLst>
          </p:cNvPr>
          <p:cNvCxnSpPr>
            <a:cxnSpLocks/>
          </p:cNvCxnSpPr>
          <p:nvPr/>
        </p:nvCxnSpPr>
        <p:spPr>
          <a:xfrm>
            <a:off x="2391726" y="2399746"/>
            <a:ext cx="297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B9B1696C-A059-B1A9-B646-7983AB33F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078" y="2081329"/>
            <a:ext cx="967765" cy="559045"/>
          </a:xfrm>
          <a:prstGeom prst="rect">
            <a:avLst/>
          </a:prstGeom>
        </p:spPr>
      </p:pic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530DCA22-8311-222F-FA23-6B7F33AE20D8}"/>
              </a:ext>
            </a:extLst>
          </p:cNvPr>
          <p:cNvSpPr/>
          <p:nvPr/>
        </p:nvSpPr>
        <p:spPr>
          <a:xfrm>
            <a:off x="255029" y="2829716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2705D79-8FCB-BED9-24A5-32E836FB7A44}"/>
              </a:ext>
            </a:extLst>
          </p:cNvPr>
          <p:cNvSpPr/>
          <p:nvPr/>
        </p:nvSpPr>
        <p:spPr>
          <a:xfrm>
            <a:off x="366160" y="2884425"/>
            <a:ext cx="1301695" cy="80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9121B3-B86C-024D-D5E4-D6FB83ED6EDF}"/>
              </a:ext>
            </a:extLst>
          </p:cNvPr>
          <p:cNvSpPr txBox="1"/>
          <p:nvPr/>
        </p:nvSpPr>
        <p:spPr>
          <a:xfrm>
            <a:off x="359220" y="2829716"/>
            <a:ext cx="99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  <a:p>
            <a:r>
              <a:rPr lang="en-US" sz="1200" dirty="0" err="1"/>
              <a:t>Dayjust</a:t>
            </a:r>
            <a:endParaRPr lang="en-US" sz="1200" dirty="0"/>
          </a:p>
          <a:p>
            <a:r>
              <a:rPr lang="en-US" sz="1200" dirty="0"/>
              <a:t>Diamonds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8E96118-4E1F-2252-3C46-4748E4BFBCF3}"/>
              </a:ext>
            </a:extLst>
          </p:cNvPr>
          <p:cNvSpPr/>
          <p:nvPr/>
        </p:nvSpPr>
        <p:spPr>
          <a:xfrm rot="10800000">
            <a:off x="1440909" y="2930917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093826-DCC8-C7BB-48EF-FF43CC6E6260}"/>
              </a:ext>
            </a:extLst>
          </p:cNvPr>
          <p:cNvSpPr txBox="1"/>
          <p:nvPr/>
        </p:nvSpPr>
        <p:spPr>
          <a:xfrm>
            <a:off x="311269" y="262870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19C532C-37C6-3F32-0739-F86954DD035C}"/>
              </a:ext>
            </a:extLst>
          </p:cNvPr>
          <p:cNvCxnSpPr>
            <a:cxnSpLocks/>
          </p:cNvCxnSpPr>
          <p:nvPr/>
        </p:nvCxnSpPr>
        <p:spPr>
          <a:xfrm>
            <a:off x="1107305" y="3507484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F7F96CC-A4A9-441B-C713-C4E7E53720B7}"/>
              </a:ext>
            </a:extLst>
          </p:cNvPr>
          <p:cNvSpPr txBox="1"/>
          <p:nvPr/>
        </p:nvSpPr>
        <p:spPr>
          <a:xfrm>
            <a:off x="1802010" y="2723815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collection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2EF2839-E521-26BF-7F2B-6F1189552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952" y="2954377"/>
            <a:ext cx="1001051" cy="55338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5CF86C9-6E4C-1D44-A5F5-4DD10EC6D76C}"/>
              </a:ext>
            </a:extLst>
          </p:cNvPr>
          <p:cNvSpPr txBox="1"/>
          <p:nvPr/>
        </p:nvSpPr>
        <p:spPr>
          <a:xfrm>
            <a:off x="4225099" y="5164723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847189-57C1-079C-E211-B864ED5DC7BA}"/>
              </a:ext>
            </a:extLst>
          </p:cNvPr>
          <p:cNvSpPr/>
          <p:nvPr/>
        </p:nvSpPr>
        <p:spPr>
          <a:xfrm>
            <a:off x="4225099" y="5524815"/>
            <a:ext cx="5282005" cy="576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C5B9AD-1639-62E7-674B-5CFBBA2FFBFB}"/>
              </a:ext>
            </a:extLst>
          </p:cNvPr>
          <p:cNvSpPr txBox="1"/>
          <p:nvPr/>
        </p:nvSpPr>
        <p:spPr>
          <a:xfrm>
            <a:off x="4338025" y="5608167"/>
            <a:ext cx="2412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Number of NFTs that should be minted</a:t>
            </a:r>
          </a:p>
          <a:p>
            <a:r>
              <a:rPr lang="en-US" sz="1100" dirty="0">
                <a:solidFill>
                  <a:schemeClr val="tx1"/>
                </a:solidFill>
              </a:rPr>
              <a:t>Must range from 1 to 10,000</a:t>
            </a:r>
            <a:endParaRPr lang="en-US" sz="1100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DB28FF8-842A-A384-416C-40AAC2D9F050}"/>
              </a:ext>
            </a:extLst>
          </p:cNvPr>
          <p:cNvSpPr/>
          <p:nvPr/>
        </p:nvSpPr>
        <p:spPr>
          <a:xfrm>
            <a:off x="6296103" y="6557846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A8E372F-CED9-50E2-6373-A8007472D54C}"/>
              </a:ext>
            </a:extLst>
          </p:cNvPr>
          <p:cNvSpPr/>
          <p:nvPr/>
        </p:nvSpPr>
        <p:spPr>
          <a:xfrm>
            <a:off x="7767426" y="6548881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9B4EE6-E438-48BB-F900-3EADE1292E6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817953E-CCA3-DF0E-A636-CA5FD2C8D257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E911C0-6CFB-5939-E184-8D4DD886C214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5117F2-94FF-11CF-C1FA-AAD158E46071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E350EA-8C69-74C8-F190-1D02298CBBA3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613CA5-B653-72CA-70E0-20449636936C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594EB57-CC79-7D34-9BA5-84E4381BA87E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1B288C-3259-4B21-6B90-463E49C25204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EEE62F7-929E-CDA1-540A-A2E5493419C1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1A829CE-3B9F-7230-01CC-936B729C1C2B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CA1C184-5609-49E0-B0E0-41D9C553C8EC}"/>
              </a:ext>
            </a:extLst>
          </p:cNvPr>
          <p:cNvSpPr/>
          <p:nvPr/>
        </p:nvSpPr>
        <p:spPr>
          <a:xfrm>
            <a:off x="4243511" y="4020788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2DC02B6-EF9B-4B98-BAD1-5CC65DE763AC}"/>
              </a:ext>
            </a:extLst>
          </p:cNvPr>
          <p:cNvSpPr txBox="1"/>
          <p:nvPr/>
        </p:nvSpPr>
        <p:spPr>
          <a:xfrm>
            <a:off x="4356437" y="4104140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57872B9-4301-48A3-8087-763AC404B098}"/>
              </a:ext>
            </a:extLst>
          </p:cNvPr>
          <p:cNvSpPr txBox="1"/>
          <p:nvPr/>
        </p:nvSpPr>
        <p:spPr>
          <a:xfrm>
            <a:off x="9121050" y="481030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0/35</a:t>
            </a:r>
          </a:p>
        </p:txBody>
      </p:sp>
    </p:spTree>
    <p:extLst>
      <p:ext uri="{BB962C8B-B14F-4D97-AF65-F5344CB8AC3E}">
        <p14:creationId xmlns:p14="http://schemas.microsoft.com/office/powerpoint/2010/main" val="39547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0BDA21-1AB7-EE8D-37A2-4A667FE2BAF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A1A4CB-F08B-67BD-6428-0F2A8D37294B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B18D28-1A41-54BF-C7B7-0720A2DD4352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D80F6F-3797-ED99-2133-48173C4BFF5E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29652-32F0-B0BD-9D26-3BBD2507600D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134D39-38D4-B0C2-5106-E95C5C99A16B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071637" y="1146870"/>
            <a:ext cx="823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Image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170776" y="2288479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NFT Image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600018"/>
            <a:ext cx="5357157" cy="851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5559754" y="2797100"/>
            <a:ext cx="2428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PNG, JPG, FIG, WEBP, MPR3, Max 200B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099223-5B4B-1F38-BE3C-39123E4E76C8}"/>
              </a:ext>
            </a:extLst>
          </p:cNvPr>
          <p:cNvSpPr/>
          <p:nvPr/>
        </p:nvSpPr>
        <p:spPr>
          <a:xfrm>
            <a:off x="6117973" y="3058710"/>
            <a:ext cx="1471323" cy="2830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Browse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3C34D0-BEB3-9193-5F97-F64FD8C3A88F}"/>
              </a:ext>
            </a:extLst>
          </p:cNvPr>
          <p:cNvSpPr txBox="1"/>
          <p:nvPr/>
        </p:nvSpPr>
        <p:spPr>
          <a:xfrm>
            <a:off x="4200481" y="1678856"/>
            <a:ext cx="10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Diamond NFT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CD3D37-ACC6-9F43-42CC-730B31EB0885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DF871F-C681-9864-7A94-C42153DBEB95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C7C374A-2AEF-3EB7-DA3C-870F3FDF7C94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F3D203-9641-F87F-9B14-2A3E461B6449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A29CB-E039-6F18-6A27-E71681BDE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1727" y="1940466"/>
            <a:ext cx="1829453" cy="206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6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0BDA21-1AB7-EE8D-37A2-4A667FE2BAF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A1A4CB-F08B-67BD-6428-0F2A8D37294B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B18D28-1A41-54BF-C7B7-0720A2DD4352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D80F6F-3797-ED99-2133-48173C4BFF5E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29652-32F0-B0BD-9D26-3BBD2507600D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134D39-38D4-B0C2-5106-E95C5C99A16B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90CEA8-7DF6-2936-A3DC-F362DE09C93A}"/>
              </a:ext>
            </a:extLst>
          </p:cNvPr>
          <p:cNvSpPr txBox="1"/>
          <p:nvPr/>
        </p:nvSpPr>
        <p:spPr>
          <a:xfrm>
            <a:off x="4101343" y="1211997"/>
            <a:ext cx="1739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Authentication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78FDCB-09C9-166E-0BA6-6D2111C2D0B4}"/>
              </a:ext>
            </a:extLst>
          </p:cNvPr>
          <p:cNvSpPr txBox="1"/>
          <p:nvPr/>
        </p:nvSpPr>
        <p:spPr>
          <a:xfrm>
            <a:off x="4071637" y="2713473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QR code (Optional) 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2B4B553-CA91-53B1-D81C-3C325BED152B}"/>
              </a:ext>
            </a:extLst>
          </p:cNvPr>
          <p:cNvSpPr/>
          <p:nvPr/>
        </p:nvSpPr>
        <p:spPr>
          <a:xfrm>
            <a:off x="4101343" y="2990831"/>
            <a:ext cx="5357157" cy="851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701E0D-3ADE-8D4F-0558-26C4D2E29992}"/>
              </a:ext>
            </a:extLst>
          </p:cNvPr>
          <p:cNvSpPr txBox="1"/>
          <p:nvPr/>
        </p:nvSpPr>
        <p:spPr>
          <a:xfrm>
            <a:off x="6136378" y="3102141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Scan an Image File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FDD88C-F2A7-5027-E0BC-5062CCFA8C4E}"/>
              </a:ext>
            </a:extLst>
          </p:cNvPr>
          <p:cNvSpPr/>
          <p:nvPr/>
        </p:nvSpPr>
        <p:spPr>
          <a:xfrm>
            <a:off x="5626949" y="3414134"/>
            <a:ext cx="2515388" cy="2786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Request Camera Permission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3C34D0-BEB3-9193-5F97-F64FD8C3A88F}"/>
              </a:ext>
            </a:extLst>
          </p:cNvPr>
          <p:cNvSpPr txBox="1"/>
          <p:nvPr/>
        </p:nvSpPr>
        <p:spPr>
          <a:xfrm>
            <a:off x="4200481" y="1678856"/>
            <a:ext cx="10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Diamond NFT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CD3D37-ACC6-9F43-42CC-730B31EB0885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DF871F-C681-9864-7A94-C42153DBEB95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0A836B1-F567-AABC-6943-57ACE697CC53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E0739B-E3D7-C80C-4E01-87C953AA7201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BCAEB-E7D1-B5B7-5769-08B1A2FD0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663" y="2259232"/>
            <a:ext cx="1835055" cy="20606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2C6BC0-3887-4CEB-9D42-30AE9B407378}"/>
              </a:ext>
            </a:extLst>
          </p:cNvPr>
          <p:cNvSpPr txBox="1"/>
          <p:nvPr/>
        </p:nvSpPr>
        <p:spPr>
          <a:xfrm>
            <a:off x="4326195" y="2259232"/>
            <a:ext cx="405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Should I add authentication. Link here to find out why it’s a good  idea.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34F0D80-E013-46E0-BBE2-55E17C4F3820}"/>
              </a:ext>
            </a:extLst>
          </p:cNvPr>
          <p:cNvSpPr/>
          <p:nvPr/>
        </p:nvSpPr>
        <p:spPr>
          <a:xfrm>
            <a:off x="4101343" y="4527130"/>
            <a:ext cx="2427276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QR Code 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F2572B-CD9E-438D-89B2-FD9A6D0A8627}"/>
              </a:ext>
            </a:extLst>
          </p:cNvPr>
          <p:cNvSpPr txBox="1"/>
          <p:nvPr/>
        </p:nvSpPr>
        <p:spPr>
          <a:xfrm>
            <a:off x="4101343" y="3997313"/>
            <a:ext cx="405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 a random QR code for me. So, I and others can quickly and easily authenticate this NFT.</a:t>
            </a:r>
          </a:p>
        </p:txBody>
      </p:sp>
    </p:spTree>
    <p:extLst>
      <p:ext uri="{BB962C8B-B14F-4D97-AF65-F5344CB8AC3E}">
        <p14:creationId xmlns:p14="http://schemas.microsoft.com/office/powerpoint/2010/main" val="357546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170776" y="169327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Price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Enter starting price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600019"/>
            <a:ext cx="5282005" cy="341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4313407" y="264507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0.05</a:t>
            </a:r>
            <a:endParaRPr lang="en-US" sz="1100" dirty="0"/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4F60D7F-7F4B-6B66-8A48-5F6DAC6E6EB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D782E5-306C-B977-C693-E8D661EE5E87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CF5677-A64E-17EE-E9DF-F7B8F8B47294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B4B322-9BF6-CA3B-DC3F-233041BFBC65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5BF78C-15B4-D690-BBA8-44C3C41D746E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BD7AFB-5122-1C5C-D938-5C49678B12A5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EEBC1AB-00E4-45B2-51D7-657C4880B18D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16E97F-D46D-CA4C-27CA-0E90133E4D0D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701F2C-8E81-BD89-3D08-96E4C8F61489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D5E940-7D82-7182-BCF2-E5DCFEDE0ADC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C1972B-6BAC-A9B9-B2E5-9C4595DD9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663" y="1983618"/>
            <a:ext cx="1835055" cy="20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4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90CEA8-7DF6-2936-A3DC-F362DE09C93A}"/>
              </a:ext>
            </a:extLst>
          </p:cNvPr>
          <p:cNvSpPr txBox="1"/>
          <p:nvPr/>
        </p:nvSpPr>
        <p:spPr>
          <a:xfrm>
            <a:off x="3947928" y="1726466"/>
            <a:ext cx="1121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Royalties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78FDCB-09C9-166E-0BA6-6D2111C2D0B4}"/>
              </a:ext>
            </a:extLst>
          </p:cNvPr>
          <p:cNvSpPr txBox="1"/>
          <p:nvPr/>
        </p:nvSpPr>
        <p:spPr>
          <a:xfrm>
            <a:off x="3977633" y="2191170"/>
            <a:ext cx="497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How much will each sale return to original minter</a:t>
            </a:r>
          </a:p>
          <a:p>
            <a:r>
              <a:rPr lang="en-US" sz="1200" dirty="0"/>
              <a:t>Always free for lazy minting. Click for a detailed explanation of Lazy minting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9A6C1F4-CD0D-1612-11B4-272482A88BFB}"/>
              </a:ext>
            </a:extLst>
          </p:cNvPr>
          <p:cNvSpPr/>
          <p:nvPr/>
        </p:nvSpPr>
        <p:spPr>
          <a:xfrm>
            <a:off x="3997429" y="3117373"/>
            <a:ext cx="5282005" cy="341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9D0FF1F-C522-2C20-77A7-2C1B44ED70F3}"/>
              </a:ext>
            </a:extLst>
          </p:cNvPr>
          <p:cNvSpPr txBox="1"/>
          <p:nvPr/>
        </p:nvSpPr>
        <p:spPr>
          <a:xfrm>
            <a:off x="4120056" y="3128200"/>
            <a:ext cx="1686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Suggested 3%. Max is 50%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4F60D7F-7F4B-6B66-8A48-5F6DAC6E6EB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D782E5-306C-B977-C693-E8D661EE5E87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CF5677-A64E-17EE-E9DF-F7B8F8B47294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B4B322-9BF6-CA3B-DC3F-233041BFBC65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5BF78C-15B4-D690-BBA8-44C3C41D746E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BD7AFB-5122-1C5C-D938-5C49678B12A5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EEBC1AB-00E4-45B2-51D7-657C4880B18D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16E97F-D46D-CA4C-27CA-0E90133E4D0D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701F2C-8E81-BD89-3D08-96E4C8F61489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D5E940-7D82-7182-BCF2-E5DCFEDE0ADC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8B1C90-402D-45B4-45FD-AC46EFF53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533" y="2041888"/>
            <a:ext cx="1835055" cy="20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5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</TotalTime>
  <Words>1454</Words>
  <Application>Microsoft Office PowerPoint</Application>
  <PresentationFormat>Widescreen</PresentationFormat>
  <Paragraphs>571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Neue Plak</vt:lpstr>
      <vt:lpstr>Office Theme</vt:lpstr>
      <vt:lpstr>NFT Token 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 Token gate</dc:title>
  <dc:creator>R</dc:creator>
  <cp:lastModifiedBy>r h</cp:lastModifiedBy>
  <cp:revision>29</cp:revision>
  <dcterms:created xsi:type="dcterms:W3CDTF">2022-05-15T21:21:20Z</dcterms:created>
  <dcterms:modified xsi:type="dcterms:W3CDTF">2022-05-23T02:56:38Z</dcterms:modified>
</cp:coreProperties>
</file>