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309" r:id="rId4"/>
    <p:sldId id="308" r:id="rId5"/>
    <p:sldId id="261" r:id="rId6"/>
    <p:sldId id="310" r:id="rId7"/>
    <p:sldId id="268" r:id="rId8"/>
    <p:sldId id="267" r:id="rId9"/>
    <p:sldId id="278" r:id="rId10"/>
    <p:sldId id="259" r:id="rId11"/>
    <p:sldId id="279" r:id="rId12"/>
    <p:sldId id="311" r:id="rId13"/>
    <p:sldId id="287" r:id="rId14"/>
    <p:sldId id="312" r:id="rId15"/>
    <p:sldId id="266" r:id="rId16"/>
    <p:sldId id="305" r:id="rId17"/>
    <p:sldId id="324" r:id="rId18"/>
    <p:sldId id="325" r:id="rId19"/>
    <p:sldId id="307" r:id="rId20"/>
    <p:sldId id="306" r:id="rId21"/>
    <p:sldId id="313" r:id="rId22"/>
    <p:sldId id="314" r:id="rId23"/>
    <p:sldId id="316" r:id="rId24"/>
    <p:sldId id="336" r:id="rId25"/>
    <p:sldId id="337" r:id="rId26"/>
    <p:sldId id="338" r:id="rId27"/>
    <p:sldId id="339" r:id="rId28"/>
    <p:sldId id="340" r:id="rId29"/>
    <p:sldId id="315" r:id="rId30"/>
    <p:sldId id="329" r:id="rId31"/>
    <p:sldId id="317" r:id="rId32"/>
    <p:sldId id="320" r:id="rId33"/>
    <p:sldId id="330" r:id="rId34"/>
    <p:sldId id="331" r:id="rId35"/>
    <p:sldId id="318" r:id="rId36"/>
    <p:sldId id="319" r:id="rId37"/>
    <p:sldId id="333" r:id="rId38"/>
    <p:sldId id="321" r:id="rId39"/>
    <p:sldId id="326" r:id="rId40"/>
    <p:sldId id="334" r:id="rId41"/>
    <p:sldId id="327" r:id="rId42"/>
    <p:sldId id="328" r:id="rId43"/>
    <p:sldId id="335" r:id="rId44"/>
    <p:sldId id="323" r:id="rId45"/>
    <p:sldId id="269" r:id="rId4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45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3100D-7A0A-4AFE-9EE5-4B1EE8ED5D52}" type="datetimeFigureOut">
              <a:rPr lang="pt-BR" smtClean="0"/>
              <a:t>16/12/2018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64DAD-1674-4263-97B3-0996B61DC5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699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4DAD-1674-4263-97B3-0996B61DC50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582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4DAD-1674-4263-97B3-0996B61DC50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013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4DAD-1674-4263-97B3-0996B61DC506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923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4DAD-1674-4263-97B3-0996B61DC506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327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4DAD-1674-4263-97B3-0996B61DC506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650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4DAD-1674-4263-97B3-0996B61DC506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957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4DAD-1674-4263-97B3-0996B61DC506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5700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4DAD-1674-4263-97B3-0996B61DC506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9353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4DAD-1674-4263-97B3-0996B61DC506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767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4DAD-1674-4263-97B3-0996B61DC506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6184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4DAD-1674-4263-97B3-0996B61DC506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516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4DAD-1674-4263-97B3-0996B61DC50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4930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4DAD-1674-4263-97B3-0996B61DC506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509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4DAD-1674-4263-97B3-0996B61DC506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70239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4DAD-1674-4263-97B3-0996B61DC506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5543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4DAD-1674-4263-97B3-0996B61DC506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0135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4DAD-1674-4263-97B3-0996B61DC506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8305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4DAD-1674-4263-97B3-0996B61DC506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5166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4DAD-1674-4263-97B3-0996B61DC506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9686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4DAD-1674-4263-97B3-0996B61DC506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1418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4DAD-1674-4263-97B3-0996B61DC506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4186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4DAD-1674-4263-97B3-0996B61DC506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82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4DAD-1674-4263-97B3-0996B61DC50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7222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4DAD-1674-4263-97B3-0996B61DC506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2496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4DAD-1674-4263-97B3-0996B61DC506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316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4DAD-1674-4263-97B3-0996B61DC506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3396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4DAD-1674-4263-97B3-0996B61DC506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6091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4DAD-1674-4263-97B3-0996B61DC506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6135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4DAD-1674-4263-97B3-0996B61DC506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5744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4DAD-1674-4263-97B3-0996B61DC506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0768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4DAD-1674-4263-97B3-0996B61DC506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2755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4DAD-1674-4263-97B3-0996B61DC506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8248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4DAD-1674-4263-97B3-0996B61DC506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883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4DAD-1674-4263-97B3-0996B61DC50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2312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4DAD-1674-4263-97B3-0996B61DC506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2387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4DAD-1674-4263-97B3-0996B61DC506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8780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4DAD-1674-4263-97B3-0996B61DC506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9279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4DAD-1674-4263-97B3-0996B61DC506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7128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4DAD-1674-4263-97B3-0996B61DC506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107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4DAD-1674-4263-97B3-0996B61DC50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514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4DAD-1674-4263-97B3-0996B61DC50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066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4DAD-1674-4263-97B3-0996B61DC50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0205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4DAD-1674-4263-97B3-0996B61DC50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870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4DAD-1674-4263-97B3-0996B61DC50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785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A729-2313-45A3-970E-FCF1A2F0B007}" type="datetimeFigureOut">
              <a:rPr lang="pt-BR" smtClean="0"/>
              <a:t>16/12/2018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E869E80-3045-4915-96FB-8B282EE97C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50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A729-2313-45A3-970E-FCF1A2F0B007}" type="datetimeFigureOut">
              <a:rPr lang="pt-BR" smtClean="0"/>
              <a:t>16/12/2018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9E80-3045-4915-96FB-8B282EE97C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58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A729-2313-45A3-970E-FCF1A2F0B007}" type="datetimeFigureOut">
              <a:rPr lang="pt-BR" smtClean="0"/>
              <a:t>16/12/2018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9E80-3045-4915-96FB-8B282EE97C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13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A729-2313-45A3-970E-FCF1A2F0B007}" type="datetimeFigureOut">
              <a:rPr lang="pt-BR" smtClean="0"/>
              <a:t>16/12/2018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9E80-3045-4915-96FB-8B282EE97C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9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7A1A729-2313-45A3-970E-FCF1A2F0B007}" type="datetimeFigureOut">
              <a:rPr lang="pt-BR" smtClean="0"/>
              <a:t>16/12/2018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E869E80-3045-4915-96FB-8B282EE97C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32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A729-2313-45A3-970E-FCF1A2F0B007}" type="datetimeFigureOut">
              <a:rPr lang="pt-BR" smtClean="0"/>
              <a:t>16/12/2018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9E80-3045-4915-96FB-8B282EE97C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74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A729-2313-45A3-970E-FCF1A2F0B007}" type="datetimeFigureOut">
              <a:rPr lang="pt-BR" smtClean="0"/>
              <a:t>16/12/2018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9E80-3045-4915-96FB-8B282EE97C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84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A729-2313-45A3-970E-FCF1A2F0B007}" type="datetimeFigureOut">
              <a:rPr lang="pt-BR" smtClean="0"/>
              <a:t>16/12/2018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9E80-3045-4915-96FB-8B282EE97C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17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A729-2313-45A3-970E-FCF1A2F0B007}" type="datetimeFigureOut">
              <a:rPr lang="pt-BR" smtClean="0"/>
              <a:t>16/12/2018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9E80-3045-4915-96FB-8B282EE97C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95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A729-2313-45A3-970E-FCF1A2F0B007}" type="datetimeFigureOut">
              <a:rPr lang="pt-BR" smtClean="0"/>
              <a:t>16/12/2018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9E80-3045-4915-96FB-8B282EE97C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90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A729-2313-45A3-970E-FCF1A2F0B007}" type="datetimeFigureOut">
              <a:rPr lang="pt-BR" smtClean="0"/>
              <a:t>16/12/2018</a:t>
            </a:fld>
            <a:endParaRPr lang="pt-B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9E80-3045-4915-96FB-8B282EE97C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78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7A1A729-2313-45A3-970E-FCF1A2F0B007}" type="datetimeFigureOut">
              <a:rPr lang="pt-BR" smtClean="0"/>
              <a:t>16/12/2018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E869E80-3045-4915-96FB-8B282EE97C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02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6298" y="1432223"/>
            <a:ext cx="10175358" cy="3035808"/>
          </a:xfrm>
        </p:spPr>
        <p:txBody>
          <a:bodyPr>
            <a:normAutofit/>
          </a:bodyPr>
          <a:lstStyle/>
          <a:p>
            <a:pPr algn="ctr"/>
            <a:r>
              <a:rPr lang="pt-BR" sz="4400" b="1" cap="none" dirty="0" smtClean="0"/>
              <a:t>BORDER MONITORING WITH WIRELESS SENSOR NETWORKS</a:t>
            </a:r>
            <a:endParaRPr lang="pt-BR" sz="4400" b="1" cap="non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90327"/>
            <a:ext cx="9144000" cy="1793515"/>
          </a:xfrm>
        </p:spPr>
        <p:txBody>
          <a:bodyPr>
            <a:normAutofit/>
          </a:bodyPr>
          <a:lstStyle/>
          <a:p>
            <a:r>
              <a:rPr lang="en-US" b="1" dirty="0"/>
              <a:t>ELE 402 - Special Topics in Automation Systems</a:t>
            </a:r>
          </a:p>
          <a:p>
            <a:r>
              <a:rPr lang="en-US" b="1" dirty="0" smtClean="0"/>
              <a:t>Student: Rafael </a:t>
            </a:r>
            <a:r>
              <a:rPr lang="en-US" b="1" dirty="0" err="1" smtClean="0"/>
              <a:t>Rihart</a:t>
            </a:r>
            <a:r>
              <a:rPr lang="en-US" b="1" dirty="0" smtClean="0"/>
              <a:t> Halmann</a:t>
            </a:r>
          </a:p>
          <a:p>
            <a:r>
              <a:rPr lang="en-US" b="1" dirty="0" smtClean="0"/>
              <a:t>Advisor: </a:t>
            </a:r>
            <a:r>
              <a:rPr lang="en-US" b="1" dirty="0" err="1" smtClean="0"/>
              <a:t>Cel</a:t>
            </a:r>
            <a:r>
              <a:rPr lang="en-US" b="1" dirty="0" smtClean="0"/>
              <a:t>. Jorge </a:t>
            </a:r>
            <a:r>
              <a:rPr lang="en-US" b="1" dirty="0" err="1" smtClean="0"/>
              <a:t>Stoccedo</a:t>
            </a:r>
            <a:endParaRPr lang="en-US" b="1" dirty="0" smtClean="0"/>
          </a:p>
          <a:p>
            <a:r>
              <a:rPr lang="en-US" b="1" dirty="0" smtClean="0"/>
              <a:t>Prof.: Edison Pignaton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070" y="6157"/>
            <a:ext cx="1647825" cy="12858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12" y="6157"/>
            <a:ext cx="939088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1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772357"/>
          </a:xfrm>
        </p:spPr>
        <p:txBody>
          <a:bodyPr>
            <a:normAutofit/>
          </a:bodyPr>
          <a:lstStyle/>
          <a:p>
            <a:pPr algn="ctr"/>
            <a:r>
              <a:rPr lang="pt-BR" sz="3200" b="1" cap="none" dirty="0" smtClean="0"/>
              <a:t>DETAILED DEFINITION OF THE PROPOSAL SOLUTION</a:t>
            </a:r>
            <a:endParaRPr lang="pt-BR" sz="3200" b="1" cap="none" dirty="0"/>
          </a:p>
        </p:txBody>
      </p:sp>
      <p:sp>
        <p:nvSpPr>
          <p:cNvPr id="7" name="CaixaDeTexto 6"/>
          <p:cNvSpPr txBox="1"/>
          <p:nvPr/>
        </p:nvSpPr>
        <p:spPr>
          <a:xfrm>
            <a:off x="1069848" y="763469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pt-BR" b="1" dirty="0" smtClean="0"/>
              <a:t>NETWORK SIMULATOR (NS-2)</a:t>
            </a:r>
            <a:endParaRPr lang="pt-BR" dirty="0" smtClean="0"/>
          </a:p>
        </p:txBody>
      </p:sp>
      <p:pic>
        <p:nvPicPr>
          <p:cNvPr id="8" name="Espaço Reservado para Conteúdo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898" y="1411525"/>
            <a:ext cx="3682303" cy="245080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898" y="4143549"/>
            <a:ext cx="4121605" cy="2329603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5557421" y="1393797"/>
            <a:ext cx="642743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 err="1" smtClean="0"/>
              <a:t>First</a:t>
            </a:r>
            <a:r>
              <a:rPr lang="pt-BR" dirty="0" smtClean="0"/>
              <a:t> </a:t>
            </a:r>
            <a:r>
              <a:rPr lang="pt-BR" dirty="0" err="1" smtClean="0"/>
              <a:t>version</a:t>
            </a:r>
            <a:r>
              <a:rPr lang="pt-BR" dirty="0" smtClean="0"/>
              <a:t> in 1989 </a:t>
            </a:r>
            <a:r>
              <a:rPr lang="pt-BR" dirty="0" err="1" smtClean="0"/>
              <a:t>based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Real Network Simulator;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 err="1" smtClean="0"/>
              <a:t>Developed</a:t>
            </a:r>
            <a:r>
              <a:rPr lang="pt-BR" dirty="0" smtClean="0"/>
              <a:t> </a:t>
            </a:r>
            <a:r>
              <a:rPr lang="pt-BR" dirty="0" err="1" smtClean="0"/>
              <a:t>by</a:t>
            </a:r>
            <a:r>
              <a:rPr lang="pt-BR" dirty="0" smtClean="0"/>
              <a:t> </a:t>
            </a:r>
            <a:r>
              <a:rPr lang="pt-BR" dirty="0" err="1" smtClean="0"/>
              <a:t>Berkley</a:t>
            </a:r>
            <a:r>
              <a:rPr lang="pt-BR" dirty="0" smtClean="0"/>
              <a:t> </a:t>
            </a:r>
            <a:r>
              <a:rPr lang="pt-BR" dirty="0" err="1" smtClean="0"/>
              <a:t>University</a:t>
            </a:r>
            <a:r>
              <a:rPr lang="pt-BR" dirty="0" smtClean="0"/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Open </a:t>
            </a:r>
            <a:r>
              <a:rPr lang="pt-BR" dirty="0" err="1" smtClean="0"/>
              <a:t>source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free</a:t>
            </a:r>
            <a:r>
              <a:rPr lang="pt-BR" dirty="0" smtClean="0"/>
              <a:t> for </a:t>
            </a:r>
            <a:r>
              <a:rPr lang="pt-BR" dirty="0" err="1" smtClean="0"/>
              <a:t>research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educational</a:t>
            </a:r>
            <a:r>
              <a:rPr lang="pt-BR" dirty="0" smtClean="0"/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 err="1"/>
              <a:t>D</a:t>
            </a:r>
            <a:r>
              <a:rPr lang="pt-BR" dirty="0" err="1" smtClean="0"/>
              <a:t>iscrete-event</a:t>
            </a:r>
            <a:r>
              <a:rPr lang="pt-BR" dirty="0" smtClean="0"/>
              <a:t> </a:t>
            </a:r>
            <a:r>
              <a:rPr lang="pt-BR" dirty="0"/>
              <a:t>network </a:t>
            </a:r>
            <a:r>
              <a:rPr lang="pt-BR" dirty="0" err="1"/>
              <a:t>simulator</a:t>
            </a:r>
            <a:endParaRPr lang="pt-BR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 err="1" smtClean="0"/>
              <a:t>Two</a:t>
            </a:r>
            <a:r>
              <a:rPr lang="pt-BR" dirty="0" smtClean="0"/>
              <a:t> </a:t>
            </a:r>
            <a:r>
              <a:rPr lang="pt-BR" dirty="0" err="1" smtClean="0"/>
              <a:t>languages</a:t>
            </a:r>
            <a:r>
              <a:rPr lang="pt-BR" dirty="0" smtClean="0"/>
              <a:t>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C++ for </a:t>
            </a:r>
            <a:r>
              <a:rPr lang="pt-BR" dirty="0" err="1" smtClean="0"/>
              <a:t>protocol</a:t>
            </a:r>
            <a:r>
              <a:rPr lang="pt-BR" dirty="0" smtClean="0"/>
              <a:t> </a:t>
            </a:r>
            <a:r>
              <a:rPr lang="pt-BR" dirty="0" err="1" smtClean="0"/>
              <a:t>implementation</a:t>
            </a:r>
            <a:r>
              <a:rPr lang="pt-BR" dirty="0" smtClean="0"/>
              <a:t>;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 err="1" smtClean="0"/>
              <a:t>Otcl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describe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configure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simulation</a:t>
            </a:r>
            <a:r>
              <a:rPr lang="pt-BR" dirty="0" smtClean="0"/>
              <a:t> </a:t>
            </a:r>
            <a:r>
              <a:rPr lang="pt-BR" dirty="0" err="1" smtClean="0"/>
              <a:t>environment</a:t>
            </a:r>
            <a:r>
              <a:rPr lang="pt-BR" dirty="0" smtClean="0"/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IP and non-IP based </a:t>
            </a:r>
            <a:r>
              <a:rPr lang="en-US" dirty="0" smtClean="0"/>
              <a:t>networks simulation;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Support for Wi-Fi</a:t>
            </a:r>
            <a:r>
              <a:rPr lang="en-US" dirty="0"/>
              <a:t>, WiMAX, or LTE for layers 1 and </a:t>
            </a:r>
            <a:r>
              <a:rPr lang="en-US" dirty="0" smtClean="0"/>
              <a:t>2 with a variety of static or dynamic routing protocols;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071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772357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600" b="1" cap="none" dirty="0"/>
              <a:t>DETAILED DEFINITION OF </a:t>
            </a:r>
            <a:r>
              <a:rPr lang="pt-BR" sz="3600" b="1" cap="none" dirty="0" smtClean="0"/>
              <a:t>THE PROPOSAL </a:t>
            </a:r>
            <a:r>
              <a:rPr lang="pt-BR" sz="3600" b="1" cap="none" dirty="0"/>
              <a:t>SOLUTION</a:t>
            </a:r>
            <a:endParaRPr lang="pt-BR" sz="36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1069848" y="763469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pt-BR" b="1" dirty="0" smtClean="0"/>
              <a:t>NS-2</a:t>
            </a:r>
            <a:r>
              <a:rPr lang="pt-BR" b="1" dirty="0"/>
              <a:t> </a:t>
            </a:r>
            <a:r>
              <a:rPr lang="pt-BR" b="1" dirty="0" smtClean="0"/>
              <a:t>ARCHITECTURE</a:t>
            </a:r>
            <a:endParaRPr lang="pt-BR" dirty="0" smtClean="0"/>
          </a:p>
        </p:txBody>
      </p:sp>
      <p:sp>
        <p:nvSpPr>
          <p:cNvPr id="10" name="CaixaDeTexto 9"/>
          <p:cNvSpPr txBox="1"/>
          <p:nvPr/>
        </p:nvSpPr>
        <p:spPr>
          <a:xfrm>
            <a:off x="5818909" y="1393797"/>
            <a:ext cx="61659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Phenomenon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Use a </a:t>
            </a:r>
            <a:r>
              <a:rPr lang="pt-BR" dirty="0" err="1" smtClean="0"/>
              <a:t>specific</a:t>
            </a:r>
            <a:r>
              <a:rPr lang="pt-BR" dirty="0" smtClean="0"/>
              <a:t> </a:t>
            </a:r>
            <a:r>
              <a:rPr lang="pt-BR" dirty="0" err="1" smtClean="0"/>
              <a:t>channel</a:t>
            </a:r>
            <a:r>
              <a:rPr lang="pt-BR" dirty="0" smtClean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Implements</a:t>
            </a:r>
            <a:r>
              <a:rPr lang="pt-BR" dirty="0" smtClean="0"/>
              <a:t> its </a:t>
            </a:r>
            <a:r>
              <a:rPr lang="pt-BR" dirty="0" err="1" smtClean="0"/>
              <a:t>own</a:t>
            </a:r>
            <a:r>
              <a:rPr lang="pt-BR" dirty="0" smtClean="0"/>
              <a:t> </a:t>
            </a:r>
            <a:r>
              <a:rPr lang="pt-BR" dirty="0" err="1" smtClean="0"/>
              <a:t>routing</a:t>
            </a:r>
            <a:r>
              <a:rPr lang="pt-BR" dirty="0" smtClean="0"/>
              <a:t> </a:t>
            </a:r>
            <a:r>
              <a:rPr lang="pt-BR" dirty="0" err="1" smtClean="0"/>
              <a:t>protocol</a:t>
            </a:r>
            <a:r>
              <a:rPr lang="pt-BR" dirty="0" smtClean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Four diferente </a:t>
            </a:r>
            <a:r>
              <a:rPr lang="pt-BR" dirty="0" err="1" smtClean="0"/>
              <a:t>types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phenomenon</a:t>
            </a:r>
            <a:endParaRPr lang="pt-B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CO – carbono </a:t>
            </a:r>
            <a:r>
              <a:rPr lang="pt-BR" dirty="0" err="1" smtClean="0"/>
              <a:t>monoxid</a:t>
            </a:r>
            <a:r>
              <a:rPr lang="pt-BR" dirty="0" smtClean="0"/>
              <a:t>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HEAVY GEO – heavy </a:t>
            </a:r>
            <a:r>
              <a:rPr lang="pt-BR" dirty="0" err="1" smtClean="0"/>
              <a:t>seismic</a:t>
            </a:r>
            <a:r>
              <a:rPr lang="pt-BR" dirty="0" smtClean="0"/>
              <a:t> </a:t>
            </a:r>
            <a:r>
              <a:rPr lang="pt-BR" dirty="0" err="1" smtClean="0"/>
              <a:t>activity</a:t>
            </a:r>
            <a:r>
              <a:rPr lang="pt-BR" dirty="0" smtClean="0"/>
              <a:t>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LIGHT GEO – light </a:t>
            </a:r>
            <a:r>
              <a:rPr lang="pt-BR" dirty="0" err="1" smtClean="0"/>
              <a:t>seismic</a:t>
            </a:r>
            <a:r>
              <a:rPr lang="pt-BR" dirty="0" smtClean="0"/>
              <a:t> </a:t>
            </a:r>
            <a:r>
              <a:rPr lang="pt-BR" dirty="0" err="1" smtClean="0"/>
              <a:t>activity</a:t>
            </a:r>
            <a:r>
              <a:rPr lang="pt-BR" dirty="0" smtClean="0"/>
              <a:t>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SOUND – </a:t>
            </a:r>
            <a:r>
              <a:rPr lang="pt-BR" dirty="0" err="1" smtClean="0"/>
              <a:t>audible</a:t>
            </a:r>
            <a:r>
              <a:rPr lang="pt-BR" dirty="0" smtClean="0"/>
              <a:t> </a:t>
            </a:r>
            <a:r>
              <a:rPr lang="pt-BR" dirty="0" err="1" smtClean="0"/>
              <a:t>sound</a:t>
            </a:r>
            <a:r>
              <a:rPr lang="pt-BR" dirty="0" smtClean="0"/>
              <a:t>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TEST_PHENOMENON – </a:t>
            </a:r>
            <a:r>
              <a:rPr lang="pt-BR" dirty="0" err="1" smtClean="0"/>
              <a:t>generic</a:t>
            </a:r>
            <a:r>
              <a:rPr lang="pt-BR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Steps</a:t>
            </a:r>
            <a:r>
              <a:rPr lang="pt-BR" dirty="0" smtClean="0"/>
              <a:t> for </a:t>
            </a:r>
            <a:r>
              <a:rPr lang="pt-BR" dirty="0" err="1" smtClean="0"/>
              <a:t>implementing</a:t>
            </a:r>
            <a:r>
              <a:rPr lang="pt-BR" dirty="0" smtClean="0"/>
              <a:t> a </a:t>
            </a:r>
            <a:r>
              <a:rPr lang="pt-BR" dirty="0" err="1" smtClean="0"/>
              <a:t>simulation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Step</a:t>
            </a:r>
            <a:r>
              <a:rPr lang="pt-BR" dirty="0" smtClean="0"/>
              <a:t> 1: Declare </a:t>
            </a:r>
            <a:r>
              <a:rPr lang="pt-BR" dirty="0" err="1" smtClean="0"/>
              <a:t>simulator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output file;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Step</a:t>
            </a:r>
            <a:r>
              <a:rPr lang="pt-BR" dirty="0" smtClean="0"/>
              <a:t> 2: Setting </a:t>
            </a:r>
            <a:r>
              <a:rPr lang="pt-BR" dirty="0"/>
              <a:t>n</a:t>
            </a:r>
            <a:r>
              <a:rPr lang="pt-BR" dirty="0" smtClean="0"/>
              <a:t>ode </a:t>
            </a:r>
            <a:r>
              <a:rPr lang="pt-BR" dirty="0" err="1" smtClean="0"/>
              <a:t>and</a:t>
            </a:r>
            <a:r>
              <a:rPr lang="pt-BR" dirty="0" smtClean="0"/>
              <a:t> Link;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Step</a:t>
            </a:r>
            <a:r>
              <a:rPr lang="pt-BR" dirty="0" smtClean="0"/>
              <a:t> 3: Setting </a:t>
            </a:r>
            <a:r>
              <a:rPr lang="pt-BR" dirty="0" err="1" smtClean="0"/>
              <a:t>agent</a:t>
            </a:r>
            <a:r>
              <a:rPr lang="pt-BR" dirty="0" smtClean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Step</a:t>
            </a:r>
            <a:r>
              <a:rPr lang="pt-BR" dirty="0" smtClean="0"/>
              <a:t> 4: Setting </a:t>
            </a:r>
            <a:r>
              <a:rPr lang="pt-BR" dirty="0" err="1"/>
              <a:t>a</a:t>
            </a:r>
            <a:r>
              <a:rPr lang="pt-BR" dirty="0" err="1" smtClean="0"/>
              <a:t>pplication</a:t>
            </a:r>
            <a:r>
              <a:rPr lang="pt-BR" dirty="0" smtClean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Step</a:t>
            </a:r>
            <a:r>
              <a:rPr lang="pt-BR" dirty="0" smtClean="0"/>
              <a:t> 5: Setting </a:t>
            </a:r>
            <a:r>
              <a:rPr lang="pt-BR" dirty="0" err="1"/>
              <a:t>s</a:t>
            </a:r>
            <a:r>
              <a:rPr lang="pt-BR" dirty="0" err="1" smtClean="0"/>
              <a:t>imulation</a:t>
            </a:r>
            <a:r>
              <a:rPr lang="pt-BR" dirty="0" smtClean="0"/>
              <a:t> time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schedulers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Step</a:t>
            </a:r>
            <a:r>
              <a:rPr lang="pt-BR" dirty="0" smtClean="0"/>
              <a:t> 6: Declare </a:t>
            </a:r>
            <a:r>
              <a:rPr lang="pt-BR" dirty="0" err="1" smtClean="0"/>
              <a:t>finish</a:t>
            </a:r>
            <a:r>
              <a:rPr lang="pt-BR" dirty="0" smtClean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1" y="1754241"/>
            <a:ext cx="5451190" cy="17217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06" y="4240117"/>
            <a:ext cx="5424415" cy="172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6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066799" y="1183257"/>
            <a:ext cx="10058400" cy="4050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3600" dirty="0" err="1" smtClean="0"/>
              <a:t>Metrics</a:t>
            </a:r>
            <a:endParaRPr lang="pt-BR" sz="3600" dirty="0" smtClean="0"/>
          </a:p>
          <a:p>
            <a:pPr marL="0" indent="0">
              <a:lnSpc>
                <a:spcPct val="150000"/>
              </a:lnSpc>
              <a:buNone/>
            </a:pP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380158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772357"/>
          </a:xfrm>
        </p:spPr>
        <p:txBody>
          <a:bodyPr>
            <a:normAutofit/>
          </a:bodyPr>
          <a:lstStyle/>
          <a:p>
            <a:pPr algn="ctr"/>
            <a:r>
              <a:rPr lang="pt-BR" sz="3600" b="1" cap="none" dirty="0" smtClean="0"/>
              <a:t>METRICS TO EVALUATE THE PROTOCOLS</a:t>
            </a:r>
            <a:endParaRPr lang="pt-BR" sz="36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692458" y="763469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pt-BR" b="1" dirty="0" smtClean="0"/>
              <a:t>NETWORK METRICS</a:t>
            </a:r>
            <a:endParaRPr lang="pt-BR" dirty="0" smtClean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654597"/>
              </p:ext>
            </p:extLst>
          </p:nvPr>
        </p:nvGraphicFramePr>
        <p:xfrm>
          <a:off x="1091951" y="1811058"/>
          <a:ext cx="9969626" cy="4687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84813"/>
                <a:gridCol w="4984813"/>
              </a:tblGrid>
              <a:tr h="23437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End-to-End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delay</a:t>
                      </a:r>
                      <a:endParaRPr lang="pt-BR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Packet</a:t>
                      </a:r>
                      <a:r>
                        <a:rPr lang="pt-BR" dirty="0" smtClean="0"/>
                        <a:t> delivery </a:t>
                      </a:r>
                      <a:r>
                        <a:rPr lang="pt-BR" dirty="0" err="1" smtClean="0"/>
                        <a:t>ration</a:t>
                      </a:r>
                      <a:r>
                        <a:rPr lang="pt-BR" dirty="0" smtClean="0"/>
                        <a:t> (PDR)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437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Throughput</a:t>
                      </a:r>
                      <a:endParaRPr lang="pt-BR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Energy </a:t>
                      </a:r>
                      <a:r>
                        <a:rPr lang="pt-BR" dirty="0" err="1" smtClean="0"/>
                        <a:t>consumption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055" y="2384556"/>
            <a:ext cx="2125045" cy="110891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586" y="4616529"/>
            <a:ext cx="1798839" cy="124274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3871" y="2384556"/>
            <a:ext cx="1553125" cy="125036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527" y="4733801"/>
            <a:ext cx="1587808" cy="112547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9047" y="5157941"/>
            <a:ext cx="1896678" cy="569404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091951" y="1059968"/>
            <a:ext cx="99696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pt-BR" dirty="0"/>
              <a:t>In </a:t>
            </a:r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quantitatively</a:t>
            </a:r>
            <a:r>
              <a:rPr lang="pt-BR" dirty="0"/>
              <a:t> compare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options</a:t>
            </a:r>
            <a:r>
              <a:rPr lang="pt-BR" dirty="0"/>
              <a:t>, four </a:t>
            </a:r>
            <a:r>
              <a:rPr lang="pt-BR" dirty="0" err="1"/>
              <a:t>metrics</a:t>
            </a:r>
            <a:r>
              <a:rPr lang="pt-BR" dirty="0"/>
              <a:t> </a:t>
            </a:r>
            <a:r>
              <a:rPr lang="pt-BR" dirty="0" err="1"/>
              <a:t>have</a:t>
            </a:r>
            <a:r>
              <a:rPr lang="pt-BR" dirty="0"/>
              <a:t> </a:t>
            </a:r>
            <a:r>
              <a:rPr lang="pt-BR" dirty="0" err="1"/>
              <a:t>been</a:t>
            </a:r>
            <a:r>
              <a:rPr lang="pt-BR" dirty="0"/>
              <a:t> </a:t>
            </a:r>
            <a:r>
              <a:rPr lang="pt-BR" dirty="0" err="1"/>
              <a:t>considered</a:t>
            </a:r>
            <a:r>
              <a:rPr lang="pt-BR" dirty="0"/>
              <a:t> </a:t>
            </a:r>
            <a:r>
              <a:rPr lang="pt-BR" dirty="0" err="1"/>
              <a:t>based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[1], [2] </a:t>
            </a:r>
            <a:r>
              <a:rPr lang="pt-BR" dirty="0" err="1"/>
              <a:t>and</a:t>
            </a:r>
            <a:r>
              <a:rPr lang="pt-BR" dirty="0"/>
              <a:t> [4]: </a:t>
            </a:r>
          </a:p>
        </p:txBody>
      </p:sp>
    </p:spTree>
    <p:extLst>
      <p:ext uri="{BB962C8B-B14F-4D97-AF65-F5344CB8AC3E}">
        <p14:creationId xmlns:p14="http://schemas.microsoft.com/office/powerpoint/2010/main" val="354931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066799" y="1183257"/>
            <a:ext cx="10058400" cy="4050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3600" dirty="0" err="1" smtClean="0"/>
              <a:t>Simulation</a:t>
            </a:r>
            <a:r>
              <a:rPr lang="pt-BR" sz="3600" dirty="0" smtClean="0"/>
              <a:t> setup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95763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77235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/>
              <a:t>Simulation</a:t>
            </a:r>
            <a:r>
              <a:rPr lang="pt-BR" sz="3600" b="1" dirty="0" smtClean="0"/>
              <a:t> setup</a:t>
            </a:r>
            <a:endParaRPr lang="pt-BR" sz="36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1069848" y="763460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/>
            </a:lvl1pPr>
          </a:lstStyle>
          <a:p>
            <a:r>
              <a:rPr lang="pt-BR" sz="2400" dirty="0" smtClean="0"/>
              <a:t>SIMULATION</a:t>
            </a:r>
            <a:endParaRPr lang="pt-BR" sz="2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069848" y="1225113"/>
            <a:ext cx="9956218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200" dirty="0" err="1" smtClean="0"/>
              <a:t>Rectangle</a:t>
            </a:r>
            <a:r>
              <a:rPr lang="pt-BR" sz="2200" dirty="0" smtClean="0"/>
              <a:t> sensor </a:t>
            </a:r>
            <a:r>
              <a:rPr lang="pt-BR" sz="2200" dirty="0" err="1" smtClean="0"/>
              <a:t>area</a:t>
            </a:r>
            <a:r>
              <a:rPr lang="pt-BR" sz="2200" dirty="0" smtClean="0"/>
              <a:t> (10 km x 500 m);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200" dirty="0" err="1" smtClean="0"/>
              <a:t>Deterministic</a:t>
            </a:r>
            <a:r>
              <a:rPr lang="pt-BR" sz="2200" dirty="0" smtClean="0"/>
              <a:t> </a:t>
            </a:r>
            <a:r>
              <a:rPr lang="pt-BR" sz="2200" dirty="0" err="1" smtClean="0"/>
              <a:t>and</a:t>
            </a:r>
            <a:r>
              <a:rPr lang="pt-BR" sz="2200" dirty="0" smtClean="0"/>
              <a:t> </a:t>
            </a:r>
            <a:r>
              <a:rPr lang="pt-BR" sz="2200" dirty="0" err="1" smtClean="0"/>
              <a:t>random</a:t>
            </a:r>
            <a:r>
              <a:rPr lang="pt-BR" sz="2200" dirty="0" smtClean="0"/>
              <a:t> sensor </a:t>
            </a:r>
            <a:r>
              <a:rPr lang="pt-BR" sz="2200" dirty="0" err="1" smtClean="0"/>
              <a:t>deployment</a:t>
            </a:r>
            <a:r>
              <a:rPr lang="pt-BR" sz="2200" dirty="0" smtClean="0"/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200" dirty="0" err="1" smtClean="0"/>
              <a:t>Protocols</a:t>
            </a:r>
            <a:r>
              <a:rPr lang="pt-BR" sz="2200" dirty="0" smtClean="0"/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200" dirty="0" err="1" smtClean="0"/>
              <a:t>Static</a:t>
            </a:r>
            <a:r>
              <a:rPr lang="pt-BR" sz="2200" dirty="0" smtClean="0"/>
              <a:t> </a:t>
            </a:r>
            <a:r>
              <a:rPr lang="pt-BR" sz="2200" dirty="0" err="1" smtClean="0"/>
              <a:t>and</a:t>
            </a:r>
            <a:r>
              <a:rPr lang="pt-BR" sz="2200" dirty="0" smtClean="0"/>
              <a:t> mobile </a:t>
            </a:r>
            <a:r>
              <a:rPr lang="pt-BR" sz="2200" dirty="0" err="1" smtClean="0"/>
              <a:t>sink</a:t>
            </a:r>
            <a:r>
              <a:rPr lang="pt-BR" sz="2200" dirty="0" smtClean="0"/>
              <a:t>;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200" dirty="0" err="1" smtClean="0"/>
              <a:t>On-demand</a:t>
            </a:r>
            <a:r>
              <a:rPr lang="pt-BR" sz="2200" dirty="0" smtClean="0"/>
              <a:t> </a:t>
            </a:r>
            <a:r>
              <a:rPr lang="pt-BR" sz="2200" dirty="0" err="1" smtClean="0"/>
              <a:t>and</a:t>
            </a:r>
            <a:r>
              <a:rPr lang="pt-BR" sz="2200" dirty="0" smtClean="0"/>
              <a:t> </a:t>
            </a:r>
            <a:r>
              <a:rPr lang="pt-BR" sz="2200" dirty="0" err="1" smtClean="0"/>
              <a:t>proactive</a:t>
            </a:r>
            <a:r>
              <a:rPr lang="pt-BR" sz="2200" dirty="0" smtClean="0"/>
              <a:t>;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200" dirty="0" smtClean="0"/>
              <a:t>DSR – </a:t>
            </a:r>
            <a:r>
              <a:rPr lang="pt-BR" sz="2200" dirty="0" err="1" smtClean="0"/>
              <a:t>Dinamic</a:t>
            </a:r>
            <a:r>
              <a:rPr lang="pt-BR" sz="2200" dirty="0" smtClean="0"/>
              <a:t> </a:t>
            </a:r>
            <a:r>
              <a:rPr lang="pt-BR" sz="2200" dirty="0" err="1" smtClean="0"/>
              <a:t>Source</a:t>
            </a:r>
            <a:r>
              <a:rPr lang="pt-BR" sz="2200" dirty="0" smtClean="0"/>
              <a:t> </a:t>
            </a:r>
            <a:r>
              <a:rPr lang="pt-BR" sz="2200" dirty="0" err="1" smtClean="0"/>
              <a:t>Routing</a:t>
            </a:r>
            <a:r>
              <a:rPr lang="pt-BR" sz="2200" dirty="0" smtClean="0"/>
              <a:t>;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200" dirty="0" smtClean="0"/>
              <a:t>DSDV – </a:t>
            </a:r>
            <a:r>
              <a:rPr lang="pt-BR" sz="2200" dirty="0" err="1" smtClean="0"/>
              <a:t>Destination</a:t>
            </a:r>
            <a:r>
              <a:rPr lang="pt-BR" sz="2200" dirty="0" smtClean="0"/>
              <a:t> </a:t>
            </a:r>
            <a:r>
              <a:rPr lang="pt-BR" sz="2200" dirty="0" err="1" smtClean="0"/>
              <a:t>Sequence</a:t>
            </a:r>
            <a:r>
              <a:rPr lang="pt-BR" sz="2200" dirty="0" smtClean="0"/>
              <a:t> </a:t>
            </a:r>
            <a:r>
              <a:rPr lang="pt-BR" sz="2200" dirty="0" err="1" smtClean="0"/>
              <a:t>Distance</a:t>
            </a:r>
            <a:r>
              <a:rPr lang="pt-BR" sz="2200" dirty="0" smtClean="0"/>
              <a:t> Vector;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200" dirty="0" smtClean="0"/>
              <a:t>AODV – </a:t>
            </a:r>
            <a:r>
              <a:rPr lang="pt-BR" sz="2200" dirty="0" err="1" smtClean="0"/>
              <a:t>Ad-hoc</a:t>
            </a:r>
            <a:r>
              <a:rPr lang="pt-BR" sz="2200" dirty="0" smtClean="0"/>
              <a:t> </a:t>
            </a:r>
            <a:r>
              <a:rPr lang="pt-BR" sz="2200" dirty="0" err="1" smtClean="0"/>
              <a:t>On</a:t>
            </a:r>
            <a:r>
              <a:rPr lang="pt-BR" sz="2200" dirty="0" smtClean="0"/>
              <a:t> </a:t>
            </a:r>
            <a:r>
              <a:rPr lang="pt-BR" sz="2200" dirty="0" err="1" smtClean="0"/>
              <a:t>Demand</a:t>
            </a:r>
            <a:r>
              <a:rPr lang="pt-BR" sz="2200" dirty="0" smtClean="0"/>
              <a:t> </a:t>
            </a:r>
            <a:r>
              <a:rPr lang="pt-BR" sz="2200" dirty="0" err="1" smtClean="0"/>
              <a:t>Routing</a:t>
            </a:r>
            <a:r>
              <a:rPr lang="pt-BR" sz="2200" dirty="0" smtClean="0"/>
              <a:t> </a:t>
            </a:r>
            <a:r>
              <a:rPr lang="pt-BR" sz="2200" dirty="0" err="1" smtClean="0"/>
              <a:t>Protocol</a:t>
            </a:r>
            <a:r>
              <a:rPr lang="pt-BR" sz="2200" dirty="0" smtClean="0"/>
              <a:t>;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200" dirty="0" smtClean="0"/>
              <a:t>TORA – </a:t>
            </a:r>
            <a:r>
              <a:rPr lang="pt-BR" sz="2200" dirty="0" err="1" smtClean="0"/>
              <a:t>Temporarlly</a:t>
            </a:r>
            <a:r>
              <a:rPr lang="pt-BR" sz="2200" dirty="0" smtClean="0"/>
              <a:t> </a:t>
            </a:r>
            <a:r>
              <a:rPr lang="pt-BR" sz="2200" dirty="0" err="1" smtClean="0"/>
              <a:t>Ordered</a:t>
            </a:r>
            <a:r>
              <a:rPr lang="pt-BR" sz="2200" dirty="0" smtClean="0"/>
              <a:t> </a:t>
            </a:r>
            <a:r>
              <a:rPr lang="pt-BR" sz="2200" dirty="0" err="1" smtClean="0"/>
              <a:t>Routing</a:t>
            </a:r>
            <a:r>
              <a:rPr lang="pt-BR" sz="2200" dirty="0" smtClean="0"/>
              <a:t> </a:t>
            </a:r>
            <a:r>
              <a:rPr lang="pt-BR" sz="2200" dirty="0" err="1" smtClean="0"/>
              <a:t>Algorithm</a:t>
            </a:r>
            <a:r>
              <a:rPr lang="pt-BR" sz="2200" dirty="0" smtClean="0"/>
              <a:t> (</a:t>
            </a:r>
            <a:r>
              <a:rPr lang="pt-BR" sz="2200" dirty="0" err="1" smtClean="0"/>
              <a:t>did</a:t>
            </a:r>
            <a:r>
              <a:rPr lang="pt-BR" sz="2200" dirty="0" smtClean="0"/>
              <a:t> </a:t>
            </a:r>
            <a:r>
              <a:rPr lang="pt-BR" sz="2200" dirty="0" err="1" smtClean="0"/>
              <a:t>not</a:t>
            </a:r>
            <a:r>
              <a:rPr lang="pt-BR" sz="2200" dirty="0" smtClean="0"/>
              <a:t> </a:t>
            </a:r>
            <a:r>
              <a:rPr lang="pt-BR" sz="2200" dirty="0" err="1" smtClean="0"/>
              <a:t>work</a:t>
            </a:r>
            <a:r>
              <a:rPr lang="pt-BR" sz="2200" dirty="0" smtClean="0"/>
              <a:t> in NS-2.26 </a:t>
            </a:r>
            <a:r>
              <a:rPr lang="pt-BR" sz="2200" dirty="0" err="1" smtClean="0"/>
              <a:t>until</a:t>
            </a:r>
            <a:r>
              <a:rPr lang="pt-BR" sz="2200" dirty="0" smtClean="0"/>
              <a:t> </a:t>
            </a:r>
            <a:r>
              <a:rPr lang="pt-BR" sz="2200" dirty="0" err="1" smtClean="0"/>
              <a:t>now</a:t>
            </a:r>
            <a:r>
              <a:rPr lang="pt-BR" sz="2200" dirty="0" smtClean="0"/>
              <a:t>);</a:t>
            </a:r>
            <a:endParaRPr lang="pt-BR" sz="22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200" dirty="0" err="1" smtClean="0"/>
              <a:t>Population</a:t>
            </a:r>
            <a:r>
              <a:rPr lang="pt-BR" sz="2200" dirty="0" smtClean="0"/>
              <a:t> </a:t>
            </a:r>
            <a:r>
              <a:rPr lang="pt-BR" sz="2200" dirty="0" err="1" smtClean="0"/>
              <a:t>criterion</a:t>
            </a:r>
            <a:r>
              <a:rPr lang="pt-BR" sz="2200" dirty="0" smtClean="0"/>
              <a:t> – node </a:t>
            </a:r>
            <a:r>
              <a:rPr lang="pt-BR" sz="2200" dirty="0" err="1" smtClean="0"/>
              <a:t>density</a:t>
            </a:r>
            <a:r>
              <a:rPr lang="pt-BR" sz="2200" dirty="0" smtClean="0"/>
              <a:t>;</a:t>
            </a:r>
            <a:endParaRPr lang="pt-BR" sz="22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670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77235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smtClean="0"/>
              <a:t>SIMULATION SETUP</a:t>
            </a:r>
            <a:endParaRPr lang="pt-BR" sz="36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692458" y="852147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smtClean="0"/>
              <a:t>CALCULATION OF THE NODE DENSITY [1][7]</a:t>
            </a:r>
            <a:endParaRPr lang="pt-BR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852255" y="1318857"/>
            <a:ext cx="9461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Strong </a:t>
            </a:r>
            <a:r>
              <a:rPr lang="pt-BR" sz="1600" dirty="0" err="1" smtClean="0"/>
              <a:t>Barrier</a:t>
            </a:r>
            <a:r>
              <a:rPr lang="pt-BR" sz="1600" dirty="0" smtClean="0"/>
              <a:t> </a:t>
            </a:r>
            <a:r>
              <a:rPr lang="pt-BR" sz="1600" dirty="0" err="1" smtClean="0"/>
              <a:t>Coverage</a:t>
            </a:r>
            <a:endParaRPr lang="pt-BR" sz="16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t="3142"/>
          <a:stretch/>
        </p:blipFill>
        <p:spPr>
          <a:xfrm>
            <a:off x="3141028" y="1679173"/>
            <a:ext cx="4561245" cy="223662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852255" y="3892198"/>
            <a:ext cx="9461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err="1" smtClean="0"/>
              <a:t>Weak</a:t>
            </a:r>
            <a:r>
              <a:rPr lang="pt-BR" sz="1600" dirty="0" smtClean="0"/>
              <a:t> </a:t>
            </a:r>
            <a:r>
              <a:rPr lang="pt-BR" sz="1600" dirty="0" err="1" smtClean="0"/>
              <a:t>Barrier</a:t>
            </a:r>
            <a:r>
              <a:rPr lang="pt-BR" sz="1600" dirty="0" smtClean="0"/>
              <a:t> </a:t>
            </a:r>
            <a:r>
              <a:rPr lang="pt-BR" sz="1600" dirty="0" err="1" smtClean="0"/>
              <a:t>Coverage</a:t>
            </a:r>
            <a:r>
              <a:rPr lang="pt-BR" sz="1600" dirty="0" smtClean="0"/>
              <a:t> / </a:t>
            </a:r>
            <a:r>
              <a:rPr lang="pt-BR" sz="1600" dirty="0" err="1" smtClean="0"/>
              <a:t>Orthogonal</a:t>
            </a:r>
            <a:r>
              <a:rPr lang="pt-BR" sz="1600" dirty="0" smtClean="0"/>
              <a:t> </a:t>
            </a:r>
            <a:r>
              <a:rPr lang="pt-BR" sz="1600" dirty="0" err="1"/>
              <a:t>D</a:t>
            </a:r>
            <a:r>
              <a:rPr lang="pt-BR" sz="1600" dirty="0" err="1" smtClean="0"/>
              <a:t>etection</a:t>
            </a:r>
            <a:endParaRPr lang="pt-BR" sz="1600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1028" y="4373405"/>
            <a:ext cx="4418674" cy="23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77235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smtClean="0"/>
              <a:t>SIMULATION SETUP</a:t>
            </a:r>
            <a:endParaRPr lang="pt-BR" sz="36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692458" y="852147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smtClean="0"/>
              <a:t>CALCULATION OF THE NODE DENSITY</a:t>
            </a:r>
            <a:endParaRPr lang="pt-BR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852255" y="1318857"/>
            <a:ext cx="9461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err="1" smtClean="0"/>
              <a:t>DetQM</a:t>
            </a:r>
            <a:r>
              <a:rPr lang="pt-BR" sz="1600" dirty="0" smtClean="0"/>
              <a:t> [7]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201" y="1754789"/>
            <a:ext cx="6626328" cy="417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4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77235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smtClean="0"/>
              <a:t>SIMULATION SETUP</a:t>
            </a:r>
            <a:endParaRPr lang="pt-BR" sz="36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692458" y="852147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smtClean="0"/>
              <a:t>CALCULATION OF THE NODE DENSITY</a:t>
            </a:r>
            <a:endParaRPr lang="pt-BR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852255" y="1318857"/>
            <a:ext cx="94613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1600" dirty="0"/>
              <a:t>[1] M. </a:t>
            </a:r>
            <a:r>
              <a:rPr lang="pt-BR" sz="1600" dirty="0" err="1"/>
              <a:t>Hammoudeh</a:t>
            </a:r>
            <a:r>
              <a:rPr lang="pt-BR" sz="1600" dirty="0"/>
              <a:t> </a:t>
            </a:r>
            <a:r>
              <a:rPr lang="pt-BR" sz="1600" i="1" dirty="0"/>
              <a:t>et al</a:t>
            </a:r>
            <a:r>
              <a:rPr lang="pt-BR" sz="1600" dirty="0"/>
              <a:t>., </a:t>
            </a:r>
            <a:r>
              <a:rPr lang="pt-BR" sz="1600" b="1" i="1" dirty="0"/>
              <a:t>“A Wireless Sensor Network </a:t>
            </a:r>
            <a:r>
              <a:rPr lang="pt-BR" sz="1600" b="1" i="1" dirty="0" err="1"/>
              <a:t>Border</a:t>
            </a:r>
            <a:r>
              <a:rPr lang="pt-BR" sz="1600" b="1" i="1" dirty="0"/>
              <a:t> </a:t>
            </a:r>
            <a:r>
              <a:rPr lang="pt-BR" sz="1600" b="1" i="1" dirty="0" err="1"/>
              <a:t>Monitoring</a:t>
            </a:r>
            <a:r>
              <a:rPr lang="pt-BR" sz="1600" b="1" i="1" dirty="0"/>
              <a:t> System: Deployment </a:t>
            </a:r>
            <a:r>
              <a:rPr lang="pt-BR" sz="1600" b="1" i="1" dirty="0" err="1"/>
              <a:t>Issues</a:t>
            </a:r>
            <a:r>
              <a:rPr lang="pt-BR" sz="1600" b="1" i="1" dirty="0"/>
              <a:t> </a:t>
            </a:r>
            <a:r>
              <a:rPr lang="pt-BR" sz="1600" b="1" i="1" dirty="0" err="1"/>
              <a:t>and</a:t>
            </a:r>
            <a:r>
              <a:rPr lang="pt-BR" sz="1600" b="1" i="1" dirty="0"/>
              <a:t> </a:t>
            </a:r>
            <a:r>
              <a:rPr lang="pt-BR" sz="1600" b="1" i="1" dirty="0" err="1"/>
              <a:t>Routing</a:t>
            </a:r>
            <a:r>
              <a:rPr lang="pt-BR" sz="1600" b="1" i="1" dirty="0"/>
              <a:t> </a:t>
            </a:r>
            <a:r>
              <a:rPr lang="pt-BR" sz="1600" b="1" i="1" dirty="0" err="1"/>
              <a:t>Protocols</a:t>
            </a:r>
            <a:r>
              <a:rPr lang="pt-BR" sz="1600" b="1" i="1" dirty="0"/>
              <a:t>”</a:t>
            </a:r>
            <a:r>
              <a:rPr lang="pt-BR" sz="1600" dirty="0"/>
              <a:t>,  in </a:t>
            </a:r>
            <a:r>
              <a:rPr lang="pt-BR" sz="1600" i="1" dirty="0"/>
              <a:t>IEEE </a:t>
            </a:r>
            <a:r>
              <a:rPr lang="pt-BR" sz="1600" i="1" dirty="0" err="1"/>
              <a:t>Sensors</a:t>
            </a:r>
            <a:r>
              <a:rPr lang="pt-BR" sz="1600" i="1" dirty="0"/>
              <a:t> </a:t>
            </a:r>
            <a:r>
              <a:rPr lang="pt-BR" sz="1600" i="1" dirty="0" err="1"/>
              <a:t>Journal</a:t>
            </a:r>
            <a:r>
              <a:rPr lang="pt-BR" sz="1600" dirty="0"/>
              <a:t>, vol. 17, no. 8, pp. 2572-2582, 15 April15, 2017. </a:t>
            </a:r>
            <a:r>
              <a:rPr lang="pt-BR" sz="1600" dirty="0" err="1"/>
              <a:t>doi</a:t>
            </a:r>
            <a:r>
              <a:rPr lang="pt-BR" sz="1600" dirty="0"/>
              <a:t>: 10.1109/JSEN.2017.2672501</a:t>
            </a:r>
          </a:p>
          <a:p>
            <a:pPr lvl="1"/>
            <a:r>
              <a:rPr lang="pt-BR" sz="1600" dirty="0" smtClean="0"/>
              <a:t>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t="3736" b="3880"/>
          <a:stretch/>
        </p:blipFill>
        <p:spPr>
          <a:xfrm>
            <a:off x="1279947" y="2616069"/>
            <a:ext cx="8883422" cy="341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8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77235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/>
              <a:t>Simulation</a:t>
            </a:r>
            <a:r>
              <a:rPr lang="pt-BR" sz="3600" b="1" dirty="0" smtClean="0"/>
              <a:t> setup</a:t>
            </a:r>
            <a:endParaRPr lang="pt-BR" sz="36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692458" y="852147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smtClean="0"/>
              <a:t>CALCULATION OF THE NODE DENSITY [1] [8]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852255" y="1318857"/>
                <a:ext cx="9461325" cy="3337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Radio Communication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Probability that a node can communicate with at least one other node is derived from Poisson Distribution</a:t>
                </a:r>
              </a:p>
              <a:p>
                <a:pPr lvl="2"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𝑟𝑎𝑑𝑖𝑜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𝜌𝜋</m:t>
                            </m:r>
                            <m:sSubSup>
                              <m:sSubSup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pt-B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𝑟𝑎𝑑𝑖𝑜</m:t>
                                </m:r>
                              </m:sub>
                              <m:sup>
                                <m:r>
                                  <a:rPr lang="pt-B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6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Ʇ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𝑠𝑒𝑛𝑠𝑜𝑟</m:t>
                            </m:r>
                          </m:sub>
                        </m:sSub>
                      </m:sup>
                    </m:sSup>
                  </m:oMath>
                </a14:m>
                <a:endParaRPr lang="en-US" sz="1600" dirty="0" smtClean="0"/>
              </a:p>
              <a:p>
                <a:pPr lvl="2"/>
                <a:endParaRPr lang="en-US" sz="1600" dirty="0" smtClean="0"/>
              </a:p>
              <a:p>
                <a:pPr lvl="1"/>
                <a:r>
                  <a:rPr lang="el-GR" sz="1600" dirty="0"/>
                  <a:t>ρ</a:t>
                </a:r>
                <a:r>
                  <a:rPr lang="pt-BR" sz="1600" dirty="0"/>
                  <a:t> </a:t>
                </a:r>
                <a:r>
                  <a:rPr lang="pt-BR" sz="1600" dirty="0" err="1"/>
                  <a:t>is</a:t>
                </a:r>
                <a:r>
                  <a:rPr lang="pt-BR" sz="1600" dirty="0"/>
                  <a:t> </a:t>
                </a:r>
                <a:r>
                  <a:rPr lang="pt-BR" sz="1600" dirty="0" err="1"/>
                  <a:t>the</a:t>
                </a:r>
                <a:r>
                  <a:rPr lang="pt-BR" sz="1600" dirty="0"/>
                  <a:t> node linear </a:t>
                </a:r>
                <a:r>
                  <a:rPr lang="pt-BR" sz="1600" dirty="0" err="1"/>
                  <a:t>density</a:t>
                </a:r>
                <a:r>
                  <a:rPr lang="pt-BR" sz="1600" dirty="0"/>
                  <a:t> in nodes per meter</a:t>
                </a:r>
              </a:p>
              <a:p>
                <a:pPr lvl="1"/>
                <a:r>
                  <a:rPr lang="pt-BR" sz="1600" dirty="0" err="1"/>
                  <a:t>R</a:t>
                </a:r>
                <a:r>
                  <a:rPr lang="pt-BR" sz="1600" baseline="-25000" dirty="0" err="1"/>
                  <a:t>radio</a:t>
                </a:r>
                <a:r>
                  <a:rPr lang="pt-BR" sz="1600" dirty="0"/>
                  <a:t> </a:t>
                </a:r>
                <a:r>
                  <a:rPr lang="pt-BR" sz="1600" dirty="0" err="1"/>
                  <a:t>is</a:t>
                </a:r>
                <a:r>
                  <a:rPr lang="pt-BR" sz="1600" dirty="0"/>
                  <a:t> </a:t>
                </a:r>
                <a:r>
                  <a:rPr lang="pt-BR" sz="1600" dirty="0" err="1"/>
                  <a:t>the</a:t>
                </a:r>
                <a:r>
                  <a:rPr lang="pt-BR" sz="1600" dirty="0"/>
                  <a:t> radio range in </a:t>
                </a:r>
                <a:r>
                  <a:rPr lang="pt-BR" sz="1600" dirty="0" smtClean="0"/>
                  <a:t>meter</a:t>
                </a:r>
              </a:p>
              <a:p>
                <a:pPr lvl="1"/>
                <a:r>
                  <a:rPr lang="pt-BR" sz="1600" dirty="0" err="1" smtClean="0"/>
                  <a:t>R</a:t>
                </a:r>
                <a:r>
                  <a:rPr lang="pt-BR" sz="1600" baseline="-25000" dirty="0" err="1" smtClean="0"/>
                  <a:t>sensor</a:t>
                </a:r>
                <a:r>
                  <a:rPr lang="pt-BR" sz="1600" dirty="0"/>
                  <a:t> </a:t>
                </a:r>
                <a:r>
                  <a:rPr lang="pt-BR" sz="1600" dirty="0" err="1" smtClean="0"/>
                  <a:t>is</a:t>
                </a:r>
                <a:r>
                  <a:rPr lang="pt-BR" sz="1600" dirty="0" smtClean="0"/>
                  <a:t> </a:t>
                </a:r>
                <a:r>
                  <a:rPr lang="pt-BR" sz="1600" dirty="0" err="1" smtClean="0"/>
                  <a:t>the</a:t>
                </a:r>
                <a:r>
                  <a:rPr lang="pt-BR" sz="1600" dirty="0" smtClean="0"/>
                  <a:t> sensor range in meter</a:t>
                </a:r>
                <a:endParaRPr lang="pt-BR" sz="1600" dirty="0"/>
              </a:p>
              <a:p>
                <a:pPr lvl="1"/>
                <a:r>
                  <a:rPr lang="pt-BR" sz="1600" dirty="0"/>
                  <a:t>H </a:t>
                </a:r>
                <a:r>
                  <a:rPr lang="pt-BR" sz="1600" dirty="0" err="1"/>
                  <a:t>is</a:t>
                </a:r>
                <a:r>
                  <a:rPr lang="pt-BR" sz="1600" dirty="0"/>
                  <a:t> </a:t>
                </a:r>
                <a:r>
                  <a:rPr lang="pt-BR" sz="1600" dirty="0" err="1"/>
                  <a:t>the</a:t>
                </a:r>
                <a:r>
                  <a:rPr lang="pt-BR" sz="1600" dirty="0"/>
                  <a:t> </a:t>
                </a:r>
                <a:r>
                  <a:rPr lang="pt-BR" sz="1600" dirty="0" err="1"/>
                  <a:t>field</a:t>
                </a:r>
                <a:r>
                  <a:rPr lang="pt-BR" sz="1600" dirty="0"/>
                  <a:t> </a:t>
                </a:r>
                <a:r>
                  <a:rPr lang="pt-BR" sz="1600" dirty="0" err="1" smtClean="0"/>
                  <a:t>height</a:t>
                </a:r>
                <a:endParaRPr lang="pt-BR" sz="1600" dirty="0" smtClean="0"/>
              </a:p>
              <a:p>
                <a:pPr lvl="1"/>
                <a:endParaRPr lang="en-US" sz="1600" dirty="0" smtClean="0"/>
              </a:p>
              <a:p>
                <a:pPr lvl="1"/>
                <a:r>
                  <a:rPr lang="en-US" sz="1600" dirty="0" smtClean="0"/>
                  <a:t>According to the reference, a typical application (</a:t>
                </a:r>
                <a:r>
                  <a:rPr lang="pt-BR" sz="1600" dirty="0" err="1" smtClean="0"/>
                  <a:t>R</a:t>
                </a:r>
                <a:r>
                  <a:rPr lang="pt-BR" sz="1600" baseline="-25000" dirty="0" err="1" smtClean="0"/>
                  <a:t>radio</a:t>
                </a:r>
                <a:r>
                  <a:rPr lang="pt-BR" sz="1600" dirty="0" smtClean="0"/>
                  <a:t> </a:t>
                </a:r>
                <a:r>
                  <a:rPr lang="pt-B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≈ 2</a:t>
                </a:r>
                <a:r>
                  <a:rPr lang="pt-BR" sz="1600" dirty="0"/>
                  <a:t> </a:t>
                </a:r>
                <a:r>
                  <a:rPr lang="pt-BR" sz="1600" dirty="0" err="1" smtClean="0"/>
                  <a:t>R</a:t>
                </a:r>
                <a:r>
                  <a:rPr lang="pt-BR" sz="1600" baseline="-25000" dirty="0" err="1" smtClean="0"/>
                  <a:t>sensor</a:t>
                </a:r>
                <a:r>
                  <a:rPr lang="pt-BR" sz="1600" dirty="0" smtClean="0"/>
                  <a:t>, </a:t>
                </a:r>
                <a:r>
                  <a:rPr lang="pt-BR" sz="1600" dirty="0" err="1" smtClean="0"/>
                  <a:t>R</a:t>
                </a:r>
                <a:r>
                  <a:rPr lang="pt-BR" sz="1600" baseline="-25000" dirty="0" err="1" smtClean="0"/>
                  <a:t>sensor</a:t>
                </a:r>
                <a:r>
                  <a:rPr lang="pt-BR" sz="1600" dirty="0" smtClean="0"/>
                  <a:t> = 25 m </a:t>
                </a:r>
                <a:r>
                  <a:rPr lang="pt-BR" sz="1600" dirty="0" err="1" smtClean="0"/>
                  <a:t>and</a:t>
                </a:r>
                <a:r>
                  <a:rPr lang="pt-BR" sz="1600" dirty="0" smtClean="0"/>
                  <a:t> H = 100 m </a:t>
                </a:r>
              </a:p>
              <a:p>
                <a:pPr lvl="1" algn="ctr">
                  <a:lnSpc>
                    <a:spcPct val="150000"/>
                  </a:lnSpc>
                </a:pPr>
                <a:r>
                  <a:rPr lang="pt-BR" sz="1600" dirty="0" err="1" smtClean="0"/>
                  <a:t>P</a:t>
                </a:r>
                <a:r>
                  <a:rPr lang="pt-BR" sz="1600" baseline="-25000" dirty="0" err="1" smtClean="0"/>
                  <a:t>radio</a:t>
                </a:r>
                <a:r>
                  <a:rPr lang="pt-BR" sz="1600" dirty="0" smtClean="0"/>
                  <a:t> &gt; P</a:t>
                </a:r>
                <a:r>
                  <a:rPr lang="pt-BR" sz="1600" baseline="-25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Ʇ</a:t>
                </a:r>
                <a:endParaRPr lang="en-US" sz="1600" baseline="-250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255" y="1318857"/>
                <a:ext cx="9461325" cy="3337196"/>
              </a:xfrm>
              <a:prstGeom prst="rect">
                <a:avLst/>
              </a:prstGeom>
              <a:blipFill rotWithShape="0">
                <a:blip r:embed="rId3"/>
                <a:stretch>
                  <a:fillRect t="-547" r="-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/>
          <a:srcRect t="10529"/>
          <a:stretch/>
        </p:blipFill>
        <p:spPr>
          <a:xfrm>
            <a:off x="2956528" y="4737774"/>
            <a:ext cx="5308583" cy="204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5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066799" y="1183257"/>
            <a:ext cx="10058400" cy="4050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800" dirty="0" err="1" smtClean="0"/>
              <a:t>Problem</a:t>
            </a:r>
            <a:r>
              <a:rPr lang="pt-BR" sz="2800" dirty="0" smtClean="0"/>
              <a:t> </a:t>
            </a:r>
            <a:r>
              <a:rPr lang="pt-BR" sz="2800" dirty="0" err="1" smtClean="0"/>
              <a:t>definition</a:t>
            </a:r>
            <a:endParaRPr lang="pt-BR" sz="2800" dirty="0" smtClean="0"/>
          </a:p>
          <a:p>
            <a:pPr>
              <a:lnSpc>
                <a:spcPct val="150000"/>
              </a:lnSpc>
            </a:pPr>
            <a:r>
              <a:rPr lang="pt-BR" sz="2800" dirty="0" err="1" smtClean="0"/>
              <a:t>Simulatin</a:t>
            </a:r>
            <a:r>
              <a:rPr lang="pt-BR" sz="2800" dirty="0" smtClean="0"/>
              <a:t> </a:t>
            </a:r>
            <a:r>
              <a:rPr lang="pt-BR" sz="2800" dirty="0" err="1" smtClean="0"/>
              <a:t>environment</a:t>
            </a:r>
            <a:endParaRPr lang="pt-BR" sz="2800" dirty="0" smtClean="0"/>
          </a:p>
          <a:p>
            <a:pPr>
              <a:lnSpc>
                <a:spcPct val="150000"/>
              </a:lnSpc>
            </a:pPr>
            <a:r>
              <a:rPr lang="pt-BR" sz="2800" dirty="0" err="1" smtClean="0"/>
              <a:t>Metrics</a:t>
            </a:r>
            <a:endParaRPr lang="pt-BR" sz="2800" dirty="0" smtClean="0"/>
          </a:p>
          <a:p>
            <a:pPr>
              <a:lnSpc>
                <a:spcPct val="150000"/>
              </a:lnSpc>
            </a:pPr>
            <a:r>
              <a:rPr lang="pt-BR" sz="2800" dirty="0" err="1" smtClean="0"/>
              <a:t>Simulation</a:t>
            </a:r>
            <a:r>
              <a:rPr lang="pt-BR" sz="2800" dirty="0" smtClean="0"/>
              <a:t> setup</a:t>
            </a:r>
          </a:p>
          <a:p>
            <a:pPr>
              <a:lnSpc>
                <a:spcPct val="150000"/>
              </a:lnSpc>
            </a:pPr>
            <a:r>
              <a:rPr lang="pt-BR" sz="2800" dirty="0" err="1" smtClean="0"/>
              <a:t>Simulation</a:t>
            </a:r>
            <a:r>
              <a:rPr lang="pt-BR" sz="2800" dirty="0" smtClean="0"/>
              <a:t> </a:t>
            </a:r>
            <a:r>
              <a:rPr lang="pt-BR" sz="2800" dirty="0" err="1" smtClean="0"/>
              <a:t>results</a:t>
            </a:r>
            <a:endParaRPr lang="en-US" sz="2800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77235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smtClean="0"/>
              <a:t>SUMMARY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7070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77235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/>
              <a:t>Simulation</a:t>
            </a:r>
            <a:r>
              <a:rPr lang="pt-BR" sz="3600" b="1" dirty="0" smtClean="0"/>
              <a:t> setup</a:t>
            </a:r>
            <a:endParaRPr lang="pt-BR" sz="36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692458" y="852147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smtClean="0"/>
              <a:t>SENSOR EXAMPLE</a:t>
            </a:r>
            <a:endParaRPr lang="pt-BR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559281" y="1318857"/>
            <a:ext cx="50602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SEGA-Node TIMS Radar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Radar	Typical Performance</a:t>
            </a:r>
          </a:p>
          <a:p>
            <a:pPr lvl="3"/>
            <a:r>
              <a:rPr lang="en-US" sz="1600" dirty="0"/>
              <a:t>Range </a:t>
            </a:r>
            <a:r>
              <a:rPr lang="en-US" sz="1600" dirty="0" smtClean="0"/>
              <a:t>		35 </a:t>
            </a:r>
            <a:r>
              <a:rPr lang="en-US" sz="1600" dirty="0"/>
              <a:t>M</a:t>
            </a:r>
          </a:p>
          <a:p>
            <a:pPr lvl="3"/>
            <a:r>
              <a:rPr lang="en-US" sz="1600" dirty="0" smtClean="0"/>
              <a:t>Frequency</a:t>
            </a:r>
            <a:r>
              <a:rPr lang="en-US" sz="1600" dirty="0"/>
              <a:t>	</a:t>
            </a:r>
            <a:r>
              <a:rPr lang="en-US" sz="1600" dirty="0" smtClean="0"/>
              <a:t>	720 </a:t>
            </a:r>
            <a:r>
              <a:rPr lang="en-US" sz="1600" dirty="0"/>
              <a:t>MHz</a:t>
            </a:r>
          </a:p>
          <a:p>
            <a:pPr lvl="3"/>
            <a:r>
              <a:rPr lang="en-US" sz="1600" dirty="0"/>
              <a:t>Bandwidth	</a:t>
            </a:r>
            <a:r>
              <a:rPr lang="en-US" sz="1600" dirty="0" smtClean="0"/>
              <a:t>	80 </a:t>
            </a:r>
            <a:r>
              <a:rPr lang="en-US" sz="1600" dirty="0"/>
              <a:t>MHz</a:t>
            </a:r>
          </a:p>
          <a:p>
            <a:pPr lvl="3"/>
            <a:r>
              <a:rPr lang="en-US" sz="1600" dirty="0" err="1"/>
              <a:t>Tx</a:t>
            </a:r>
            <a:r>
              <a:rPr lang="en-US" sz="1600" dirty="0"/>
              <a:t> Power	</a:t>
            </a:r>
            <a:r>
              <a:rPr lang="en-US" sz="1600" dirty="0" smtClean="0"/>
              <a:t>	9 </a:t>
            </a:r>
            <a:r>
              <a:rPr lang="en-US" sz="1600" dirty="0" err="1" smtClean="0"/>
              <a:t>mW</a:t>
            </a:r>
            <a:endParaRPr lang="en-US" sz="1600" dirty="0"/>
          </a:p>
          <a:p>
            <a:pPr lvl="3"/>
            <a:r>
              <a:rPr lang="en-US" sz="1600" dirty="0"/>
              <a:t>Voltage	</a:t>
            </a:r>
            <a:r>
              <a:rPr lang="en-US" sz="1600" dirty="0" smtClean="0"/>
              <a:t>	3.6 </a:t>
            </a:r>
            <a:r>
              <a:rPr lang="en-US" sz="1600" dirty="0"/>
              <a:t>V</a:t>
            </a:r>
          </a:p>
          <a:p>
            <a:pPr lvl="3"/>
            <a:r>
              <a:rPr lang="en-US" sz="1600" dirty="0" smtClean="0"/>
              <a:t>Current	</a:t>
            </a:r>
            <a:r>
              <a:rPr lang="en-US" sz="1600" dirty="0"/>
              <a:t>	5 mA</a:t>
            </a:r>
          </a:p>
          <a:p>
            <a:pPr lvl="3"/>
            <a:r>
              <a:rPr lang="en-US" sz="1600" dirty="0" smtClean="0"/>
              <a:t>Temp	</a:t>
            </a:r>
            <a:r>
              <a:rPr lang="en-US" sz="1600" dirty="0"/>
              <a:t>	-40 to +80 </a:t>
            </a:r>
            <a:r>
              <a:rPr lang="en-US" sz="1600" dirty="0" smtClean="0"/>
              <a:t>C</a:t>
            </a:r>
          </a:p>
          <a:p>
            <a:pPr lvl="3"/>
            <a:r>
              <a:rPr lang="en-US" sz="1600" dirty="0" smtClean="0"/>
              <a:t>Target speed		</a:t>
            </a:r>
            <a:r>
              <a:rPr lang="pt-BR" sz="1600" dirty="0"/>
              <a:t>0.1 </a:t>
            </a:r>
            <a:r>
              <a:rPr lang="pt-BR" sz="1600" dirty="0" err="1"/>
              <a:t>to</a:t>
            </a:r>
            <a:r>
              <a:rPr lang="pt-BR" sz="1600" dirty="0"/>
              <a:t> 40 </a:t>
            </a:r>
            <a:r>
              <a:rPr lang="pt-BR" sz="1600" dirty="0" smtClean="0"/>
              <a:t>m/s</a:t>
            </a:r>
          </a:p>
        </p:txBody>
      </p:sp>
      <p:pic>
        <p:nvPicPr>
          <p:cNvPr id="1026" name="Picture 2" descr="http://www.sperient.com/images/sega_raddar_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5"/>
          <a:stretch/>
        </p:blipFill>
        <p:spPr bwMode="auto">
          <a:xfrm>
            <a:off x="2108661" y="3970780"/>
            <a:ext cx="2971800" cy="226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5619554" y="1318857"/>
            <a:ext cx="50602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SEGA-Node TIMS Radar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Radio	Typical Performance</a:t>
            </a:r>
          </a:p>
          <a:p>
            <a:pPr lvl="3"/>
            <a:r>
              <a:rPr lang="en-US" sz="1600" dirty="0" smtClean="0"/>
              <a:t>Range		1 KM</a:t>
            </a:r>
            <a:endParaRPr lang="en-US" sz="1600" dirty="0"/>
          </a:p>
          <a:p>
            <a:pPr lvl="3"/>
            <a:r>
              <a:rPr lang="en-US" sz="1600" dirty="0"/>
              <a:t>Frequency	315 </a:t>
            </a:r>
            <a:r>
              <a:rPr lang="en-US" sz="1600" dirty="0" err="1"/>
              <a:t>Mhz</a:t>
            </a:r>
            <a:endParaRPr lang="en-US" sz="1600" dirty="0"/>
          </a:p>
          <a:p>
            <a:pPr lvl="3"/>
            <a:r>
              <a:rPr lang="en-US" sz="1600" dirty="0"/>
              <a:t>Bandwidth	400 KHz</a:t>
            </a:r>
          </a:p>
          <a:p>
            <a:pPr lvl="3"/>
            <a:r>
              <a:rPr lang="en-US" sz="1600" dirty="0" err="1"/>
              <a:t>Tx</a:t>
            </a:r>
            <a:r>
              <a:rPr lang="en-US" sz="1600" dirty="0"/>
              <a:t> Power	2 </a:t>
            </a:r>
            <a:r>
              <a:rPr lang="en-US" sz="1600" dirty="0" err="1"/>
              <a:t>mW</a:t>
            </a:r>
            <a:endParaRPr lang="en-US" sz="1600" dirty="0"/>
          </a:p>
          <a:p>
            <a:pPr lvl="3"/>
            <a:r>
              <a:rPr lang="en-US" sz="1600" dirty="0"/>
              <a:t>Voltage	3.0 V</a:t>
            </a:r>
          </a:p>
          <a:p>
            <a:pPr lvl="3"/>
            <a:r>
              <a:rPr lang="en-US" sz="1600" dirty="0"/>
              <a:t>Current	1.5 mA</a:t>
            </a:r>
          </a:p>
          <a:p>
            <a:pPr lvl="3"/>
            <a:r>
              <a:rPr lang="en-US" sz="1600" dirty="0"/>
              <a:t>Temp	</a:t>
            </a:r>
            <a:r>
              <a:rPr lang="en-US" sz="1600" dirty="0" smtClean="0"/>
              <a:t>	-</a:t>
            </a:r>
            <a:r>
              <a:rPr lang="en-US" sz="1600" dirty="0"/>
              <a:t>40 to +80 C</a:t>
            </a:r>
            <a:endParaRPr lang="en-US" sz="1600" dirty="0" smtClean="0"/>
          </a:p>
        </p:txBody>
      </p:sp>
      <p:pic>
        <p:nvPicPr>
          <p:cNvPr id="1028" name="Picture 4" descr="http://www.sperient.com/images/wc_8_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829" y="3970780"/>
            <a:ext cx="22955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367161" y="6352030"/>
            <a:ext cx="4485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http://www.sperient.com</a:t>
            </a:r>
            <a:r>
              <a:rPr lang="en-US" sz="1400" dirty="0" smtClean="0"/>
              <a:t>/ (last access on 2018/12/09)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4047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066799" y="1183257"/>
            <a:ext cx="10058400" cy="4050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3600" dirty="0" err="1" smtClean="0"/>
              <a:t>Simulation</a:t>
            </a:r>
            <a:r>
              <a:rPr lang="pt-BR" sz="3600" dirty="0" smtClean="0"/>
              <a:t> </a:t>
            </a:r>
            <a:r>
              <a:rPr lang="pt-BR" sz="3600" dirty="0" err="1" smtClean="0"/>
              <a:t>results</a:t>
            </a:r>
            <a:endParaRPr lang="pt-BR" sz="3600" dirty="0" smtClean="0"/>
          </a:p>
          <a:p>
            <a:pPr marL="0" indent="0">
              <a:lnSpc>
                <a:spcPct val="150000"/>
              </a:lnSpc>
              <a:buNone/>
            </a:pP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43732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77235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/>
              <a:t>Simulation</a:t>
            </a:r>
            <a:r>
              <a:rPr lang="pt-BR" sz="3600" b="1" dirty="0" smtClean="0"/>
              <a:t> </a:t>
            </a:r>
            <a:r>
              <a:rPr lang="pt-BR" sz="3600" b="1" dirty="0" err="1" smtClean="0"/>
              <a:t>results</a:t>
            </a:r>
            <a:endParaRPr lang="pt-BR" sz="36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1069848" y="763460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/>
            </a:lvl1pPr>
          </a:lstStyle>
          <a:p>
            <a:r>
              <a:rPr lang="pt-BR" sz="2400" dirty="0" smtClean="0"/>
              <a:t>CONFIGURATION</a:t>
            </a:r>
            <a:endParaRPr lang="pt-BR" sz="2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069848" y="1367161"/>
            <a:ext cx="88555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400" dirty="0" err="1" smtClean="0"/>
              <a:t>Equivalent</a:t>
            </a:r>
            <a:r>
              <a:rPr lang="pt-BR" sz="2400" dirty="0" smtClean="0"/>
              <a:t> linear sensor </a:t>
            </a:r>
            <a:r>
              <a:rPr lang="pt-BR" sz="2400" dirty="0" err="1" smtClean="0"/>
              <a:t>density</a:t>
            </a:r>
            <a:endParaRPr lang="pt-BR" sz="2400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400" dirty="0" smtClean="0"/>
              <a:t>Sensor range: 35 m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400" dirty="0" smtClean="0"/>
              <a:t>Radio range: 250 m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400" dirty="0" err="1" smtClean="0"/>
              <a:t>Number</a:t>
            </a:r>
            <a:r>
              <a:rPr lang="pt-BR" sz="2400" dirty="0" smtClean="0"/>
              <a:t> </a:t>
            </a:r>
            <a:r>
              <a:rPr lang="pt-BR" sz="2400" dirty="0" err="1" smtClean="0"/>
              <a:t>of</a:t>
            </a:r>
            <a:r>
              <a:rPr lang="pt-BR" sz="2400" dirty="0" smtClean="0"/>
              <a:t> sensor nodes: 40, 80, 120, 160, 200, 240 </a:t>
            </a:r>
            <a:r>
              <a:rPr lang="pt-BR" sz="2400" dirty="0" err="1" smtClean="0"/>
              <a:t>and</a:t>
            </a:r>
            <a:r>
              <a:rPr lang="pt-BR" sz="2400" dirty="0" smtClean="0"/>
              <a:t> 280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400" dirty="0" err="1" smtClean="0"/>
              <a:t>Simulation</a:t>
            </a:r>
            <a:r>
              <a:rPr lang="pt-BR" sz="2400" dirty="0" smtClean="0"/>
              <a:t> time: 500 </a:t>
            </a:r>
            <a:r>
              <a:rPr lang="pt-BR" sz="2400" dirty="0" err="1" smtClean="0"/>
              <a:t>sec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52964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77235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/>
              <a:t>Simulation</a:t>
            </a:r>
            <a:r>
              <a:rPr lang="pt-BR" sz="3600" b="1" dirty="0" smtClean="0"/>
              <a:t> </a:t>
            </a:r>
            <a:r>
              <a:rPr lang="pt-BR" sz="3600" b="1" dirty="0" err="1" smtClean="0"/>
              <a:t>results</a:t>
            </a:r>
            <a:endParaRPr lang="pt-BR" sz="36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1069848" y="763460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/>
            </a:lvl1pPr>
          </a:lstStyle>
          <a:p>
            <a:r>
              <a:rPr lang="pt-BR" sz="2400" dirty="0" smtClean="0"/>
              <a:t>SCENARIOS</a:t>
            </a:r>
            <a:endParaRPr lang="pt-BR" sz="2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1457004"/>
            <a:ext cx="5339462" cy="125068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-407326" y="1114808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Scenario 1</a:t>
            </a:r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849" y="3143757"/>
            <a:ext cx="5348706" cy="1441425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-407326" y="2774425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Scenario 2</a:t>
            </a:r>
            <a:endParaRPr lang="en-US" dirty="0"/>
          </a:p>
        </p:txBody>
      </p:sp>
      <p:sp>
        <p:nvSpPr>
          <p:cNvPr id="8" name="CaixaDeTexto 7"/>
          <p:cNvSpPr txBox="1"/>
          <p:nvPr/>
        </p:nvSpPr>
        <p:spPr>
          <a:xfrm>
            <a:off x="-407326" y="4626321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Scenario 3</a:t>
            </a:r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6524720" y="1457004"/>
            <a:ext cx="4927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Deterministic</a:t>
            </a:r>
            <a:r>
              <a:rPr lang="pt-BR" dirty="0" smtClean="0"/>
              <a:t> sensor nodes </a:t>
            </a:r>
            <a:r>
              <a:rPr lang="pt-BR" dirty="0" err="1" smtClean="0"/>
              <a:t>depoloyment</a:t>
            </a:r>
            <a:r>
              <a:rPr lang="pt-BR" dirty="0"/>
              <a:t>;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Targuet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sink</a:t>
            </a:r>
            <a:r>
              <a:rPr lang="pt-BR" dirty="0" smtClean="0"/>
              <a:t> nodes </a:t>
            </a:r>
            <a:r>
              <a:rPr lang="pt-BR" dirty="0" err="1" smtClean="0"/>
              <a:t>static</a:t>
            </a:r>
            <a:r>
              <a:rPr lang="pt-BR" dirty="0" smtClean="0"/>
              <a:t>;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524720" y="3143757"/>
            <a:ext cx="4927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Stochastic</a:t>
            </a:r>
            <a:r>
              <a:rPr lang="pt-BR" dirty="0" smtClean="0"/>
              <a:t> sensor nodes </a:t>
            </a:r>
            <a:r>
              <a:rPr lang="pt-BR" dirty="0" err="1" smtClean="0"/>
              <a:t>depoloyment</a:t>
            </a:r>
            <a:r>
              <a:rPr lang="pt-BR" dirty="0"/>
              <a:t>;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Targuet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sink</a:t>
            </a:r>
            <a:r>
              <a:rPr lang="pt-BR" dirty="0" smtClean="0"/>
              <a:t> nodes </a:t>
            </a:r>
            <a:r>
              <a:rPr lang="pt-BR" dirty="0" err="1" smtClean="0"/>
              <a:t>static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524720" y="4995653"/>
            <a:ext cx="4927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Stochastic</a:t>
            </a:r>
            <a:r>
              <a:rPr lang="pt-BR" dirty="0" smtClean="0"/>
              <a:t> sensor nodes </a:t>
            </a:r>
            <a:r>
              <a:rPr lang="pt-BR" dirty="0" err="1" smtClean="0"/>
              <a:t>depoloyment</a:t>
            </a:r>
            <a:r>
              <a:rPr lang="pt-BR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Targuet</a:t>
            </a:r>
            <a:r>
              <a:rPr lang="pt-BR" dirty="0" smtClean="0"/>
              <a:t> node </a:t>
            </a:r>
            <a:r>
              <a:rPr lang="pt-BR" dirty="0" err="1" smtClean="0"/>
              <a:t>static</a:t>
            </a:r>
            <a:r>
              <a:rPr lang="pt-BR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Sink</a:t>
            </a:r>
            <a:r>
              <a:rPr lang="pt-BR" dirty="0" smtClean="0"/>
              <a:t> node </a:t>
            </a:r>
            <a:r>
              <a:rPr lang="pt-BR" dirty="0" err="1" smtClean="0"/>
              <a:t>moving</a:t>
            </a:r>
            <a:r>
              <a:rPr lang="pt-BR" dirty="0" smtClean="0"/>
              <a:t> </a:t>
            </a:r>
            <a:r>
              <a:rPr lang="pt-BR" dirty="0" err="1" smtClean="0"/>
              <a:t>along</a:t>
            </a:r>
            <a:r>
              <a:rPr lang="pt-BR" dirty="0" smtClean="0"/>
              <a:t> “x” </a:t>
            </a:r>
            <a:r>
              <a:rPr lang="pt-BR" dirty="0" err="1" smtClean="0"/>
              <a:t>axis</a:t>
            </a:r>
            <a:r>
              <a:rPr lang="pt-BR" dirty="0"/>
              <a:t>;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5"/>
          <a:srcRect l="1548" r="2999"/>
          <a:stretch/>
        </p:blipFill>
        <p:spPr>
          <a:xfrm>
            <a:off x="1069848" y="4995653"/>
            <a:ext cx="5339462" cy="1339943"/>
          </a:xfrm>
          <a:prstGeom prst="rect">
            <a:avLst/>
          </a:prstGeom>
        </p:spPr>
      </p:pic>
      <p:cxnSp>
        <p:nvCxnSpPr>
          <p:cNvPr id="15" name="Conector de seta reta 14"/>
          <p:cNvCxnSpPr/>
          <p:nvPr/>
        </p:nvCxnSpPr>
        <p:spPr>
          <a:xfrm>
            <a:off x="5133847" y="5628084"/>
            <a:ext cx="3639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4521501" y="5628084"/>
            <a:ext cx="363984" cy="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94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77235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/>
              <a:t>Simulation</a:t>
            </a:r>
            <a:r>
              <a:rPr lang="pt-BR" sz="3600" b="1" dirty="0" smtClean="0"/>
              <a:t> </a:t>
            </a:r>
            <a:r>
              <a:rPr lang="pt-BR" sz="3600" b="1" dirty="0" err="1" smtClean="0"/>
              <a:t>results</a:t>
            </a:r>
            <a:endParaRPr lang="pt-BR" sz="36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1069848" y="614598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/>
            </a:lvl1pPr>
          </a:lstStyle>
          <a:p>
            <a:r>
              <a:rPr lang="pt-BR" dirty="0" smtClean="0"/>
              <a:t>SCENARIOS – COMPARATIVE - THROUGHPUT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758" y="938034"/>
            <a:ext cx="4778280" cy="2880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153" y="938034"/>
            <a:ext cx="4778280" cy="2880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0898" y="3882303"/>
            <a:ext cx="4778280" cy="288000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 rot="-5400000">
            <a:off x="129675" y="2224145"/>
            <a:ext cx="1956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SCENARIO 1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 rot="-5400000">
            <a:off x="5560070" y="2224144"/>
            <a:ext cx="1956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SCENARIO 2</a:t>
            </a:r>
            <a:endParaRPr lang="pt-BR" sz="1400" dirty="0"/>
          </a:p>
        </p:txBody>
      </p:sp>
      <p:sp>
        <p:nvSpPr>
          <p:cNvPr id="12" name="CaixaDeTexto 11"/>
          <p:cNvSpPr txBox="1"/>
          <p:nvPr/>
        </p:nvSpPr>
        <p:spPr>
          <a:xfrm rot="-5400000">
            <a:off x="2518815" y="5168415"/>
            <a:ext cx="1956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SCENARIO 3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90472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77235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/>
              <a:t>Simulation</a:t>
            </a:r>
            <a:r>
              <a:rPr lang="pt-BR" sz="3600" b="1" dirty="0" smtClean="0"/>
              <a:t> </a:t>
            </a:r>
            <a:r>
              <a:rPr lang="pt-BR" sz="3600" b="1" dirty="0" err="1" smtClean="0"/>
              <a:t>results</a:t>
            </a:r>
            <a:endParaRPr lang="pt-BR" sz="36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1069848" y="614598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/>
            </a:lvl1pPr>
          </a:lstStyle>
          <a:p>
            <a:r>
              <a:rPr lang="pt-BR" dirty="0" smtClean="0"/>
              <a:t>SCENARIOS – COMPARATIVE – END-TO-END DELAY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 rot="-5400000">
            <a:off x="129675" y="2224145"/>
            <a:ext cx="1956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SCENARIO 1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 rot="-5400000">
            <a:off x="5560070" y="2224144"/>
            <a:ext cx="1956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SCENARIO 2</a:t>
            </a:r>
            <a:endParaRPr lang="pt-BR" sz="1400" dirty="0"/>
          </a:p>
        </p:txBody>
      </p:sp>
      <p:sp>
        <p:nvSpPr>
          <p:cNvPr id="12" name="CaixaDeTexto 11"/>
          <p:cNvSpPr txBox="1"/>
          <p:nvPr/>
        </p:nvSpPr>
        <p:spPr>
          <a:xfrm rot="-5400000">
            <a:off x="2518815" y="5168415"/>
            <a:ext cx="1956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SCENARIO 3</a:t>
            </a:r>
            <a:endParaRPr lang="pt-BR" sz="1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758" y="938032"/>
            <a:ext cx="4778280" cy="2880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307" y="938032"/>
            <a:ext cx="4778279" cy="2880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0898" y="3882303"/>
            <a:ext cx="477827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9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77235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/>
              <a:t>Simulation</a:t>
            </a:r>
            <a:r>
              <a:rPr lang="pt-BR" sz="3600" b="1" dirty="0" smtClean="0"/>
              <a:t> </a:t>
            </a:r>
            <a:r>
              <a:rPr lang="pt-BR" sz="3600" b="1" dirty="0" err="1" smtClean="0"/>
              <a:t>results</a:t>
            </a:r>
            <a:endParaRPr lang="pt-BR" sz="36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1069848" y="614598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/>
            </a:lvl1pPr>
          </a:lstStyle>
          <a:p>
            <a:r>
              <a:rPr lang="pt-BR" dirty="0" smtClean="0"/>
              <a:t>SCENARIOS – COMPARATIVE – PDR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 rot="-5400000">
            <a:off x="129675" y="2224145"/>
            <a:ext cx="1956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SCENARIO 1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 rot="-5400000">
            <a:off x="5560070" y="2224144"/>
            <a:ext cx="1956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SCENARIO 2</a:t>
            </a:r>
            <a:endParaRPr lang="pt-BR" sz="1400" dirty="0"/>
          </a:p>
        </p:txBody>
      </p:sp>
      <p:sp>
        <p:nvSpPr>
          <p:cNvPr id="12" name="CaixaDeTexto 11"/>
          <p:cNvSpPr txBox="1"/>
          <p:nvPr/>
        </p:nvSpPr>
        <p:spPr>
          <a:xfrm rot="-5400000">
            <a:off x="2518815" y="5168415"/>
            <a:ext cx="1956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SCENARIO 3</a:t>
            </a:r>
            <a:endParaRPr lang="pt-BR" sz="1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759" y="938032"/>
            <a:ext cx="4778279" cy="2880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307" y="938032"/>
            <a:ext cx="4778279" cy="2880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0898" y="3882303"/>
            <a:ext cx="477827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8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77235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/>
              <a:t>Simulation</a:t>
            </a:r>
            <a:r>
              <a:rPr lang="pt-BR" sz="3600" b="1" dirty="0" smtClean="0"/>
              <a:t> </a:t>
            </a:r>
            <a:r>
              <a:rPr lang="pt-BR" sz="3600" b="1" dirty="0" err="1" smtClean="0"/>
              <a:t>results</a:t>
            </a:r>
            <a:endParaRPr lang="pt-BR" sz="36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1069848" y="614598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/>
            </a:lvl1pPr>
          </a:lstStyle>
          <a:p>
            <a:r>
              <a:rPr lang="pt-BR" dirty="0" smtClean="0"/>
              <a:t>SCENARIOS – COMPARATIVE – </a:t>
            </a:r>
            <a:r>
              <a:rPr lang="pt-BR" dirty="0" err="1" smtClean="0"/>
              <a:t>Emax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 rot="-5400000">
            <a:off x="129675" y="2224145"/>
            <a:ext cx="1956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SCENARIO 1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 rot="-5400000">
            <a:off x="5560070" y="2224144"/>
            <a:ext cx="1956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SCENARIO 2</a:t>
            </a:r>
            <a:endParaRPr lang="pt-BR" sz="1400" dirty="0"/>
          </a:p>
        </p:txBody>
      </p:sp>
      <p:sp>
        <p:nvSpPr>
          <p:cNvPr id="12" name="CaixaDeTexto 11"/>
          <p:cNvSpPr txBox="1"/>
          <p:nvPr/>
        </p:nvSpPr>
        <p:spPr>
          <a:xfrm rot="-5400000">
            <a:off x="2518815" y="5168415"/>
            <a:ext cx="1956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SCENARIO 3</a:t>
            </a:r>
            <a:endParaRPr lang="pt-BR" sz="1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758" y="938032"/>
            <a:ext cx="4778279" cy="2880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154" y="937624"/>
            <a:ext cx="4778279" cy="2880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0897" y="3882303"/>
            <a:ext cx="477827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7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77235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/>
              <a:t>Simulation</a:t>
            </a:r>
            <a:r>
              <a:rPr lang="pt-BR" sz="3600" b="1" dirty="0" smtClean="0"/>
              <a:t> </a:t>
            </a:r>
            <a:r>
              <a:rPr lang="pt-BR" sz="3600" b="1" dirty="0" err="1" smtClean="0"/>
              <a:t>results</a:t>
            </a:r>
            <a:endParaRPr lang="pt-BR" sz="36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1069848" y="614598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/>
            </a:lvl1pPr>
          </a:lstStyle>
          <a:p>
            <a:r>
              <a:rPr lang="pt-BR" dirty="0" smtClean="0"/>
              <a:t>SCENARIOS – COMPARATIVE – </a:t>
            </a:r>
            <a:r>
              <a:rPr lang="pt-BR" dirty="0" err="1" smtClean="0"/>
              <a:t>Eavg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 rot="-5400000">
            <a:off x="129675" y="2224145"/>
            <a:ext cx="1956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SCENARIO 1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 rot="-5400000">
            <a:off x="5560070" y="2224144"/>
            <a:ext cx="1956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SCENARIO 2</a:t>
            </a:r>
            <a:endParaRPr lang="pt-BR" sz="1400" dirty="0"/>
          </a:p>
        </p:txBody>
      </p:sp>
      <p:sp>
        <p:nvSpPr>
          <p:cNvPr id="12" name="CaixaDeTexto 11"/>
          <p:cNvSpPr txBox="1"/>
          <p:nvPr/>
        </p:nvSpPr>
        <p:spPr>
          <a:xfrm rot="-5400000">
            <a:off x="2518815" y="5168415"/>
            <a:ext cx="1956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SCENARIO 3</a:t>
            </a:r>
            <a:endParaRPr lang="pt-BR" sz="1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757" y="937624"/>
            <a:ext cx="4778279" cy="2880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309" y="937624"/>
            <a:ext cx="4778279" cy="2880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0896" y="3882303"/>
            <a:ext cx="477827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77235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/>
              <a:t>Simulation</a:t>
            </a:r>
            <a:r>
              <a:rPr lang="pt-BR" sz="3600" b="1" dirty="0" smtClean="0"/>
              <a:t> </a:t>
            </a:r>
            <a:r>
              <a:rPr lang="pt-BR" sz="3600" b="1" dirty="0" err="1" smtClean="0"/>
              <a:t>results</a:t>
            </a:r>
            <a:endParaRPr lang="pt-BR" sz="36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1069848" y="763460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/>
            </a:lvl1pPr>
          </a:lstStyle>
          <a:p>
            <a:r>
              <a:rPr lang="pt-BR" sz="2400" dirty="0" smtClean="0"/>
              <a:t>SCENARIO 1</a:t>
            </a:r>
            <a:endParaRPr lang="pt-BR" sz="24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761469"/>
              </p:ext>
            </p:extLst>
          </p:nvPr>
        </p:nvGraphicFramePr>
        <p:xfrm>
          <a:off x="838199" y="1535817"/>
          <a:ext cx="3600000" cy="2592000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900000"/>
                <a:gridCol w="900000"/>
                <a:gridCol w="900000"/>
                <a:gridCol w="900000"/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 err="1">
                          <a:effectLst/>
                        </a:rPr>
                        <a:t>Throughtput</a:t>
                      </a:r>
                      <a:r>
                        <a:rPr lang="pt-BR" sz="1400" u="none" strike="noStrike" dirty="0">
                          <a:effectLst/>
                        </a:rPr>
                        <a:t> [bit/</a:t>
                      </a:r>
                      <a:r>
                        <a:rPr lang="pt-BR" sz="1400" u="none" strike="noStrike" dirty="0" err="1">
                          <a:effectLst/>
                        </a:rPr>
                        <a:t>sec</a:t>
                      </a:r>
                      <a:r>
                        <a:rPr lang="pt-BR" sz="1400" u="none" strike="noStrike" dirty="0">
                          <a:effectLst/>
                        </a:rPr>
                        <a:t>]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Nº Nodes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AODV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DSDV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DSR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40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3804,22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3801,31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3170,35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80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3803,92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3774,22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3168,73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120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3803,08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3611,71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3173,31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160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3787,37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3367,91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3170,36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200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3804,41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3062,07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240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3803,49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2729,55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280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3803,6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2283,86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914" y="1535817"/>
            <a:ext cx="6420813" cy="38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2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066799" y="1183257"/>
            <a:ext cx="10058400" cy="4050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3600" dirty="0" err="1" smtClean="0"/>
              <a:t>Problem</a:t>
            </a:r>
            <a:r>
              <a:rPr lang="pt-BR" sz="3600" dirty="0" smtClean="0"/>
              <a:t> </a:t>
            </a:r>
            <a:r>
              <a:rPr lang="pt-BR" sz="3600" dirty="0" err="1" smtClean="0"/>
              <a:t>definition</a:t>
            </a:r>
            <a:endParaRPr lang="pt-BR" sz="3600" dirty="0" smtClean="0"/>
          </a:p>
        </p:txBody>
      </p:sp>
    </p:spTree>
    <p:extLst>
      <p:ext uri="{BB962C8B-B14F-4D97-AF65-F5344CB8AC3E}">
        <p14:creationId xmlns:p14="http://schemas.microsoft.com/office/powerpoint/2010/main" val="51253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77235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/>
              <a:t>Simulation</a:t>
            </a:r>
            <a:r>
              <a:rPr lang="pt-BR" sz="3600" b="1" dirty="0" smtClean="0"/>
              <a:t> </a:t>
            </a:r>
            <a:r>
              <a:rPr lang="pt-BR" sz="3600" b="1" dirty="0" err="1" smtClean="0"/>
              <a:t>results</a:t>
            </a:r>
            <a:endParaRPr lang="pt-BR" sz="36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1069848" y="763460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/>
            </a:lvl1pPr>
          </a:lstStyle>
          <a:p>
            <a:r>
              <a:rPr lang="pt-BR" sz="2400" dirty="0" smtClean="0"/>
              <a:t>SCENARIO 1</a:t>
            </a:r>
            <a:endParaRPr lang="pt-BR" sz="2400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850432"/>
              </p:ext>
            </p:extLst>
          </p:nvPr>
        </p:nvGraphicFramePr>
        <p:xfrm>
          <a:off x="841165" y="1536948"/>
          <a:ext cx="3600000" cy="2592000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900000"/>
                <a:gridCol w="900000"/>
                <a:gridCol w="900000"/>
                <a:gridCol w="900000"/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End to End Delay [sec]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Nº Nodes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AODV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DSDV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DSR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40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0,010631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0,008497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0,007976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80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0,021532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0,016308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0,024601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120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0,029694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0,023101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0,046305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160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0,065495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0,027406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0,041421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200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0,051436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0,097641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240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0,059681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0,029999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280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0,073309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 smtClean="0">
                          <a:effectLst/>
                        </a:rPr>
                        <a:t>0,027166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283" y="1535817"/>
            <a:ext cx="6420813" cy="38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8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77235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/>
              <a:t>Simulation</a:t>
            </a:r>
            <a:r>
              <a:rPr lang="pt-BR" sz="3600" b="1" dirty="0" smtClean="0"/>
              <a:t> </a:t>
            </a:r>
            <a:r>
              <a:rPr lang="pt-BR" sz="3600" b="1" dirty="0" err="1" smtClean="0"/>
              <a:t>results</a:t>
            </a:r>
            <a:endParaRPr lang="pt-BR" sz="36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1069848" y="763460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/>
            </a:lvl1pPr>
          </a:lstStyle>
          <a:p>
            <a:r>
              <a:rPr lang="pt-BR" sz="2400" dirty="0" smtClean="0"/>
              <a:t>SCENARIO 1</a:t>
            </a:r>
            <a:endParaRPr lang="pt-BR" sz="24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678608"/>
              </p:ext>
            </p:extLst>
          </p:nvPr>
        </p:nvGraphicFramePr>
        <p:xfrm>
          <a:off x="838199" y="1535817"/>
          <a:ext cx="3600000" cy="2592000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900000"/>
                <a:gridCol w="900000"/>
                <a:gridCol w="900000"/>
                <a:gridCol w="900000"/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PDR 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Nº Nodes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AODV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DSDV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DSR</a:t>
                      </a: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0,951789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0,809145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0,999503</a:t>
                      </a: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0,706262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0,995529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0,615996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0,999503</a:t>
                      </a: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0,999503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0,500994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0,36332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0,281312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402" y="1535817"/>
            <a:ext cx="6420813" cy="38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0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77235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/>
              <a:t>Simulation</a:t>
            </a:r>
            <a:r>
              <a:rPr lang="pt-BR" sz="3600" b="1" dirty="0" smtClean="0"/>
              <a:t> </a:t>
            </a:r>
            <a:r>
              <a:rPr lang="pt-BR" sz="3600" b="1" dirty="0" err="1" smtClean="0"/>
              <a:t>results</a:t>
            </a:r>
            <a:endParaRPr lang="pt-BR" sz="36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1069848" y="763460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/>
            </a:lvl1pPr>
          </a:lstStyle>
          <a:p>
            <a:r>
              <a:rPr lang="pt-BR" sz="2400" dirty="0" smtClean="0"/>
              <a:t>SCENARIO 1</a:t>
            </a:r>
            <a:endParaRPr lang="pt-BR" sz="24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925585"/>
              </p:ext>
            </p:extLst>
          </p:nvPr>
        </p:nvGraphicFramePr>
        <p:xfrm>
          <a:off x="838199" y="1535817"/>
          <a:ext cx="3600000" cy="2592000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900000"/>
                <a:gridCol w="900000"/>
                <a:gridCol w="900000"/>
                <a:gridCol w="900000"/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Emax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[J]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Nº Nodes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AODV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DSDV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DSR</a:t>
                      </a: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3,29796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3,7915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2,49898</a:t>
                      </a: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4,9435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9,03365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4,81743</a:t>
                      </a: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5,76667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12,4303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6,99889</a:t>
                      </a: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4,93765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15,1591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5,8853</a:t>
                      </a: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5,76968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17,9943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5,76686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20,2055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5,766870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22,5133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404" y="1535817"/>
            <a:ext cx="6420813" cy="38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6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77235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/>
              <a:t>Simulation</a:t>
            </a:r>
            <a:r>
              <a:rPr lang="pt-BR" sz="3600" b="1" dirty="0" smtClean="0"/>
              <a:t> </a:t>
            </a:r>
            <a:r>
              <a:rPr lang="pt-BR" sz="3600" b="1" dirty="0" err="1" smtClean="0"/>
              <a:t>results</a:t>
            </a:r>
            <a:endParaRPr lang="pt-BR" sz="36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1069848" y="763460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/>
            </a:lvl1pPr>
          </a:lstStyle>
          <a:p>
            <a:r>
              <a:rPr lang="pt-BR" sz="2400" dirty="0" smtClean="0"/>
              <a:t>SCENARIO 1</a:t>
            </a:r>
            <a:endParaRPr lang="pt-BR" sz="2400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594854"/>
              </p:ext>
            </p:extLst>
          </p:nvPr>
        </p:nvGraphicFramePr>
        <p:xfrm>
          <a:off x="844055" y="1535817"/>
          <a:ext cx="3600000" cy="2592000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900000"/>
                <a:gridCol w="900000"/>
                <a:gridCol w="900000"/>
                <a:gridCol w="900000"/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Eavg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[J]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Nº Nodes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AODV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DSDV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DSR</a:t>
                      </a: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0,385167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3,61231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0,319702</a:t>
                      </a: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0,420761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6,95888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0,397156</a:t>
                      </a: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0,412583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10,5165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0,73549</a:t>
                      </a: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0,374092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13,2809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0,467945</a:t>
                      </a: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0,474593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15,9676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0,440988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18,3344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0,502662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20,1335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404" y="1535817"/>
            <a:ext cx="6420813" cy="38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3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77235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/>
              <a:t>Simulation</a:t>
            </a:r>
            <a:r>
              <a:rPr lang="pt-BR" sz="3600" b="1" dirty="0" smtClean="0"/>
              <a:t> </a:t>
            </a:r>
            <a:r>
              <a:rPr lang="pt-BR" sz="3600" b="1" dirty="0" err="1" smtClean="0"/>
              <a:t>results</a:t>
            </a:r>
            <a:endParaRPr lang="pt-BR" sz="36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1069848" y="763460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/>
            </a:lvl1pPr>
          </a:lstStyle>
          <a:p>
            <a:r>
              <a:rPr lang="pt-BR" sz="2400" dirty="0" smtClean="0"/>
              <a:t>SCENARIO 2</a:t>
            </a:r>
            <a:endParaRPr lang="pt-BR" sz="24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291487"/>
              </p:ext>
            </p:extLst>
          </p:nvPr>
        </p:nvGraphicFramePr>
        <p:xfrm>
          <a:off x="838199" y="1535817"/>
          <a:ext cx="3600000" cy="2592000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900000"/>
                <a:gridCol w="900000"/>
                <a:gridCol w="900000"/>
                <a:gridCol w="900000"/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Throughtput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[bits/</a:t>
                      </a:r>
                      <a:r>
                        <a:rPr lang="pt-B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Nº Nodes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AODV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DSDV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DSR</a:t>
                      </a: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3803,63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3802,46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3171,32</a:t>
                      </a: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3804,58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3766,96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3170,29</a:t>
                      </a: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3804,77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3597,9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3170,2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3804,5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3363,77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3169,73</a:t>
                      </a: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3802,49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3037,54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3804,19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2612,4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3798,09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2028,14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402" y="1535817"/>
            <a:ext cx="5860868" cy="353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1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77235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/>
              <a:t>Simulation</a:t>
            </a:r>
            <a:r>
              <a:rPr lang="pt-BR" sz="3600" b="1" dirty="0" smtClean="0"/>
              <a:t> </a:t>
            </a:r>
            <a:r>
              <a:rPr lang="pt-BR" sz="3600" b="1" dirty="0" err="1" smtClean="0"/>
              <a:t>results</a:t>
            </a:r>
            <a:endParaRPr lang="pt-BR" sz="36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1069848" y="763460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/>
            </a:lvl1pPr>
          </a:lstStyle>
          <a:p>
            <a:r>
              <a:rPr lang="pt-BR" sz="2400" dirty="0" smtClean="0"/>
              <a:t>SCENARIO 2</a:t>
            </a:r>
            <a:endParaRPr lang="pt-BR" sz="2400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140946"/>
              </p:ext>
            </p:extLst>
          </p:nvPr>
        </p:nvGraphicFramePr>
        <p:xfrm>
          <a:off x="844067" y="1535817"/>
          <a:ext cx="3600000" cy="2592000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900000"/>
                <a:gridCol w="900000"/>
                <a:gridCol w="900000"/>
                <a:gridCol w="900000"/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Delay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[</a:t>
                      </a:r>
                      <a:r>
                        <a:rPr lang="pt-B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Nº Nodes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AODV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DSDV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DSR</a:t>
                      </a: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0,0155364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0,00795274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0,008084</a:t>
                      </a: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0,02154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0,016994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0,019129</a:t>
                      </a: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0,0324034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0,0211571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0,0273929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0,0351536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0,0262474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0,035773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0,054045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0,0290687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0,056932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0,0290415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0,069885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0,0244254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404" y="1535817"/>
            <a:ext cx="5860868" cy="353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8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77235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/>
              <a:t>Simulation</a:t>
            </a:r>
            <a:r>
              <a:rPr lang="pt-BR" sz="3600" b="1" dirty="0" smtClean="0"/>
              <a:t> </a:t>
            </a:r>
            <a:r>
              <a:rPr lang="pt-BR" sz="3600" b="1" dirty="0" err="1" smtClean="0"/>
              <a:t>results</a:t>
            </a:r>
            <a:endParaRPr lang="pt-BR" sz="36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1069848" y="763460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/>
            </a:lvl1pPr>
          </a:lstStyle>
          <a:p>
            <a:r>
              <a:rPr lang="pt-BR" sz="2400" dirty="0" smtClean="0"/>
              <a:t>SCENARIO 2</a:t>
            </a:r>
            <a:endParaRPr lang="pt-BR" sz="24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951805"/>
              </p:ext>
            </p:extLst>
          </p:nvPr>
        </p:nvGraphicFramePr>
        <p:xfrm>
          <a:off x="838199" y="1535817"/>
          <a:ext cx="3600000" cy="2592000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900000"/>
                <a:gridCol w="900000"/>
                <a:gridCol w="900000"/>
                <a:gridCol w="900000"/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PDR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Nº Nodes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AODV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DSDV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DSR</a:t>
                      </a: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0,95231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0,853877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0,747018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0,652584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0,999006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0,548708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0,999503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0,389662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0,998509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0,260934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547" y="1535817"/>
            <a:ext cx="6420813" cy="38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8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77235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/>
              <a:t>Simulation</a:t>
            </a:r>
            <a:r>
              <a:rPr lang="pt-BR" sz="3600" b="1" dirty="0" smtClean="0"/>
              <a:t> </a:t>
            </a:r>
            <a:r>
              <a:rPr lang="pt-BR" sz="3600" b="1" dirty="0" err="1" smtClean="0"/>
              <a:t>results</a:t>
            </a:r>
            <a:endParaRPr lang="pt-BR" sz="36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1069848" y="763460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/>
            </a:lvl1pPr>
          </a:lstStyle>
          <a:p>
            <a:r>
              <a:rPr lang="pt-BR" sz="2400" dirty="0" smtClean="0"/>
              <a:t>SCENARIO 2</a:t>
            </a:r>
            <a:endParaRPr lang="pt-BR" sz="24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602319"/>
              </p:ext>
            </p:extLst>
          </p:nvPr>
        </p:nvGraphicFramePr>
        <p:xfrm>
          <a:off x="838199" y="1535817"/>
          <a:ext cx="3600000" cy="2592000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900000"/>
                <a:gridCol w="900000"/>
                <a:gridCol w="900000"/>
                <a:gridCol w="900000"/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Emax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[J]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Nº Nodes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AODV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DSDV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DSR</a:t>
                      </a: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3,30231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3,59088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2,51204</a:t>
                      </a: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5,55543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9,49463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4,99746</a:t>
                      </a: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6,37946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14,4954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3,84762</a:t>
                      </a: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4,73151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17,5074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5,03324</a:t>
                      </a: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5,77038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20,4721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5,76761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25,099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5,76234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27,3819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403" y="1535817"/>
            <a:ext cx="6420813" cy="38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4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77235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/>
              <a:t>Simulation</a:t>
            </a:r>
            <a:r>
              <a:rPr lang="pt-BR" sz="3600" b="1" dirty="0" smtClean="0"/>
              <a:t> </a:t>
            </a:r>
            <a:r>
              <a:rPr lang="pt-BR" sz="3600" b="1" dirty="0" err="1" smtClean="0"/>
              <a:t>results</a:t>
            </a:r>
            <a:endParaRPr lang="pt-BR" sz="36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1069848" y="763460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/>
            </a:lvl1pPr>
          </a:lstStyle>
          <a:p>
            <a:r>
              <a:rPr lang="pt-BR" sz="2400" dirty="0" smtClean="0"/>
              <a:t>SCENARIO 2</a:t>
            </a:r>
            <a:endParaRPr lang="pt-BR" sz="2400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13031"/>
              </p:ext>
            </p:extLst>
          </p:nvPr>
        </p:nvGraphicFramePr>
        <p:xfrm>
          <a:off x="835189" y="1535817"/>
          <a:ext cx="3600000" cy="2592000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900000"/>
                <a:gridCol w="900000"/>
                <a:gridCol w="900000"/>
                <a:gridCol w="900000"/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Eavg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[J]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Nº Nodes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AODV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DSDV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DSR</a:t>
                      </a: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0,233982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2,59037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0,242266</a:t>
                      </a: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0,44958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7,29463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0,385787</a:t>
                      </a: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0,373426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4,923967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0,25653</a:t>
                      </a: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0,468213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7,89845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0,362658</a:t>
                      </a: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0,427629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8,95975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0,396824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10,06805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0,407503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22,8242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435" y="1535817"/>
            <a:ext cx="6420813" cy="38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6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77235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/>
              <a:t>Simulation</a:t>
            </a:r>
            <a:r>
              <a:rPr lang="pt-BR" sz="3600" b="1" dirty="0" smtClean="0"/>
              <a:t> </a:t>
            </a:r>
            <a:r>
              <a:rPr lang="pt-BR" sz="3600" b="1" dirty="0" err="1" smtClean="0"/>
              <a:t>results</a:t>
            </a:r>
            <a:endParaRPr lang="pt-BR" sz="36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1069848" y="763460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/>
            </a:lvl1pPr>
          </a:lstStyle>
          <a:p>
            <a:r>
              <a:rPr lang="pt-BR" sz="2400" dirty="0" smtClean="0"/>
              <a:t>SCENARIO 3</a:t>
            </a:r>
            <a:endParaRPr lang="pt-BR" sz="24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637265"/>
              </p:ext>
            </p:extLst>
          </p:nvPr>
        </p:nvGraphicFramePr>
        <p:xfrm>
          <a:off x="838199" y="1535817"/>
          <a:ext cx="3600000" cy="2592000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900000"/>
                <a:gridCol w="900000"/>
                <a:gridCol w="900000"/>
                <a:gridCol w="900000"/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Throughtput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[bits/</a:t>
                      </a:r>
                      <a:r>
                        <a:rPr lang="pt-B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Nº Nodes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AODV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DSDV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DSR</a:t>
                      </a: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986,884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3522,45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3178,26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1048,74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3756,9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3176,07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1078,41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3550,74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3178,12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1107,68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2683,8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3178,77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1026,52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2229,88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1042,07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1977,37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1100,88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2028,14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435" y="1535817"/>
            <a:ext cx="6420813" cy="38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4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77235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/>
              <a:t>Problem</a:t>
            </a:r>
            <a:r>
              <a:rPr lang="pt-BR" sz="3600" b="1" dirty="0"/>
              <a:t> </a:t>
            </a:r>
            <a:r>
              <a:rPr lang="en-US" sz="3600" b="1" dirty="0" smtClean="0"/>
              <a:t>Definition</a:t>
            </a:r>
            <a:endParaRPr lang="en-US" sz="3600" b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9419" y="2413819"/>
            <a:ext cx="6049812" cy="322132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933461" y="1836854"/>
            <a:ext cx="4811697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t-BR" dirty="0" err="1" smtClean="0"/>
              <a:t>Border</a:t>
            </a:r>
            <a:r>
              <a:rPr lang="pt-BR" dirty="0" smtClean="0"/>
              <a:t> </a:t>
            </a:r>
            <a:r>
              <a:rPr lang="pt-BR" dirty="0" err="1" smtClean="0"/>
              <a:t>Monitoring</a:t>
            </a:r>
            <a:r>
              <a:rPr lang="pt-BR" dirty="0" smtClean="0"/>
              <a:t> </a:t>
            </a:r>
            <a:r>
              <a:rPr lang="pt-BR" dirty="0" err="1" smtClean="0"/>
              <a:t>Characteristics</a:t>
            </a:r>
            <a:r>
              <a:rPr lang="pt-BR" dirty="0" smtClean="0"/>
              <a:t>: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 err="1" smtClean="0"/>
              <a:t>Long</a:t>
            </a:r>
            <a:r>
              <a:rPr lang="pt-BR" dirty="0" smtClean="0"/>
              <a:t> </a:t>
            </a:r>
            <a:r>
              <a:rPr lang="pt-BR" dirty="0" err="1" smtClean="0"/>
              <a:t>distances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relative</a:t>
            </a:r>
            <a:r>
              <a:rPr lang="pt-BR" dirty="0" smtClean="0"/>
              <a:t> </a:t>
            </a:r>
            <a:r>
              <a:rPr lang="pt-BR" dirty="0" err="1" smtClean="0"/>
              <a:t>narrow</a:t>
            </a:r>
            <a:r>
              <a:rPr lang="pt-BR" dirty="0" smtClean="0"/>
              <a:t> range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area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monitored</a:t>
            </a:r>
            <a:r>
              <a:rPr lang="pt-BR" dirty="0" smtClean="0"/>
              <a:t>;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 err="1" smtClean="0"/>
              <a:t>Usually</a:t>
            </a:r>
            <a:r>
              <a:rPr lang="pt-BR" dirty="0" smtClean="0"/>
              <a:t> it </a:t>
            </a:r>
            <a:r>
              <a:rPr lang="pt-BR" dirty="0" err="1" smtClean="0"/>
              <a:t>demands</a:t>
            </a:r>
            <a:r>
              <a:rPr lang="pt-BR" dirty="0" smtClean="0"/>
              <a:t> high </a:t>
            </a:r>
            <a:r>
              <a:rPr lang="pt-BR" dirty="0" err="1" smtClean="0"/>
              <a:t>cost</a:t>
            </a:r>
            <a:r>
              <a:rPr lang="pt-BR" dirty="0" smtClean="0"/>
              <a:t> </a:t>
            </a:r>
            <a:r>
              <a:rPr lang="pt-BR" dirty="0" err="1" smtClean="0"/>
              <a:t>or</a:t>
            </a:r>
            <a:r>
              <a:rPr lang="pt-BR" dirty="0" smtClean="0"/>
              <a:t> </a:t>
            </a:r>
            <a:r>
              <a:rPr lang="pt-BR" dirty="0" err="1" smtClean="0"/>
              <a:t>even</a:t>
            </a:r>
            <a:r>
              <a:rPr lang="pt-BR" dirty="0" smtClean="0"/>
              <a:t> </a:t>
            </a:r>
            <a:r>
              <a:rPr lang="pt-BR" dirty="0" err="1" smtClean="0"/>
              <a:t>infeasible</a:t>
            </a:r>
            <a:r>
              <a:rPr lang="pt-BR" dirty="0" smtClean="0"/>
              <a:t> for </a:t>
            </a:r>
            <a:r>
              <a:rPr lang="pt-BR" dirty="0" err="1" smtClean="0"/>
              <a:t>installation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infrastructure</a:t>
            </a:r>
            <a:r>
              <a:rPr lang="pt-BR" dirty="0" smtClean="0"/>
              <a:t>;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 err="1" smtClean="0"/>
              <a:t>Demands</a:t>
            </a:r>
            <a:r>
              <a:rPr lang="pt-BR" dirty="0" smtClean="0"/>
              <a:t> </a:t>
            </a:r>
            <a:r>
              <a:rPr lang="pt-BR" dirty="0" err="1" smtClean="0"/>
              <a:t>discretion</a:t>
            </a:r>
            <a:r>
              <a:rPr lang="pt-BR" dirty="0" smtClean="0"/>
              <a:t> in </a:t>
            </a:r>
            <a:r>
              <a:rPr lang="pt-BR" dirty="0" err="1" smtClean="0"/>
              <a:t>order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avoid</a:t>
            </a:r>
            <a:r>
              <a:rPr lang="pt-BR" dirty="0" smtClean="0"/>
              <a:t> </a:t>
            </a:r>
            <a:r>
              <a:rPr lang="pt-BR" dirty="0" err="1" smtClean="0"/>
              <a:t>being</a:t>
            </a:r>
            <a:r>
              <a:rPr lang="pt-BR" dirty="0" smtClean="0"/>
              <a:t> </a:t>
            </a:r>
            <a:r>
              <a:rPr lang="pt-BR" dirty="0" err="1" smtClean="0"/>
              <a:t>located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destroyed</a:t>
            </a:r>
            <a:r>
              <a:rPr lang="pt-BR" dirty="0" smtClean="0"/>
              <a:t> </a:t>
            </a:r>
            <a:r>
              <a:rPr lang="pt-BR" dirty="0" err="1" smtClean="0"/>
              <a:t>by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invader</a:t>
            </a:r>
            <a:r>
              <a:rPr lang="pt-BR" dirty="0" smtClean="0"/>
              <a:t>;</a:t>
            </a:r>
          </a:p>
          <a:p>
            <a:pPr algn="just">
              <a:spcAft>
                <a:spcPts val="600"/>
              </a:spcAft>
            </a:pPr>
            <a:r>
              <a:rPr lang="pt-BR" dirty="0" err="1" smtClean="0"/>
              <a:t>WSNs</a:t>
            </a:r>
            <a:r>
              <a:rPr lang="pt-BR" dirty="0" smtClean="0"/>
              <a:t> </a:t>
            </a:r>
            <a:r>
              <a:rPr lang="pt-BR" dirty="0" err="1"/>
              <a:t>S</a:t>
            </a:r>
            <a:r>
              <a:rPr lang="pt-BR" dirty="0" err="1" smtClean="0"/>
              <a:t>uitability</a:t>
            </a:r>
            <a:endParaRPr lang="pt-BR" dirty="0" smtClean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 err="1" smtClean="0"/>
              <a:t>Easy</a:t>
            </a:r>
            <a:r>
              <a:rPr lang="pt-BR" dirty="0" smtClean="0"/>
              <a:t> </a:t>
            </a:r>
            <a:r>
              <a:rPr lang="pt-BR" dirty="0" err="1" smtClean="0"/>
              <a:t>field</a:t>
            </a:r>
            <a:r>
              <a:rPr lang="pt-BR" dirty="0"/>
              <a:t> </a:t>
            </a:r>
            <a:r>
              <a:rPr lang="pt-BR" dirty="0" err="1" smtClean="0"/>
              <a:t>implementation</a:t>
            </a:r>
            <a:r>
              <a:rPr lang="pt-BR" dirty="0" smtClean="0"/>
              <a:t>;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 err="1" smtClean="0"/>
              <a:t>Centralized</a:t>
            </a:r>
            <a:r>
              <a:rPr lang="pt-BR" dirty="0" smtClean="0"/>
              <a:t>/</a:t>
            </a:r>
            <a:r>
              <a:rPr lang="pt-BR" dirty="0" err="1" smtClean="0"/>
              <a:t>Decentralized</a:t>
            </a:r>
            <a:r>
              <a:rPr lang="pt-BR" dirty="0" smtClean="0"/>
              <a:t> </a:t>
            </a:r>
            <a:r>
              <a:rPr lang="pt-BR" dirty="0" err="1"/>
              <a:t>c</a:t>
            </a:r>
            <a:r>
              <a:rPr lang="pt-BR" dirty="0" err="1" smtClean="0"/>
              <a:t>ontrol</a:t>
            </a:r>
            <a:r>
              <a:rPr lang="pt-BR" dirty="0" smtClean="0"/>
              <a:t>;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 err="1"/>
              <a:t>Static</a:t>
            </a:r>
            <a:r>
              <a:rPr lang="pt-BR" dirty="0"/>
              <a:t>/Mobile </a:t>
            </a:r>
            <a:r>
              <a:rPr lang="pt-BR" dirty="0" err="1"/>
              <a:t>s</a:t>
            </a:r>
            <a:r>
              <a:rPr lang="pt-BR" dirty="0" err="1" smtClean="0"/>
              <a:t>ink</a:t>
            </a:r>
            <a:r>
              <a:rPr lang="pt-BR" dirty="0"/>
              <a:t>;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 err="1" smtClean="0"/>
              <a:t>Auto-configurable</a:t>
            </a:r>
            <a:r>
              <a:rPr lang="pt-BR" dirty="0" smtClean="0"/>
              <a:t>;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749420" y="842903"/>
            <a:ext cx="10995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Evaluate </a:t>
            </a:r>
            <a:r>
              <a:rPr lang="en-US" dirty="0" smtClean="0"/>
              <a:t>four different </a:t>
            </a:r>
            <a:r>
              <a:rPr lang="en-US" dirty="0"/>
              <a:t>routing protocols </a:t>
            </a:r>
            <a:r>
              <a:rPr lang="en-US" dirty="0" smtClean="0"/>
              <a:t>(DSR, AODV, DSDV and TORA) in the </a:t>
            </a:r>
            <a:r>
              <a:rPr lang="en-US" dirty="0"/>
              <a:t>application </a:t>
            </a:r>
            <a:r>
              <a:rPr lang="en-US" dirty="0" smtClean="0"/>
              <a:t>of border surveillance </a:t>
            </a:r>
            <a:r>
              <a:rPr lang="en-US" dirty="0"/>
              <a:t>system in order to meet performance metrics regarding energy </a:t>
            </a:r>
            <a:r>
              <a:rPr lang="en-US" dirty="0" smtClean="0"/>
              <a:t>consumption,  packet delivery ratio, end-to-end delay and throughput.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5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77235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/>
              <a:t>Simulation</a:t>
            </a:r>
            <a:r>
              <a:rPr lang="pt-BR" sz="3600" b="1" dirty="0" smtClean="0"/>
              <a:t> </a:t>
            </a:r>
            <a:r>
              <a:rPr lang="pt-BR" sz="3600" b="1" dirty="0" err="1" smtClean="0"/>
              <a:t>results</a:t>
            </a:r>
            <a:endParaRPr lang="pt-BR" sz="36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1069848" y="763460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/>
            </a:lvl1pPr>
          </a:lstStyle>
          <a:p>
            <a:r>
              <a:rPr lang="pt-BR" sz="2400" dirty="0" smtClean="0"/>
              <a:t>SCENARIO 3</a:t>
            </a:r>
            <a:endParaRPr lang="pt-BR" sz="2400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774792"/>
              </p:ext>
            </p:extLst>
          </p:nvPr>
        </p:nvGraphicFramePr>
        <p:xfrm>
          <a:off x="844061" y="1535817"/>
          <a:ext cx="3600000" cy="2592000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900000"/>
                <a:gridCol w="900000"/>
                <a:gridCol w="900000"/>
                <a:gridCol w="900000"/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Delay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[</a:t>
                      </a:r>
                      <a:r>
                        <a:rPr lang="pt-B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Nº Nodes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AODV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DSDV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DSR</a:t>
                      </a: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0,002072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0,004174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0,005098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0,008792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0,016609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0,010026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0,010551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0,021755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0,020293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0,009247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0,012009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0,027455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0,010374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0,021089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0,018299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0,018704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0,015852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0,024425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435" y="1535817"/>
            <a:ext cx="6420813" cy="38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0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77235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/>
              <a:t>Simulation</a:t>
            </a:r>
            <a:r>
              <a:rPr lang="pt-BR" sz="3600" b="1" dirty="0" smtClean="0"/>
              <a:t> </a:t>
            </a:r>
            <a:r>
              <a:rPr lang="pt-BR" sz="3600" b="1" dirty="0" err="1" smtClean="0"/>
              <a:t>results</a:t>
            </a:r>
            <a:endParaRPr lang="pt-BR" sz="36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1069848" y="763460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/>
            </a:lvl1pPr>
          </a:lstStyle>
          <a:p>
            <a:r>
              <a:rPr lang="pt-BR" sz="2400" dirty="0" smtClean="0"/>
              <a:t>SCENARIO 3</a:t>
            </a:r>
            <a:endParaRPr lang="pt-BR" sz="24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957281"/>
              </p:ext>
            </p:extLst>
          </p:nvPr>
        </p:nvGraphicFramePr>
        <p:xfrm>
          <a:off x="838199" y="1535817"/>
          <a:ext cx="3600000" cy="2592000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900000"/>
                <a:gridCol w="900000"/>
                <a:gridCol w="900000"/>
                <a:gridCol w="900000"/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PDR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Nº</a:t>
                      </a:r>
                      <a:r>
                        <a:rPr lang="pt-B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Nodes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AODV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DSDV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DSR</a:t>
                      </a: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0,259443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0,886183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0,229622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0,848982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0,235966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0,737078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0,242921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0,459742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0,223547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0,389662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0,228018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0,319583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0,241054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0,260934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435" y="1535817"/>
            <a:ext cx="6420813" cy="38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4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77235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/>
              <a:t>Simulation</a:t>
            </a:r>
            <a:r>
              <a:rPr lang="pt-BR" sz="3600" b="1" dirty="0" smtClean="0"/>
              <a:t> </a:t>
            </a:r>
            <a:r>
              <a:rPr lang="pt-BR" sz="3600" b="1" dirty="0" err="1" smtClean="0"/>
              <a:t>results</a:t>
            </a:r>
            <a:endParaRPr lang="pt-BR" sz="36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1069848" y="763460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/>
            </a:lvl1pPr>
          </a:lstStyle>
          <a:p>
            <a:r>
              <a:rPr lang="pt-BR" sz="2400" dirty="0" smtClean="0"/>
              <a:t>SCENARIO 3</a:t>
            </a:r>
            <a:endParaRPr lang="pt-BR" sz="24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639056"/>
              </p:ext>
            </p:extLst>
          </p:nvPr>
        </p:nvGraphicFramePr>
        <p:xfrm>
          <a:off x="838199" y="1535817"/>
          <a:ext cx="3600000" cy="2592000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900000"/>
                <a:gridCol w="900000"/>
                <a:gridCol w="900000"/>
                <a:gridCol w="900000"/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Emax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[J]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Nº Nodes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AODV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DSDV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DSR</a:t>
                      </a: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2,50647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2,53146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1,52791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5,7795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9,44977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2,78052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4,36316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14,1429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3,09319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5,55477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18,9066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4,85449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5,99979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25,738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5,765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27,7664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5,76608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27,3819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435" y="1535817"/>
            <a:ext cx="6420813" cy="38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1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77235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/>
              <a:t>Simulation</a:t>
            </a:r>
            <a:r>
              <a:rPr lang="pt-BR" sz="3600" b="1" dirty="0" smtClean="0"/>
              <a:t> </a:t>
            </a:r>
            <a:r>
              <a:rPr lang="pt-BR" sz="3600" b="1" dirty="0" err="1" smtClean="0"/>
              <a:t>results</a:t>
            </a:r>
            <a:endParaRPr lang="pt-BR" sz="36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1069848" y="763460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/>
            </a:lvl1pPr>
          </a:lstStyle>
          <a:p>
            <a:r>
              <a:rPr lang="pt-BR" sz="2400" dirty="0" smtClean="0"/>
              <a:t>SCENARIO 3</a:t>
            </a:r>
            <a:endParaRPr lang="pt-BR" sz="2400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866268"/>
              </p:ext>
            </p:extLst>
          </p:nvPr>
        </p:nvGraphicFramePr>
        <p:xfrm>
          <a:off x="835189" y="1535817"/>
          <a:ext cx="3600000" cy="2592000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900000"/>
                <a:gridCol w="900000"/>
                <a:gridCol w="900000"/>
                <a:gridCol w="900000"/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Eavg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[J]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Nº Nodes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AODV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DSDV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DSR</a:t>
                      </a: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0,247702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2,47462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0,164301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0,401848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7,27264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0,217044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0,302166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11,1413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0,211215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0,393544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14,3279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0,322888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0,405801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19,3771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0,411209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21,9111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0,397026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22,8242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435" y="1535817"/>
            <a:ext cx="6420813" cy="38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1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77235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/>
              <a:t>Simulation</a:t>
            </a:r>
            <a:r>
              <a:rPr lang="pt-BR" sz="3600" b="1" dirty="0" smtClean="0"/>
              <a:t> </a:t>
            </a:r>
            <a:r>
              <a:rPr lang="pt-BR" sz="3600" b="1" dirty="0" err="1" smtClean="0"/>
              <a:t>results</a:t>
            </a:r>
            <a:endParaRPr lang="pt-BR" sz="36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1069848" y="763460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/>
            </a:lvl1pPr>
          </a:lstStyle>
          <a:p>
            <a:r>
              <a:rPr lang="pt-BR" sz="2400" dirty="0" smtClean="0"/>
              <a:t>NEXT STEPS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1509204" y="1899821"/>
            <a:ext cx="79011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Add more protocols in the evaluation scope;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Different node deployment strategies;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Improve energy model;</a:t>
            </a:r>
          </a:p>
        </p:txBody>
      </p:sp>
    </p:spTree>
    <p:extLst>
      <p:ext uri="{BB962C8B-B14F-4D97-AF65-F5344CB8AC3E}">
        <p14:creationId xmlns:p14="http://schemas.microsoft.com/office/powerpoint/2010/main" val="288108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77235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/>
              <a:t>references</a:t>
            </a:r>
            <a:endParaRPr lang="pt-BR" sz="36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069848" y="772357"/>
            <a:ext cx="10283951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3688" indent="-293688">
              <a:spcAft>
                <a:spcPts val="600"/>
              </a:spcAft>
            </a:pPr>
            <a:r>
              <a:rPr lang="pt-BR" sz="1600" dirty="0" smtClean="0"/>
              <a:t>[1] </a:t>
            </a:r>
            <a:r>
              <a:rPr lang="pt-BR" sz="1600" dirty="0"/>
              <a:t>M. </a:t>
            </a:r>
            <a:r>
              <a:rPr lang="pt-BR" sz="1600" dirty="0" err="1"/>
              <a:t>Hammoudeh</a:t>
            </a:r>
            <a:r>
              <a:rPr lang="pt-BR" sz="1600" dirty="0"/>
              <a:t> </a:t>
            </a:r>
            <a:r>
              <a:rPr lang="pt-BR" sz="1600" i="1" dirty="0"/>
              <a:t>et al</a:t>
            </a:r>
            <a:r>
              <a:rPr lang="pt-BR" sz="1600" dirty="0"/>
              <a:t>., </a:t>
            </a:r>
            <a:r>
              <a:rPr lang="pt-BR" sz="1600" b="1" i="1" dirty="0" smtClean="0"/>
              <a:t>“A </a:t>
            </a:r>
            <a:r>
              <a:rPr lang="pt-BR" sz="1600" b="1" i="1" dirty="0"/>
              <a:t>Wireless Sensor Network </a:t>
            </a:r>
            <a:r>
              <a:rPr lang="pt-BR" sz="1600" b="1" i="1" dirty="0" err="1"/>
              <a:t>Border</a:t>
            </a:r>
            <a:r>
              <a:rPr lang="pt-BR" sz="1600" b="1" i="1" dirty="0"/>
              <a:t> </a:t>
            </a:r>
            <a:r>
              <a:rPr lang="pt-BR" sz="1600" b="1" i="1" dirty="0" err="1"/>
              <a:t>Monitoring</a:t>
            </a:r>
            <a:r>
              <a:rPr lang="pt-BR" sz="1600" b="1" i="1" dirty="0"/>
              <a:t> System: Deployment </a:t>
            </a:r>
            <a:r>
              <a:rPr lang="pt-BR" sz="1600" b="1" i="1" dirty="0" err="1"/>
              <a:t>Issues</a:t>
            </a:r>
            <a:r>
              <a:rPr lang="pt-BR" sz="1600" b="1" i="1" dirty="0"/>
              <a:t> </a:t>
            </a:r>
            <a:r>
              <a:rPr lang="pt-BR" sz="1600" b="1" i="1" dirty="0" err="1"/>
              <a:t>and</a:t>
            </a:r>
            <a:r>
              <a:rPr lang="pt-BR" sz="1600" b="1" i="1" dirty="0"/>
              <a:t> </a:t>
            </a:r>
            <a:r>
              <a:rPr lang="pt-BR" sz="1600" b="1" i="1" dirty="0" err="1"/>
              <a:t>Routing</a:t>
            </a:r>
            <a:r>
              <a:rPr lang="pt-BR" sz="1600" b="1" i="1" dirty="0"/>
              <a:t> </a:t>
            </a:r>
            <a:r>
              <a:rPr lang="pt-BR" sz="1600" b="1" i="1" dirty="0" err="1" smtClean="0"/>
              <a:t>Protocols</a:t>
            </a:r>
            <a:r>
              <a:rPr lang="pt-BR" sz="1600" b="1" i="1" dirty="0" smtClean="0"/>
              <a:t>”</a:t>
            </a:r>
            <a:r>
              <a:rPr lang="pt-BR" sz="1600" dirty="0" smtClean="0"/>
              <a:t>,  </a:t>
            </a:r>
            <a:r>
              <a:rPr lang="pt-BR" sz="1600" dirty="0"/>
              <a:t>in </a:t>
            </a:r>
            <a:r>
              <a:rPr lang="pt-BR" sz="1600" i="1" dirty="0"/>
              <a:t>IEEE </a:t>
            </a:r>
            <a:r>
              <a:rPr lang="pt-BR" sz="1600" i="1" dirty="0" err="1"/>
              <a:t>Sensors</a:t>
            </a:r>
            <a:r>
              <a:rPr lang="pt-BR" sz="1600" i="1" dirty="0"/>
              <a:t> </a:t>
            </a:r>
            <a:r>
              <a:rPr lang="pt-BR" sz="1600" i="1" dirty="0" err="1"/>
              <a:t>Journal</a:t>
            </a:r>
            <a:r>
              <a:rPr lang="pt-BR" sz="1600" dirty="0"/>
              <a:t>, vol. 17, no. 8, pp. 2572-2582, 15 April15, </a:t>
            </a:r>
            <a:r>
              <a:rPr lang="pt-BR" sz="1600" dirty="0" smtClean="0"/>
              <a:t>2017. </a:t>
            </a:r>
            <a:r>
              <a:rPr lang="pt-BR" sz="1600" dirty="0" err="1" smtClean="0"/>
              <a:t>doi</a:t>
            </a:r>
            <a:r>
              <a:rPr lang="pt-BR" sz="1600" dirty="0" smtClean="0"/>
              <a:t>: 10.1109/JSEN.2017.2672501</a:t>
            </a:r>
          </a:p>
          <a:p>
            <a:pPr marL="293688" indent="-293688">
              <a:spcAft>
                <a:spcPts val="600"/>
              </a:spcAft>
            </a:pPr>
            <a:r>
              <a:rPr lang="en-US" sz="1600" dirty="0"/>
              <a:t>[2] </a:t>
            </a:r>
            <a:r>
              <a:rPr lang="en-US" sz="1600" dirty="0" err="1"/>
              <a:t>Sharei</a:t>
            </a:r>
            <a:r>
              <a:rPr lang="en-US" sz="1600" dirty="0"/>
              <a:t>, </a:t>
            </a:r>
            <a:r>
              <a:rPr lang="en-US" sz="1600" dirty="0" err="1"/>
              <a:t>Hoda</a:t>
            </a:r>
            <a:r>
              <a:rPr lang="en-US" sz="1600" dirty="0"/>
              <a:t> &amp; </a:t>
            </a:r>
            <a:r>
              <a:rPr lang="en-US" sz="1600" dirty="0" err="1"/>
              <a:t>Keshavarz</a:t>
            </a:r>
            <a:r>
              <a:rPr lang="en-US" sz="1600" dirty="0"/>
              <a:t>-Haddad, </a:t>
            </a:r>
            <a:r>
              <a:rPr lang="en-US" sz="1600" dirty="0" err="1"/>
              <a:t>Alireza</a:t>
            </a:r>
            <a:r>
              <a:rPr lang="en-US" sz="1600" dirty="0"/>
              <a:t> &amp; </a:t>
            </a:r>
            <a:r>
              <a:rPr lang="en-US" sz="1600" dirty="0" err="1"/>
              <a:t>Garraux</a:t>
            </a:r>
            <a:r>
              <a:rPr lang="en-US" sz="1600" dirty="0"/>
              <a:t>, </a:t>
            </a:r>
            <a:r>
              <a:rPr lang="en-US" sz="1600" dirty="0" err="1"/>
              <a:t>Gaëtan</a:t>
            </a:r>
            <a:r>
              <a:rPr lang="en-US" sz="1600" dirty="0"/>
              <a:t>, </a:t>
            </a:r>
            <a:r>
              <a:rPr lang="en-US" sz="1600" b="1" i="1" dirty="0"/>
              <a:t>“Routing Protocols for Border Surveillance Using ZigBee-Based Wireless Sensor Networks”</a:t>
            </a:r>
            <a:r>
              <a:rPr lang="en-US" sz="1600" dirty="0"/>
              <a:t>, Communications in Computer and Information Science. 370, 2013, pp. 114-123. 10.1007/978-3-642-38865-1_13.</a:t>
            </a:r>
          </a:p>
          <a:p>
            <a:pPr marL="293688" indent="-293688">
              <a:spcAft>
                <a:spcPts val="600"/>
              </a:spcAft>
            </a:pPr>
            <a:r>
              <a:rPr lang="en-US" sz="1600" dirty="0"/>
              <a:t>[3] </a:t>
            </a:r>
            <a:r>
              <a:rPr lang="en-US" sz="1600" dirty="0" err="1"/>
              <a:t>Downard</a:t>
            </a:r>
            <a:r>
              <a:rPr lang="en-US" sz="1600" dirty="0"/>
              <a:t>, Ian,  </a:t>
            </a:r>
            <a:r>
              <a:rPr lang="en-US" sz="1600" b="1" i="1" dirty="0"/>
              <a:t>“Simulating sensor networks in ns-2”</a:t>
            </a:r>
            <a:r>
              <a:rPr lang="en-US" sz="1600" dirty="0"/>
              <a:t>, Network and Communication Systems Information Technology Division – U.S. Naval Research Laboratory, may 31 2004, </a:t>
            </a:r>
            <a:r>
              <a:rPr lang="pt-BR" sz="1600" dirty="0"/>
              <a:t>NRL/FR/5522--04-10,073</a:t>
            </a:r>
            <a:endParaRPr lang="en-US" sz="1600" dirty="0"/>
          </a:p>
          <a:p>
            <a:pPr marL="293688" indent="-293688">
              <a:spcAft>
                <a:spcPts val="600"/>
              </a:spcAft>
            </a:pPr>
            <a:r>
              <a:rPr lang="en-US" sz="1600" dirty="0"/>
              <a:t>[4] </a:t>
            </a:r>
            <a:r>
              <a:rPr lang="pt-BR" sz="1600" dirty="0"/>
              <a:t>Anil </a:t>
            </a:r>
            <a:r>
              <a:rPr lang="pt-BR" sz="1600" dirty="0" err="1"/>
              <a:t>Saini</a:t>
            </a:r>
            <a:r>
              <a:rPr lang="pt-BR" sz="1600" dirty="0"/>
              <a:t>, Anil </a:t>
            </a:r>
            <a:r>
              <a:rPr lang="pt-BR" sz="1600" dirty="0" err="1"/>
              <a:t>Kumar</a:t>
            </a:r>
            <a:r>
              <a:rPr lang="pt-BR" sz="1600" dirty="0"/>
              <a:t>, </a:t>
            </a:r>
            <a:r>
              <a:rPr lang="pt-BR" sz="1600" b="1" i="1" dirty="0"/>
              <a:t>“Performance </a:t>
            </a:r>
            <a:r>
              <a:rPr lang="pt-BR" sz="1600" b="1" i="1" dirty="0" err="1"/>
              <a:t>Analysis</a:t>
            </a:r>
            <a:r>
              <a:rPr lang="pt-BR" sz="1600" b="1" i="1" dirty="0"/>
              <a:t> </a:t>
            </a:r>
            <a:r>
              <a:rPr lang="pt-BR" sz="1600" b="1" i="1" dirty="0" err="1"/>
              <a:t>of</a:t>
            </a:r>
            <a:r>
              <a:rPr lang="pt-BR" sz="1600" b="1" i="1" dirty="0"/>
              <a:t> </a:t>
            </a:r>
            <a:r>
              <a:rPr lang="pt-BR" sz="1600" b="1" i="1" dirty="0" err="1"/>
              <a:t>Routing</a:t>
            </a:r>
            <a:r>
              <a:rPr lang="pt-BR" sz="1600" b="1" i="1" dirty="0"/>
              <a:t> </a:t>
            </a:r>
            <a:r>
              <a:rPr lang="pt-BR" sz="1600" b="1" i="1" dirty="0" err="1"/>
              <a:t>Protocols</a:t>
            </a:r>
            <a:r>
              <a:rPr lang="pt-BR" sz="1600" b="1" i="1" dirty="0"/>
              <a:t> in Mobile </a:t>
            </a:r>
            <a:r>
              <a:rPr lang="pt-BR" sz="1600" b="1" i="1" dirty="0" err="1"/>
              <a:t>Ad-hoc</a:t>
            </a:r>
            <a:r>
              <a:rPr lang="pt-BR" sz="1600" b="1" i="1" dirty="0"/>
              <a:t> Networks </a:t>
            </a:r>
            <a:r>
              <a:rPr lang="pt-BR" sz="1600" b="1" i="1" dirty="0" err="1"/>
              <a:t>Using</a:t>
            </a:r>
            <a:r>
              <a:rPr lang="pt-BR" sz="1600" b="1" i="1" dirty="0"/>
              <a:t> NS2”</a:t>
            </a:r>
            <a:r>
              <a:rPr lang="pt-BR" sz="1600" dirty="0"/>
              <a:t>, ICETEST </a:t>
            </a:r>
            <a:r>
              <a:rPr lang="pt-BR" sz="1600" dirty="0" err="1"/>
              <a:t>Track</a:t>
            </a:r>
            <a:r>
              <a:rPr lang="pt-BR" sz="1600" dirty="0"/>
              <a:t> , </a:t>
            </a:r>
            <a:r>
              <a:rPr lang="pt-BR" sz="1600" dirty="0" err="1"/>
              <a:t>International</a:t>
            </a:r>
            <a:r>
              <a:rPr lang="pt-BR" sz="1600" dirty="0"/>
              <a:t> </a:t>
            </a:r>
            <a:r>
              <a:rPr lang="pt-BR" sz="1600" dirty="0" err="1"/>
              <a:t>Journal</a:t>
            </a:r>
            <a:r>
              <a:rPr lang="pt-BR" sz="1600" dirty="0"/>
              <a:t> </a:t>
            </a:r>
            <a:r>
              <a:rPr lang="pt-BR" sz="1600" dirty="0" err="1"/>
              <a:t>on</a:t>
            </a:r>
            <a:r>
              <a:rPr lang="pt-BR" sz="1600" dirty="0"/>
              <a:t> Future </a:t>
            </a:r>
            <a:r>
              <a:rPr lang="pt-BR" sz="1600" dirty="0" err="1"/>
              <a:t>Revolution</a:t>
            </a:r>
            <a:r>
              <a:rPr lang="pt-BR" sz="1600" dirty="0"/>
              <a:t> in Computer Science &amp; Communication </a:t>
            </a:r>
            <a:r>
              <a:rPr lang="pt-BR" sz="1600" dirty="0" err="1"/>
              <a:t>Engineering</a:t>
            </a:r>
            <a:r>
              <a:rPr lang="pt-BR" sz="1600" dirty="0"/>
              <a:t> </a:t>
            </a:r>
            <a:r>
              <a:rPr lang="pt-BR" sz="1600" dirty="0" err="1"/>
              <a:t>march</a:t>
            </a:r>
            <a:r>
              <a:rPr lang="pt-BR" sz="1600" dirty="0"/>
              <a:t> 2018 volume 4 </a:t>
            </a:r>
            <a:r>
              <a:rPr lang="pt-BR" sz="1600" dirty="0" err="1"/>
              <a:t>issue</a:t>
            </a:r>
            <a:r>
              <a:rPr lang="pt-BR" sz="1600" dirty="0"/>
              <a:t> 3 (IJFRSCE), PP: 150 – 154</a:t>
            </a:r>
          </a:p>
          <a:p>
            <a:pPr marL="293688" indent="-293688">
              <a:spcAft>
                <a:spcPts val="600"/>
              </a:spcAft>
            </a:pPr>
            <a:r>
              <a:rPr lang="en-US" sz="1600" dirty="0"/>
              <a:t>[5] </a:t>
            </a:r>
            <a:r>
              <a:rPr lang="pt-BR" sz="1600" dirty="0"/>
              <a:t>Khan, </a:t>
            </a:r>
            <a:r>
              <a:rPr lang="pt-BR" sz="1600" dirty="0" err="1"/>
              <a:t>Majid</a:t>
            </a:r>
            <a:r>
              <a:rPr lang="pt-BR" sz="1600" dirty="0"/>
              <a:t> I., </a:t>
            </a:r>
            <a:r>
              <a:rPr lang="pt-BR" sz="1600" dirty="0" err="1"/>
              <a:t>Wilfried</a:t>
            </a:r>
            <a:r>
              <a:rPr lang="pt-BR" sz="1600" dirty="0"/>
              <a:t> N. </a:t>
            </a:r>
            <a:r>
              <a:rPr lang="pt-BR" sz="1600" dirty="0" err="1"/>
              <a:t>Gansterer</a:t>
            </a:r>
            <a:r>
              <a:rPr lang="pt-BR" sz="1600" dirty="0"/>
              <a:t>, </a:t>
            </a:r>
            <a:r>
              <a:rPr lang="pt-BR" sz="1600" dirty="0" err="1"/>
              <a:t>and</a:t>
            </a:r>
            <a:r>
              <a:rPr lang="pt-BR" sz="1600" dirty="0"/>
              <a:t> </a:t>
            </a:r>
            <a:r>
              <a:rPr lang="pt-BR" sz="1600" dirty="0" err="1"/>
              <a:t>Guenter</a:t>
            </a:r>
            <a:r>
              <a:rPr lang="pt-BR" sz="1600" dirty="0"/>
              <a:t> </a:t>
            </a:r>
            <a:r>
              <a:rPr lang="pt-BR" sz="1600" dirty="0" err="1"/>
              <a:t>Haring</a:t>
            </a:r>
            <a:r>
              <a:rPr lang="pt-BR" sz="1600" dirty="0"/>
              <a:t>. </a:t>
            </a:r>
            <a:r>
              <a:rPr lang="pt-BR" sz="1600" b="1" i="1" dirty="0"/>
              <a:t>“</a:t>
            </a:r>
            <a:r>
              <a:rPr lang="pt-BR" sz="1600" b="1" i="1" dirty="0" err="1"/>
              <a:t>Static</a:t>
            </a:r>
            <a:r>
              <a:rPr lang="pt-BR" sz="1600" b="1" i="1" dirty="0"/>
              <a:t> vs. Mobile </a:t>
            </a:r>
            <a:r>
              <a:rPr lang="pt-BR" sz="1600" b="1" i="1" dirty="0" err="1"/>
              <a:t>Sink</a:t>
            </a:r>
            <a:r>
              <a:rPr lang="pt-BR" sz="1600" b="1" i="1" dirty="0"/>
              <a:t>: The </a:t>
            </a:r>
            <a:r>
              <a:rPr lang="pt-BR" sz="1600" b="1" i="1" dirty="0" err="1"/>
              <a:t>Influence</a:t>
            </a:r>
            <a:r>
              <a:rPr lang="pt-BR" sz="1600" b="1" i="1" dirty="0"/>
              <a:t> </a:t>
            </a:r>
            <a:r>
              <a:rPr lang="pt-BR" sz="1600" b="1" i="1" dirty="0" err="1"/>
              <a:t>of</a:t>
            </a:r>
            <a:r>
              <a:rPr lang="pt-BR" sz="1600" b="1" i="1" dirty="0"/>
              <a:t> Basic </a:t>
            </a:r>
            <a:r>
              <a:rPr lang="pt-BR" sz="1600" b="1" i="1" dirty="0" err="1"/>
              <a:t>Parameters</a:t>
            </a:r>
            <a:r>
              <a:rPr lang="pt-BR" sz="1600" b="1" i="1" dirty="0"/>
              <a:t> </a:t>
            </a:r>
            <a:r>
              <a:rPr lang="pt-BR" sz="1600" b="1" i="1" dirty="0" err="1"/>
              <a:t>on</a:t>
            </a:r>
            <a:r>
              <a:rPr lang="pt-BR" sz="1600" b="1" i="1" dirty="0"/>
              <a:t> Energy </a:t>
            </a:r>
            <a:r>
              <a:rPr lang="pt-BR" sz="1600" b="1" i="1" dirty="0" err="1"/>
              <a:t>Efficiency</a:t>
            </a:r>
            <a:r>
              <a:rPr lang="pt-BR" sz="1600" b="1" i="1" dirty="0"/>
              <a:t> in Wireless Sensor Networks.”</a:t>
            </a:r>
            <a:r>
              <a:rPr lang="pt-BR" sz="1600" dirty="0"/>
              <a:t> Computer Communications 36.9 (2013): 965–978. PMC. Web. 21 </a:t>
            </a:r>
            <a:r>
              <a:rPr lang="pt-BR" sz="1600" dirty="0" err="1"/>
              <a:t>Sept</a:t>
            </a:r>
            <a:r>
              <a:rPr lang="pt-BR" sz="1600" dirty="0"/>
              <a:t>. 2018.</a:t>
            </a:r>
          </a:p>
          <a:p>
            <a:pPr marL="293688" indent="-293688">
              <a:spcAft>
                <a:spcPts val="600"/>
              </a:spcAft>
            </a:pPr>
            <a:r>
              <a:rPr lang="en-US" sz="1600" dirty="0"/>
              <a:t>[6] </a:t>
            </a:r>
            <a:r>
              <a:rPr lang="en-US" sz="1600" dirty="0" err="1"/>
              <a:t>Keerthika</a:t>
            </a:r>
            <a:r>
              <a:rPr lang="en-US" sz="1600" dirty="0"/>
              <a:t>, A., Berlin </a:t>
            </a:r>
            <a:r>
              <a:rPr lang="en-US" sz="1600" dirty="0" err="1"/>
              <a:t>Hency</a:t>
            </a:r>
            <a:r>
              <a:rPr lang="en-US" sz="1600" dirty="0"/>
              <a:t>, V., </a:t>
            </a:r>
            <a:r>
              <a:rPr lang="en-US" sz="1600" b="1" i="1" dirty="0"/>
              <a:t>“A survey of routing protocols of wireless sensor network with mobile sinks.”</a:t>
            </a:r>
            <a:r>
              <a:rPr lang="en-US" sz="1600" dirty="0"/>
              <a:t> ARPN J. Eng. Appl. Sci. 11(11), 6951–6963, 2016.</a:t>
            </a:r>
          </a:p>
          <a:p>
            <a:pPr marL="293688" indent="-293688">
              <a:spcAft>
                <a:spcPts val="600"/>
              </a:spcAft>
            </a:pPr>
            <a:r>
              <a:rPr lang="en-US" sz="1600" dirty="0"/>
              <a:t>[7] </a:t>
            </a:r>
            <a:r>
              <a:rPr lang="en-US" sz="1600" dirty="0" err="1"/>
              <a:t>Komar</a:t>
            </a:r>
            <a:r>
              <a:rPr lang="en-US" sz="1600" dirty="0"/>
              <a:t>, C., 2012, </a:t>
            </a:r>
            <a:r>
              <a:rPr lang="en-US" sz="1600" b="1" i="1" dirty="0"/>
              <a:t>“Detection Quality Measure in Surveillance Wireless Sensor Networks”</a:t>
            </a:r>
            <a:r>
              <a:rPr lang="en-US" sz="1600" dirty="0"/>
              <a:t>, PhD Thesis, </a:t>
            </a:r>
            <a:r>
              <a:rPr lang="en-US" sz="1600" dirty="0" err="1"/>
              <a:t>Boğaziçi</a:t>
            </a:r>
            <a:r>
              <a:rPr lang="en-US" sz="1600" dirty="0"/>
              <a:t> University, Istanbul, Turkey.</a:t>
            </a:r>
          </a:p>
          <a:p>
            <a:pPr marL="293688" indent="-293688">
              <a:spcAft>
                <a:spcPts val="600"/>
              </a:spcAft>
            </a:pPr>
            <a:r>
              <a:rPr lang="en-US" sz="1600" dirty="0"/>
              <a:t>[8</a:t>
            </a:r>
            <a:r>
              <a:rPr lang="en-US" sz="1600" dirty="0" smtClean="0"/>
              <a:t>] </a:t>
            </a:r>
            <a:r>
              <a:rPr lang="en-US" sz="1600" dirty="0" err="1" smtClean="0"/>
              <a:t>Senouci</a:t>
            </a:r>
            <a:r>
              <a:rPr lang="en-US" sz="1600" dirty="0" smtClean="0"/>
              <a:t>, Mustapha &amp; </a:t>
            </a:r>
            <a:r>
              <a:rPr lang="en-US" sz="1600" dirty="0" err="1" smtClean="0"/>
              <a:t>Mellouk</a:t>
            </a:r>
            <a:r>
              <a:rPr lang="en-US" sz="1600" dirty="0" smtClean="0"/>
              <a:t>, </a:t>
            </a:r>
            <a:r>
              <a:rPr lang="en-US" sz="1600" dirty="0" err="1" smtClean="0"/>
              <a:t>Abdelhamid</a:t>
            </a:r>
            <a:r>
              <a:rPr lang="en-US" sz="1600" dirty="0" smtClean="0"/>
              <a:t> &amp; </a:t>
            </a:r>
            <a:r>
              <a:rPr lang="en-US" sz="1600" dirty="0" err="1" smtClean="0"/>
              <a:t>Aissani</a:t>
            </a:r>
            <a:r>
              <a:rPr lang="en-US" sz="1600" dirty="0" smtClean="0"/>
              <a:t>, Amar. </a:t>
            </a:r>
            <a:r>
              <a:rPr lang="en-US" sz="1600" b="1" i="1" dirty="0" smtClean="0"/>
              <a:t>“Random deployment of wireless sensor networks: A survey and approach”</a:t>
            </a:r>
            <a:r>
              <a:rPr lang="en-US" sz="1600" dirty="0" smtClean="0"/>
              <a:t>. Int. J. of Ad Hoc and Ubiquitous Computing. 15. 133 – 146, (2014). 10.1504/IJAHUC.2014.059905.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192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77235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/>
              <a:t>motivation</a:t>
            </a:r>
            <a:r>
              <a:rPr lang="pt-BR" sz="3600" b="1" dirty="0" smtClean="0"/>
              <a:t> </a:t>
            </a:r>
            <a:r>
              <a:rPr lang="pt-BR" sz="3600" b="1" dirty="0" err="1" smtClean="0"/>
              <a:t>and</a:t>
            </a:r>
            <a:r>
              <a:rPr lang="pt-BR" sz="3600" b="1" dirty="0" smtClean="0"/>
              <a:t> </a:t>
            </a:r>
            <a:r>
              <a:rPr lang="pt-BR" sz="3600" b="1" dirty="0" err="1" smtClean="0"/>
              <a:t>Relevance</a:t>
            </a:r>
            <a:endParaRPr lang="pt-BR" sz="3600" b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0171" y="1349406"/>
            <a:ext cx="4278371" cy="462526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086897" y="1438188"/>
            <a:ext cx="57438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dirty="0" err="1" smtClean="0"/>
              <a:t>Border</a:t>
            </a:r>
            <a:r>
              <a:rPr lang="pt-BR" dirty="0" smtClean="0"/>
              <a:t> </a:t>
            </a:r>
            <a:r>
              <a:rPr lang="pt-BR" dirty="0" err="1" smtClean="0"/>
              <a:t>surveillance</a:t>
            </a:r>
            <a:r>
              <a:rPr lang="pt-BR" dirty="0" smtClean="0"/>
              <a:t> </a:t>
            </a:r>
            <a:r>
              <a:rPr lang="pt-BR" dirty="0" err="1" smtClean="0"/>
              <a:t>characteristics</a:t>
            </a:r>
            <a:r>
              <a:rPr lang="pt-BR" dirty="0" smtClean="0"/>
              <a:t>: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pt-BR" dirty="0" err="1"/>
              <a:t>Border</a:t>
            </a:r>
            <a:r>
              <a:rPr lang="pt-BR" dirty="0"/>
              <a:t> </a:t>
            </a:r>
            <a:r>
              <a:rPr lang="pt-BR" dirty="0" err="1"/>
              <a:t>extensions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monitored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 smtClean="0"/>
              <a:t>about</a:t>
            </a:r>
            <a:r>
              <a:rPr lang="pt-BR" dirty="0" smtClean="0"/>
              <a:t> </a:t>
            </a:r>
            <a:r>
              <a:rPr lang="pt-BR" dirty="0"/>
              <a:t>17,000 km</a:t>
            </a:r>
            <a:r>
              <a:rPr lang="pt-BR" dirty="0" smtClean="0"/>
              <a:t>;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pt-BR" dirty="0" err="1" smtClean="0"/>
              <a:t>Only</a:t>
            </a:r>
            <a:r>
              <a:rPr lang="pt-BR" dirty="0" smtClean="0"/>
              <a:t> </a:t>
            </a:r>
            <a:r>
              <a:rPr lang="pt-BR" dirty="0" err="1"/>
              <a:t>about</a:t>
            </a:r>
            <a:r>
              <a:rPr lang="pt-BR" dirty="0"/>
              <a:t> 4%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our</a:t>
            </a:r>
            <a:r>
              <a:rPr lang="pt-BR" dirty="0"/>
              <a:t> </a:t>
            </a:r>
            <a:r>
              <a:rPr lang="pt-BR" dirty="0" err="1"/>
              <a:t>border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monitored</a:t>
            </a:r>
            <a:r>
              <a:rPr lang="pt-BR" dirty="0"/>
              <a:t>;</a:t>
            </a:r>
            <a:endParaRPr lang="pt-BR" dirty="0" smtClean="0"/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pt-BR" dirty="0" err="1" smtClean="0"/>
              <a:t>Hostile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uninhabited</a:t>
            </a:r>
            <a:r>
              <a:rPr lang="pt-BR" dirty="0" smtClean="0"/>
              <a:t> </a:t>
            </a:r>
            <a:r>
              <a:rPr lang="pt-BR" dirty="0" err="1" smtClean="0"/>
              <a:t>topography</a:t>
            </a:r>
            <a:r>
              <a:rPr lang="pt-BR" dirty="0" smtClean="0"/>
              <a:t>;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pt-BR" dirty="0" err="1" smtClean="0"/>
              <a:t>Sparse</a:t>
            </a:r>
            <a:r>
              <a:rPr lang="pt-BR" dirty="0" smtClean="0"/>
              <a:t> </a:t>
            </a:r>
            <a:r>
              <a:rPr lang="pt-BR" dirty="0" err="1" smtClean="0"/>
              <a:t>intrusion</a:t>
            </a:r>
            <a:r>
              <a:rPr lang="pt-BR" dirty="0" smtClean="0"/>
              <a:t> </a:t>
            </a:r>
            <a:r>
              <a:rPr lang="pt-BR" dirty="0" err="1" smtClean="0"/>
              <a:t>events</a:t>
            </a:r>
            <a:r>
              <a:rPr lang="pt-BR" dirty="0" smtClean="0"/>
              <a:t> </a:t>
            </a:r>
            <a:r>
              <a:rPr lang="pt-BR" dirty="0" err="1" smtClean="0"/>
              <a:t>occurrence</a:t>
            </a:r>
            <a:r>
              <a:rPr lang="pt-BR" dirty="0" smtClean="0"/>
              <a:t>;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pt-BR" dirty="0" err="1" smtClean="0"/>
              <a:t>Long</a:t>
            </a:r>
            <a:r>
              <a:rPr lang="pt-BR" dirty="0" smtClean="0"/>
              <a:t> time </a:t>
            </a:r>
            <a:r>
              <a:rPr lang="pt-BR" dirty="0" err="1" smtClean="0"/>
              <a:t>interval</a:t>
            </a:r>
            <a:r>
              <a:rPr lang="pt-BR" dirty="0" smtClean="0"/>
              <a:t> </a:t>
            </a:r>
            <a:r>
              <a:rPr lang="pt-BR" dirty="0" err="1" smtClean="0"/>
              <a:t>between</a:t>
            </a:r>
            <a:r>
              <a:rPr lang="pt-BR" dirty="0" smtClean="0"/>
              <a:t> </a:t>
            </a:r>
            <a:r>
              <a:rPr lang="pt-BR" dirty="0" err="1" smtClean="0"/>
              <a:t>events</a:t>
            </a:r>
            <a:r>
              <a:rPr lang="pt-BR" dirty="0" smtClean="0"/>
              <a:t>;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pt-BR" dirty="0" err="1" smtClean="0"/>
              <a:t>Cost</a:t>
            </a:r>
            <a:r>
              <a:rPr lang="pt-BR" dirty="0" smtClean="0"/>
              <a:t> </a:t>
            </a:r>
            <a:r>
              <a:rPr lang="pt-BR" dirty="0" err="1" smtClean="0"/>
              <a:t>constraint</a:t>
            </a:r>
            <a:r>
              <a:rPr lang="pt-BR" dirty="0" smtClean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127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066799" y="1183257"/>
            <a:ext cx="10058400" cy="4050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3600" dirty="0" err="1" smtClean="0"/>
              <a:t>Simulatin</a:t>
            </a:r>
            <a:r>
              <a:rPr lang="pt-BR" sz="3600" dirty="0" smtClean="0"/>
              <a:t> </a:t>
            </a:r>
            <a:r>
              <a:rPr lang="pt-BR" sz="3600" dirty="0" err="1" smtClean="0"/>
              <a:t>environment</a:t>
            </a:r>
            <a:endParaRPr lang="pt-BR" sz="3600" dirty="0" smtClean="0"/>
          </a:p>
        </p:txBody>
      </p:sp>
    </p:spTree>
    <p:extLst>
      <p:ext uri="{BB962C8B-B14F-4D97-AF65-F5344CB8AC3E}">
        <p14:creationId xmlns:p14="http://schemas.microsoft.com/office/powerpoint/2010/main" val="200564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77235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smtClean="0"/>
              <a:t>SIMULATION ENVIRONMENT</a:t>
            </a:r>
            <a:endParaRPr lang="pt-BR" sz="36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1069848" y="763469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pt-BR" b="1" dirty="0" smtClean="0"/>
              <a:t>NETWORK SIMULATOR (NS-2)</a:t>
            </a:r>
            <a:endParaRPr lang="pt-BR" dirty="0" smtClean="0"/>
          </a:p>
        </p:txBody>
      </p:sp>
      <p:sp>
        <p:nvSpPr>
          <p:cNvPr id="10" name="CaixaDeTexto 9"/>
          <p:cNvSpPr txBox="1"/>
          <p:nvPr/>
        </p:nvSpPr>
        <p:spPr>
          <a:xfrm>
            <a:off x="5557421" y="1393797"/>
            <a:ext cx="6427433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 err="1" smtClean="0"/>
              <a:t>Environment</a:t>
            </a:r>
            <a:r>
              <a:rPr lang="pt-BR" dirty="0" smtClean="0"/>
              <a:t> </a:t>
            </a:r>
            <a:r>
              <a:rPr lang="pt-BR" dirty="0" err="1" smtClean="0"/>
              <a:t>Definition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Configuration</a:t>
            </a:r>
            <a:endParaRPr lang="pt-BR" dirty="0" smtClean="0"/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 err="1" smtClean="0"/>
              <a:t>Narrow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long</a:t>
            </a:r>
            <a:r>
              <a:rPr lang="pt-BR" dirty="0" smtClean="0"/>
              <a:t> </a:t>
            </a:r>
            <a:r>
              <a:rPr lang="pt-BR" dirty="0" err="1" smtClean="0"/>
              <a:t>distance</a:t>
            </a:r>
            <a:r>
              <a:rPr lang="pt-BR" dirty="0" smtClean="0"/>
              <a:t> </a:t>
            </a:r>
            <a:r>
              <a:rPr lang="pt-BR" dirty="0" err="1" smtClean="0"/>
              <a:t>area</a:t>
            </a:r>
            <a:r>
              <a:rPr lang="pt-BR" dirty="0" smtClean="0"/>
              <a:t> </a:t>
            </a:r>
            <a:r>
              <a:rPr lang="pt-BR" dirty="0" err="1" smtClean="0"/>
              <a:t>representing</a:t>
            </a:r>
            <a:r>
              <a:rPr lang="pt-BR" dirty="0" smtClean="0"/>
              <a:t> a </a:t>
            </a:r>
            <a:r>
              <a:rPr lang="pt-BR" dirty="0" err="1" smtClean="0"/>
              <a:t>border</a:t>
            </a:r>
            <a:r>
              <a:rPr lang="pt-BR" dirty="0" smtClean="0"/>
              <a:t> </a:t>
            </a:r>
            <a:r>
              <a:rPr lang="pt-BR" dirty="0" err="1" smtClean="0"/>
              <a:t>surveillance</a:t>
            </a:r>
            <a:r>
              <a:rPr lang="pt-BR" dirty="0" smtClean="0"/>
              <a:t> </a:t>
            </a:r>
            <a:r>
              <a:rPr lang="pt-BR" dirty="0" err="1" smtClean="0"/>
              <a:t>scenario</a:t>
            </a:r>
            <a:r>
              <a:rPr lang="pt-BR" dirty="0" smtClean="0"/>
              <a:t> [1][2];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 err="1" smtClean="0"/>
              <a:t>Simulate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intruder</a:t>
            </a:r>
            <a:r>
              <a:rPr lang="pt-BR" dirty="0" smtClean="0"/>
              <a:t> </a:t>
            </a:r>
            <a:r>
              <a:rPr lang="pt-BR" dirty="0" err="1" smtClean="0"/>
              <a:t>detection</a:t>
            </a:r>
            <a:r>
              <a:rPr lang="pt-BR" dirty="0" smtClean="0"/>
              <a:t> via U.S. Naval </a:t>
            </a:r>
            <a:r>
              <a:rPr lang="pt-BR" dirty="0" err="1" smtClean="0"/>
              <a:t>Research</a:t>
            </a:r>
            <a:r>
              <a:rPr lang="pt-BR" dirty="0" smtClean="0"/>
              <a:t> </a:t>
            </a:r>
            <a:r>
              <a:rPr lang="pt-BR" dirty="0" err="1" smtClean="0"/>
              <a:t>Laboratory</a:t>
            </a:r>
            <a:r>
              <a:rPr lang="pt-BR" dirty="0" smtClean="0"/>
              <a:t> </a:t>
            </a:r>
            <a:r>
              <a:rPr lang="pt-BR" dirty="0" err="1" smtClean="0"/>
              <a:t>extension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NS-2 (</a:t>
            </a:r>
            <a:r>
              <a:rPr lang="pt-BR" dirty="0" err="1" smtClean="0"/>
              <a:t>nrlsensorsim</a:t>
            </a:r>
            <a:r>
              <a:rPr lang="pt-BR" dirty="0" smtClean="0"/>
              <a:t>) [3]:</a:t>
            </a:r>
          </a:p>
          <a:p>
            <a:pPr marL="1200150" lvl="2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PHENOM broadcast </a:t>
            </a:r>
            <a:r>
              <a:rPr lang="pt-BR" dirty="0" err="1" smtClean="0"/>
              <a:t>packets</a:t>
            </a:r>
            <a:r>
              <a:rPr lang="pt-BR" dirty="0" smtClean="0"/>
              <a:t> </a:t>
            </a:r>
            <a:r>
              <a:rPr lang="pt-BR" dirty="0" err="1" smtClean="0"/>
              <a:t>through</a:t>
            </a:r>
            <a:r>
              <a:rPr lang="pt-BR" dirty="0" smtClean="0"/>
              <a:t> a </a:t>
            </a:r>
            <a:r>
              <a:rPr lang="pt-BR" dirty="0" err="1" smtClean="0"/>
              <a:t>specific</a:t>
            </a:r>
            <a:r>
              <a:rPr lang="pt-BR" dirty="0" smtClean="0"/>
              <a:t>  </a:t>
            </a:r>
            <a:r>
              <a:rPr lang="pt-BR" dirty="0" err="1" smtClean="0"/>
              <a:t>channel</a:t>
            </a:r>
            <a:r>
              <a:rPr lang="pt-BR" dirty="0" smtClean="0"/>
              <a:t>;</a:t>
            </a:r>
          </a:p>
          <a:p>
            <a:pPr marL="1200150" lvl="2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 err="1" smtClean="0"/>
              <a:t>Adjust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sensing</a:t>
            </a:r>
            <a:r>
              <a:rPr lang="pt-BR" dirty="0" smtClean="0"/>
              <a:t> </a:t>
            </a:r>
            <a:r>
              <a:rPr lang="pt-BR" dirty="0" err="1" smtClean="0"/>
              <a:t>sensitivity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physical</a:t>
            </a:r>
            <a:r>
              <a:rPr lang="pt-BR" dirty="0" smtClean="0"/>
              <a:t> </a:t>
            </a:r>
            <a:r>
              <a:rPr lang="pt-BR" dirty="0" err="1" smtClean="0"/>
              <a:t>phenomenon</a:t>
            </a:r>
            <a:r>
              <a:rPr lang="pt-BR" dirty="0" smtClean="0"/>
              <a:t> </a:t>
            </a:r>
            <a:r>
              <a:rPr lang="pt-BR" dirty="0" err="1" smtClean="0"/>
              <a:t>by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transmission</a:t>
            </a:r>
            <a:r>
              <a:rPr lang="pt-BR" dirty="0" smtClean="0"/>
              <a:t> range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broadcasted</a:t>
            </a:r>
            <a:r>
              <a:rPr lang="pt-BR" dirty="0" smtClean="0"/>
              <a:t> </a:t>
            </a:r>
            <a:r>
              <a:rPr lang="pt-BR" dirty="0" err="1" smtClean="0"/>
              <a:t>packets</a:t>
            </a:r>
            <a:r>
              <a:rPr lang="pt-BR" dirty="0" smtClean="0"/>
              <a:t>;</a:t>
            </a:r>
          </a:p>
          <a:p>
            <a:pPr marL="1200150" lvl="2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contributes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network overhead </a:t>
            </a:r>
            <a:r>
              <a:rPr lang="pt-BR" dirty="0" err="1" smtClean="0"/>
              <a:t>once</a:t>
            </a:r>
            <a:r>
              <a:rPr lang="pt-BR" dirty="0" smtClean="0"/>
              <a:t> </a:t>
            </a:r>
            <a:r>
              <a:rPr lang="en-US" dirty="0" smtClean="0"/>
              <a:t>PHENOM protocol </a:t>
            </a:r>
            <a:r>
              <a:rPr lang="en-US" dirty="0"/>
              <a:t>works independently from the </a:t>
            </a:r>
            <a:r>
              <a:rPr lang="en-US" dirty="0" smtClean="0"/>
              <a:t>WSN </a:t>
            </a:r>
            <a:r>
              <a:rPr lang="en-US" dirty="0"/>
              <a:t>protocol.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20751" t="2021" r="21942" b="2675"/>
          <a:stretch/>
        </p:blipFill>
        <p:spPr>
          <a:xfrm>
            <a:off x="1069848" y="2111027"/>
            <a:ext cx="4253972" cy="275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4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77235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/>
              <a:t>SIMULATION ENVIRONMENT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069848" y="763469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pt-BR" b="1" dirty="0" smtClean="0"/>
              <a:t>NETWORK SIMULATOR (NS-2)</a:t>
            </a:r>
            <a:endParaRPr lang="pt-BR" dirty="0" smtClean="0"/>
          </a:p>
        </p:txBody>
      </p:sp>
      <p:sp>
        <p:nvSpPr>
          <p:cNvPr id="10" name="CaixaDeTexto 9"/>
          <p:cNvSpPr txBox="1"/>
          <p:nvPr/>
        </p:nvSpPr>
        <p:spPr>
          <a:xfrm>
            <a:off x="1069848" y="1313897"/>
            <a:ext cx="999172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dirty="0" smtClean="0"/>
              <a:t>In </a:t>
            </a:r>
            <a:r>
              <a:rPr lang="pt-BR" dirty="0" err="1" smtClean="0"/>
              <a:t>order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quantitatively</a:t>
            </a:r>
            <a:r>
              <a:rPr lang="pt-BR" dirty="0" smtClean="0"/>
              <a:t> compare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options</a:t>
            </a:r>
            <a:r>
              <a:rPr lang="pt-BR" dirty="0" smtClean="0"/>
              <a:t>, four </a:t>
            </a:r>
            <a:r>
              <a:rPr lang="pt-BR" dirty="0" err="1" smtClean="0"/>
              <a:t>metrics</a:t>
            </a:r>
            <a:r>
              <a:rPr lang="pt-BR" dirty="0" smtClean="0"/>
              <a:t> </a:t>
            </a:r>
            <a:r>
              <a:rPr lang="pt-BR" dirty="0" err="1" smtClean="0"/>
              <a:t>have</a:t>
            </a:r>
            <a:r>
              <a:rPr lang="pt-BR" dirty="0" smtClean="0"/>
              <a:t> </a:t>
            </a:r>
            <a:r>
              <a:rPr lang="pt-BR" dirty="0" err="1" smtClean="0"/>
              <a:t>been</a:t>
            </a:r>
            <a:r>
              <a:rPr lang="pt-BR" dirty="0" smtClean="0"/>
              <a:t> </a:t>
            </a:r>
            <a:r>
              <a:rPr lang="pt-BR" dirty="0" err="1" smtClean="0"/>
              <a:t>considered</a:t>
            </a:r>
            <a:r>
              <a:rPr lang="pt-BR" dirty="0" smtClean="0"/>
              <a:t> </a:t>
            </a:r>
            <a:r>
              <a:rPr lang="pt-BR" dirty="0" err="1" smtClean="0"/>
              <a:t>based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[1], [2] </a:t>
            </a:r>
            <a:r>
              <a:rPr lang="pt-BR" dirty="0" err="1" smtClean="0"/>
              <a:t>and</a:t>
            </a:r>
            <a:r>
              <a:rPr lang="pt-BR" dirty="0" smtClean="0"/>
              <a:t> [4]: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Wireless Sensor Network Performance </a:t>
            </a:r>
            <a:r>
              <a:rPr lang="pt-BR" dirty="0" err="1" smtClean="0"/>
              <a:t>Metrics</a:t>
            </a:r>
            <a:endParaRPr lang="pt-BR" dirty="0" smtClean="0"/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Energy </a:t>
            </a:r>
            <a:r>
              <a:rPr lang="pt-BR" dirty="0" err="1" smtClean="0"/>
              <a:t>Consumption</a:t>
            </a:r>
            <a:r>
              <a:rPr lang="pt-BR" dirty="0" smtClean="0"/>
              <a:t> (</a:t>
            </a:r>
            <a:r>
              <a:rPr lang="pt-BR" dirty="0" err="1" smtClean="0"/>
              <a:t>Maximum</a:t>
            </a:r>
            <a:r>
              <a:rPr lang="pt-BR" dirty="0" smtClean="0"/>
              <a:t> </a:t>
            </a:r>
            <a:r>
              <a:rPr lang="pt-BR" dirty="0" err="1" smtClean="0"/>
              <a:t>energy</a:t>
            </a:r>
            <a:r>
              <a:rPr lang="pt-BR" dirty="0" smtClean="0"/>
              <a:t> per node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average</a:t>
            </a:r>
            <a:r>
              <a:rPr lang="pt-BR" dirty="0" smtClean="0"/>
              <a:t> </a:t>
            </a:r>
            <a:r>
              <a:rPr lang="pt-BR" dirty="0" err="1" smtClean="0"/>
              <a:t>energy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network)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 err="1" smtClean="0"/>
              <a:t>Packet</a:t>
            </a:r>
            <a:r>
              <a:rPr lang="pt-BR" dirty="0" smtClean="0"/>
              <a:t> Delivery </a:t>
            </a:r>
            <a:r>
              <a:rPr lang="pt-BR" dirty="0" err="1" smtClean="0"/>
              <a:t>Ration</a:t>
            </a:r>
            <a:endParaRPr lang="pt-BR" dirty="0" smtClean="0"/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 err="1" smtClean="0"/>
              <a:t>End-to</a:t>
            </a:r>
            <a:r>
              <a:rPr lang="pt-BR" dirty="0" err="1"/>
              <a:t>-</a:t>
            </a:r>
            <a:r>
              <a:rPr lang="pt-BR" dirty="0" err="1" smtClean="0"/>
              <a:t>End</a:t>
            </a:r>
            <a:r>
              <a:rPr lang="pt-BR" dirty="0" smtClean="0"/>
              <a:t> </a:t>
            </a:r>
            <a:r>
              <a:rPr lang="pt-BR" dirty="0" err="1" smtClean="0"/>
              <a:t>Delay</a:t>
            </a:r>
            <a:endParaRPr lang="pt-BR" dirty="0" smtClean="0"/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 err="1" smtClean="0"/>
              <a:t>Troughput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4087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772357"/>
          </a:xfrm>
        </p:spPr>
        <p:txBody>
          <a:bodyPr>
            <a:normAutofit/>
          </a:bodyPr>
          <a:lstStyle/>
          <a:p>
            <a:pPr algn="ctr"/>
            <a:r>
              <a:rPr lang="pt-BR" sz="3200" b="1" cap="none" dirty="0" smtClean="0"/>
              <a:t>SIMULATION ENVIRONMENT</a:t>
            </a:r>
            <a:endParaRPr lang="pt-BR" sz="3200" b="1" cap="none" dirty="0"/>
          </a:p>
        </p:txBody>
      </p:sp>
      <p:sp>
        <p:nvSpPr>
          <p:cNvPr id="7" name="CaixaDeTexto 6"/>
          <p:cNvSpPr txBox="1"/>
          <p:nvPr/>
        </p:nvSpPr>
        <p:spPr>
          <a:xfrm>
            <a:off x="1069848" y="763469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pt-BR" b="1" dirty="0" smtClean="0"/>
              <a:t>NS-2</a:t>
            </a:r>
            <a:r>
              <a:rPr lang="pt-BR" b="1" dirty="0"/>
              <a:t> </a:t>
            </a:r>
            <a:r>
              <a:rPr lang="pt-BR" b="1" dirty="0" smtClean="0"/>
              <a:t>ARCHITECTURE</a:t>
            </a:r>
            <a:endParaRPr lang="pt-BR" dirty="0" smtClean="0"/>
          </a:p>
        </p:txBody>
      </p:sp>
      <p:sp>
        <p:nvSpPr>
          <p:cNvPr id="10" name="CaixaDeTexto 9"/>
          <p:cNvSpPr txBox="1"/>
          <p:nvPr/>
        </p:nvSpPr>
        <p:spPr>
          <a:xfrm>
            <a:off x="5764566" y="2187379"/>
            <a:ext cx="64274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Two</a:t>
            </a:r>
            <a:r>
              <a:rPr lang="pt-BR" dirty="0" smtClean="0"/>
              <a:t> frameworks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C++: </a:t>
            </a:r>
            <a:r>
              <a:rPr lang="pt-BR" dirty="0" err="1" smtClean="0"/>
              <a:t>Low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r>
              <a:rPr lang="pt-BR" dirty="0" smtClean="0"/>
              <a:t> componente </a:t>
            </a:r>
            <a:r>
              <a:rPr lang="pt-BR" dirty="0" err="1" smtClean="0"/>
              <a:t>definition</a:t>
            </a:r>
            <a:r>
              <a:rPr lang="pt-BR" dirty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data </a:t>
            </a:r>
            <a:r>
              <a:rPr lang="pt-BR" dirty="0" err="1" smtClean="0"/>
              <a:t>processing</a:t>
            </a:r>
            <a:r>
              <a:rPr lang="pt-BR" dirty="0" smtClean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Otcl</a:t>
            </a:r>
            <a:r>
              <a:rPr lang="pt-BR" dirty="0" smtClean="0"/>
              <a:t>: </a:t>
            </a:r>
            <a:r>
              <a:rPr lang="pt-BR" dirty="0" err="1" smtClean="0"/>
              <a:t>User</a:t>
            </a:r>
            <a:r>
              <a:rPr lang="pt-BR" dirty="0" smtClean="0"/>
              <a:t> interface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simulation</a:t>
            </a:r>
            <a:r>
              <a:rPr lang="pt-BR" dirty="0" smtClean="0"/>
              <a:t> </a:t>
            </a:r>
            <a:r>
              <a:rPr lang="pt-BR" dirty="0" err="1" smtClean="0"/>
              <a:t>environment</a:t>
            </a:r>
            <a:r>
              <a:rPr lang="pt-BR" dirty="0" smtClean="0"/>
              <a:t> </a:t>
            </a:r>
            <a:r>
              <a:rPr lang="pt-BR" dirty="0" err="1" smtClean="0"/>
              <a:t>configuration</a:t>
            </a:r>
            <a:r>
              <a:rPr lang="pt-BR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Event-driven</a:t>
            </a:r>
            <a:r>
              <a:rPr lang="pt-BR" dirty="0" smtClean="0"/>
              <a:t> </a:t>
            </a:r>
            <a:r>
              <a:rPr lang="pt-BR" dirty="0" err="1" smtClean="0"/>
              <a:t>simulator</a:t>
            </a:r>
            <a:r>
              <a:rPr lang="pt-BR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Support</a:t>
            </a:r>
            <a:r>
              <a:rPr lang="pt-BR" dirty="0" smtClean="0"/>
              <a:t> for </a:t>
            </a:r>
            <a:r>
              <a:rPr lang="pt-BR" dirty="0" err="1" smtClean="0"/>
              <a:t>mono-thread</a:t>
            </a:r>
            <a:r>
              <a:rPr lang="pt-BR" dirty="0" smtClean="0"/>
              <a:t> </a:t>
            </a:r>
            <a:r>
              <a:rPr lang="pt-BR" dirty="0" err="1" smtClean="0"/>
              <a:t>event</a:t>
            </a:r>
            <a:r>
              <a:rPr lang="pt-BR" dirty="0" smtClean="0"/>
              <a:t> </a:t>
            </a:r>
            <a:r>
              <a:rPr lang="pt-BR" dirty="0" err="1" smtClean="0"/>
              <a:t>processing</a:t>
            </a:r>
            <a:r>
              <a:rPr lang="pt-BR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Support</a:t>
            </a:r>
            <a:r>
              <a:rPr lang="pt-BR" dirty="0" smtClean="0"/>
              <a:t> for trace file;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Graphical</a:t>
            </a:r>
            <a:r>
              <a:rPr lang="pt-BR" dirty="0" smtClean="0"/>
              <a:t> </a:t>
            </a:r>
            <a:r>
              <a:rPr lang="pt-BR" dirty="0" err="1" smtClean="0"/>
              <a:t>animation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network;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0" y="2187379"/>
            <a:ext cx="5442011" cy="213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1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7289</TotalTime>
  <Words>1579</Words>
  <Application>Microsoft Office PowerPoint</Application>
  <PresentationFormat>Widescreen</PresentationFormat>
  <Paragraphs>736</Paragraphs>
  <Slides>45</Slides>
  <Notes>44</Notes>
  <HiddenSlides>4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Cambria</vt:lpstr>
      <vt:lpstr>Cambria Math</vt:lpstr>
      <vt:lpstr>Rockwell</vt:lpstr>
      <vt:lpstr>Rockwell Condensed</vt:lpstr>
      <vt:lpstr>Wingdings</vt:lpstr>
      <vt:lpstr>Tipo de Madeira</vt:lpstr>
      <vt:lpstr>BORDER MONITORING WITH WIRELESS SENSOR NETWORKS</vt:lpstr>
      <vt:lpstr>SUMMARY</vt:lpstr>
      <vt:lpstr>Apresentação do PowerPoint</vt:lpstr>
      <vt:lpstr>Problem Definition</vt:lpstr>
      <vt:lpstr>motivation and Relevance</vt:lpstr>
      <vt:lpstr>Apresentação do PowerPoint</vt:lpstr>
      <vt:lpstr>SIMULATION ENVIRONMENT</vt:lpstr>
      <vt:lpstr>SIMULATION ENVIRONMENT</vt:lpstr>
      <vt:lpstr>SIMULATION ENVIRONMENT</vt:lpstr>
      <vt:lpstr>DETAILED DEFINITION OF THE PROPOSAL SOLUTION</vt:lpstr>
      <vt:lpstr>DETAILED DEFINITION OF THE PROPOSAL SOLUTION</vt:lpstr>
      <vt:lpstr>Apresentação do PowerPoint</vt:lpstr>
      <vt:lpstr>METRICS TO EVALUATE THE PROTOCOLS</vt:lpstr>
      <vt:lpstr>Apresentação do PowerPoint</vt:lpstr>
      <vt:lpstr>Simulation setup</vt:lpstr>
      <vt:lpstr>SIMULATION SETUP</vt:lpstr>
      <vt:lpstr>SIMULATION SETUP</vt:lpstr>
      <vt:lpstr>SIMULATION SETUP</vt:lpstr>
      <vt:lpstr>Simulation setup</vt:lpstr>
      <vt:lpstr>Simulation setup</vt:lpstr>
      <vt:lpstr>Apresentação do PowerPoint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Representação e Simulação de Bancada de Teste por Rede de Petri</dc:title>
  <dc:creator>Rafael Halmann</dc:creator>
  <cp:lastModifiedBy>Rafael Halmann</cp:lastModifiedBy>
  <cp:revision>265</cp:revision>
  <cp:lastPrinted>2018-12-16T20:34:33Z</cp:lastPrinted>
  <dcterms:created xsi:type="dcterms:W3CDTF">2018-04-11T23:38:37Z</dcterms:created>
  <dcterms:modified xsi:type="dcterms:W3CDTF">2018-12-17T01:24:25Z</dcterms:modified>
</cp:coreProperties>
</file>