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E29BE0-8D7B-47CE-BD8B-D50234A19962}">
  <a:tblStyle styleId="{0AE29BE0-8D7B-47CE-BD8B-D50234A19962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영화, 드라마 등 유튜브에서 잘못 번역된 자막 예시를 넣을 것.(사진교체)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3384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yricstranslat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gasa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lon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yrics.co.kr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525436" y="2369772"/>
            <a:ext cx="914112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Goorm Project#3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Lyrics Machine Translation</a:t>
            </a:r>
            <a:endParaRPr/>
          </a:p>
        </p:txBody>
      </p:sp>
      <p:cxnSp>
        <p:nvCxnSpPr>
          <p:cNvPr id="89" name="Google Shape;89;p13"/>
          <p:cNvCxnSpPr/>
          <p:nvPr/>
        </p:nvCxnSpPr>
        <p:spPr>
          <a:xfrm>
            <a:off x="2338908" y="1630393"/>
            <a:ext cx="775716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" name="Google Shape;90;p13"/>
          <p:cNvSpPr txBox="1"/>
          <p:nvPr/>
        </p:nvSpPr>
        <p:spPr>
          <a:xfrm>
            <a:off x="2686911" y="4132854"/>
            <a:ext cx="681817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&lt; 2조 (2조) &gt;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조현수, 이준엽, 김남준, 김영수, 손동협, 조승연, 정명관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1" name="Google Shape;91;p13"/>
          <p:cNvCxnSpPr/>
          <p:nvPr/>
        </p:nvCxnSpPr>
        <p:spPr>
          <a:xfrm>
            <a:off x="2338908" y="5983856"/>
            <a:ext cx="775716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/>
        </p:nvSpPr>
        <p:spPr>
          <a:xfrm>
            <a:off x="382062" y="1714619"/>
            <a:ext cx="116718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번역기와 같이 어플 및 홈페이지 형태로 제작 시 접근성이 좋다.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시장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존재하지 않는 서비스</a:t>
            </a:r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6835" y="3174443"/>
            <a:ext cx="3779885" cy="3375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 rotWithShape="1">
          <a:blip r:embed="rId4">
            <a:alphaModFix/>
          </a:blip>
          <a:srcRect l="9409" t="11315" r="19114" b="7932"/>
          <a:stretch/>
        </p:blipFill>
        <p:spPr>
          <a:xfrm>
            <a:off x="4780230" y="3159853"/>
            <a:ext cx="5115208" cy="332127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624340" y="345014"/>
            <a:ext cx="421926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Market Opportunity</a:t>
            </a:r>
            <a:endParaRPr/>
          </a:p>
        </p:txBody>
      </p:sp>
      <p:cxnSp>
        <p:nvCxnSpPr>
          <p:cNvPr id="172" name="Google Shape;172;p22"/>
          <p:cNvCxnSpPr/>
          <p:nvPr/>
        </p:nvCxnSpPr>
        <p:spPr>
          <a:xfrm>
            <a:off x="4934139" y="914400"/>
            <a:ext cx="7059741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/>
        </p:nvSpPr>
        <p:spPr>
          <a:xfrm>
            <a:off x="382062" y="1714619"/>
            <a:ext cx="1167183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기존의 가사 어플과 결합하여 번역된 가사 제공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오역 발생 시 사용자가 직접 데이터를 추가해가며 모델이 점점 더 발전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외국에서도 k-pop에 더 쉽게 접근	(실제 사람들이 번역해 놓은 데이터도 대부분이 k-pop)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가사 외에도 Youtube, 영화나 드라마 등 초월번역이 필요한 곳에도 응용 가능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886" y="3962374"/>
            <a:ext cx="2843276" cy="2539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 rotWithShape="1">
          <a:blip r:embed="rId4">
            <a:alphaModFix/>
          </a:blip>
          <a:srcRect l="9409" t="11315" r="19114" b="7932"/>
          <a:stretch/>
        </p:blipFill>
        <p:spPr>
          <a:xfrm>
            <a:off x="4780231" y="3982822"/>
            <a:ext cx="3847722" cy="249830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624340" y="345014"/>
            <a:ext cx="664559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Marketing &amp; Growth Strategy</a:t>
            </a:r>
            <a:endParaRPr/>
          </a:p>
        </p:txBody>
      </p:sp>
      <p:cxnSp>
        <p:nvCxnSpPr>
          <p:cNvPr id="181" name="Google Shape;181;p23"/>
          <p:cNvCxnSpPr/>
          <p:nvPr/>
        </p:nvCxnSpPr>
        <p:spPr>
          <a:xfrm rot="10800000" flipH="1">
            <a:off x="7097917" y="914400"/>
            <a:ext cx="4895963" cy="15389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/>
        </p:nvSpPr>
        <p:spPr>
          <a:xfrm>
            <a:off x="382062" y="1714619"/>
            <a:ext cx="11671830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Service Target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K-pop을 사랑하는 외국인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팝송을 사랑하는 사람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외국어를 잘 하지 못하는 사람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팝송으로 언어 공부하려는 사람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382062" y="4113787"/>
            <a:ext cx="11671830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Future Work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데이터셋을 늘려 한-영 외의 다른 언어들까지 가사 번역이 가능하도록 모델 개선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음성인식 기능 추가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스트리밍 어플과 연동하여 실시간 가사 번역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음성합성 기능에 멜로디를 추가하여 가수가 번역된 언어로 노래를 부르는 듯한 기능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가사 데이터 특성 상 완전한 문장으로 번역되지 않을 때가 있음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624340" y="345014"/>
            <a:ext cx="716164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Service Target &amp; Future Work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i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9" name="Google Shape;189;p24"/>
          <p:cNvCxnSpPr/>
          <p:nvPr/>
        </p:nvCxnSpPr>
        <p:spPr>
          <a:xfrm>
            <a:off x="7650178" y="914400"/>
            <a:ext cx="4343702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Google Shape;194;p25"/>
          <p:cNvGraphicFramePr/>
          <p:nvPr/>
        </p:nvGraphicFramePr>
        <p:xfrm>
          <a:off x="260087" y="2287210"/>
          <a:ext cx="11671950" cy="4262800"/>
        </p:xfrm>
        <a:graphic>
          <a:graphicData uri="http://schemas.openxmlformats.org/drawingml/2006/table">
            <a:tbl>
              <a:tblPr firstRow="1" bandRow="1">
                <a:noFill/>
                <a:tableStyleId>{0AE29BE0-8D7B-47CE-BD8B-D50234A19962}</a:tableStyleId>
              </a:tblPr>
              <a:tblGrid>
                <a:gridCol w="179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8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86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86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86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86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86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32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4.19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4.20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4.21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4.22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4.23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4.24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4.25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4.26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4.27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4.28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4.29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4.30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5.1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5.2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5.3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아이디어 회의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데이터 수집 및 전처리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모델 탐색 및 설계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모델 성능 향상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모델 후처리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Streamlit 구현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>
                          <a:solidFill>
                            <a:srgbClr val="000000"/>
                          </a:solidFill>
                        </a:rPr>
                        <a:t>보고서 작성 및 발표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1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5" name="Google Shape;195;p25"/>
          <p:cNvSpPr txBox="1"/>
          <p:nvPr/>
        </p:nvSpPr>
        <p:spPr>
          <a:xfrm>
            <a:off x="624340" y="345014"/>
            <a:ext cx="314542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일정</a:t>
            </a:r>
            <a:endParaRPr/>
          </a:p>
        </p:txBody>
      </p:sp>
      <p:cxnSp>
        <p:nvCxnSpPr>
          <p:cNvPr id="196" name="Google Shape;196;p25"/>
          <p:cNvCxnSpPr/>
          <p:nvPr/>
        </p:nvCxnSpPr>
        <p:spPr>
          <a:xfrm>
            <a:off x="3920150" y="914400"/>
            <a:ext cx="807373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/>
        </p:nvSpPr>
        <p:spPr>
          <a:xfrm>
            <a:off x="624340" y="345014"/>
            <a:ext cx="314542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Live Demo</a:t>
            </a:r>
            <a:endParaRPr sz="3200" b="1" i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2" name="Google Shape;202;p26"/>
          <p:cNvCxnSpPr/>
          <p:nvPr/>
        </p:nvCxnSpPr>
        <p:spPr>
          <a:xfrm rot="10800000" flipH="1">
            <a:off x="3123446" y="914400"/>
            <a:ext cx="8870434" cy="15389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3" name="Google Shape;203;p26"/>
          <p:cNvSpPr txBox="1"/>
          <p:nvPr/>
        </p:nvSpPr>
        <p:spPr>
          <a:xfrm>
            <a:off x="624340" y="1810713"/>
            <a:ext cx="60975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Streamlit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Live Demo: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/>
        </p:nvSpPr>
        <p:spPr>
          <a:xfrm>
            <a:off x="624340" y="345014"/>
            <a:ext cx="314542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References</a:t>
            </a:r>
            <a:endParaRPr sz="3200" b="1" i="1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2" name="Google Shape;202;p26"/>
          <p:cNvCxnSpPr/>
          <p:nvPr/>
        </p:nvCxnSpPr>
        <p:spPr>
          <a:xfrm rot="10800000" flipH="1">
            <a:off x="3123446" y="914400"/>
            <a:ext cx="8870434" cy="15389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3" name="Google Shape;203;p26"/>
          <p:cNvSpPr txBox="1"/>
          <p:nvPr/>
        </p:nvSpPr>
        <p:spPr>
          <a:xfrm>
            <a:off x="135452" y="1532691"/>
            <a:ext cx="11858427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M2M100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Fan, Angela, et al. "Beyond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english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-centric multilingual machine translation." Journal of Machine Learning Research 22.107 (2021): 1-48.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DistilBERT</a:t>
            </a:r>
            <a:endParaRPr lang="en-US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Sanh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Victor, et al. "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DistilBERT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a distilled version of BERT: smaller, faster, cheaper and lighter."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arXiv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preprint arXiv:1910.01108 (2019).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BERT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Devlin, Jacob, et al. "Bert: Pre-training of deep bidirectional transformers for language understanding."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arXiv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preprint arXiv:1810.04805 (2018).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GPT-2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Radford, Alec, et al. "Language models are unsupervised multitask learners."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OpenAI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blog 1.8 (2019): 9.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Back-Translation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Edunov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Sergey, et al. "Understanding back-translation at scale."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arXiv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preprint arXiv:1808.09381 (2018).</a:t>
            </a:r>
          </a:p>
        </p:txBody>
      </p:sp>
    </p:spTree>
    <p:extLst>
      <p:ext uri="{BB962C8B-B14F-4D97-AF65-F5344CB8AC3E}">
        <p14:creationId xmlns:p14="http://schemas.microsoft.com/office/powerpoint/2010/main" val="4181086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/>
        </p:nvSpPr>
        <p:spPr>
          <a:xfrm>
            <a:off x="1525436" y="2369772"/>
            <a:ext cx="914112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Q &amp; A</a:t>
            </a:r>
            <a:endParaRPr sz="20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9" name="Google Shape;209;p27"/>
          <p:cNvCxnSpPr/>
          <p:nvPr/>
        </p:nvCxnSpPr>
        <p:spPr>
          <a:xfrm>
            <a:off x="2338908" y="1630393"/>
            <a:ext cx="775716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0" name="Google Shape;210;p27"/>
          <p:cNvCxnSpPr/>
          <p:nvPr/>
        </p:nvCxnSpPr>
        <p:spPr>
          <a:xfrm>
            <a:off x="2338908" y="5983856"/>
            <a:ext cx="775716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/>
        </p:nvSpPr>
        <p:spPr>
          <a:xfrm>
            <a:off x="1525436" y="2369772"/>
            <a:ext cx="914112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</a:t>
            </a:r>
            <a:endParaRPr sz="20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6" name="Google Shape;216;p28"/>
          <p:cNvCxnSpPr/>
          <p:nvPr/>
        </p:nvCxnSpPr>
        <p:spPr>
          <a:xfrm>
            <a:off x="2338908" y="1630393"/>
            <a:ext cx="775716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28"/>
          <p:cNvCxnSpPr/>
          <p:nvPr/>
        </p:nvCxnSpPr>
        <p:spPr>
          <a:xfrm>
            <a:off x="2338908" y="5983856"/>
            <a:ext cx="775716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322050" y="307910"/>
            <a:ext cx="520308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</a:t>
            </a:r>
            <a:endParaRPr/>
          </a:p>
        </p:txBody>
      </p:sp>
      <p:cxnSp>
        <p:nvCxnSpPr>
          <p:cNvPr id="97" name="Google Shape;97;p14"/>
          <p:cNvCxnSpPr/>
          <p:nvPr/>
        </p:nvCxnSpPr>
        <p:spPr>
          <a:xfrm>
            <a:off x="1792586" y="914400"/>
            <a:ext cx="10201294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4"/>
          <p:cNvSpPr/>
          <p:nvPr/>
        </p:nvSpPr>
        <p:spPr>
          <a:xfrm>
            <a:off x="322050" y="1144922"/>
            <a:ext cx="11578402" cy="544590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602205" y="2264709"/>
            <a:ext cx="38730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 Problem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endParaRPr sz="1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endParaRPr sz="1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 Solution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 </a:t>
            </a: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데이터셋 확보 방안</a:t>
            </a:r>
            <a:endParaRPr sz="16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04 </a:t>
            </a: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sz="1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endParaRPr sz="1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3836882" y="2264709"/>
            <a:ext cx="3873000" cy="3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모델 성능 검증</a:t>
            </a:r>
            <a:endParaRPr sz="1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endParaRPr sz="1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06 </a:t>
            </a: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어플리케이션 구성</a:t>
            </a:r>
            <a:endParaRPr sz="1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endParaRPr sz="1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07 </a:t>
            </a: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Market Opportunity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endParaRPr sz="1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08 </a:t>
            </a: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Marketing &amp; Growth Strategy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868667" y="2264709"/>
            <a:ext cx="3872921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09 Service Target &amp; Future Work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endParaRPr sz="1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endParaRPr sz="1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 프로젝트 일정</a:t>
            </a:r>
            <a:endParaRPr sz="1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endParaRPr sz="16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endParaRPr sz="16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11 Live Demo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endParaRPr sz="1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endParaRPr sz="16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12 </a:t>
            </a:r>
            <a:r>
              <a:rPr lang="en-US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 &amp; A</a:t>
            </a:r>
            <a:endParaRPr sz="1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624340" y="345014"/>
            <a:ext cx="31454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Problem</a:t>
            </a:r>
            <a:endParaRPr sz="2400" b="1" i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7" name="Google Shape;107;p15"/>
          <p:cNvCxnSpPr/>
          <p:nvPr/>
        </p:nvCxnSpPr>
        <p:spPr>
          <a:xfrm>
            <a:off x="2997006" y="914400"/>
            <a:ext cx="8996874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" name="Google Shape;108;p15"/>
          <p:cNvSpPr txBox="1"/>
          <p:nvPr/>
        </p:nvSpPr>
        <p:spPr>
          <a:xfrm>
            <a:off x="382062" y="1714619"/>
            <a:ext cx="11671830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팝송 등 외국 노래들은 유튜브, 멜론 등 음악플레이어에서도 가사가 번역되어 있는 경우가 드물다.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노래 가사는 구어체의 표현 등이 많기 때문에 일반적인 번역기로는 노래 분위기에 맞게 번역이 잘 안된다.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제대로 된 가사 번역본을 찾기 위해서는 블로그 등을 찾아야 하고 유명하지 않은 노래는 찾아도 나오지 않는다.</a:t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40" y="4033318"/>
            <a:ext cx="5203089" cy="174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4629" y="3912276"/>
            <a:ext cx="6867371" cy="166465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2197054" y="5897241"/>
            <a:ext cx="15999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파파고 번역기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8395043" y="5804822"/>
            <a:ext cx="127405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구글 번역기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382062" y="1714619"/>
            <a:ext cx="1167183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번역 모델에서 parallel corpus 형태의 노래 가사 데이터로 학습을 시켜 직역이 아닌 노래가사의 느낌이 나도록 번역을 한다.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624340" y="345014"/>
            <a:ext cx="31454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Solution</a:t>
            </a:r>
            <a:endParaRPr sz="2400" b="1" i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16"/>
          <p:cNvCxnSpPr/>
          <p:nvPr/>
        </p:nvCxnSpPr>
        <p:spPr>
          <a:xfrm>
            <a:off x="2997006" y="914400"/>
            <a:ext cx="8996874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56" y="3168857"/>
            <a:ext cx="9583487" cy="1648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575" y="5284090"/>
            <a:ext cx="10240804" cy="1228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382062" y="1714619"/>
            <a:ext cx="116718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노래 가사 번역 사이트: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4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https://lyricstranslate.com/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, </a:t>
            </a:r>
            <a:r>
              <a:rPr lang="en-US" sz="14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https://kgasa.com/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프로그램을 이용한 번역 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사용자가 번역 후 공유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다양한 언어로 약 총 1,265,481개의 parallel corpus 데이터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영-한 </a:t>
            </a: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번역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약 1300여</a:t>
            </a: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곡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selenium, requests, beautifulsoup4 라이브러리를 이용한 크롤링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7264275" y="3798836"/>
            <a:ext cx="1376126" cy="5884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8996882" y="3939186"/>
            <a:ext cx="185822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부족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624340" y="345014"/>
            <a:ext cx="426453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데이터셋 확보 방안</a:t>
            </a:r>
            <a:endParaRPr/>
          </a:p>
        </p:txBody>
      </p:sp>
      <p:cxnSp>
        <p:nvCxnSpPr>
          <p:cNvPr id="130" name="Google Shape;130;p17"/>
          <p:cNvCxnSpPr/>
          <p:nvPr/>
        </p:nvCxnSpPr>
        <p:spPr>
          <a:xfrm rot="10800000" flipH="1">
            <a:off x="4671588" y="914400"/>
            <a:ext cx="7322292" cy="15389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/>
        </p:nvSpPr>
        <p:spPr>
          <a:xfrm>
            <a:off x="382062" y="1714619"/>
            <a:ext cx="11671830" cy="4216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노래 가사 사이트: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4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https://www.melon.com/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4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https://www.lyrics.co.kr/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monolingual corpus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selenium, requests, beautifulsoup4 라이브러리를 이용한 크롤링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back translation 후 기존 데이터에 추가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잘못된 번역 제거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다른 언어 포함된 가사 제거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의미 없는 단어 혹은 문장 제거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총 약 24,000개 데이터 수집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5245352" y="5078993"/>
            <a:ext cx="1376126" cy="5884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6833104" y="5144248"/>
            <a:ext cx="44113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monolingual corpus기에 주어진 시간과 GPU 성능에 따라 더 많은 데이터를 수집 가능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624340" y="345014"/>
            <a:ext cx="426453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데이터셋 확보 방안</a:t>
            </a:r>
            <a:endParaRPr/>
          </a:p>
        </p:txBody>
      </p:sp>
      <p:cxnSp>
        <p:nvCxnSpPr>
          <p:cNvPr id="139" name="Google Shape;139;p18"/>
          <p:cNvCxnSpPr/>
          <p:nvPr/>
        </p:nvCxnSpPr>
        <p:spPr>
          <a:xfrm rot="10800000" flipH="1">
            <a:off x="4671588" y="914400"/>
            <a:ext cx="7322292" cy="15389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/>
        </p:nvSpPr>
        <p:spPr>
          <a:xfrm>
            <a:off x="382062" y="1714619"/>
            <a:ext cx="4696932" cy="4216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모델 선정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- 한-영 가사 번역기: KoBERT-DistilGPT2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- 영-한 가사 번역기: DistilBERT-KoGPT2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- m2m100 (Facebook AI)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모델 학습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- Encoder-Decoder구조의 pretrained model 설계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- AIHub의 parallel data를 이용하여 추가 학습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- 수집한 데이터를 이용하여 추가 학습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624340" y="345014"/>
            <a:ext cx="31454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sz="2400" b="1" i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7" name="Google Shape;147;p19"/>
          <p:cNvCxnSpPr/>
          <p:nvPr/>
        </p:nvCxnSpPr>
        <p:spPr>
          <a:xfrm>
            <a:off x="2489703" y="914400"/>
            <a:ext cx="9504177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/>
        </p:nvSpPr>
        <p:spPr>
          <a:xfrm>
            <a:off x="382062" y="1714619"/>
            <a:ext cx="1167183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BLEU score를 이용하여 학습한 모델들과 구글 번역기와의 비교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성능 평가는 Test data 2000개를 Train data에서 분리하여 사용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3" name="Google Shape;153;p20"/>
          <p:cNvGraphicFramePr/>
          <p:nvPr/>
        </p:nvGraphicFramePr>
        <p:xfrm>
          <a:off x="1118361" y="3262563"/>
          <a:ext cx="10199250" cy="3093000"/>
        </p:xfrm>
        <a:graphic>
          <a:graphicData uri="http://schemas.openxmlformats.org/drawingml/2006/table">
            <a:tbl>
              <a:tblPr firstRow="1" bandRow="1">
                <a:noFill/>
                <a:tableStyleId>{0AE29BE0-8D7B-47CE-BD8B-D50234A19962}</a:tableStyleId>
              </a:tblPr>
              <a:tblGrid>
                <a:gridCol w="339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5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English -&gt; Korean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(BLEU)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Korean -&gt; English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(BLEU)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b="1" u="none" strike="noStrike" cap="none"/>
                        <a:t>Google Translation</a:t>
                      </a:r>
                      <a:endParaRPr sz="18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0.1681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0.2459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BERT-KoGPT2</a:t>
                      </a:r>
                      <a:endParaRPr sz="18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0.0904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b="1" u="none" strike="noStrike" cap="none"/>
                        <a:t>KoBERT-GPT2</a:t>
                      </a:r>
                      <a:endParaRPr sz="18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0.2767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b="1" u="none" strike="noStrike" cap="none"/>
                        <a:t>m2m100</a:t>
                      </a:r>
                      <a:endParaRPr sz="18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0.3383</a:t>
                      </a:r>
                      <a:endParaRPr sz="1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0.2772</a:t>
                      </a:r>
                      <a:endParaRPr sz="1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4" name="Google Shape;154;p20"/>
          <p:cNvSpPr txBox="1"/>
          <p:nvPr/>
        </p:nvSpPr>
        <p:spPr>
          <a:xfrm>
            <a:off x="624340" y="345014"/>
            <a:ext cx="314542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성능 검증</a:t>
            </a:r>
            <a:endParaRPr/>
          </a:p>
        </p:txBody>
      </p:sp>
      <p:cxnSp>
        <p:nvCxnSpPr>
          <p:cNvPr id="155" name="Google Shape;155;p20"/>
          <p:cNvCxnSpPr/>
          <p:nvPr/>
        </p:nvCxnSpPr>
        <p:spPr>
          <a:xfrm>
            <a:off x="3847723" y="914400"/>
            <a:ext cx="8146157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/>
        </p:nvSpPr>
        <p:spPr>
          <a:xfrm>
            <a:off x="382062" y="1714619"/>
            <a:ext cx="1167183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Loro &gt;</a:t>
            </a:r>
            <a:endParaRPr lang="en-US"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text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box에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한글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혹은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영어의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가사를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언어와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언어를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Translate sentence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번역된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가사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음성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624340" y="345014"/>
            <a:ext cx="384807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어플리케이션 구성</a:t>
            </a:r>
            <a:endParaRPr/>
          </a:p>
        </p:txBody>
      </p:sp>
      <p:cxnSp>
        <p:nvCxnSpPr>
          <p:cNvPr id="162" name="Google Shape;162;p21"/>
          <p:cNvCxnSpPr/>
          <p:nvPr/>
        </p:nvCxnSpPr>
        <p:spPr>
          <a:xfrm>
            <a:off x="4472412" y="914400"/>
            <a:ext cx="7521468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57F5F2E-7E11-738C-EFB5-480D5470D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519" y="1372903"/>
            <a:ext cx="5639587" cy="49632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4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772</Words>
  <Application>Microsoft Office PowerPoint</Application>
  <PresentationFormat>와이드스크린</PresentationFormat>
  <Paragraphs>222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Malgun Gothic</vt:lpstr>
      <vt:lpstr>Arial</vt:lpstr>
      <vt:lpstr>24_Office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T27338</cp:lastModifiedBy>
  <cp:revision>4</cp:revision>
  <dcterms:modified xsi:type="dcterms:W3CDTF">2022-05-02T15:58:23Z</dcterms:modified>
</cp:coreProperties>
</file>