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66" r:id="rId2"/>
    <p:sldId id="291" r:id="rId3"/>
    <p:sldId id="262" r:id="rId4"/>
    <p:sldId id="258" r:id="rId5"/>
    <p:sldId id="259" r:id="rId6"/>
    <p:sldId id="261" r:id="rId7"/>
    <p:sldId id="314" r:id="rId8"/>
    <p:sldId id="292" r:id="rId9"/>
    <p:sldId id="289" r:id="rId10"/>
    <p:sldId id="303" r:id="rId11"/>
    <p:sldId id="305" r:id="rId12"/>
    <p:sldId id="312" r:id="rId13"/>
    <p:sldId id="311" r:id="rId14"/>
    <p:sldId id="304" r:id="rId15"/>
    <p:sldId id="308" r:id="rId16"/>
    <p:sldId id="306" r:id="rId17"/>
    <p:sldId id="301" r:id="rId18"/>
    <p:sldId id="302" r:id="rId19"/>
    <p:sldId id="300" r:id="rId20"/>
    <p:sldId id="313" r:id="rId21"/>
    <p:sldId id="29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9" autoAdjust="0"/>
    <p:restoredTop sz="94718" autoAdjust="0"/>
  </p:normalViewPr>
  <p:slideViewPr>
    <p:cSldViewPr snapToGrid="0">
      <p:cViewPr varScale="1">
        <p:scale>
          <a:sx n="106" d="100"/>
          <a:sy n="106" d="100"/>
        </p:scale>
        <p:origin x="81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489DC-9A60-4379-AE29-6BA04241BC29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7DFFA-B474-4851-A34E-B1665A763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662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96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5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49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16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0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8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19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9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24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74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99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4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ihub.or.kr/aidata/84" TargetMode="External"/><Relationship Id="rId4" Type="http://schemas.openxmlformats.org/officeDocument/2006/relationships/hyperlink" Target="https://aihub.or.kr/aidata/86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3F21834-B74F-4AFF-ACD0-7065130A4764}"/>
              </a:ext>
            </a:extLst>
          </p:cNvPr>
          <p:cNvSpPr txBox="1"/>
          <p:nvPr/>
        </p:nvSpPr>
        <p:spPr>
          <a:xfrm>
            <a:off x="1525436" y="2369772"/>
            <a:ext cx="914112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4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Goorm</a:t>
            </a:r>
            <a:r>
              <a:rPr lang="en-US" altLang="ko-KR" sz="4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Project#2</a:t>
            </a:r>
          </a:p>
          <a:p>
            <a:pPr algn="ctr" latinLnBrk="0">
              <a:defRPr/>
            </a:pP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Machine Reading Comprehension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338908" y="1630393"/>
            <a:ext cx="7757160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AF1965E-A736-459E-94E3-B0541D991F1C}"/>
              </a:ext>
            </a:extLst>
          </p:cNvPr>
          <p:cNvSpPr txBox="1"/>
          <p:nvPr/>
        </p:nvSpPr>
        <p:spPr>
          <a:xfrm>
            <a:off x="2686911" y="4132854"/>
            <a:ext cx="68181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&lt; 2</a:t>
            </a:r>
            <a:r>
              <a:rPr lang="ko-KR" altLang="en-US" sz="1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 </a:t>
            </a:r>
            <a:r>
              <a:rPr lang="en-US" altLang="ko-KR" sz="1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(2</a:t>
            </a:r>
            <a:r>
              <a:rPr lang="ko-KR" altLang="en-US" sz="1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</a:t>
            </a:r>
            <a:r>
              <a:rPr lang="en-US" altLang="ko-KR" sz="1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) &gt;</a:t>
            </a:r>
          </a:p>
          <a:p>
            <a:pPr algn="ctr"/>
            <a:endParaRPr lang="en-US" altLang="ko-KR" sz="18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조현수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이준엽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김남준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김영수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손동협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조승연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정명관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B992EE1-DE78-4973-802F-38B1B081D135}"/>
              </a:ext>
            </a:extLst>
          </p:cNvPr>
          <p:cNvCxnSpPr/>
          <p:nvPr/>
        </p:nvCxnSpPr>
        <p:spPr>
          <a:xfrm>
            <a:off x="2338908" y="5983856"/>
            <a:ext cx="7757160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792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236720" y="914400"/>
            <a:ext cx="7757160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1B96EF7-27DF-42AD-89E7-494544C640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815" y="1011845"/>
            <a:ext cx="4248598" cy="22318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C1DEF6F-52DF-46C6-9C5C-535A0A70B9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815" y="3436769"/>
            <a:ext cx="4248595" cy="22318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EDEA05-DFBE-40DA-8167-09CC250CA475}"/>
              </a:ext>
            </a:extLst>
          </p:cNvPr>
          <p:cNvSpPr txBox="1"/>
          <p:nvPr/>
        </p:nvSpPr>
        <p:spPr>
          <a:xfrm>
            <a:off x="526167" y="144048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Context Information</a:t>
            </a:r>
            <a:endParaRPr lang="en-US" altLang="ko-KR" dirty="0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913DE491-216E-4EE8-9A2D-A6CB94968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044265"/>
              </p:ext>
            </p:extLst>
          </p:nvPr>
        </p:nvGraphicFramePr>
        <p:xfrm>
          <a:off x="518691" y="2057691"/>
          <a:ext cx="4954096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524">
                  <a:extLst>
                    <a:ext uri="{9D8B030D-6E8A-4147-A177-3AD203B41FA5}">
                      <a16:colId xmlns:a16="http://schemas.microsoft.com/office/drawing/2014/main" val="3710067530"/>
                    </a:ext>
                  </a:extLst>
                </a:gridCol>
                <a:gridCol w="1238524">
                  <a:extLst>
                    <a:ext uri="{9D8B030D-6E8A-4147-A177-3AD203B41FA5}">
                      <a16:colId xmlns:a16="http://schemas.microsoft.com/office/drawing/2014/main" val="3669366658"/>
                    </a:ext>
                  </a:extLst>
                </a:gridCol>
                <a:gridCol w="1238524">
                  <a:extLst>
                    <a:ext uri="{9D8B030D-6E8A-4147-A177-3AD203B41FA5}">
                      <a16:colId xmlns:a16="http://schemas.microsoft.com/office/drawing/2014/main" val="1720733945"/>
                    </a:ext>
                  </a:extLst>
                </a:gridCol>
                <a:gridCol w="1238524">
                  <a:extLst>
                    <a:ext uri="{9D8B030D-6E8A-4147-A177-3AD203B41FA5}">
                      <a16:colId xmlns:a16="http://schemas.microsoft.com/office/drawing/2014/main" val="1897705647"/>
                    </a:ext>
                  </a:extLst>
                </a:gridCol>
              </a:tblGrid>
              <a:tr h="48748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Max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Length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Min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Length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Mean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Length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240917"/>
                  </a:ext>
                </a:extLst>
              </a:tr>
              <a:tr h="286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Train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1,187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248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552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613771"/>
                  </a:ext>
                </a:extLst>
              </a:tr>
              <a:tr h="286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Valid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1,165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256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556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00090"/>
                  </a:ext>
                </a:extLst>
              </a:tr>
            </a:tbl>
          </a:graphicData>
        </a:graphic>
      </p:graphicFrame>
      <p:graphicFrame>
        <p:nvGraphicFramePr>
          <p:cNvPr id="12" name="표 13">
            <a:extLst>
              <a:ext uri="{FF2B5EF4-FFF2-40B4-BE49-F238E27FC236}">
                <a16:creationId xmlns:a16="http://schemas.microsoft.com/office/drawing/2014/main" id="{E314EE84-BF92-459C-881D-47D83569C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333212"/>
              </p:ext>
            </p:extLst>
          </p:nvPr>
        </p:nvGraphicFramePr>
        <p:xfrm>
          <a:off x="526167" y="3931673"/>
          <a:ext cx="4248596" cy="1555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98">
                  <a:extLst>
                    <a:ext uri="{9D8B030D-6E8A-4147-A177-3AD203B41FA5}">
                      <a16:colId xmlns:a16="http://schemas.microsoft.com/office/drawing/2014/main" val="2446278681"/>
                    </a:ext>
                  </a:extLst>
                </a:gridCol>
                <a:gridCol w="2124298">
                  <a:extLst>
                    <a:ext uri="{9D8B030D-6E8A-4147-A177-3AD203B41FA5}">
                      <a16:colId xmlns:a16="http://schemas.microsoft.com/office/drawing/2014/main" val="1092228044"/>
                    </a:ext>
                  </a:extLst>
                </a:gridCol>
              </a:tblGrid>
              <a:tr h="31106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Max Token Length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750734"/>
                  </a:ext>
                </a:extLst>
              </a:tr>
              <a:tr h="31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BERT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512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636428"/>
                  </a:ext>
                </a:extLst>
              </a:tr>
              <a:tr h="31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ELECTRA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512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255"/>
                  </a:ext>
                </a:extLst>
              </a:tr>
              <a:tr h="31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ysClr val="windowText" lastClr="000000"/>
                          </a:solidFill>
                        </a:rPr>
                        <a:t>Longformer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4,096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916227"/>
                  </a:ext>
                </a:extLst>
              </a:tr>
              <a:tr h="31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ysClr val="windowText" lastClr="000000"/>
                          </a:solidFill>
                        </a:rPr>
                        <a:t>BigBird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4,096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12090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67B5B20-E516-4684-9C3E-489F08240063}"/>
              </a:ext>
            </a:extLst>
          </p:cNvPr>
          <p:cNvSpPr txBox="1"/>
          <p:nvPr/>
        </p:nvSpPr>
        <p:spPr>
          <a:xfrm>
            <a:off x="6387815" y="6179068"/>
            <a:ext cx="4999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best performance when 1024 input tokens</a:t>
            </a:r>
            <a:endParaRPr lang="ko-KR" altLang="en-US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1DA220EF-A3CA-4F54-8929-866FC977AD85}"/>
              </a:ext>
            </a:extLst>
          </p:cNvPr>
          <p:cNvSpPr/>
          <p:nvPr/>
        </p:nvSpPr>
        <p:spPr>
          <a:xfrm>
            <a:off x="8350370" y="5885017"/>
            <a:ext cx="776377" cy="193066"/>
          </a:xfrm>
          <a:prstGeom prst="down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800687-42EE-4C55-9247-F55A0807B5E4}"/>
              </a:ext>
            </a:extLst>
          </p:cNvPr>
          <p:cNvSpPr txBox="1"/>
          <p:nvPr/>
        </p:nvSpPr>
        <p:spPr>
          <a:xfrm>
            <a:off x="526167" y="3421231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Model Information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E5FFEB-28DD-41B5-987A-4F24884F2246}"/>
              </a:ext>
            </a:extLst>
          </p:cNvPr>
          <p:cNvSpPr txBox="1"/>
          <p:nvPr/>
        </p:nvSpPr>
        <p:spPr>
          <a:xfrm>
            <a:off x="322050" y="307910"/>
            <a:ext cx="520308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04 </a:t>
            </a:r>
            <a:r>
              <a:rPr lang="ko-KR" altLang="en-US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결과</a:t>
            </a:r>
            <a:r>
              <a:rPr lang="en-US" altLang="ko-KR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 latinLnBrk="0">
              <a:defRPr/>
            </a:pPr>
            <a:r>
              <a:rPr lang="en-US" altLang="ko-KR" sz="1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04</a:t>
            </a:r>
            <a:r>
              <a:rPr lang="ko-KR" altLang="en-US" sz="1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결과 및 도출 과정</a:t>
            </a:r>
          </a:p>
        </p:txBody>
      </p:sp>
    </p:spTree>
    <p:extLst>
      <p:ext uri="{BB962C8B-B14F-4D97-AF65-F5344CB8AC3E}">
        <p14:creationId xmlns:p14="http://schemas.microsoft.com/office/powerpoint/2010/main" val="1936533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236720" y="914400"/>
            <a:ext cx="7757160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32BE26D-B394-4CC8-A368-737221AB4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60" y="3876032"/>
            <a:ext cx="4491250" cy="19136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29B9E6-AEDA-416B-9F2E-B1471F2BF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139" y="3876104"/>
            <a:ext cx="4430497" cy="19136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4C2234-FD13-465D-98B6-380C5E9AED92}"/>
              </a:ext>
            </a:extLst>
          </p:cNvPr>
          <p:cNvSpPr txBox="1"/>
          <p:nvPr/>
        </p:nvSpPr>
        <p:spPr>
          <a:xfrm>
            <a:off x="657764" y="6228523"/>
            <a:ext cx="65963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i="1" dirty="0"/>
              <a:t>Ref: </a:t>
            </a:r>
            <a:r>
              <a:rPr lang="en-US" altLang="ko-KR" sz="1100" b="1" i="1" dirty="0">
                <a:hlinkClick r:id="rId4"/>
              </a:rPr>
              <a:t>https://aihub.or.kr/aidata/86</a:t>
            </a:r>
            <a:r>
              <a:rPr lang="en-US" altLang="ko-KR" sz="1100" b="1" i="1" dirty="0"/>
              <a:t>, </a:t>
            </a:r>
            <a:r>
              <a:rPr lang="en-US" altLang="ko-KR" sz="1100" b="1" i="1" dirty="0">
                <a:hlinkClick r:id="rId5"/>
              </a:rPr>
              <a:t>https://aihub.or.kr/aidata/84</a:t>
            </a:r>
            <a:endParaRPr lang="ko-KR" altLang="en-US" sz="1100" b="1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D13207-C655-4A26-9651-304D053C1AAD}"/>
              </a:ext>
            </a:extLst>
          </p:cNvPr>
          <p:cNvSpPr txBox="1"/>
          <p:nvPr/>
        </p:nvSpPr>
        <p:spPr>
          <a:xfrm>
            <a:off x="5448587" y="1367881"/>
            <a:ext cx="65452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{'answers': [{'</a:t>
            </a:r>
            <a:r>
              <a:rPr lang="en-US" altLang="ko-KR" sz="1400" dirty="0" err="1"/>
              <a:t>answer_start</a:t>
            </a:r>
            <a:r>
              <a:rPr lang="en-US" altLang="ko-KR" sz="1400" dirty="0"/>
              <a:t>': 0, 'text': '</a:t>
            </a:r>
            <a:r>
              <a:rPr lang="ko-KR" altLang="en-US" sz="1400" dirty="0"/>
              <a:t>한국청소년단체협의회와 여성가족부</a:t>
            </a:r>
            <a:r>
              <a:rPr lang="en-US" altLang="ko-KR" sz="1400" dirty="0"/>
              <a:t>'}],</a:t>
            </a:r>
          </a:p>
          <a:p>
            <a:r>
              <a:rPr lang="en-US" altLang="ko-KR" sz="1400" dirty="0"/>
              <a:t> 'context': "</a:t>
            </a:r>
            <a:r>
              <a:rPr lang="ko-KR" altLang="en-US" sz="1400" dirty="0"/>
              <a:t>한국청소년단체협의회와 여성가족부는 </a:t>
            </a:r>
            <a:r>
              <a:rPr lang="en-US" altLang="ko-KR" sz="1400" dirty="0"/>
              <a:t>22</a:t>
            </a:r>
            <a:r>
              <a:rPr lang="ko-KR" altLang="en-US" sz="1400" dirty="0"/>
              <a:t>일부터 </a:t>
            </a:r>
            <a:r>
              <a:rPr lang="en-US" altLang="ko-KR" sz="1400" dirty="0"/>
              <a:t>28</a:t>
            </a:r>
            <a:r>
              <a:rPr lang="ko-KR" altLang="en-US" sz="1400" dirty="0"/>
              <a:t>일까지 </a:t>
            </a:r>
            <a:r>
              <a:rPr lang="en-US" altLang="ko-KR" sz="1400" dirty="0"/>
              <a:t>…</a:t>
            </a:r>
          </a:p>
          <a:p>
            <a:r>
              <a:rPr lang="en-US" altLang="ko-KR" sz="1400" dirty="0"/>
              <a:t>'</a:t>
            </a:r>
            <a:r>
              <a:rPr lang="en-US" altLang="ko-KR" sz="1400" dirty="0" err="1"/>
              <a:t>guid</a:t>
            </a:r>
            <a:r>
              <a:rPr lang="en-US" altLang="ko-KR" sz="1400" dirty="0"/>
              <a:t>': '0e8d5fdb267d4130a5e85ef2cea9895e',</a:t>
            </a:r>
          </a:p>
          <a:p>
            <a:r>
              <a:rPr lang="en-US" altLang="ko-KR" sz="1400" dirty="0"/>
              <a:t> 'question': "</a:t>
            </a:r>
            <a:r>
              <a:rPr lang="ko-KR" altLang="en-US" sz="1400" dirty="0"/>
              <a:t>서울과 충북 괴산에서 </a:t>
            </a:r>
            <a:r>
              <a:rPr lang="en-US" altLang="ko-KR" sz="1400" dirty="0"/>
              <a:t>'</a:t>
            </a:r>
            <a:r>
              <a:rPr lang="ko-KR" altLang="en-US" sz="1400" dirty="0"/>
              <a:t>국제청소년포럼</a:t>
            </a:r>
            <a:r>
              <a:rPr lang="en-US" altLang="ko-KR" sz="1400" dirty="0"/>
              <a:t>'</a:t>
            </a:r>
            <a:r>
              <a:rPr lang="ko-KR" altLang="en-US" sz="1400" dirty="0"/>
              <a:t>을 여는 곳은</a:t>
            </a:r>
            <a:r>
              <a:rPr lang="en-US" altLang="ko-KR" sz="1400" dirty="0"/>
              <a:t>?"}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41581E-E809-44F0-B449-F733EC46D0D6}"/>
              </a:ext>
            </a:extLst>
          </p:cNvPr>
          <p:cNvSpPr txBox="1"/>
          <p:nvPr/>
        </p:nvSpPr>
        <p:spPr>
          <a:xfrm>
            <a:off x="5448587" y="2675951"/>
            <a:ext cx="60945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{'answers': [{'</a:t>
            </a:r>
            <a:r>
              <a:rPr lang="en-US" altLang="ko-KR" sz="1400" dirty="0" err="1"/>
              <a:t>answer_start</a:t>
            </a:r>
            <a:r>
              <a:rPr lang="en-US" altLang="ko-KR" sz="1400" dirty="0"/>
              <a:t>': 19, 'text': '22</a:t>
            </a:r>
            <a:r>
              <a:rPr lang="ko-KR" altLang="en-US" sz="1400" dirty="0"/>
              <a:t>일부터 </a:t>
            </a:r>
            <a:r>
              <a:rPr lang="en-US" altLang="ko-KR" sz="1400" dirty="0"/>
              <a:t>28</a:t>
            </a:r>
            <a:r>
              <a:rPr lang="ko-KR" altLang="en-US" sz="1400" dirty="0"/>
              <a:t>일</a:t>
            </a:r>
            <a:r>
              <a:rPr lang="en-US" altLang="ko-KR" sz="1400" dirty="0"/>
              <a:t>'}],</a:t>
            </a:r>
          </a:p>
          <a:p>
            <a:r>
              <a:rPr lang="en-US" altLang="ko-KR" sz="1400" dirty="0"/>
              <a:t> 'context': "</a:t>
            </a:r>
            <a:r>
              <a:rPr lang="ko-KR" altLang="en-US" sz="1400" dirty="0"/>
              <a:t>한국청소년단체협의회와 여성가족부는 </a:t>
            </a:r>
            <a:r>
              <a:rPr lang="en-US" altLang="ko-KR" sz="1400" dirty="0"/>
              <a:t>22</a:t>
            </a:r>
            <a:r>
              <a:rPr lang="ko-KR" altLang="en-US" sz="1400" dirty="0"/>
              <a:t>일부터 </a:t>
            </a:r>
            <a:r>
              <a:rPr lang="en-US" altLang="ko-KR" sz="1400" dirty="0"/>
              <a:t>28</a:t>
            </a:r>
            <a:r>
              <a:rPr lang="ko-KR" altLang="en-US" sz="1400" dirty="0"/>
              <a:t>일까지 </a:t>
            </a:r>
            <a:endParaRPr lang="en-US" altLang="ko-KR" sz="1400" dirty="0"/>
          </a:p>
          <a:p>
            <a:r>
              <a:rPr lang="en-US" altLang="ko-KR" sz="1400" dirty="0"/>
              <a:t>'</a:t>
            </a:r>
            <a:r>
              <a:rPr lang="en-US" altLang="ko-KR" sz="1400" dirty="0" err="1"/>
              <a:t>guid</a:t>
            </a:r>
            <a:r>
              <a:rPr lang="en-US" altLang="ko-KR" sz="1400" dirty="0"/>
              <a:t>': '5d93b1b2f3c54b0ebdae07a60e68101d',</a:t>
            </a:r>
          </a:p>
          <a:p>
            <a:r>
              <a:rPr lang="en-US" altLang="ko-KR" sz="1400" dirty="0"/>
              <a:t>'question': "'</a:t>
            </a:r>
            <a:r>
              <a:rPr lang="ko-KR" altLang="en-US" sz="1400" dirty="0"/>
              <a:t>국제 청소년포럼</a:t>
            </a:r>
            <a:r>
              <a:rPr lang="en-US" altLang="ko-KR" sz="1400" dirty="0"/>
              <a:t>'</a:t>
            </a:r>
            <a:r>
              <a:rPr lang="ko-KR" altLang="en-US" sz="1400" dirty="0"/>
              <a:t>이 열리는 때는</a:t>
            </a:r>
            <a:r>
              <a:rPr lang="en-US" altLang="ko-KR" sz="1400" dirty="0"/>
              <a:t>?"}</a:t>
            </a:r>
            <a:endParaRPr lang="ko-KR" altLang="en-US" sz="1400" dirty="0"/>
          </a:p>
        </p:txBody>
      </p:sp>
      <p:graphicFrame>
        <p:nvGraphicFramePr>
          <p:cNvPr id="23" name="표 24">
            <a:extLst>
              <a:ext uri="{FF2B5EF4-FFF2-40B4-BE49-F238E27FC236}">
                <a16:creationId xmlns:a16="http://schemas.microsoft.com/office/drawing/2014/main" id="{2252F08A-BEF8-4F97-971A-9E6FFCC0E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303793"/>
              </p:ext>
            </p:extLst>
          </p:nvPr>
        </p:nvGraphicFramePr>
        <p:xfrm>
          <a:off x="493862" y="2224692"/>
          <a:ext cx="3368439" cy="800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813">
                  <a:extLst>
                    <a:ext uri="{9D8B030D-6E8A-4147-A177-3AD203B41FA5}">
                      <a16:colId xmlns:a16="http://schemas.microsoft.com/office/drawing/2014/main" val="4157788259"/>
                    </a:ext>
                  </a:extLst>
                </a:gridCol>
                <a:gridCol w="1122813">
                  <a:extLst>
                    <a:ext uri="{9D8B030D-6E8A-4147-A177-3AD203B41FA5}">
                      <a16:colId xmlns:a16="http://schemas.microsoft.com/office/drawing/2014/main" val="2628050824"/>
                    </a:ext>
                  </a:extLst>
                </a:gridCol>
                <a:gridCol w="1122813">
                  <a:extLst>
                    <a:ext uri="{9D8B030D-6E8A-4147-A177-3AD203B41FA5}">
                      <a16:colId xmlns:a16="http://schemas.microsoft.com/office/drawing/2014/main" val="686273684"/>
                    </a:ext>
                  </a:extLst>
                </a:gridCol>
              </a:tblGrid>
              <a:tr h="333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Total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Train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Valid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349849"/>
                  </a:ext>
                </a:extLst>
              </a:tr>
              <a:tr h="466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355,730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350,000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5,730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22266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804AEAAB-4E10-4F40-B1E7-913429757D2B}"/>
              </a:ext>
            </a:extLst>
          </p:cNvPr>
          <p:cNvSpPr txBox="1"/>
          <p:nvPr/>
        </p:nvSpPr>
        <p:spPr>
          <a:xfrm>
            <a:off x="322050" y="1707374"/>
            <a:ext cx="1464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800" b="1" dirty="0">
                <a:solidFill>
                  <a:sysClr val="windowText" lastClr="000000"/>
                </a:solidFill>
              </a:rPr>
              <a:t>Datasets</a:t>
            </a:r>
            <a:endParaRPr lang="ko-KR" altLang="en-US" sz="18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35C3C-5A36-4F82-868E-E56D0E3DADA9}"/>
              </a:ext>
            </a:extLst>
          </p:cNvPr>
          <p:cNvSpPr txBox="1"/>
          <p:nvPr/>
        </p:nvSpPr>
        <p:spPr>
          <a:xfrm>
            <a:off x="322050" y="307910"/>
            <a:ext cx="520308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04 </a:t>
            </a:r>
            <a:r>
              <a:rPr lang="ko-KR" altLang="en-US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결과</a:t>
            </a:r>
            <a:r>
              <a:rPr lang="en-US" altLang="ko-KR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 latinLnBrk="0">
              <a:defRPr/>
            </a:pPr>
            <a:r>
              <a:rPr lang="en-US" altLang="ko-KR" sz="1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04</a:t>
            </a:r>
            <a:r>
              <a:rPr lang="ko-KR" altLang="en-US" sz="1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결과 및 도출 과정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803AAA-B664-473E-96B2-2AC4B7CCA5EB}"/>
              </a:ext>
            </a:extLst>
          </p:cNvPr>
          <p:cNvSpPr txBox="1"/>
          <p:nvPr/>
        </p:nvSpPr>
        <p:spPr>
          <a:xfrm>
            <a:off x="657764" y="5904890"/>
            <a:ext cx="99405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i="1" dirty="0"/>
              <a:t>본 데이터는 과학기술정보통신부가 주관하고 </a:t>
            </a:r>
            <a:r>
              <a:rPr lang="ko-KR" altLang="en-US" sz="1100" b="1" i="1" dirty="0" err="1"/>
              <a:t>한국지능정보사회진흥원이</a:t>
            </a:r>
            <a:r>
              <a:rPr lang="ko-KR" altLang="en-US" sz="1100" b="1" i="1" dirty="0"/>
              <a:t> 지원하는 </a:t>
            </a:r>
            <a:r>
              <a:rPr lang="en-US" altLang="ko-KR" sz="1100" b="1" i="1" dirty="0"/>
              <a:t>＇</a:t>
            </a:r>
            <a:r>
              <a:rPr lang="ko-KR" altLang="en-US" sz="1100" b="1" i="1" dirty="0"/>
              <a:t>인공지능 학습용 데이터 구축사업</a:t>
            </a:r>
            <a:r>
              <a:rPr lang="en-US" altLang="ko-KR" sz="1100" b="1" i="1" dirty="0"/>
              <a:t>＇</a:t>
            </a:r>
            <a:r>
              <a:rPr lang="ko-KR" altLang="en-US" sz="1100" b="1" i="1" dirty="0"/>
              <a:t>으로 구축된 데이터입니다</a:t>
            </a:r>
            <a:r>
              <a:rPr lang="en-US" altLang="ko-KR" sz="1100" b="1" i="1" dirty="0"/>
              <a:t>.</a:t>
            </a:r>
            <a:endParaRPr lang="ko-KR" altLang="en-US" sz="1100" b="1" i="1" dirty="0"/>
          </a:p>
        </p:txBody>
      </p:sp>
    </p:spTree>
    <p:extLst>
      <p:ext uri="{BB962C8B-B14F-4D97-AF65-F5344CB8AC3E}">
        <p14:creationId xmlns:p14="http://schemas.microsoft.com/office/powerpoint/2010/main" val="203332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236720" y="914400"/>
            <a:ext cx="7757160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3DC82CC-98CA-4917-B6A7-300393176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934" y="3283736"/>
            <a:ext cx="8888065" cy="2953162"/>
          </a:xfrm>
          <a:prstGeom prst="rect">
            <a:avLst/>
          </a:prstGeom>
        </p:spPr>
      </p:pic>
      <p:graphicFrame>
        <p:nvGraphicFramePr>
          <p:cNvPr id="13" name="표 24">
            <a:extLst>
              <a:ext uri="{FF2B5EF4-FFF2-40B4-BE49-F238E27FC236}">
                <a16:creationId xmlns:a16="http://schemas.microsoft.com/office/drawing/2014/main" id="{40067D8B-AAF3-4831-8F6D-D7D238280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827112"/>
              </p:ext>
            </p:extLst>
          </p:nvPr>
        </p:nvGraphicFramePr>
        <p:xfrm>
          <a:off x="493862" y="2224692"/>
          <a:ext cx="3368439" cy="800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813">
                  <a:extLst>
                    <a:ext uri="{9D8B030D-6E8A-4147-A177-3AD203B41FA5}">
                      <a16:colId xmlns:a16="http://schemas.microsoft.com/office/drawing/2014/main" val="4157788259"/>
                    </a:ext>
                  </a:extLst>
                </a:gridCol>
                <a:gridCol w="1122813">
                  <a:extLst>
                    <a:ext uri="{9D8B030D-6E8A-4147-A177-3AD203B41FA5}">
                      <a16:colId xmlns:a16="http://schemas.microsoft.com/office/drawing/2014/main" val="2628050824"/>
                    </a:ext>
                  </a:extLst>
                </a:gridCol>
                <a:gridCol w="1122813">
                  <a:extLst>
                    <a:ext uri="{9D8B030D-6E8A-4147-A177-3AD203B41FA5}">
                      <a16:colId xmlns:a16="http://schemas.microsoft.com/office/drawing/2014/main" val="686273684"/>
                    </a:ext>
                  </a:extLst>
                </a:gridCol>
              </a:tblGrid>
              <a:tr h="333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Total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Train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Valid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349849"/>
                  </a:ext>
                </a:extLst>
              </a:tr>
              <a:tr h="466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355,730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350,000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5,730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22266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35E1405-5982-40E7-86DF-4E76F908ACE3}"/>
              </a:ext>
            </a:extLst>
          </p:cNvPr>
          <p:cNvSpPr txBox="1"/>
          <p:nvPr/>
        </p:nvSpPr>
        <p:spPr>
          <a:xfrm>
            <a:off x="322050" y="1707374"/>
            <a:ext cx="1464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800" b="1" dirty="0">
                <a:solidFill>
                  <a:sysClr val="windowText" lastClr="000000"/>
                </a:solidFill>
              </a:rPr>
              <a:t>Datasets</a:t>
            </a:r>
            <a:endParaRPr lang="ko-KR" altLang="en-US" sz="18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5FAA98-EAA0-4E07-B2AB-CB2468425581}"/>
              </a:ext>
            </a:extLst>
          </p:cNvPr>
          <p:cNvSpPr txBox="1"/>
          <p:nvPr/>
        </p:nvSpPr>
        <p:spPr>
          <a:xfrm>
            <a:off x="322050" y="307910"/>
            <a:ext cx="520308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04 </a:t>
            </a:r>
            <a:r>
              <a:rPr lang="ko-KR" altLang="en-US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결과</a:t>
            </a:r>
            <a:r>
              <a:rPr lang="en-US" altLang="ko-KR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 latinLnBrk="0">
              <a:defRPr/>
            </a:pPr>
            <a:r>
              <a:rPr lang="en-US" altLang="ko-KR" sz="1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04</a:t>
            </a:r>
            <a:r>
              <a:rPr lang="ko-KR" altLang="en-US" sz="1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결과 및 도출 과정</a:t>
            </a:r>
          </a:p>
        </p:txBody>
      </p:sp>
    </p:spTree>
    <p:extLst>
      <p:ext uri="{BB962C8B-B14F-4D97-AF65-F5344CB8AC3E}">
        <p14:creationId xmlns:p14="http://schemas.microsoft.com/office/powerpoint/2010/main" val="403157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236720" y="914400"/>
            <a:ext cx="7757160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22492AD-B923-435E-A182-30B2DA607540}"/>
              </a:ext>
            </a:extLst>
          </p:cNvPr>
          <p:cNvSpPr txBox="1"/>
          <p:nvPr/>
        </p:nvSpPr>
        <p:spPr>
          <a:xfrm>
            <a:off x="8955730" y="5224097"/>
            <a:ext cx="2408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Learning Rate: 6e-5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1EC1E4-2643-43E3-B4F3-FC3B9F372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51" y="4322540"/>
            <a:ext cx="7161877" cy="2361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B21768-046D-4723-8912-819A13F14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51" y="1764631"/>
            <a:ext cx="7161877" cy="2387293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B3AC6A7C-680A-412A-AF9B-20B895C605F1}"/>
              </a:ext>
            </a:extLst>
          </p:cNvPr>
          <p:cNvSpPr/>
          <p:nvPr/>
        </p:nvSpPr>
        <p:spPr>
          <a:xfrm>
            <a:off x="8170653" y="4873927"/>
            <a:ext cx="597379" cy="1069673"/>
          </a:xfrm>
          <a:prstGeom prst="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6BA9E5-60F3-4D0E-B7D2-64638C29421C}"/>
              </a:ext>
            </a:extLst>
          </p:cNvPr>
          <p:cNvSpPr txBox="1"/>
          <p:nvPr/>
        </p:nvSpPr>
        <p:spPr>
          <a:xfrm>
            <a:off x="235785" y="1395299"/>
            <a:ext cx="2654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800" b="1" dirty="0">
                <a:solidFill>
                  <a:sysClr val="windowText" lastClr="000000"/>
                </a:solidFill>
              </a:rPr>
              <a:t>Learning Rate Tuning</a:t>
            </a:r>
            <a:endParaRPr lang="ko-KR" altLang="en-US" sz="1800" b="1" dirty="0">
              <a:solidFill>
                <a:sysClr val="windowText" lastClr="00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8B268-0280-4331-8223-0DED8CB08C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75"/>
          <a:stretch/>
        </p:blipFill>
        <p:spPr>
          <a:xfrm>
            <a:off x="7577794" y="1668851"/>
            <a:ext cx="4455962" cy="25464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D04EB9-291D-4544-A85C-990FA0675758}"/>
              </a:ext>
            </a:extLst>
          </p:cNvPr>
          <p:cNvSpPr txBox="1"/>
          <p:nvPr/>
        </p:nvSpPr>
        <p:spPr>
          <a:xfrm>
            <a:off x="322050" y="307910"/>
            <a:ext cx="520308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04 </a:t>
            </a:r>
            <a:r>
              <a:rPr lang="ko-KR" altLang="en-US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결과</a:t>
            </a:r>
            <a:r>
              <a:rPr lang="en-US" altLang="ko-KR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 latinLnBrk="0">
              <a:defRPr/>
            </a:pPr>
            <a:r>
              <a:rPr lang="en-US" altLang="ko-KR" sz="1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04</a:t>
            </a:r>
            <a:r>
              <a:rPr lang="ko-KR" altLang="en-US" sz="1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결과 및 도출 과정</a:t>
            </a:r>
          </a:p>
        </p:txBody>
      </p:sp>
    </p:spTree>
    <p:extLst>
      <p:ext uri="{BB962C8B-B14F-4D97-AF65-F5344CB8AC3E}">
        <p14:creationId xmlns:p14="http://schemas.microsoft.com/office/powerpoint/2010/main" val="1419287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236720" y="914400"/>
            <a:ext cx="7757160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920532AD-7500-44A0-BCC6-498E5B883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15" y="2863168"/>
            <a:ext cx="8869013" cy="29150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E1E64F-303C-4B8E-BAF7-DF3CF121D1FB}"/>
              </a:ext>
            </a:extLst>
          </p:cNvPr>
          <p:cNvSpPr txBox="1"/>
          <p:nvPr/>
        </p:nvSpPr>
        <p:spPr>
          <a:xfrm>
            <a:off x="403921" y="2014303"/>
            <a:ext cx="8727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800" b="1" dirty="0">
                <a:solidFill>
                  <a:sysClr val="windowText" lastClr="000000"/>
                </a:solidFill>
              </a:rPr>
              <a:t>Gradient Clipping + Learning Rate Scheduler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7DC5AE-0367-4BE1-975F-1EA27C5728F8}"/>
              </a:ext>
            </a:extLst>
          </p:cNvPr>
          <p:cNvSpPr txBox="1"/>
          <p:nvPr/>
        </p:nvSpPr>
        <p:spPr>
          <a:xfrm>
            <a:off x="322050" y="307910"/>
            <a:ext cx="520308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04 </a:t>
            </a:r>
            <a:r>
              <a:rPr lang="ko-KR" altLang="en-US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결과</a:t>
            </a:r>
            <a:r>
              <a:rPr lang="en-US" altLang="ko-KR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 latinLnBrk="0">
              <a:defRPr/>
            </a:pPr>
            <a:r>
              <a:rPr lang="en-US" altLang="ko-KR" sz="1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04</a:t>
            </a:r>
            <a:r>
              <a:rPr lang="ko-KR" altLang="en-US" sz="1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결과 및 도출 과정</a:t>
            </a:r>
          </a:p>
        </p:txBody>
      </p:sp>
    </p:spTree>
    <p:extLst>
      <p:ext uri="{BB962C8B-B14F-4D97-AF65-F5344CB8AC3E}">
        <p14:creationId xmlns:p14="http://schemas.microsoft.com/office/powerpoint/2010/main" val="2656552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236720" y="914400"/>
            <a:ext cx="7757160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ACAF752-CA43-4A40-86BE-F4FB995D0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3" b="15135"/>
          <a:stretch/>
        </p:blipFill>
        <p:spPr>
          <a:xfrm>
            <a:off x="4712505" y="4310843"/>
            <a:ext cx="3316530" cy="21601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35AEDF4-07AE-43A9-AA39-C000018A9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820" y="4310843"/>
            <a:ext cx="3305262" cy="216019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D680FDD-4138-42E2-B862-F6FA3D3E2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6150" y="1467059"/>
            <a:ext cx="3442602" cy="2338208"/>
          </a:xfrm>
          <a:prstGeom prst="rect">
            <a:avLst/>
          </a:prstGeom>
        </p:spPr>
      </p:pic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AA60D650-C80F-4EF3-B8A4-F616CA3FD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576952"/>
              </p:ext>
            </p:extLst>
          </p:nvPr>
        </p:nvGraphicFramePr>
        <p:xfrm>
          <a:off x="257786" y="2352842"/>
          <a:ext cx="7757160" cy="1441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32">
                  <a:extLst>
                    <a:ext uri="{9D8B030D-6E8A-4147-A177-3AD203B41FA5}">
                      <a16:colId xmlns:a16="http://schemas.microsoft.com/office/drawing/2014/main" val="3802056771"/>
                    </a:ext>
                  </a:extLst>
                </a:gridCol>
                <a:gridCol w="1551432">
                  <a:extLst>
                    <a:ext uri="{9D8B030D-6E8A-4147-A177-3AD203B41FA5}">
                      <a16:colId xmlns:a16="http://schemas.microsoft.com/office/drawing/2014/main" val="1641933287"/>
                    </a:ext>
                  </a:extLst>
                </a:gridCol>
                <a:gridCol w="1551432">
                  <a:extLst>
                    <a:ext uri="{9D8B030D-6E8A-4147-A177-3AD203B41FA5}">
                      <a16:colId xmlns:a16="http://schemas.microsoft.com/office/drawing/2014/main" val="2530133340"/>
                    </a:ext>
                  </a:extLst>
                </a:gridCol>
                <a:gridCol w="1551432">
                  <a:extLst>
                    <a:ext uri="{9D8B030D-6E8A-4147-A177-3AD203B41FA5}">
                      <a16:colId xmlns:a16="http://schemas.microsoft.com/office/drawing/2014/main" val="2644645896"/>
                    </a:ext>
                  </a:extLst>
                </a:gridCol>
                <a:gridCol w="1551432">
                  <a:extLst>
                    <a:ext uri="{9D8B030D-6E8A-4147-A177-3AD203B41FA5}">
                      <a16:colId xmlns:a16="http://schemas.microsoft.com/office/drawing/2014/main" val="1682876186"/>
                    </a:ext>
                  </a:extLst>
                </a:gridCol>
              </a:tblGrid>
              <a:tr h="847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Mean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Standard Deviation 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Confidence Interval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90%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Confidence Interval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95%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Confidence Interval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99%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877284"/>
                  </a:ext>
                </a:extLst>
              </a:tr>
              <a:tr h="593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6.23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30.68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5.43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~ 7.03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5.28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~ 7.18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4.98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~ 7.48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67767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ED88664-CF45-4E17-B521-869DE4E8C508}"/>
              </a:ext>
            </a:extLst>
          </p:cNvPr>
          <p:cNvSpPr txBox="1"/>
          <p:nvPr/>
        </p:nvSpPr>
        <p:spPr>
          <a:xfrm>
            <a:off x="205267" y="1789782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Output Token Length</a:t>
            </a: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A780D355-C0AB-432F-9E58-98BF362547D1}"/>
              </a:ext>
            </a:extLst>
          </p:cNvPr>
          <p:cNvSpPr/>
          <p:nvPr/>
        </p:nvSpPr>
        <p:spPr>
          <a:xfrm>
            <a:off x="1759789" y="4310843"/>
            <a:ext cx="948905" cy="362309"/>
          </a:xfrm>
          <a:prstGeom prst="down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D2B37A-4365-4484-AA9C-02E79CF8C4D5}"/>
              </a:ext>
            </a:extLst>
          </p:cNvPr>
          <p:cNvSpPr txBox="1"/>
          <p:nvPr/>
        </p:nvSpPr>
        <p:spPr>
          <a:xfrm>
            <a:off x="1277787" y="5024805"/>
            <a:ext cx="1912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Token Length: 8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7A2898-925E-4472-AE5E-D859F84246D5}"/>
              </a:ext>
            </a:extLst>
          </p:cNvPr>
          <p:cNvSpPr txBox="1"/>
          <p:nvPr/>
        </p:nvSpPr>
        <p:spPr>
          <a:xfrm>
            <a:off x="322050" y="307910"/>
            <a:ext cx="520308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04 </a:t>
            </a:r>
            <a:r>
              <a:rPr lang="ko-KR" altLang="en-US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결과</a:t>
            </a:r>
            <a:r>
              <a:rPr lang="en-US" altLang="ko-KR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 latinLnBrk="0">
              <a:defRPr/>
            </a:pPr>
            <a:r>
              <a:rPr lang="en-US" altLang="ko-KR" sz="1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04</a:t>
            </a:r>
            <a:r>
              <a:rPr lang="ko-KR" altLang="en-US" sz="1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결과 및 도출 과정</a:t>
            </a:r>
          </a:p>
        </p:txBody>
      </p:sp>
    </p:spTree>
    <p:extLst>
      <p:ext uri="{BB962C8B-B14F-4D97-AF65-F5344CB8AC3E}">
        <p14:creationId xmlns:p14="http://schemas.microsoft.com/office/powerpoint/2010/main" val="1742357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236720" y="914400"/>
            <a:ext cx="7757160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ED49D87-C55A-4918-848A-EEB4EE2E2961}"/>
              </a:ext>
            </a:extLst>
          </p:cNvPr>
          <p:cNvSpPr txBox="1"/>
          <p:nvPr/>
        </p:nvSpPr>
        <p:spPr>
          <a:xfrm>
            <a:off x="322050" y="1580346"/>
            <a:ext cx="639235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Various random seed (42, 777, 1004)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Use </a:t>
            </a:r>
            <a:r>
              <a:rPr lang="en-US" altLang="ko-KR" dirty="0" err="1"/>
              <a:t>Huggingface</a:t>
            </a:r>
            <a:r>
              <a:rPr lang="ko-KR" altLang="en-US" dirty="0"/>
              <a:t> </a:t>
            </a:r>
            <a:r>
              <a:rPr lang="en-US" altLang="ko-KR" dirty="0"/>
              <a:t>fine-tuned model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Train with shortest answer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Train model for start, end token for each 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Ensemble (mean token positions, mean string positions)</a:t>
            </a:r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- Calculate </a:t>
            </a:r>
            <a:r>
              <a:rPr lang="en-US" altLang="ko-KR" dirty="0" err="1"/>
              <a:t>Levenshtein</a:t>
            </a:r>
            <a:r>
              <a:rPr lang="en-US" altLang="ko-KR" dirty="0"/>
              <a:t> Distance with valid dataset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91DA83F-9F5D-458A-8736-3BCCFABB3AF2}"/>
              </a:ext>
            </a:extLst>
          </p:cNvPr>
          <p:cNvSpPr/>
          <p:nvPr/>
        </p:nvSpPr>
        <p:spPr>
          <a:xfrm>
            <a:off x="7005637" y="4333679"/>
            <a:ext cx="3381375" cy="1314450"/>
          </a:xfrm>
          <a:prstGeom prst="round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/>
              <a:t>KoBigBird</a:t>
            </a:r>
            <a:endParaRPr lang="ko-KR" altLang="en-US" sz="2800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62B86D6-82BA-47F1-AF0D-7FB85FAD897F}"/>
              </a:ext>
            </a:extLst>
          </p:cNvPr>
          <p:cNvSpPr/>
          <p:nvPr/>
        </p:nvSpPr>
        <p:spPr>
          <a:xfrm rot="16200000">
            <a:off x="8536810" y="5345544"/>
            <a:ext cx="319028" cy="1033522"/>
          </a:xfrm>
          <a:prstGeom prst="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717BE5D-ED17-414B-88B5-1C1215D3ED56}"/>
              </a:ext>
            </a:extLst>
          </p:cNvPr>
          <p:cNvSpPr/>
          <p:nvPr/>
        </p:nvSpPr>
        <p:spPr>
          <a:xfrm rot="16200000">
            <a:off x="8536810" y="3602742"/>
            <a:ext cx="319028" cy="1033522"/>
          </a:xfrm>
          <a:prstGeom prst="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6A0486C-1196-49B5-BC85-EAA43CF39DF2}"/>
              </a:ext>
            </a:extLst>
          </p:cNvPr>
          <p:cNvSpPr/>
          <p:nvPr/>
        </p:nvSpPr>
        <p:spPr>
          <a:xfrm>
            <a:off x="7005636" y="3436115"/>
            <a:ext cx="3381375" cy="466725"/>
          </a:xfrm>
          <a:prstGeom prst="round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Linear (768 x 1)</a:t>
            </a:r>
            <a:endParaRPr lang="ko-KR" altLang="en-US" dirty="0"/>
          </a:p>
        </p:txBody>
      </p:sp>
      <p:sp>
        <p:nvSpPr>
          <p:cNvPr id="20" name="곱하기 기호 19">
            <a:extLst>
              <a:ext uri="{FF2B5EF4-FFF2-40B4-BE49-F238E27FC236}">
                <a16:creationId xmlns:a16="http://schemas.microsoft.com/office/drawing/2014/main" id="{BC413735-9D85-4BE2-ADB5-41D73C5116AB}"/>
              </a:ext>
            </a:extLst>
          </p:cNvPr>
          <p:cNvSpPr/>
          <p:nvPr/>
        </p:nvSpPr>
        <p:spPr>
          <a:xfrm>
            <a:off x="10591800" y="3830416"/>
            <a:ext cx="457200" cy="514345"/>
          </a:xfrm>
          <a:prstGeom prst="mathMultiply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EC0F00-E462-4B39-BD7B-64DB1ED18486}"/>
              </a:ext>
            </a:extLst>
          </p:cNvPr>
          <p:cNvSpPr txBox="1"/>
          <p:nvPr/>
        </p:nvSpPr>
        <p:spPr>
          <a:xfrm>
            <a:off x="11087100" y="3764422"/>
            <a:ext cx="457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595959"/>
                </a:solidFill>
              </a:rPr>
              <a:t>2</a:t>
            </a:r>
            <a:endParaRPr lang="ko-KR" altLang="en-US" sz="3600" b="1" dirty="0">
              <a:solidFill>
                <a:srgbClr val="595959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B1077-1743-4FB3-9FB1-9F6FB107C5ED}"/>
              </a:ext>
            </a:extLst>
          </p:cNvPr>
          <p:cNvSpPr txBox="1"/>
          <p:nvPr/>
        </p:nvSpPr>
        <p:spPr>
          <a:xfrm>
            <a:off x="7929560" y="6076481"/>
            <a:ext cx="1495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>
                <a:solidFill>
                  <a:srgbClr val="595959"/>
                </a:solidFill>
              </a:rPr>
              <a:t>Input</a:t>
            </a:r>
            <a:endParaRPr lang="ko-KR" altLang="en-US" sz="1800" b="1" dirty="0">
              <a:solidFill>
                <a:srgbClr val="595959"/>
              </a:solidFill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6D21EE95-BB44-4DDA-8394-52B07B872EE6}"/>
              </a:ext>
            </a:extLst>
          </p:cNvPr>
          <p:cNvSpPr/>
          <p:nvPr/>
        </p:nvSpPr>
        <p:spPr>
          <a:xfrm rot="16200000">
            <a:off x="8534459" y="2702691"/>
            <a:ext cx="319028" cy="1033522"/>
          </a:xfrm>
          <a:prstGeom prst="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01A6B2E-F166-400C-B53B-CB7490587F22}"/>
              </a:ext>
            </a:extLst>
          </p:cNvPr>
          <p:cNvSpPr/>
          <p:nvPr/>
        </p:nvSpPr>
        <p:spPr>
          <a:xfrm>
            <a:off x="7005636" y="2543662"/>
            <a:ext cx="3381375" cy="466725"/>
          </a:xfrm>
          <a:prstGeom prst="round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Softmax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E6E4F2-5FF8-48EF-9B21-A82C48087500}"/>
              </a:ext>
            </a:extLst>
          </p:cNvPr>
          <p:cNvSpPr txBox="1"/>
          <p:nvPr/>
        </p:nvSpPr>
        <p:spPr>
          <a:xfrm>
            <a:off x="7929560" y="1755474"/>
            <a:ext cx="1495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95959"/>
                </a:solidFill>
              </a:rPr>
              <a:t>Output</a:t>
            </a:r>
            <a:endParaRPr lang="ko-KR" altLang="en-US" sz="1800" b="1" dirty="0">
              <a:solidFill>
                <a:srgbClr val="595959"/>
              </a:solidFill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9AADFD10-FC4F-45EB-9731-4718495CEE4A}"/>
              </a:ext>
            </a:extLst>
          </p:cNvPr>
          <p:cNvSpPr/>
          <p:nvPr/>
        </p:nvSpPr>
        <p:spPr>
          <a:xfrm rot="16200000">
            <a:off x="8534459" y="1822650"/>
            <a:ext cx="319028" cy="1033522"/>
          </a:xfrm>
          <a:prstGeom prst="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83DF38-AAB1-48F9-A3C3-04CEF42EBBF6}"/>
              </a:ext>
            </a:extLst>
          </p:cNvPr>
          <p:cNvSpPr txBox="1"/>
          <p:nvPr/>
        </p:nvSpPr>
        <p:spPr>
          <a:xfrm>
            <a:off x="322050" y="307910"/>
            <a:ext cx="520308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04 </a:t>
            </a:r>
            <a:r>
              <a:rPr lang="ko-KR" altLang="en-US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결과</a:t>
            </a:r>
            <a:r>
              <a:rPr lang="en-US" altLang="ko-KR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 latinLnBrk="0">
              <a:defRPr/>
            </a:pPr>
            <a:r>
              <a:rPr lang="en-US" altLang="ko-KR" sz="1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04</a:t>
            </a:r>
            <a:r>
              <a:rPr lang="ko-KR" altLang="en-US" sz="1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결과 및 도출 과정</a:t>
            </a:r>
          </a:p>
        </p:txBody>
      </p:sp>
    </p:spTree>
    <p:extLst>
      <p:ext uri="{BB962C8B-B14F-4D97-AF65-F5344CB8AC3E}">
        <p14:creationId xmlns:p14="http://schemas.microsoft.com/office/powerpoint/2010/main" val="1943822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236720" y="914400"/>
            <a:ext cx="7757160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3F37B8E-0A92-4EA0-A2E3-E0B4C9472D6F}"/>
              </a:ext>
            </a:extLst>
          </p:cNvPr>
          <p:cNvSpPr txBox="1"/>
          <p:nvPr/>
        </p:nvSpPr>
        <p:spPr>
          <a:xfrm>
            <a:off x="709522" y="2149243"/>
            <a:ext cx="940063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데이터 및 결과를 여러 방법으로 분석하고 성능을 높일 수 있었다</a:t>
            </a:r>
            <a:r>
              <a:rPr lang="en-US" altLang="ko-KR" dirty="0"/>
              <a:t>.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베이스라인 코드 정리에 시간이 오래 걸렸다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한정된 </a:t>
            </a:r>
            <a:r>
              <a:rPr lang="en-US" altLang="ko-KR" dirty="0">
                <a:solidFill>
                  <a:schemeClr val="tx1"/>
                </a:solidFill>
              </a:rPr>
              <a:t>GPU </a:t>
            </a:r>
            <a:r>
              <a:rPr lang="ko-KR" altLang="en-US" dirty="0">
                <a:solidFill>
                  <a:schemeClr val="tx1"/>
                </a:solidFill>
              </a:rPr>
              <a:t>자원으로 더욱 다양한 </a:t>
            </a:r>
            <a:r>
              <a:rPr lang="en-US" altLang="ko-KR" dirty="0">
                <a:solidFill>
                  <a:schemeClr val="tx1"/>
                </a:solidFill>
              </a:rPr>
              <a:t>hyper parameter</a:t>
            </a:r>
            <a:r>
              <a:rPr lang="ko-KR" altLang="en-US" dirty="0">
                <a:solidFill>
                  <a:schemeClr val="tx1"/>
                </a:solidFill>
              </a:rPr>
              <a:t>를 실험해보지 못했다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한정된 시간으로 다양한 </a:t>
            </a:r>
            <a:r>
              <a:rPr lang="en-US" altLang="ko-KR" dirty="0">
                <a:solidFill>
                  <a:schemeClr val="tx1"/>
                </a:solidFill>
              </a:rPr>
              <a:t>Model</a:t>
            </a:r>
            <a:r>
              <a:rPr lang="ko-KR" altLang="en-US" dirty="0">
                <a:solidFill>
                  <a:schemeClr val="tx1"/>
                </a:solidFill>
              </a:rPr>
              <a:t>을 사용해보지 못했다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성능 기록 및 자료 정리를 처음부터 잘 했으면 하는 아쉬움이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Model</a:t>
            </a:r>
            <a:r>
              <a:rPr lang="ko-KR" altLang="en-US" dirty="0"/>
              <a:t>별 </a:t>
            </a:r>
            <a:r>
              <a:rPr lang="en-US" altLang="ko-KR" dirty="0"/>
              <a:t>Tokenizer</a:t>
            </a:r>
            <a:r>
              <a:rPr lang="ko-KR" altLang="en-US" dirty="0"/>
              <a:t>가 달라 </a:t>
            </a:r>
            <a:r>
              <a:rPr lang="ko-KR" altLang="en-US" dirty="0" err="1"/>
              <a:t>전처리</a:t>
            </a:r>
            <a:r>
              <a:rPr lang="ko-KR" altLang="en-US" dirty="0"/>
              <a:t> 하는데 어려움이 있었다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E32617-18BB-4F69-B86F-D0C41A25B8DB}"/>
              </a:ext>
            </a:extLst>
          </p:cNvPr>
          <p:cNvSpPr txBox="1"/>
          <p:nvPr/>
        </p:nvSpPr>
        <p:spPr>
          <a:xfrm>
            <a:off x="322050" y="307910"/>
            <a:ext cx="520308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05 </a:t>
            </a:r>
            <a:r>
              <a:rPr lang="ko-KR" altLang="en-US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자체 평가 및 피드백</a:t>
            </a:r>
          </a:p>
          <a:p>
            <a:pPr latinLnBrk="0">
              <a:defRPr/>
            </a:pPr>
            <a:r>
              <a:rPr lang="en-US" altLang="ko-KR" sz="1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05</a:t>
            </a:r>
            <a:r>
              <a:rPr lang="ko-KR" altLang="en-US" sz="1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평가 및 보완점</a:t>
            </a:r>
          </a:p>
        </p:txBody>
      </p:sp>
    </p:spTree>
    <p:extLst>
      <p:ext uri="{BB962C8B-B14F-4D97-AF65-F5344CB8AC3E}">
        <p14:creationId xmlns:p14="http://schemas.microsoft.com/office/powerpoint/2010/main" val="2448193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236720" y="914400"/>
            <a:ext cx="7757160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3F37B8E-0A92-4EA0-A2E3-E0B4C9472D6F}"/>
              </a:ext>
            </a:extLst>
          </p:cNvPr>
          <p:cNvSpPr txBox="1"/>
          <p:nvPr/>
        </p:nvSpPr>
        <p:spPr>
          <a:xfrm>
            <a:off x="562446" y="1256333"/>
            <a:ext cx="10340915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b="1" dirty="0">
                <a:solidFill>
                  <a:schemeClr val="tx1"/>
                </a:solidFill>
              </a:rPr>
              <a:t>조현수</a:t>
            </a:r>
            <a:r>
              <a:rPr lang="en-US" altLang="ko-KR" sz="1300" dirty="0">
                <a:solidFill>
                  <a:schemeClr val="tx1"/>
                </a:solidFill>
              </a:rPr>
              <a:t>: </a:t>
            </a:r>
            <a:r>
              <a:rPr lang="ko-KR" altLang="en-US" sz="1300" dirty="0">
                <a:solidFill>
                  <a:schemeClr val="tx1"/>
                </a:solidFill>
              </a:rPr>
              <a:t>모델 성능 개선을 위해 데이터 전처리와 분석 부분이 중요하다는 것을 배울 수 있었고 모델을 직접 설계해보며 학습을 시켜보는 좋은 경험이었다</a:t>
            </a:r>
            <a:r>
              <a:rPr lang="en-US" altLang="ko-KR" sz="1300" dirty="0">
                <a:solidFill>
                  <a:schemeClr val="tx1"/>
                </a:solidFill>
              </a:rPr>
              <a:t>. </a:t>
            </a:r>
            <a:r>
              <a:rPr lang="ko-KR" altLang="en-US" sz="1300" dirty="0">
                <a:solidFill>
                  <a:schemeClr val="tx1"/>
                </a:solidFill>
              </a:rPr>
              <a:t>기회가 된다면 </a:t>
            </a:r>
            <a:r>
              <a:rPr lang="en-US" altLang="ko-KR" sz="1300" dirty="0" err="1"/>
              <a:t>huggingface</a:t>
            </a:r>
            <a:r>
              <a:rPr lang="en-US" altLang="ko-KR" sz="1300" dirty="0"/>
              <a:t> </a:t>
            </a:r>
            <a:r>
              <a:rPr lang="ko-KR" altLang="en-US" sz="1300" dirty="0"/>
              <a:t>라이브러리를 사용하지 않고 새로운 모델을 구축하여 </a:t>
            </a:r>
            <a:r>
              <a:rPr lang="en-US" altLang="ko-KR" sz="1300" dirty="0"/>
              <a:t>p</a:t>
            </a:r>
            <a:r>
              <a:rPr lang="en-US" altLang="ko-KR" sz="1300" dirty="0">
                <a:solidFill>
                  <a:schemeClr val="tx1"/>
                </a:solidFill>
              </a:rPr>
              <a:t>retrain</a:t>
            </a:r>
            <a:r>
              <a:rPr lang="en-US" altLang="ko-KR" sz="1300" dirty="0"/>
              <a:t>ing</a:t>
            </a:r>
            <a:r>
              <a:rPr lang="ko-KR" altLang="en-US" sz="1300" dirty="0"/>
              <a:t> 부터 학습을 해보며 성능을 개선해보고 싶다</a:t>
            </a:r>
            <a:r>
              <a:rPr lang="en-US" altLang="ko-KR" sz="1300" dirty="0"/>
              <a:t>.</a:t>
            </a:r>
          </a:p>
          <a:p>
            <a:endParaRPr lang="en-US" altLang="ko-KR" sz="1300" dirty="0"/>
          </a:p>
          <a:p>
            <a:r>
              <a:rPr lang="ko-KR" altLang="en-US" sz="1300" b="1" dirty="0" err="1">
                <a:solidFill>
                  <a:schemeClr val="tx1"/>
                </a:solidFill>
              </a:rPr>
              <a:t>손동협</a:t>
            </a:r>
            <a:r>
              <a:rPr lang="en-US" altLang="ko-KR" sz="1300" dirty="0">
                <a:solidFill>
                  <a:schemeClr val="tx1"/>
                </a:solidFill>
              </a:rPr>
              <a:t>: </a:t>
            </a:r>
            <a:r>
              <a:rPr lang="ko-KR" altLang="en-US" sz="1300" dirty="0">
                <a:solidFill>
                  <a:schemeClr val="tx1"/>
                </a:solidFill>
              </a:rPr>
              <a:t>프로젝트기간이 길어서 단순히 모델과 </a:t>
            </a:r>
            <a:r>
              <a:rPr lang="ko-KR" altLang="en-US" sz="1300" dirty="0" err="1">
                <a:solidFill>
                  <a:schemeClr val="tx1"/>
                </a:solidFill>
              </a:rPr>
              <a:t>하이퍼</a:t>
            </a:r>
            <a:r>
              <a:rPr lang="ko-KR" altLang="en-US" sz="1300" dirty="0">
                <a:solidFill>
                  <a:schemeClr val="tx1"/>
                </a:solidFill>
              </a:rPr>
              <a:t> 파라미터만 </a:t>
            </a:r>
            <a:r>
              <a:rPr lang="ko-KR" altLang="en-US" sz="1300" dirty="0" err="1">
                <a:solidFill>
                  <a:schemeClr val="tx1"/>
                </a:solidFill>
              </a:rPr>
              <a:t>바꾸는것만이</a:t>
            </a:r>
            <a:r>
              <a:rPr lang="ko-KR" altLang="en-US" sz="1300" dirty="0">
                <a:solidFill>
                  <a:schemeClr val="tx1"/>
                </a:solidFill>
              </a:rPr>
              <a:t> 아닌 데이터 </a:t>
            </a:r>
            <a:r>
              <a:rPr lang="ko-KR" altLang="en-US" sz="1300" dirty="0" err="1">
                <a:solidFill>
                  <a:schemeClr val="tx1"/>
                </a:solidFill>
              </a:rPr>
              <a:t>처리랑</a:t>
            </a:r>
            <a:r>
              <a:rPr lang="ko-KR" altLang="en-US" sz="1300" dirty="0">
                <a:solidFill>
                  <a:schemeClr val="tx1"/>
                </a:solidFill>
              </a:rPr>
              <a:t> 내부구조를 이해하고 그에 따른 방법을 제시하는 등의 값진 시간이 되었습니다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300" dirty="0">
                <a:solidFill>
                  <a:schemeClr val="tx1"/>
                </a:solidFill>
              </a:rPr>
              <a:t>단순히 파라미터 </a:t>
            </a:r>
            <a:r>
              <a:rPr lang="ko-KR" altLang="en-US" sz="1300" dirty="0" err="1">
                <a:solidFill>
                  <a:schemeClr val="tx1"/>
                </a:solidFill>
              </a:rPr>
              <a:t>조정하는것을</a:t>
            </a:r>
            <a:r>
              <a:rPr lang="ko-KR" altLang="en-US" sz="1300" dirty="0">
                <a:solidFill>
                  <a:schemeClr val="tx1"/>
                </a:solidFill>
              </a:rPr>
              <a:t> 떠나 최선의 답을 내기 위한 생각을 하면서 팀원과 </a:t>
            </a:r>
            <a:r>
              <a:rPr lang="ko-KR" altLang="en-US" sz="1300" dirty="0" err="1">
                <a:solidFill>
                  <a:schemeClr val="tx1"/>
                </a:solidFill>
              </a:rPr>
              <a:t>공유했던점이</a:t>
            </a:r>
            <a:r>
              <a:rPr lang="ko-KR" altLang="en-US" sz="1300" dirty="0">
                <a:solidFill>
                  <a:schemeClr val="tx1"/>
                </a:solidFill>
              </a:rPr>
              <a:t> 매우 좋았습니다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300" dirty="0"/>
          </a:p>
          <a:p>
            <a:r>
              <a:rPr lang="ko-KR" altLang="en-US" sz="1300" b="1" dirty="0" err="1"/>
              <a:t>이준엽</a:t>
            </a:r>
            <a:r>
              <a:rPr lang="en-US" altLang="ko-KR" sz="1300" dirty="0"/>
              <a:t>: </a:t>
            </a:r>
            <a:r>
              <a:rPr lang="ko-KR" altLang="en-US" sz="1300" dirty="0"/>
              <a:t>지난 프로젝트보다 시간적 여유가 조금은 생겨서 그래도 해볼 수 있는 것들이 많았다</a:t>
            </a:r>
            <a:r>
              <a:rPr lang="en-US" altLang="ko-KR" sz="1300" dirty="0"/>
              <a:t>. </a:t>
            </a:r>
            <a:r>
              <a:rPr lang="ko-KR" altLang="en-US" sz="1300" dirty="0"/>
              <a:t>스스로 자원해 한 부분을 맡고 그것을 해결하는 것은 즐거웠다</a:t>
            </a:r>
            <a:r>
              <a:rPr lang="en-US" altLang="ko-KR" sz="1300" dirty="0"/>
              <a:t>. </a:t>
            </a:r>
            <a:r>
              <a:rPr lang="ko-KR" altLang="en-US" sz="1300" dirty="0"/>
              <a:t>이게 팀프로젝트의 묘미인가</a:t>
            </a:r>
            <a:r>
              <a:rPr lang="en-US" altLang="ko-KR" sz="1300" dirty="0"/>
              <a:t>. </a:t>
            </a:r>
            <a:r>
              <a:rPr lang="ko-KR" altLang="en-US" sz="1300" dirty="0"/>
              <a:t>하지만 </a:t>
            </a:r>
            <a:r>
              <a:rPr lang="ko-KR" altLang="en-US" sz="1300" dirty="0" err="1"/>
              <a:t>코랩프로의</a:t>
            </a:r>
            <a:r>
              <a:rPr lang="ko-KR" altLang="en-US" sz="1300" dirty="0"/>
              <a:t> </a:t>
            </a:r>
            <a:r>
              <a:rPr lang="en-US" altLang="ko-KR" sz="1300" dirty="0"/>
              <a:t>GPU, LAM</a:t>
            </a:r>
            <a:r>
              <a:rPr lang="ko-KR" altLang="en-US" sz="1300" dirty="0"/>
              <a:t>으로 처리하기가 힘들 정도로 데이터를 </a:t>
            </a:r>
            <a:r>
              <a:rPr lang="ko-KR" altLang="en-US" sz="1300" dirty="0" err="1"/>
              <a:t>쓰다보니</a:t>
            </a:r>
            <a:r>
              <a:rPr lang="ko-KR" altLang="en-US" sz="1300" dirty="0"/>
              <a:t> 더 다양한 파라미터를 적용하지 못한 것은 아쉽다</a:t>
            </a:r>
            <a:r>
              <a:rPr lang="en-US" altLang="ko-KR" sz="1300" dirty="0"/>
              <a:t>. </a:t>
            </a:r>
            <a:r>
              <a:rPr lang="ko-KR" altLang="en-US" sz="1300" dirty="0"/>
              <a:t>파라미터를 바꿔서 하더라도 큰 영향이 없어서 곤란했지만 후 처리로도 점수를 올릴 수 있다는 것을 </a:t>
            </a:r>
            <a:r>
              <a:rPr lang="ko-KR" altLang="en-US" sz="1300" dirty="0" err="1"/>
              <a:t>알게됐다</a:t>
            </a:r>
            <a:r>
              <a:rPr lang="en-US" altLang="ko-KR" sz="1300" dirty="0"/>
              <a:t>. </a:t>
            </a:r>
            <a:r>
              <a:rPr lang="ko-KR" altLang="en-US" sz="1300" dirty="0"/>
              <a:t>뭘 바꿔야 더 좋은 모델이 나올지는 예측이 가능했으나 그것을 뒷받침하는 근거를 찾는 것이 더 어려웠다</a:t>
            </a:r>
            <a:r>
              <a:rPr lang="en-US" altLang="ko-KR" sz="1300" dirty="0"/>
              <a:t>.</a:t>
            </a:r>
          </a:p>
          <a:p>
            <a:endParaRPr lang="en-US" altLang="ko-KR" sz="1300" dirty="0"/>
          </a:p>
          <a:p>
            <a:r>
              <a:rPr lang="ko-KR" altLang="en-US" sz="1300" b="1" dirty="0" err="1"/>
              <a:t>김남준</a:t>
            </a:r>
            <a:r>
              <a:rPr lang="en-US" altLang="ko-KR" sz="1300" dirty="0"/>
              <a:t>: </a:t>
            </a:r>
            <a:r>
              <a:rPr lang="ko-KR" altLang="en-US" sz="1300" dirty="0"/>
              <a:t>프로젝트를 진행하는 과정에서 다양한 모델을 찾아보고 이를 적용할 수 있을 지 검토하는 과정을 통해 더 넓은 시야를 가지고 판단할 수 있는 가능성을 엿볼 수 있었습니다</a:t>
            </a:r>
            <a:r>
              <a:rPr lang="en-US" altLang="ko-KR" sz="1300" dirty="0"/>
              <a:t>. </a:t>
            </a:r>
            <a:r>
              <a:rPr lang="en-US" altLang="ko-KR" sz="1300" dirty="0" err="1"/>
              <a:t>wandb</a:t>
            </a:r>
            <a:r>
              <a:rPr lang="ko-KR" altLang="en-US" sz="1300" dirty="0"/>
              <a:t>에서 </a:t>
            </a:r>
            <a:r>
              <a:rPr lang="ko-KR" altLang="en-US" sz="1300" dirty="0" err="1"/>
              <a:t>시각화시키고</a:t>
            </a:r>
            <a:r>
              <a:rPr lang="ko-KR" altLang="en-US" sz="1300" dirty="0"/>
              <a:t> </a:t>
            </a:r>
            <a:r>
              <a:rPr lang="ko-KR" altLang="en-US" sz="1300" dirty="0" err="1"/>
              <a:t>추합하는</a:t>
            </a:r>
            <a:r>
              <a:rPr lang="ko-KR" altLang="en-US" sz="1300" dirty="0"/>
              <a:t> 과정을 통해 시각화의 힘이 얼마나 </a:t>
            </a:r>
            <a:r>
              <a:rPr lang="ko-KR" altLang="en-US" sz="1300" dirty="0" err="1"/>
              <a:t>대단한지</a:t>
            </a:r>
            <a:r>
              <a:rPr lang="ko-KR" altLang="en-US" sz="1300" dirty="0"/>
              <a:t> 느낄 수 있었습니다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ko-KR" altLang="en-US" sz="1300" b="1" dirty="0"/>
              <a:t>정명관</a:t>
            </a:r>
            <a:r>
              <a:rPr lang="en-US" altLang="ko-KR" sz="1300" dirty="0"/>
              <a:t>: </a:t>
            </a:r>
            <a:r>
              <a:rPr lang="ko-KR" altLang="en-US" sz="1300" dirty="0"/>
              <a:t>전체적인 코드를 수행하는 시간이 </a:t>
            </a:r>
            <a:r>
              <a:rPr lang="ko-KR" altLang="en-US" sz="1300" dirty="0" err="1"/>
              <a:t>오래걸려</a:t>
            </a:r>
            <a:r>
              <a:rPr lang="ko-KR" altLang="en-US" sz="1300" dirty="0"/>
              <a:t> 다양한 모델 적용 및 실험을 못해봐서 아쉽습니다</a:t>
            </a:r>
            <a:r>
              <a:rPr lang="en-US" altLang="ko-KR" sz="1300" dirty="0"/>
              <a:t>. </a:t>
            </a:r>
            <a:r>
              <a:rPr lang="ko-KR" altLang="en-US" sz="1300" dirty="0"/>
              <a:t>시간이 있다면 더 다양한 모델을 사용해보고 싶습니다</a:t>
            </a:r>
            <a:r>
              <a:rPr lang="en-US" altLang="ko-KR" sz="1300" dirty="0"/>
              <a:t>. </a:t>
            </a:r>
            <a:r>
              <a:rPr lang="ko-KR" altLang="en-US" sz="1300" dirty="0"/>
              <a:t>그리고 전체적으로 적용된 코드들을 시각화자료로 보아 결과를 볼 수 있어서 이해하는데 도움이 되었습니다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ko-KR" altLang="en-US" sz="1300" b="1" dirty="0"/>
              <a:t>김영수</a:t>
            </a:r>
            <a:r>
              <a:rPr lang="en-US" altLang="ko-KR" sz="1300" dirty="0"/>
              <a:t>: </a:t>
            </a:r>
            <a:r>
              <a:rPr lang="ko-KR" altLang="en-US" sz="1300" dirty="0"/>
              <a:t>프로젝트를 통해 실제 내부에 들어가는 값들을 확인하고</a:t>
            </a:r>
            <a:r>
              <a:rPr lang="en-US" altLang="ko-KR" sz="1300" dirty="0"/>
              <a:t>, </a:t>
            </a:r>
            <a:r>
              <a:rPr lang="ko-KR" altLang="en-US" sz="1300" dirty="0"/>
              <a:t>어떤 원리로 돌아가는지에 대한 파라미터 </a:t>
            </a:r>
            <a:r>
              <a:rPr lang="ko-KR" altLang="en-US" sz="1300" dirty="0" err="1"/>
              <a:t>체킹</a:t>
            </a:r>
            <a:r>
              <a:rPr lang="ko-KR" altLang="en-US" sz="1300" dirty="0"/>
              <a:t> 및 각 </a:t>
            </a:r>
            <a:r>
              <a:rPr lang="ko-KR" altLang="en-US" sz="1300" dirty="0" err="1"/>
              <a:t>함수별</a:t>
            </a:r>
            <a:r>
              <a:rPr lang="ko-KR" altLang="en-US" sz="1300" dirty="0"/>
              <a:t> 동작 원리를 </a:t>
            </a:r>
            <a:r>
              <a:rPr lang="ko-KR" altLang="en-US" sz="1300" dirty="0" err="1"/>
              <a:t>보는것이</a:t>
            </a:r>
            <a:r>
              <a:rPr lang="ko-KR" altLang="en-US" sz="1300" dirty="0"/>
              <a:t> 공부에 도움이 되었으며 시각화 도구를 사용하며 외부 </a:t>
            </a:r>
            <a:r>
              <a:rPr lang="en-US" altLang="ko-KR" sz="1300" dirty="0" err="1"/>
              <a:t>api</a:t>
            </a:r>
            <a:r>
              <a:rPr lang="en-US" altLang="ko-KR" sz="1300" dirty="0"/>
              <a:t> </a:t>
            </a:r>
            <a:r>
              <a:rPr lang="ko-KR" altLang="en-US" sz="1300" dirty="0"/>
              <a:t>활용의 중요성에 대해 다시금 실감할 수 있는 </a:t>
            </a:r>
            <a:r>
              <a:rPr lang="ko-KR" altLang="en-US" sz="1300" dirty="0" err="1"/>
              <a:t>시간이였습니다</a:t>
            </a:r>
            <a:r>
              <a:rPr lang="en-US" altLang="ko-KR" sz="1300" dirty="0"/>
              <a:t>. </a:t>
            </a:r>
            <a:r>
              <a:rPr lang="ko-KR" altLang="en-US" sz="1300" dirty="0"/>
              <a:t>마지막으로 스스로의 부족한 부분을 파악하고</a:t>
            </a:r>
            <a:r>
              <a:rPr lang="en-US" altLang="ko-KR" sz="1300" dirty="0"/>
              <a:t>, </a:t>
            </a:r>
            <a:r>
              <a:rPr lang="ko-KR" altLang="en-US" sz="1300" dirty="0"/>
              <a:t>공부의 방향성을 </a:t>
            </a:r>
            <a:r>
              <a:rPr lang="ko-KR" altLang="en-US" sz="1300" dirty="0" err="1"/>
              <a:t>알게해준</a:t>
            </a:r>
            <a:r>
              <a:rPr lang="ko-KR" altLang="en-US" sz="1300" dirty="0"/>
              <a:t> 중요한 </a:t>
            </a:r>
            <a:r>
              <a:rPr lang="ko-KR" altLang="en-US" sz="1300" dirty="0" err="1"/>
              <a:t>시간이였습니다</a:t>
            </a:r>
            <a:r>
              <a:rPr lang="en-US" altLang="ko-KR" sz="1300" dirty="0"/>
              <a:t>.</a:t>
            </a:r>
          </a:p>
          <a:p>
            <a:endParaRPr lang="en-US" altLang="ko-KR" sz="1300" dirty="0"/>
          </a:p>
          <a:p>
            <a:r>
              <a:rPr lang="ko-KR" altLang="en-US" sz="1300" b="1" dirty="0"/>
              <a:t>조승연</a:t>
            </a:r>
            <a:r>
              <a:rPr lang="en-US" altLang="ko-KR" sz="1300" dirty="0"/>
              <a:t>: </a:t>
            </a:r>
            <a:r>
              <a:rPr lang="ko-KR" altLang="en-US" sz="1300" dirty="0"/>
              <a:t>단순히 파라미터 조정이 아니라 다양한 방법론과 모델을 사용하여 이번과제를 해결한 것이 좋은 경험이 되었습니다</a:t>
            </a:r>
            <a:r>
              <a:rPr lang="en-US" altLang="ko-KR" sz="1300" dirty="0"/>
              <a:t>.  </a:t>
            </a:r>
            <a:r>
              <a:rPr lang="ko-KR" altLang="en-US" sz="1300" dirty="0"/>
              <a:t>생각보다 다양한 방법들이 </a:t>
            </a:r>
            <a:r>
              <a:rPr lang="ko-KR" altLang="en-US" sz="1300" dirty="0" err="1"/>
              <a:t>적용가능하고</a:t>
            </a:r>
            <a:r>
              <a:rPr lang="ko-KR" altLang="en-US" sz="1300" dirty="0"/>
              <a:t> 좋은 결과가 나와 신기했다</a:t>
            </a:r>
            <a:r>
              <a:rPr lang="en-US" altLang="ko-KR" sz="13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E32617-18BB-4F69-B86F-D0C41A25B8DB}"/>
              </a:ext>
            </a:extLst>
          </p:cNvPr>
          <p:cNvSpPr txBox="1"/>
          <p:nvPr/>
        </p:nvSpPr>
        <p:spPr>
          <a:xfrm>
            <a:off x="322050" y="307910"/>
            <a:ext cx="520308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05 </a:t>
            </a:r>
            <a:r>
              <a:rPr lang="ko-KR" altLang="en-US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자체 평가 및 피드백</a:t>
            </a:r>
          </a:p>
          <a:p>
            <a:pPr latinLnBrk="0">
              <a:defRPr/>
            </a:pPr>
            <a:r>
              <a:rPr lang="en-US" altLang="ko-KR" sz="1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05</a:t>
            </a:r>
            <a:r>
              <a:rPr lang="ko-KR" altLang="en-US" sz="1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조원 간의 피드백</a:t>
            </a:r>
          </a:p>
        </p:txBody>
      </p:sp>
    </p:spTree>
    <p:extLst>
      <p:ext uri="{BB962C8B-B14F-4D97-AF65-F5344CB8AC3E}">
        <p14:creationId xmlns:p14="http://schemas.microsoft.com/office/powerpoint/2010/main" val="796203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6E15989-B48E-427D-8BA6-0D41F0A8B006}"/>
              </a:ext>
            </a:extLst>
          </p:cNvPr>
          <p:cNvSpPr txBox="1"/>
          <p:nvPr/>
        </p:nvSpPr>
        <p:spPr>
          <a:xfrm>
            <a:off x="891036" y="1973282"/>
            <a:ext cx="1040992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BERT</a:t>
            </a:r>
          </a:p>
          <a:p>
            <a:r>
              <a:rPr lang="en-US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Devlin, Jacob, et al. "Bert: Pre-training of deep bidirectional transformers for language understanding." </a:t>
            </a:r>
            <a:r>
              <a:rPr lang="en-US" altLang="ko-KR" sz="14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arXiv:1810.04805 (2018).</a:t>
            </a:r>
          </a:p>
          <a:p>
            <a:endParaRPr lang="en-US" altLang="ko-KR" sz="1400" b="0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400" i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ko-KR" sz="1400" b="1" i="1" dirty="0">
                <a:solidFill>
                  <a:srgbClr val="222222"/>
                </a:solidFill>
                <a:latin typeface="Arial" panose="020B0604020202020204" pitchFamily="34" charset="0"/>
              </a:rPr>
              <a:t>ELECTRA</a:t>
            </a:r>
          </a:p>
          <a:p>
            <a:r>
              <a:rPr lang="en-US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Clark, Kevin, et al. "Electra: Pre-training text encoders as discriminators rather than generators." </a:t>
            </a:r>
            <a:r>
              <a:rPr lang="en-US" altLang="ko-KR" sz="14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arXiv:2003.10555 (2020).</a:t>
            </a:r>
          </a:p>
          <a:p>
            <a:endParaRPr lang="en-US" altLang="ko-KR" sz="1400" b="0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400" b="0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sz="1400" b="1" i="1" dirty="0" err="1">
                <a:solidFill>
                  <a:srgbClr val="222222"/>
                </a:solidFill>
                <a:latin typeface="Arial" panose="020B0604020202020204" pitchFamily="34" charset="0"/>
              </a:rPr>
              <a:t>Longformer</a:t>
            </a:r>
            <a:endParaRPr lang="en-US" altLang="ko-KR" sz="1400" b="1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sz="14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Beltagy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sz="14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Iz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Matthew E. Peters, and Arman Cohan. "</a:t>
            </a:r>
            <a:r>
              <a:rPr lang="en-US" altLang="ko-KR" sz="14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Longformer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The long-document transformer." </a:t>
            </a:r>
            <a:r>
              <a:rPr lang="en-US" altLang="ko-KR" sz="14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arXiv:2004.05150 (2020).</a:t>
            </a:r>
          </a:p>
          <a:p>
            <a:endParaRPr lang="en-US" altLang="ko-KR" sz="1400" i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altLang="ko-KR" sz="1400" i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ko-KR" sz="1400" b="1" i="1" dirty="0" err="1">
                <a:solidFill>
                  <a:srgbClr val="222222"/>
                </a:solidFill>
                <a:latin typeface="Arial" panose="020B0604020202020204" pitchFamily="34" charset="0"/>
              </a:rPr>
              <a:t>BigBird</a:t>
            </a:r>
            <a:endParaRPr lang="en-US" altLang="ko-KR" sz="1400" b="1" i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Zaheer, Manzil, et al. "Big bird: Transformers for longer sequences." Advances in Neural Information Processing Systems 33 (2020): 17283-17297.</a:t>
            </a:r>
            <a:endParaRPr lang="ko-KR" altLang="en-US" sz="1400" i="1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DF7AE69-8C98-4046-8FDD-1843DEC95E83}"/>
              </a:ext>
            </a:extLst>
          </p:cNvPr>
          <p:cNvCxnSpPr/>
          <p:nvPr/>
        </p:nvCxnSpPr>
        <p:spPr>
          <a:xfrm>
            <a:off x="4236720" y="914400"/>
            <a:ext cx="7757160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CF5CEB-4C06-4B5F-B3B3-487840430CB5}"/>
              </a:ext>
            </a:extLst>
          </p:cNvPr>
          <p:cNvSpPr txBox="1"/>
          <p:nvPr/>
        </p:nvSpPr>
        <p:spPr>
          <a:xfrm>
            <a:off x="322050" y="307910"/>
            <a:ext cx="52030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Paper Reference</a:t>
            </a:r>
            <a:endParaRPr lang="ko-KR" altLang="en-US" sz="18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71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3F21834-B74F-4AFF-ACD0-7065130A4764}"/>
              </a:ext>
            </a:extLst>
          </p:cNvPr>
          <p:cNvSpPr txBox="1"/>
          <p:nvPr/>
        </p:nvSpPr>
        <p:spPr>
          <a:xfrm>
            <a:off x="322050" y="307910"/>
            <a:ext cx="52030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>
                <a:solidFill>
                  <a:prstClr val="black">
                    <a:lumMod val="65000"/>
                    <a:lumOff val="35000"/>
                  </a:prstClr>
                </a:solidFill>
              </a:rPr>
              <a:t>01 PPT PRESENTATION </a:t>
            </a:r>
            <a:endParaRPr lang="en-US" altLang="ko-KR" sz="28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236720" y="914400"/>
            <a:ext cx="7757160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75FE16-BC74-4CE6-AF3D-FFCC44FA8457}"/>
              </a:ext>
            </a:extLst>
          </p:cNvPr>
          <p:cNvSpPr/>
          <p:nvPr/>
        </p:nvSpPr>
        <p:spPr>
          <a:xfrm>
            <a:off x="322050" y="1167555"/>
            <a:ext cx="11578402" cy="54459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46FFA-E2EF-45F7-B948-1D0F6183DCB5}"/>
              </a:ext>
            </a:extLst>
          </p:cNvPr>
          <p:cNvSpPr txBox="1"/>
          <p:nvPr/>
        </p:nvSpPr>
        <p:spPr>
          <a:xfrm>
            <a:off x="1082039" y="1568614"/>
            <a:ext cx="3872921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01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개요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〮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개요 및 개발환경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〮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진행과정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〮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기대효과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팀 구성 및 역할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〮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팀 구성 및 담당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part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진행 프로세스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〮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전체일정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2CAB9C-8193-44BB-AE69-CE9D1EA467B6}"/>
              </a:ext>
            </a:extLst>
          </p:cNvPr>
          <p:cNvSpPr txBox="1"/>
          <p:nvPr/>
        </p:nvSpPr>
        <p:spPr>
          <a:xfrm>
            <a:off x="5697650" y="1568614"/>
            <a:ext cx="304845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04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결과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〮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결과 및 도출 과정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05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자체 평가 및 피드백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〮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평가 및 보완점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〮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조원 간의 피드백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06 Paper Reference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70585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3F21834-B74F-4AFF-ACD0-7065130A4764}"/>
              </a:ext>
            </a:extLst>
          </p:cNvPr>
          <p:cNvSpPr txBox="1"/>
          <p:nvPr/>
        </p:nvSpPr>
        <p:spPr>
          <a:xfrm>
            <a:off x="1525436" y="2369772"/>
            <a:ext cx="914112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Q &amp; A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338908" y="1630393"/>
            <a:ext cx="7757160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B992EE1-DE78-4973-802F-38B1B081D135}"/>
              </a:ext>
            </a:extLst>
          </p:cNvPr>
          <p:cNvCxnSpPr/>
          <p:nvPr/>
        </p:nvCxnSpPr>
        <p:spPr>
          <a:xfrm>
            <a:off x="2338908" y="5983856"/>
            <a:ext cx="7757160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10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3F21834-B74F-4AFF-ACD0-7065130A4764}"/>
              </a:ext>
            </a:extLst>
          </p:cNvPr>
          <p:cNvSpPr txBox="1"/>
          <p:nvPr/>
        </p:nvSpPr>
        <p:spPr>
          <a:xfrm>
            <a:off x="1525436" y="2369772"/>
            <a:ext cx="914112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Thank You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338908" y="1630393"/>
            <a:ext cx="7757160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B992EE1-DE78-4973-802F-38B1B081D135}"/>
              </a:ext>
            </a:extLst>
          </p:cNvPr>
          <p:cNvCxnSpPr/>
          <p:nvPr/>
        </p:nvCxnSpPr>
        <p:spPr>
          <a:xfrm>
            <a:off x="2338908" y="5983856"/>
            <a:ext cx="7757160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7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3F21834-B74F-4AFF-ACD0-7065130A4764}"/>
              </a:ext>
            </a:extLst>
          </p:cNvPr>
          <p:cNvSpPr txBox="1"/>
          <p:nvPr/>
        </p:nvSpPr>
        <p:spPr>
          <a:xfrm>
            <a:off x="322050" y="307910"/>
            <a:ext cx="52030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01 </a:t>
            </a:r>
            <a:r>
              <a:rPr lang="ko-KR" altLang="en-US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개요</a:t>
            </a:r>
            <a:endParaRPr lang="en-US" altLang="ko-KR" sz="28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defRPr/>
            </a:pPr>
            <a:r>
              <a:rPr lang="ko-KR" altLang="en-US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개요 및 개발환경</a:t>
            </a:r>
            <a:endParaRPr lang="en-US" altLang="ko-KR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236720" y="914400"/>
            <a:ext cx="7757160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4B0FFA0-6007-4495-A13A-532A579AB676}"/>
              </a:ext>
            </a:extLst>
          </p:cNvPr>
          <p:cNvSpPr txBox="1"/>
          <p:nvPr/>
        </p:nvSpPr>
        <p:spPr>
          <a:xfrm>
            <a:off x="389481" y="1745397"/>
            <a:ext cx="116718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프로젝트 구현 내용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ko-KR" altLang="en-US" sz="1600" dirty="0"/>
              <a:t>한국어 지문을 보고 질문에 맞는 답을 추출하는 모델을 만들고 성능을 개선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64260-ED30-4874-8532-F1E9248668DD}"/>
              </a:ext>
            </a:extLst>
          </p:cNvPr>
          <p:cNvSpPr txBox="1"/>
          <p:nvPr/>
        </p:nvSpPr>
        <p:spPr>
          <a:xfrm>
            <a:off x="389481" y="3295564"/>
            <a:ext cx="116718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활용 라이브러리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프레임워크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모델</a:t>
            </a:r>
            <a:endParaRPr lang="en-US" altLang="ko-KR" sz="1600" b="1" dirty="0"/>
          </a:p>
          <a:p>
            <a:endParaRPr lang="en-US" altLang="ko-KR" sz="1600" dirty="0"/>
          </a:p>
          <a:p>
            <a:r>
              <a:rPr lang="en-US" altLang="ko-KR" sz="1600" dirty="0" err="1"/>
              <a:t>Huggingface</a:t>
            </a:r>
            <a:r>
              <a:rPr lang="en-US" altLang="ko-KR" sz="1600" dirty="0"/>
              <a:t> Transformers</a:t>
            </a:r>
          </a:p>
          <a:p>
            <a:r>
              <a:rPr lang="en-US" altLang="ko-KR" sz="1600" dirty="0"/>
              <a:t>- </a:t>
            </a:r>
            <a:r>
              <a:rPr lang="en-US" altLang="ko-KR" sz="1600" dirty="0" err="1"/>
              <a:t>KoELECTRA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en-US" altLang="ko-KR" sz="1600" dirty="0" err="1"/>
              <a:t>KoBigBird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WandB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Sweep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83D05B-BAE6-4573-82AE-B9A6196FC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062" y="2734236"/>
            <a:ext cx="2879632" cy="373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0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236720" y="914400"/>
            <a:ext cx="7757160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C7CC19F7-6DE7-415C-BF90-42D0FFEA2668}"/>
              </a:ext>
            </a:extLst>
          </p:cNvPr>
          <p:cNvSpPr/>
          <p:nvPr/>
        </p:nvSpPr>
        <p:spPr>
          <a:xfrm>
            <a:off x="752625" y="2275842"/>
            <a:ext cx="2012717" cy="1118727"/>
          </a:xfrm>
          <a:prstGeom prst="homePlate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베이스라인</a:t>
            </a:r>
            <a:endParaRPr lang="en-US" altLang="ko-KR" dirty="0"/>
          </a:p>
          <a:p>
            <a:pPr algn="ctr"/>
            <a:r>
              <a:rPr lang="ko-KR" altLang="en-US" dirty="0"/>
              <a:t>코드 정리</a:t>
            </a:r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1B828E80-9D47-474E-AE38-9D028BC025F5}"/>
              </a:ext>
            </a:extLst>
          </p:cNvPr>
          <p:cNvSpPr/>
          <p:nvPr/>
        </p:nvSpPr>
        <p:spPr>
          <a:xfrm>
            <a:off x="3597387" y="2275842"/>
            <a:ext cx="2012717" cy="1118727"/>
          </a:xfrm>
          <a:prstGeom prst="homePlate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및 분석</a:t>
            </a:r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3A04D01C-202E-496B-92D4-15BEA30F5FEE}"/>
              </a:ext>
            </a:extLst>
          </p:cNvPr>
          <p:cNvSpPr/>
          <p:nvPr/>
        </p:nvSpPr>
        <p:spPr>
          <a:xfrm>
            <a:off x="1906408" y="4756009"/>
            <a:ext cx="2012717" cy="1118727"/>
          </a:xfrm>
          <a:prstGeom prst="homePlate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Wandb</a:t>
            </a:r>
            <a:r>
              <a:rPr lang="ko-KR" altLang="en-US" dirty="0"/>
              <a:t>분석</a:t>
            </a:r>
            <a:endParaRPr lang="en-US" altLang="ko-KR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65A9F972-270F-439A-92CD-5C6EB1DBB196}"/>
              </a:ext>
            </a:extLst>
          </p:cNvPr>
          <p:cNvSpPr/>
          <p:nvPr/>
        </p:nvSpPr>
        <p:spPr>
          <a:xfrm>
            <a:off x="6442149" y="2275841"/>
            <a:ext cx="2012717" cy="1118727"/>
          </a:xfrm>
          <a:prstGeom prst="homePlate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 선정 및 다양한 기법</a:t>
            </a:r>
            <a:endParaRPr lang="en-US" altLang="ko-KR" dirty="0"/>
          </a:p>
          <a:p>
            <a:pPr algn="ctr"/>
            <a:r>
              <a:rPr lang="ko-KR" altLang="en-US" dirty="0"/>
              <a:t> 적용</a:t>
            </a:r>
            <a:endParaRPr lang="en-US" altLang="ko-KR" dirty="0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136AC9E2-0118-4887-8151-F2A7C4A35CE9}"/>
              </a:ext>
            </a:extLst>
          </p:cNvPr>
          <p:cNvSpPr/>
          <p:nvPr/>
        </p:nvSpPr>
        <p:spPr>
          <a:xfrm>
            <a:off x="5015658" y="4756008"/>
            <a:ext cx="2012717" cy="1118727"/>
          </a:xfrm>
          <a:prstGeom prst="homePlate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Hyper-parameter</a:t>
            </a:r>
          </a:p>
          <a:p>
            <a:pPr algn="ctr"/>
            <a:r>
              <a:rPr lang="en-US" altLang="ko-KR" dirty="0"/>
              <a:t>tuning</a:t>
            </a:r>
            <a:endParaRPr lang="ko-KR" altLang="en-US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BD5A0918-90DC-4F14-A8ED-567084363F07}"/>
              </a:ext>
            </a:extLst>
          </p:cNvPr>
          <p:cNvSpPr/>
          <p:nvPr/>
        </p:nvSpPr>
        <p:spPr>
          <a:xfrm>
            <a:off x="8124908" y="4756008"/>
            <a:ext cx="2012717" cy="1118727"/>
          </a:xfrm>
          <a:prstGeom prst="homePlate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Submission</a:t>
            </a:r>
          </a:p>
          <a:p>
            <a:pPr algn="ctr"/>
            <a:r>
              <a:rPr lang="ko-KR" altLang="en-US" dirty="0"/>
              <a:t>제출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74BE5B-97AB-4FAC-A924-CCABC73F1602}"/>
              </a:ext>
            </a:extLst>
          </p:cNvPr>
          <p:cNvSpPr txBox="1"/>
          <p:nvPr/>
        </p:nvSpPr>
        <p:spPr>
          <a:xfrm>
            <a:off x="322050" y="307910"/>
            <a:ext cx="52030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01 </a:t>
            </a:r>
            <a:r>
              <a:rPr lang="ko-KR" altLang="en-US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개요</a:t>
            </a:r>
            <a:endParaRPr lang="en-US" altLang="ko-KR" sz="28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defRPr/>
            </a:pPr>
            <a:r>
              <a:rPr lang="ko-KR" altLang="en-US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진행 과정</a:t>
            </a:r>
            <a:endParaRPr lang="en-US" altLang="ko-KR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화살표: 오각형 25">
            <a:extLst>
              <a:ext uri="{FF2B5EF4-FFF2-40B4-BE49-F238E27FC236}">
                <a16:creationId xmlns:a16="http://schemas.microsoft.com/office/drawing/2014/main" id="{65A9F972-270F-439A-92CD-5C6EB1DBB196}"/>
              </a:ext>
            </a:extLst>
          </p:cNvPr>
          <p:cNvSpPr/>
          <p:nvPr/>
        </p:nvSpPr>
        <p:spPr>
          <a:xfrm>
            <a:off x="9286911" y="2275841"/>
            <a:ext cx="2012717" cy="1118727"/>
          </a:xfrm>
          <a:prstGeom prst="homePlate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모델 학습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6866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236720" y="914400"/>
            <a:ext cx="7757160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2D4EB2-5CB8-46C1-8BD6-63902B8191D5}"/>
              </a:ext>
            </a:extLst>
          </p:cNvPr>
          <p:cNvSpPr txBox="1"/>
          <p:nvPr/>
        </p:nvSpPr>
        <p:spPr>
          <a:xfrm>
            <a:off x="322050" y="1986717"/>
            <a:ext cx="11702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너무 긴 문서에 대한 독해과정을 생략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추가적인 데이터와 모델 세부사항을 더 개선할 경우 정확도를 </a:t>
            </a:r>
            <a:r>
              <a:rPr lang="ko-KR" altLang="en-US" dirty="0" err="1"/>
              <a:t>높여줌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스마트 스피커 등으로 확장할 경우 질의응답 분야에 도움을 </a:t>
            </a:r>
            <a:r>
              <a:rPr lang="ko-KR" altLang="en-US" dirty="0" err="1"/>
              <a:t>줄것으로</a:t>
            </a:r>
            <a:r>
              <a:rPr lang="ko-KR" altLang="en-US" dirty="0"/>
              <a:t> 보임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 err="1"/>
              <a:t>금융감독등의</a:t>
            </a:r>
            <a:r>
              <a:rPr lang="ko-KR" altLang="en-US" dirty="0"/>
              <a:t> 분야에서 효율성을 높여줄 것으로 기대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F40FA-4A46-4059-8520-831C90D82FB6}"/>
              </a:ext>
            </a:extLst>
          </p:cNvPr>
          <p:cNvSpPr txBox="1"/>
          <p:nvPr/>
        </p:nvSpPr>
        <p:spPr>
          <a:xfrm>
            <a:off x="322050" y="307910"/>
            <a:ext cx="52030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01 </a:t>
            </a:r>
            <a:r>
              <a:rPr lang="ko-KR" altLang="en-US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개요</a:t>
            </a:r>
            <a:endParaRPr lang="en-US" altLang="ko-KR" sz="28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defRPr/>
            </a:pPr>
            <a:r>
              <a:rPr lang="ko-KR" altLang="en-US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기대효과</a:t>
            </a:r>
            <a:endParaRPr lang="en-US" altLang="ko-KR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32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p18"/>
          <p:cNvCxnSpPr/>
          <p:nvPr/>
        </p:nvCxnSpPr>
        <p:spPr>
          <a:xfrm>
            <a:off x="4236720" y="914400"/>
            <a:ext cx="775716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28" name="Google Shape;128;p18"/>
          <p:cNvGraphicFramePr/>
          <p:nvPr>
            <p:extLst>
              <p:ext uri="{D42A27DB-BD31-4B8C-83A1-F6EECF244321}">
                <p14:modId xmlns:p14="http://schemas.microsoft.com/office/powerpoint/2010/main" val="2285258959"/>
              </p:ext>
            </p:extLst>
          </p:nvPr>
        </p:nvGraphicFramePr>
        <p:xfrm>
          <a:off x="548579" y="1475349"/>
          <a:ext cx="11094850" cy="465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4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 err="1"/>
                        <a:t>훈련생</a:t>
                      </a:r>
                      <a:endParaRPr sz="1400" b="1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 err="1"/>
                        <a:t>역활</a:t>
                      </a:r>
                      <a:endParaRPr sz="1400" b="1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 err="1"/>
                        <a:t>담당업무</a:t>
                      </a:r>
                      <a:endParaRPr sz="1400" b="1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/>
                        <a:t>조현수</a:t>
                      </a:r>
                      <a:endParaRPr sz="14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팀장</a:t>
                      </a:r>
                      <a:endParaRPr sz="14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- </a:t>
                      </a:r>
                      <a:r>
                        <a:rPr lang="en-US" sz="1400" u="none" strike="noStrike" cap="none" dirty="0" err="1"/>
                        <a:t>베이스라인</a:t>
                      </a:r>
                      <a:r>
                        <a:rPr lang="en-US" sz="1400" u="none" strike="noStrike" cap="none" dirty="0"/>
                        <a:t> </a:t>
                      </a:r>
                      <a:r>
                        <a:rPr lang="en-US" sz="1400" u="none" strike="noStrike" cap="none" dirty="0" err="1"/>
                        <a:t>코드</a:t>
                      </a:r>
                      <a:r>
                        <a:rPr lang="en-US" sz="1400" u="none" strike="noStrike" cap="none" dirty="0"/>
                        <a:t> </a:t>
                      </a:r>
                      <a:r>
                        <a:rPr lang="en-US" sz="1400" u="none" strike="noStrike" cap="none" dirty="0" err="1"/>
                        <a:t>정리</a:t>
                      </a:r>
                      <a:r>
                        <a:rPr lang="en-US" sz="1400" u="none" strike="noStrike" cap="none" dirty="0"/>
                        <a:t> 및 </a:t>
                      </a:r>
                      <a:r>
                        <a:rPr lang="en-US" sz="1400" dirty="0" err="1"/>
                        <a:t>코드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수정</a:t>
                      </a:r>
                      <a:r>
                        <a:rPr lang="en-US" sz="1400" u="none" strike="noStrike" cap="none" dirty="0"/>
                        <a:t>, </a:t>
                      </a:r>
                      <a:r>
                        <a:rPr lang="en-US" sz="1400" u="none" strike="noStrike" cap="none" dirty="0" err="1"/>
                        <a:t>전체part</a:t>
                      </a:r>
                      <a:r>
                        <a:rPr lang="en-US" sz="1400" u="none" strike="noStrike" cap="none" dirty="0"/>
                        <a:t> </a:t>
                      </a:r>
                      <a:r>
                        <a:rPr lang="en-US" sz="1400" u="none" strike="noStrike" cap="none" dirty="0" err="1"/>
                        <a:t>관리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- Model </a:t>
                      </a:r>
                      <a:r>
                        <a:rPr lang="en-US" sz="1400" dirty="0" err="1"/>
                        <a:t>탐색</a:t>
                      </a:r>
                      <a:r>
                        <a:rPr lang="en-US" sz="1400" dirty="0"/>
                        <a:t> 및 </a:t>
                      </a:r>
                      <a:r>
                        <a:rPr lang="en-US" sz="1400" dirty="0" err="1"/>
                        <a:t>선정</a:t>
                      </a:r>
                      <a:endParaRPr sz="14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김남준</a:t>
                      </a:r>
                      <a:endParaRPr sz="14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/>
                        <a:t>팀원</a:t>
                      </a:r>
                      <a:endParaRPr sz="14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dirty="0"/>
                        <a:t>- </a:t>
                      </a:r>
                      <a:r>
                        <a:rPr lang="en-US" sz="1400" dirty="0" err="1"/>
                        <a:t>여러</a:t>
                      </a:r>
                      <a:r>
                        <a:rPr lang="en-US" sz="1400" dirty="0"/>
                        <a:t> pretrained </a:t>
                      </a:r>
                      <a:r>
                        <a:rPr lang="en-US" sz="1400" dirty="0" err="1"/>
                        <a:t>모델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탐색</a:t>
                      </a:r>
                      <a:r>
                        <a:rPr lang="en-US" sz="1400" dirty="0"/>
                        <a:t> 및 </a:t>
                      </a:r>
                      <a:r>
                        <a:rPr lang="en-US" sz="1400" dirty="0" err="1"/>
                        <a:t>적용</a:t>
                      </a:r>
                      <a:r>
                        <a:rPr lang="en-US" sz="1400" dirty="0"/>
                        <a:t> </a:t>
                      </a:r>
                      <a:endParaRPr sz="14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dirty="0"/>
                        <a:t>- </a:t>
                      </a:r>
                      <a:r>
                        <a:rPr lang="en-US" sz="1400" dirty="0" err="1"/>
                        <a:t>데이터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분석</a:t>
                      </a:r>
                      <a:r>
                        <a:rPr lang="en-US" sz="1400" dirty="0"/>
                        <a:t> 및 </a:t>
                      </a:r>
                      <a:r>
                        <a:rPr lang="en-US" sz="1400" dirty="0" err="1"/>
                        <a:t>전처리</a:t>
                      </a:r>
                      <a:endParaRPr sz="14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김영수</a:t>
                      </a:r>
                      <a:endParaRPr sz="14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팀원</a:t>
                      </a:r>
                      <a:endParaRPr sz="14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dirty="0"/>
                        <a:t>- </a:t>
                      </a:r>
                      <a:r>
                        <a:rPr lang="en-US" sz="1400" dirty="0"/>
                        <a:t>learning rate scheduler, gradient clipping </a:t>
                      </a:r>
                      <a:r>
                        <a:rPr lang="en-US" sz="1400" dirty="0" err="1"/>
                        <a:t>적용</a:t>
                      </a:r>
                      <a:r>
                        <a:rPr lang="en-US" sz="1400" dirty="0"/>
                        <a:t> 및 </a:t>
                      </a:r>
                      <a:r>
                        <a:rPr lang="en-US" sz="1400" dirty="0" err="1"/>
                        <a:t>분석</a:t>
                      </a:r>
                      <a:endParaRPr sz="14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dirty="0"/>
                        <a:t>- </a:t>
                      </a:r>
                      <a:r>
                        <a:rPr lang="en-US" sz="1400" dirty="0" err="1"/>
                        <a:t>모델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파인튜닝</a:t>
                      </a:r>
                      <a:r>
                        <a:rPr lang="en-US" sz="1400" dirty="0"/>
                        <a:t> 및 </a:t>
                      </a:r>
                      <a:r>
                        <a:rPr lang="en-US" sz="1400" dirty="0" err="1"/>
                        <a:t>성능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개선</a:t>
                      </a:r>
                      <a:endParaRPr sz="14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손동협</a:t>
                      </a:r>
                      <a:endParaRPr sz="14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팀원</a:t>
                      </a:r>
                      <a:endParaRPr sz="14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dirty="0"/>
                        <a:t>- </a:t>
                      </a:r>
                      <a:r>
                        <a:rPr lang="en-US" sz="1400" dirty="0"/>
                        <a:t>Input Sequence </a:t>
                      </a:r>
                      <a:r>
                        <a:rPr lang="en-US" sz="1400" dirty="0" err="1"/>
                        <a:t>시각화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입력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데이터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분석</a:t>
                      </a:r>
                      <a:r>
                        <a:rPr lang="en-US" sz="1400" dirty="0"/>
                        <a:t> 및 </a:t>
                      </a:r>
                      <a:r>
                        <a:rPr lang="en-US" sz="1400" dirty="0" err="1"/>
                        <a:t>전처리</a:t>
                      </a:r>
                      <a:endParaRPr sz="14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dirty="0"/>
                        <a:t>- </a:t>
                      </a:r>
                      <a:r>
                        <a:rPr lang="en-US" sz="1400" dirty="0" err="1"/>
                        <a:t>모델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파인튜닝</a:t>
                      </a:r>
                      <a:r>
                        <a:rPr lang="en-US" sz="1400" dirty="0"/>
                        <a:t> 및 </a:t>
                      </a:r>
                      <a:r>
                        <a:rPr lang="en-US" sz="1400" dirty="0" err="1"/>
                        <a:t>성능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개선</a:t>
                      </a:r>
                      <a:endParaRPr sz="14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이준엽</a:t>
                      </a:r>
                      <a:endParaRPr sz="14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팀원</a:t>
                      </a:r>
                      <a:endParaRPr sz="14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dirty="0"/>
                        <a:t>- </a:t>
                      </a:r>
                      <a:r>
                        <a:rPr lang="en-US" sz="1400" dirty="0" err="1"/>
                        <a:t>추가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학습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데이터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수집</a:t>
                      </a:r>
                      <a:r>
                        <a:rPr lang="en-US" sz="1400" dirty="0"/>
                        <a:t> 및 </a:t>
                      </a:r>
                      <a:r>
                        <a:rPr lang="en-US" sz="1400" dirty="0" err="1"/>
                        <a:t>분석</a:t>
                      </a:r>
                      <a:r>
                        <a:rPr lang="en-US" sz="1400" dirty="0"/>
                        <a:t>, </a:t>
                      </a:r>
                      <a:endParaRPr sz="14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dirty="0"/>
                        <a:t>- </a:t>
                      </a:r>
                      <a:r>
                        <a:rPr lang="en-US" sz="1400" dirty="0" err="1"/>
                        <a:t>레벤슈타인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거리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코드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작성</a:t>
                      </a:r>
                      <a:r>
                        <a:rPr lang="en-US" sz="1400" dirty="0"/>
                        <a:t> 및 </a:t>
                      </a:r>
                      <a:r>
                        <a:rPr lang="en-US" sz="1400" dirty="0" err="1"/>
                        <a:t>평가지표로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사용</a:t>
                      </a:r>
                      <a:endParaRPr sz="14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정명관</a:t>
                      </a:r>
                      <a:endParaRPr sz="14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팀원</a:t>
                      </a:r>
                      <a:endParaRPr sz="14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dirty="0"/>
                        <a:t>- </a:t>
                      </a:r>
                      <a:r>
                        <a:rPr lang="en-US" sz="1400" dirty="0" err="1"/>
                        <a:t>huggingface의</a:t>
                      </a:r>
                      <a:r>
                        <a:rPr lang="en-US" sz="1400" dirty="0"/>
                        <a:t> fine-tuned </a:t>
                      </a:r>
                      <a:r>
                        <a:rPr lang="en-US" sz="1400" dirty="0" err="1"/>
                        <a:t>모델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탐색</a:t>
                      </a:r>
                      <a:r>
                        <a:rPr lang="en-US" sz="1400" dirty="0"/>
                        <a:t> 및 </a:t>
                      </a:r>
                      <a:r>
                        <a:rPr lang="en-US" sz="1400" dirty="0" err="1"/>
                        <a:t>실험</a:t>
                      </a:r>
                      <a:endParaRPr sz="14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dirty="0"/>
                        <a:t>- </a:t>
                      </a:r>
                      <a:r>
                        <a:rPr lang="en-US" sz="1400" dirty="0" err="1"/>
                        <a:t>WandB를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이용한</a:t>
                      </a:r>
                      <a:r>
                        <a:rPr lang="en-US" sz="1400" dirty="0"/>
                        <a:t> learning </a:t>
                      </a:r>
                      <a:r>
                        <a:rPr lang="en-US" sz="1400" dirty="0" err="1"/>
                        <a:t>rate별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성능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분석</a:t>
                      </a:r>
                      <a:endParaRPr sz="14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2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조승연</a:t>
                      </a:r>
                      <a:endParaRPr sz="14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팀원</a:t>
                      </a:r>
                      <a:endParaRPr sz="14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dirty="0"/>
                        <a:t>- </a:t>
                      </a:r>
                      <a:r>
                        <a:rPr lang="en-US" sz="1400" dirty="0"/>
                        <a:t>fine-tuned </a:t>
                      </a:r>
                      <a:r>
                        <a:rPr lang="en-US" sz="1400" dirty="0" err="1"/>
                        <a:t>모델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탐색</a:t>
                      </a:r>
                      <a:r>
                        <a:rPr lang="en-US" sz="1400" dirty="0"/>
                        <a:t> 및 </a:t>
                      </a:r>
                      <a:r>
                        <a:rPr lang="en-US" sz="1400" dirty="0" err="1"/>
                        <a:t>실험</a:t>
                      </a:r>
                      <a:endParaRPr sz="14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dirty="0"/>
                        <a:t>- </a:t>
                      </a:r>
                      <a:r>
                        <a:rPr lang="en-US" sz="1400" dirty="0" err="1"/>
                        <a:t>데이터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분석</a:t>
                      </a:r>
                      <a:r>
                        <a:rPr lang="en-US" sz="1400" dirty="0"/>
                        <a:t> 및 </a:t>
                      </a:r>
                      <a:r>
                        <a:rPr lang="en-US" sz="1400" dirty="0" err="1"/>
                        <a:t>전처리</a:t>
                      </a:r>
                      <a:endParaRPr sz="14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9" name="Google Shape;129;p18"/>
          <p:cNvSpPr txBox="1"/>
          <p:nvPr/>
        </p:nvSpPr>
        <p:spPr>
          <a:xfrm>
            <a:off x="322050" y="307910"/>
            <a:ext cx="520308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02 프로젝트 팀 구성 및 역할</a:t>
            </a:r>
            <a:endParaRPr sz="2800" b="1" i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02 프로젝트 팀 구성 및 담당 part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236720" y="914400"/>
            <a:ext cx="7757160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20681"/>
              </p:ext>
            </p:extLst>
          </p:nvPr>
        </p:nvGraphicFramePr>
        <p:xfrm>
          <a:off x="258676" y="1647639"/>
          <a:ext cx="4756944" cy="4758486"/>
        </p:xfrm>
        <a:graphic>
          <a:graphicData uri="http://schemas.openxmlformats.org/drawingml/2006/table">
            <a:tbl>
              <a:tblPr firstRow="1" bandRow="1"/>
              <a:tblGrid>
                <a:gridCol w="4756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428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solidFill>
                            <a:schemeClr val="dk1"/>
                          </a:solidFill>
                        </a:rPr>
                        <a:t>공통</a:t>
                      </a:r>
                      <a:r>
                        <a:rPr lang="en-US" altLang="ko-KR" sz="1600" dirty="0">
                          <a:solidFill>
                            <a:schemeClr val="dk1"/>
                          </a:solidFill>
                        </a:rPr>
                        <a:t>part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202">
                <a:tc>
                  <a:txBody>
                    <a:bodyPr/>
                    <a:lstStyle/>
                    <a:p>
                      <a:pPr marL="0" indent="0">
                        <a:buNone/>
                        <a:defRPr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</a:rPr>
                        <a:t>1. W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</a:rPr>
                        <a:t>and</a:t>
                      </a:r>
                      <a:r>
                        <a:rPr lang="en-US" altLang="ko-KR" sz="1600" dirty="0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</a:rPr>
                        <a:t>를 활용한 데이터 분석 및 실험결과 정리</a:t>
                      </a:r>
                      <a:endParaRPr lang="en-US" altLang="ko-KR" sz="1600" dirty="0">
                        <a:solidFill>
                          <a:schemeClr val="dk1"/>
                        </a:solidFill>
                      </a:endParaRPr>
                    </a:p>
                    <a:p>
                      <a:pPr marL="342900" indent="-342900">
                        <a:buAutoNum type="arabicPeriod"/>
                        <a:defRPr/>
                      </a:pPr>
                      <a:endParaRPr lang="ko-KR" altLang="en-US" sz="1600" dirty="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</a:rPr>
                        <a:t>2. 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</a:rPr>
                        <a:t>코드 분석 및 정리</a:t>
                      </a:r>
                      <a:endParaRPr lang="en-US" altLang="ko-KR" sz="1600" dirty="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defRPr/>
                      </a:pPr>
                      <a:endParaRPr lang="ko-KR" altLang="en-US" sz="1600" dirty="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</a:rPr>
                        <a:t>3. 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</a:rPr>
                        <a:t>모델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</a:rPr>
                        <a:t>fine-tuning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</a:rPr>
                        <a:t> 및 성능 개선</a:t>
                      </a:r>
                      <a:endParaRPr lang="en-US" altLang="ko-KR" sz="1600" dirty="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defRPr/>
                      </a:pPr>
                      <a:endParaRPr lang="en-US" altLang="ko-KR" sz="1600" dirty="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</a:rPr>
                        <a:t>4. Learning rate 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</a:rPr>
                        <a:t>선정</a:t>
                      </a:r>
                      <a:endParaRPr lang="en-US" altLang="ko-KR" sz="1600" dirty="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defRPr/>
                      </a:pPr>
                      <a:endParaRPr lang="en-US" altLang="ko-KR" sz="1600" dirty="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</a:rPr>
                        <a:t>5. 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</a:rPr>
                        <a:t>발표자료 정리</a:t>
                      </a:r>
                      <a:endParaRPr lang="en-US" altLang="ko-KR" sz="1600" dirty="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defRPr/>
                      </a:pPr>
                      <a:endParaRPr lang="ko-KR" altLang="en-US" sz="16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785580"/>
              </p:ext>
            </p:extLst>
          </p:nvPr>
        </p:nvGraphicFramePr>
        <p:xfrm>
          <a:off x="5201436" y="1196153"/>
          <a:ext cx="6151610" cy="1278255"/>
        </p:xfrm>
        <a:graphic>
          <a:graphicData uri="http://schemas.openxmlformats.org/drawingml/2006/table">
            <a:tbl>
              <a:tblPr firstRow="1" bandRow="1"/>
              <a:tblGrid>
                <a:gridCol w="6151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 dirty="0"/>
                        <a:t>Fine-tuning </a:t>
                      </a:r>
                      <a:r>
                        <a:rPr lang="ko-KR" altLang="en-US" sz="1600" dirty="0"/>
                        <a:t>및 데이터 정리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분석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0590">
                <a:tc>
                  <a:txBody>
                    <a:bodyPr/>
                    <a:lstStyle/>
                    <a:p>
                      <a:pPr marL="0" indent="0">
                        <a:buNone/>
                        <a:defRPr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</a:rPr>
                        <a:t>1. L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</a:rPr>
                        <a:t>earning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dk1"/>
                          </a:solidFill>
                        </a:rPr>
                        <a:t>rate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</a:rPr>
                        <a:t>scheduler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</a:rPr>
                        <a:t> 분석 및 선정</a:t>
                      </a:r>
                      <a:endParaRPr lang="en-US" altLang="ko-KR" sz="1600" dirty="0">
                        <a:solidFill>
                          <a:schemeClr val="dk1"/>
                        </a:solidFill>
                      </a:endParaRPr>
                    </a:p>
                    <a:p>
                      <a:pPr marL="342900" indent="-342900">
                        <a:buAutoNum type="arabicPeriod"/>
                        <a:defRPr/>
                      </a:pPr>
                      <a:endParaRPr lang="ko-KR" altLang="en-US" sz="1600" dirty="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</a:rPr>
                        <a:t>2. W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</a:rPr>
                        <a:t>and</a:t>
                      </a:r>
                      <a:r>
                        <a:rPr lang="en-US" altLang="ko-KR" sz="1600" dirty="0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</a:rPr>
                        <a:t>weep을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</a:rPr>
                        <a:t> 통한 최적의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</a:rPr>
                        <a:t>hyper</a:t>
                      </a:r>
                      <a:r>
                        <a:rPr lang="en-US" altLang="ko-KR" sz="16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</a:rPr>
                        <a:t>parameter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</a:rPr>
                        <a:t> 탐색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755885"/>
              </p:ext>
            </p:extLst>
          </p:nvPr>
        </p:nvGraphicFramePr>
        <p:xfrm>
          <a:off x="5201436" y="2604082"/>
          <a:ext cx="6151610" cy="4116705"/>
        </p:xfrm>
        <a:graphic>
          <a:graphicData uri="http://schemas.openxmlformats.org/drawingml/2006/table">
            <a:tbl>
              <a:tblPr firstRow="1" bandRow="1"/>
              <a:tblGrid>
                <a:gridCol w="6151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solidFill>
                            <a:schemeClr val="dk1"/>
                          </a:solidFill>
                        </a:rPr>
                        <a:t>모델 성능 개선 </a:t>
                      </a:r>
                      <a:r>
                        <a:rPr lang="en-US" altLang="ko-KR" sz="1600" dirty="0">
                          <a:solidFill>
                            <a:schemeClr val="dk1"/>
                          </a:solidFill>
                        </a:rPr>
                        <a:t>part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0590">
                <a:tc>
                  <a:txBody>
                    <a:bodyPr/>
                    <a:lstStyle/>
                    <a:p>
                      <a:pPr marL="0" indent="0">
                        <a:buNone/>
                        <a:defRPr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</a:rPr>
                        <a:t>1. Ai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</a:rPr>
                        <a:t> 허브에서 데이터 추가</a:t>
                      </a:r>
                      <a:r>
                        <a:rPr lang="en-US" altLang="ko-KR" sz="16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</a:rPr>
                        <a:t>및 데이터 분석</a:t>
                      </a:r>
                      <a:endParaRPr lang="en-US" altLang="ko-KR" sz="1600" dirty="0">
                        <a:solidFill>
                          <a:schemeClr val="dk1"/>
                        </a:solidFill>
                      </a:endParaRPr>
                    </a:p>
                    <a:p>
                      <a:pPr marL="342900" indent="-342900">
                        <a:buAutoNum type="arabicPeriod"/>
                        <a:defRPr/>
                      </a:pPr>
                      <a:endParaRPr lang="en-US" altLang="ko-KR" sz="1600" dirty="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</a:rPr>
                        <a:t>2.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</a:rPr>
                        <a:t>train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</a:rPr>
                        <a:t>valid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</a:rPr>
                        <a:t>dataset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</a:rPr>
                        <a:t> 비율 조정 및 병합</a:t>
                      </a:r>
                      <a:endParaRPr lang="en-US" altLang="ko-KR" sz="1600" dirty="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defRPr/>
                      </a:pPr>
                      <a:endParaRPr lang="ko-KR" altLang="en-US" sz="1600" dirty="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</a:rPr>
                        <a:t>3. O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</a:rPr>
                        <a:t>ptimizer들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</a:rPr>
                        <a:t> 분석 및 선정</a:t>
                      </a:r>
                      <a:endParaRPr lang="en-US" altLang="ko-KR" sz="1600" dirty="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defRPr/>
                      </a:pPr>
                      <a:endParaRPr lang="en-US" altLang="ko-KR" sz="1600" dirty="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</a:rPr>
                        <a:t>4.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</a:rPr>
                        <a:t>레벤슈타인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</a:rPr>
                        <a:t> 거리 코드 작성 및 평가 지표로 사용</a:t>
                      </a:r>
                      <a:endParaRPr lang="en-US" altLang="ko-KR" sz="1600" dirty="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defRPr/>
                      </a:pPr>
                      <a:endParaRPr lang="en-US" altLang="ko-KR" sz="1600" dirty="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</a:rPr>
                        <a:t>5. 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</a:rPr>
                        <a:t>데이터 </a:t>
                      </a:r>
                      <a:r>
                        <a:rPr lang="en-US" altLang="ko-KR" sz="1600" dirty="0">
                          <a:solidFill>
                            <a:schemeClr val="dk1"/>
                          </a:solidFill>
                        </a:rPr>
                        <a:t>preprocessing</a:t>
                      </a:r>
                    </a:p>
                    <a:p>
                      <a:pPr>
                        <a:defRPr/>
                      </a:pPr>
                      <a:endParaRPr lang="ko-KR" altLang="en-US" sz="1600" dirty="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</a:rPr>
                        <a:t>6. 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</a:rPr>
                        <a:t>앙상블 기법 적용 </a:t>
                      </a:r>
                      <a:r>
                        <a:rPr lang="en-US" altLang="ko-KR" sz="16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</a:rPr>
                        <a:t>성능이 잘 나온 모델 위주로 적용</a:t>
                      </a:r>
                      <a:r>
                        <a:rPr lang="en-US" altLang="ko-KR" sz="16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  <a:p>
                      <a:pPr>
                        <a:defRPr/>
                      </a:pPr>
                      <a:endParaRPr lang="ko-KR" altLang="en-US" sz="1600" dirty="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</a:rPr>
                        <a:t>7. 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</a:rPr>
                        <a:t>결과데이터 시각화</a:t>
                      </a:r>
                      <a:endParaRPr lang="en-US" altLang="ko-KR" sz="1600" dirty="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defRPr/>
                      </a:pPr>
                      <a:endParaRPr lang="ko-KR" altLang="en-US" sz="1600" dirty="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</a:rPr>
                        <a:t>8. 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</a:rPr>
                        <a:t>회의 내용 정리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EF1BDB6-6A68-44C0-B846-051C7A1559C3}"/>
              </a:ext>
            </a:extLst>
          </p:cNvPr>
          <p:cNvSpPr txBox="1"/>
          <p:nvPr/>
        </p:nvSpPr>
        <p:spPr>
          <a:xfrm>
            <a:off x="322050" y="307910"/>
            <a:ext cx="52030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02 </a:t>
            </a:r>
            <a:r>
              <a:rPr lang="ko-KR" altLang="en-US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팀 구성 및 역할</a:t>
            </a:r>
            <a:endParaRPr lang="en-US" altLang="ko-KR" sz="28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defRPr/>
            </a:pPr>
            <a:r>
              <a:rPr lang="en-US" altLang="ko-KR" sz="1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  <a:r>
              <a:rPr lang="ko-KR" altLang="en-US" sz="1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프로젝트 팀 구성 및 담당 </a:t>
            </a:r>
            <a:r>
              <a:rPr lang="en-US" altLang="ko-KR" sz="1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part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236720" y="914400"/>
            <a:ext cx="7757160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119E73A-3DC4-4926-ADE7-70C6E7AA7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526728"/>
              </p:ext>
            </p:extLst>
          </p:nvPr>
        </p:nvGraphicFramePr>
        <p:xfrm>
          <a:off x="1379530" y="2550834"/>
          <a:ext cx="8998048" cy="39651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28071">
                  <a:extLst>
                    <a:ext uri="{9D8B030D-6E8A-4147-A177-3AD203B41FA5}">
                      <a16:colId xmlns:a16="http://schemas.microsoft.com/office/drawing/2014/main" val="3774741813"/>
                    </a:ext>
                  </a:extLst>
                </a:gridCol>
                <a:gridCol w="1543961">
                  <a:extLst>
                    <a:ext uri="{9D8B030D-6E8A-4147-A177-3AD203B41FA5}">
                      <a16:colId xmlns:a16="http://schemas.microsoft.com/office/drawing/2014/main" val="805195844"/>
                    </a:ext>
                  </a:extLst>
                </a:gridCol>
                <a:gridCol w="4787661">
                  <a:extLst>
                    <a:ext uri="{9D8B030D-6E8A-4147-A177-3AD203B41FA5}">
                      <a16:colId xmlns:a16="http://schemas.microsoft.com/office/drawing/2014/main" val="3924222485"/>
                    </a:ext>
                  </a:extLst>
                </a:gridCol>
                <a:gridCol w="638355">
                  <a:extLst>
                    <a:ext uri="{9D8B030D-6E8A-4147-A177-3AD203B41FA5}">
                      <a16:colId xmlns:a16="http://schemas.microsoft.com/office/drawing/2014/main" val="1608562508"/>
                    </a:ext>
                  </a:extLst>
                </a:gridCol>
              </a:tblGrid>
              <a:tr h="426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활동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3883699"/>
                  </a:ext>
                </a:extLst>
              </a:tr>
              <a:tr h="440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주제 선정 및 기획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4/04 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프로젝트 고지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- Kaggle Competition </a:t>
                      </a:r>
                      <a:r>
                        <a:rPr lang="ko-KR" altLang="en-US" sz="1200" dirty="0"/>
                        <a:t>공개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46810"/>
                  </a:ext>
                </a:extLst>
              </a:tr>
              <a:tr h="440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모델 선정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4/05(</a:t>
                      </a:r>
                      <a:r>
                        <a:rPr lang="ko-KR" altLang="en-US" sz="1200" dirty="0"/>
                        <a:t>화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~ 4/09(</a:t>
                      </a:r>
                      <a:r>
                        <a:rPr lang="ko-KR" altLang="en-US" sz="1200" dirty="0"/>
                        <a:t>토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- BERT, </a:t>
                      </a:r>
                      <a:r>
                        <a:rPr lang="en-US" altLang="ko-KR" sz="1200" dirty="0" err="1"/>
                        <a:t>KoELECTRA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KoBigBird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등 여러가지 모델 실험 및 선정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345292"/>
                  </a:ext>
                </a:extLst>
              </a:tr>
              <a:tr h="6220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모델 튜닝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4/05(</a:t>
                      </a:r>
                      <a:r>
                        <a:rPr lang="ko-KR" altLang="en-US" sz="1200" dirty="0"/>
                        <a:t>화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~ 4/16(</a:t>
                      </a:r>
                      <a:r>
                        <a:rPr lang="ko-KR" altLang="en-US" sz="1200" dirty="0"/>
                        <a:t>토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- Learning rate, random seed, input sequence length, epoch </a:t>
                      </a:r>
                      <a:r>
                        <a:rPr lang="ko-KR" altLang="en-US" sz="1200" dirty="0"/>
                        <a:t>등의 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hyper-parameter tuning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183712"/>
                  </a:ext>
                </a:extLst>
              </a:tr>
              <a:tr h="116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모델 성능 개선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4/07(</a:t>
                      </a:r>
                      <a:r>
                        <a:rPr lang="ko-KR" altLang="en-US" sz="1200" dirty="0"/>
                        <a:t>수</a:t>
                      </a:r>
                      <a:r>
                        <a:rPr lang="en-US" altLang="ko-KR" sz="1200" dirty="0"/>
                        <a:t>) ~ 4/16(</a:t>
                      </a:r>
                      <a:r>
                        <a:rPr lang="ko-KR" altLang="en-US" sz="1200" dirty="0"/>
                        <a:t>토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- Ensemble method </a:t>
                      </a:r>
                      <a:r>
                        <a:rPr lang="ko-KR" altLang="en-US" sz="1200" dirty="0"/>
                        <a:t>적용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- Probability distribution</a:t>
                      </a:r>
                      <a:r>
                        <a:rPr lang="ko-KR" altLang="en-US" sz="1200" dirty="0"/>
                        <a:t>을 이용한 </a:t>
                      </a:r>
                      <a:r>
                        <a:rPr lang="en-US" altLang="ko-KR" sz="1200" dirty="0"/>
                        <a:t>token </a:t>
                      </a:r>
                      <a:r>
                        <a:rPr lang="ko-KR" altLang="en-US" sz="1200" dirty="0"/>
                        <a:t>위치 및 개수 결정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- Input sequence length </a:t>
                      </a:r>
                      <a:r>
                        <a:rPr lang="ko-KR" altLang="en-US" sz="1200" dirty="0"/>
                        <a:t>조정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추가 학습 데이터 수집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데이터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1430623"/>
                  </a:ext>
                </a:extLst>
              </a:tr>
              <a:tr h="426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자료 수집 및 보고서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4/16(</a:t>
                      </a:r>
                      <a:r>
                        <a:rPr lang="ko-KR" altLang="en-US" sz="1200" dirty="0"/>
                        <a:t>토</a:t>
                      </a:r>
                      <a:r>
                        <a:rPr lang="en-US" altLang="ko-KR" sz="1200" dirty="0"/>
                        <a:t>) ~ 4/18(</a:t>
                      </a:r>
                      <a:r>
                        <a:rPr lang="ko-KR" altLang="en-US" sz="1200" dirty="0"/>
                        <a:t>월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- </a:t>
                      </a:r>
                      <a:r>
                        <a:rPr lang="en-US" altLang="ko-KR" sz="1200" dirty="0" err="1"/>
                        <a:t>WandB</a:t>
                      </a:r>
                      <a:r>
                        <a:rPr lang="ko-KR" altLang="en-US" sz="1200" dirty="0"/>
                        <a:t>의 그래프 및 모델 성능 비교 표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4664344"/>
                  </a:ext>
                </a:extLst>
              </a:tr>
              <a:tr h="426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총 소요기간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15</a:t>
                      </a:r>
                      <a:r>
                        <a:rPr lang="ko-KR" altLang="en-US" sz="1200" b="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62431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CED8E1F-6878-45D7-8493-262A427826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09" y="1207583"/>
            <a:ext cx="346364" cy="346364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388748-E5D9-469B-9543-656511E1A298}"/>
              </a:ext>
            </a:extLst>
          </p:cNvPr>
          <p:cNvSpPr txBox="1"/>
          <p:nvPr/>
        </p:nvSpPr>
        <p:spPr>
          <a:xfrm>
            <a:off x="1154545" y="1207583"/>
            <a:ext cx="1045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번째 프로젝트 </a:t>
            </a:r>
            <a:r>
              <a:rPr lang="en-US" altLang="ko-KR" dirty="0"/>
              <a:t>: </a:t>
            </a:r>
            <a:r>
              <a:rPr lang="en-US" altLang="ko-KR" dirty="0" err="1"/>
              <a:t>Goorm</a:t>
            </a:r>
            <a:r>
              <a:rPr lang="en-US" altLang="ko-KR" dirty="0"/>
              <a:t> NLP project#2 - Machine Reading Comprehension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05631-2DD3-4621-B951-AC3ECC8CD7CC}"/>
              </a:ext>
            </a:extLst>
          </p:cNvPr>
          <p:cNvSpPr txBox="1"/>
          <p:nvPr/>
        </p:nvSpPr>
        <p:spPr>
          <a:xfrm>
            <a:off x="1154545" y="1576915"/>
            <a:ext cx="70011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4/04</a:t>
            </a:r>
            <a:r>
              <a:rPr lang="ko-KR" altLang="en-US" sz="1400" dirty="0"/>
              <a:t> 프로젝트 공개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4/04 ~ 4/18 </a:t>
            </a:r>
            <a:r>
              <a:rPr lang="ko-KR" altLang="en-US" sz="1400" dirty="0"/>
              <a:t>총 </a:t>
            </a:r>
            <a:r>
              <a:rPr lang="en-US" altLang="ko-KR" sz="1400" dirty="0"/>
              <a:t>15</a:t>
            </a:r>
            <a:r>
              <a:rPr lang="ko-KR" altLang="en-US" sz="1400" dirty="0"/>
              <a:t>일 간 진행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주제 선정부터 보고서 작성까지 총 </a:t>
            </a:r>
            <a:r>
              <a:rPr lang="en-US" altLang="ko-KR" sz="1400" dirty="0"/>
              <a:t>5</a:t>
            </a:r>
            <a:r>
              <a:rPr lang="ko-KR" altLang="en-US" sz="1400" dirty="0"/>
              <a:t>단계에 걸쳐 프로젝트 진행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52A9E1-FD52-437C-B468-A4FBE8FF5ECC}"/>
              </a:ext>
            </a:extLst>
          </p:cNvPr>
          <p:cNvSpPr txBox="1"/>
          <p:nvPr/>
        </p:nvSpPr>
        <p:spPr>
          <a:xfrm>
            <a:off x="322050" y="307910"/>
            <a:ext cx="52030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03 </a:t>
            </a:r>
            <a:r>
              <a:rPr lang="ko-KR" altLang="en-US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진행 프로세스</a:t>
            </a:r>
            <a:endParaRPr lang="en-US" altLang="ko-KR" sz="28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defRPr/>
            </a:pPr>
            <a:r>
              <a:rPr lang="en-US" altLang="ko-KR" sz="1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  <a:r>
              <a:rPr lang="ko-KR" altLang="en-US" sz="1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전체일정</a:t>
            </a:r>
            <a:endParaRPr lang="en-US" altLang="ko-KR" sz="18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890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236720" y="914400"/>
            <a:ext cx="7757160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40905FC-F74D-4B78-98F4-A332B2C702BC}"/>
              </a:ext>
            </a:extLst>
          </p:cNvPr>
          <p:cNvSpPr txBox="1"/>
          <p:nvPr/>
        </p:nvSpPr>
        <p:spPr>
          <a:xfrm>
            <a:off x="439181" y="2000972"/>
            <a:ext cx="619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Goal: </a:t>
            </a:r>
            <a:r>
              <a:rPr lang="en-US" altLang="ko-KR" dirty="0"/>
              <a:t>Minimize </a:t>
            </a:r>
            <a:r>
              <a:rPr lang="en-US" altLang="ko-KR" dirty="0" err="1"/>
              <a:t>Levenshtein</a:t>
            </a:r>
            <a:r>
              <a:rPr lang="en-US" altLang="ko-KR" dirty="0"/>
              <a:t> Distance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64869C4-0EEA-4DF2-A62E-2BF61B826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072251"/>
              </p:ext>
            </p:extLst>
          </p:nvPr>
        </p:nvGraphicFramePr>
        <p:xfrm>
          <a:off x="144777" y="3679638"/>
          <a:ext cx="11849103" cy="1586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23">
                  <a:extLst>
                    <a:ext uri="{9D8B030D-6E8A-4147-A177-3AD203B41FA5}">
                      <a16:colId xmlns:a16="http://schemas.microsoft.com/office/drawing/2014/main" val="3131542058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30905869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2537986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481000966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183151251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3809567699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4171663261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654940444"/>
                    </a:ext>
                  </a:extLst>
                </a:gridCol>
                <a:gridCol w="1497330">
                  <a:extLst>
                    <a:ext uri="{9D8B030D-6E8A-4147-A177-3AD203B41FA5}">
                      <a16:colId xmlns:a16="http://schemas.microsoft.com/office/drawing/2014/main" val="1507134034"/>
                    </a:ext>
                  </a:extLst>
                </a:gridCol>
              </a:tblGrid>
              <a:tr h="793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Model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Dataset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Dataset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Size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Epoch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Learning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Rate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Batch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Size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Max Input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Sequence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Max Output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Tokens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Levenshtein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Distance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078033"/>
                  </a:ext>
                </a:extLst>
              </a:tr>
              <a:tr h="793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</a:rPr>
                        <a:t>KoBigBird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SQuAD1.0 + </a:t>
                      </a:r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</a:rPr>
                        <a:t>AIHub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355,730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6e-5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256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accumulate 64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1024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8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1.994(public)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2.011(valid)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66996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FCAF82C-4D9A-4000-81BB-65F78C40B96F}"/>
              </a:ext>
            </a:extLst>
          </p:cNvPr>
          <p:cNvSpPr txBox="1"/>
          <p:nvPr/>
        </p:nvSpPr>
        <p:spPr>
          <a:xfrm>
            <a:off x="439181" y="301573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Result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69C7CE-54D9-46EE-802D-E71C4597B835}"/>
              </a:ext>
            </a:extLst>
          </p:cNvPr>
          <p:cNvSpPr txBox="1"/>
          <p:nvPr/>
        </p:nvSpPr>
        <p:spPr>
          <a:xfrm>
            <a:off x="322050" y="307910"/>
            <a:ext cx="520308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04 </a:t>
            </a:r>
            <a:r>
              <a:rPr lang="ko-KR" altLang="en-US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결과</a:t>
            </a:r>
            <a:r>
              <a:rPr lang="en-US" altLang="ko-KR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 latinLnBrk="0">
              <a:defRPr/>
            </a:pPr>
            <a:r>
              <a:rPr lang="en-US" altLang="ko-KR" sz="1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04</a:t>
            </a:r>
            <a:r>
              <a:rPr lang="ko-KR" altLang="en-US" sz="1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결과 및 도출 과정</a:t>
            </a:r>
          </a:p>
        </p:txBody>
      </p:sp>
    </p:spTree>
    <p:extLst>
      <p:ext uri="{BB962C8B-B14F-4D97-AF65-F5344CB8AC3E}">
        <p14:creationId xmlns:p14="http://schemas.microsoft.com/office/powerpoint/2010/main" val="475782848"/>
      </p:ext>
    </p:extLst>
  </p:cSld>
  <p:clrMapOvr>
    <a:masterClrMapping/>
  </p:clrMapOvr>
</p:sld>
</file>

<file path=ppt/theme/theme1.xml><?xml version="1.0" encoding="utf-8"?>
<a:theme xmlns:a="http://schemas.openxmlformats.org/drawingml/2006/main" name="2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1565</Words>
  <Application>Microsoft Office PowerPoint</Application>
  <PresentationFormat>와이드스크린</PresentationFormat>
  <Paragraphs>372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맑은 고딕</vt:lpstr>
      <vt:lpstr>Arial</vt:lpstr>
      <vt:lpstr>24_Office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T27338</cp:lastModifiedBy>
  <cp:revision>26</cp:revision>
  <dcterms:created xsi:type="dcterms:W3CDTF">2021-01-12T02:57:14Z</dcterms:created>
  <dcterms:modified xsi:type="dcterms:W3CDTF">2022-04-18T03:59:11Z</dcterms:modified>
</cp:coreProperties>
</file>