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887" r:id="rId2"/>
    <p:sldId id="888" r:id="rId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n Lafon" initials="DL" lastIdx="1" clrIdx="0"/>
  <p:cmAuthor id="2" name="Davin Lafon" initials="DL [2]" lastIdx="1" clrIdx="1"/>
  <p:cmAuthor id="3" name="Davin Lafon" initials="DL [4]" lastIdx="1" clrIdx="2"/>
  <p:cmAuthor id="4" name="Tipton Loo" initials="TL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ADABAE"/>
    <a:srgbClr val="000000"/>
    <a:srgbClr val="DD7768"/>
    <a:srgbClr val="2B3B49"/>
    <a:srgbClr val="222F3A"/>
    <a:srgbClr val="172028"/>
    <a:srgbClr val="D1ECEE"/>
    <a:srgbClr val="C2C2C2"/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34" autoAdjust="0"/>
    <p:restoredTop sz="96702" autoAdjust="0"/>
  </p:normalViewPr>
  <p:slideViewPr>
    <p:cSldViewPr snapToGrid="0" snapToObjects="1">
      <p:cViewPr varScale="1">
        <p:scale>
          <a:sx n="91" d="100"/>
          <a:sy n="91" d="100"/>
        </p:scale>
        <p:origin x="1116" y="96"/>
      </p:cViewPr>
      <p:guideLst>
        <p:guide orient="horz" pos="1620"/>
        <p:guide pos="2880"/>
      </p:guideLst>
    </p:cSldViewPr>
  </p:slid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24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743E9-E6BB-C848-890E-6E4A694DE6A1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CFB05-9945-7440-AB02-8B25BCDA8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6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ALL Practices">
    <p:bg>
      <p:bgPr>
        <a:solidFill>
          <a:srgbClr val="17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 userDrawn="1"/>
        </p:nvSpPr>
        <p:spPr>
          <a:xfrm>
            <a:off x="2210540" y="2565435"/>
            <a:ext cx="4722920" cy="461665"/>
          </a:xfrm>
          <a:prstGeom prst="rect">
            <a:avLst/>
          </a:prstGeom>
          <a:solidFill>
            <a:srgbClr val="6FA0A7">
              <a:alpha val="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chemeClr val="bg1">
                    <a:alpha val="3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Innovative. Technology. Partner.</a:t>
            </a:r>
          </a:p>
        </p:txBody>
      </p:sp>
      <p:cxnSp>
        <p:nvCxnSpPr>
          <p:cNvPr id="27" name="Straight Connector 26"/>
          <p:cNvCxnSpPr/>
          <p:nvPr userDrawn="1"/>
        </p:nvCxnSpPr>
        <p:spPr>
          <a:xfrm flipV="1">
            <a:off x="1773575" y="3827199"/>
            <a:ext cx="0" cy="933467"/>
          </a:xfrm>
          <a:prstGeom prst="line">
            <a:avLst/>
          </a:prstGeom>
          <a:ln w="15875">
            <a:solidFill>
              <a:schemeClr val="bg1">
                <a:alpha val="2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flipV="1">
            <a:off x="5393371" y="3812679"/>
            <a:ext cx="0" cy="933467"/>
          </a:xfrm>
          <a:prstGeom prst="line">
            <a:avLst/>
          </a:prstGeom>
          <a:ln w="15875">
            <a:solidFill>
              <a:schemeClr val="bg1">
                <a:alpha val="2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 flipV="1">
            <a:off x="7148393" y="3801409"/>
            <a:ext cx="0" cy="933467"/>
          </a:xfrm>
          <a:prstGeom prst="line">
            <a:avLst/>
          </a:prstGeom>
          <a:ln w="15875">
            <a:solidFill>
              <a:schemeClr val="bg1">
                <a:alpha val="2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flipV="1">
            <a:off x="3748884" y="3812679"/>
            <a:ext cx="0" cy="933467"/>
          </a:xfrm>
          <a:prstGeom prst="line">
            <a:avLst/>
          </a:prstGeom>
          <a:ln w="15875">
            <a:solidFill>
              <a:schemeClr val="bg1">
                <a:alpha val="2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 userDrawn="1"/>
        </p:nvGrpSpPr>
        <p:grpSpPr>
          <a:xfrm>
            <a:off x="426045" y="3736876"/>
            <a:ext cx="8161365" cy="1076422"/>
            <a:chOff x="568060" y="7430237"/>
            <a:chExt cx="10881820" cy="1435229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29708" y="7430237"/>
              <a:ext cx="1435229" cy="1435229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91356" y="7430237"/>
              <a:ext cx="1435229" cy="143522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53004" y="7430237"/>
              <a:ext cx="1435229" cy="143522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014651" y="7430237"/>
              <a:ext cx="1435229" cy="143522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6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8060" y="7430237"/>
              <a:ext cx="1435229" cy="1435229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14FB956-717A-49C1-B2A1-E8E13A2CCCE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46153" y="-303643"/>
            <a:ext cx="2921150" cy="29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7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X">
    <p:bg>
      <p:bgPr>
        <a:solidFill>
          <a:srgbClr val="2E93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5459" y="4188279"/>
            <a:ext cx="2160808" cy="69369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5421" y="1474843"/>
            <a:ext cx="2016579" cy="20165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DAD0B7-7748-411B-8416-DFEDE12DC3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9238"/>
          <a:stretch/>
        </p:blipFill>
        <p:spPr>
          <a:xfrm>
            <a:off x="-1" y="-16890"/>
            <a:ext cx="3466531" cy="489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228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700" userDrawn="1">
          <p15:clr>
            <a:srgbClr val="FBAE40"/>
          </p15:clr>
        </p15:guide>
        <p15:guide id="2" pos="422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tic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1257" y="4252347"/>
            <a:ext cx="2152244" cy="5340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7307" y="1940852"/>
            <a:ext cx="1466664" cy="10978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1F8612-49DA-4B08-BC9E-2885D665A2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29238"/>
          <a:stretch/>
        </p:blipFill>
        <p:spPr>
          <a:xfrm>
            <a:off x="-1" y="-16890"/>
            <a:ext cx="3466531" cy="489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16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56C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70858" y="1276678"/>
            <a:ext cx="2010575" cy="2010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121" y="4252347"/>
            <a:ext cx="1986133" cy="6395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F8DBC1-02EF-49D9-BC42-6696145B28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9238"/>
          <a:stretch/>
        </p:blipFill>
        <p:spPr>
          <a:xfrm>
            <a:off x="-1" y="-16890"/>
            <a:ext cx="3466531" cy="489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87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Ops">
    <p:bg>
      <p:bgPr>
        <a:solidFill>
          <a:srgbClr val="F68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4984" y="4251014"/>
            <a:ext cx="1540312" cy="5273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43371" y="1938818"/>
            <a:ext cx="1493334" cy="12828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27A06C-3E58-4465-A932-E606FE1F6F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29238"/>
          <a:stretch/>
        </p:blipFill>
        <p:spPr>
          <a:xfrm>
            <a:off x="-1" y="-16890"/>
            <a:ext cx="3466531" cy="489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4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ey">
    <p:bg>
      <p:bgPr>
        <a:solidFill>
          <a:srgbClr val="6868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0059" y="4249796"/>
            <a:ext cx="1430164" cy="5158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9963" y="1238738"/>
            <a:ext cx="2047005" cy="21021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E5FD72-5AF7-45B1-A504-F6C669D0B5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29238"/>
          <a:stretch/>
        </p:blipFill>
        <p:spPr>
          <a:xfrm>
            <a:off x="-1" y="-16890"/>
            <a:ext cx="3466531" cy="489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6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D1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925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MS 7547">
    <p:bg>
      <p:bgPr>
        <a:solidFill>
          <a:srgbClr val="17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4099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MS 7527">
    <p:bg>
      <p:bgPr>
        <a:solidFill>
          <a:srgbClr val="FA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254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Presenation 1">
    <p:bg>
      <p:bgPr>
        <a:solidFill>
          <a:srgbClr val="17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609" y="3761632"/>
            <a:ext cx="6211956" cy="339846"/>
          </a:xfrm>
          <a:prstGeom prst="rect">
            <a:avLst/>
          </a:prstGeom>
        </p:spPr>
        <p:txBody>
          <a:bodyPr anchor="ctr" anchorCtr="0"/>
          <a:lstStyle>
            <a:lvl1pPr algn="l">
              <a:defRPr sz="1800" b="0" i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1609" y="4142749"/>
            <a:ext cx="6211956" cy="23567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Presented to: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810964" y="2199967"/>
            <a:ext cx="4290474" cy="403957"/>
          </a:xfrm>
          <a:prstGeom prst="rect">
            <a:avLst/>
          </a:prstGeom>
          <a:solidFill>
            <a:srgbClr val="6FA0A7">
              <a:alpha val="0"/>
            </a:srgbClr>
          </a:solidFill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2025" dirty="0">
                <a:solidFill>
                  <a:prstClr val="white">
                    <a:alpha val="20000"/>
                  </a:prstClr>
                </a:solidFill>
                <a:latin typeface="Avenir Book" charset="0"/>
                <a:ea typeface="Avenir Book" charset="0"/>
                <a:cs typeface="Avenir Book" charset="0"/>
              </a:rPr>
              <a:t>Innovative. Technology. Partner.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0942" y="4426860"/>
            <a:ext cx="1009846" cy="250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0943" y="534641"/>
            <a:ext cx="1009845" cy="248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0942" y="3450108"/>
            <a:ext cx="720122" cy="2597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0942" y="2482881"/>
            <a:ext cx="730876" cy="250232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 flipV="1">
            <a:off x="7674398" y="1"/>
            <a:ext cx="0" cy="5143501"/>
          </a:xfrm>
          <a:prstGeom prst="line">
            <a:avLst/>
          </a:prstGeom>
          <a:ln w="12700">
            <a:solidFill>
              <a:schemeClr val="bg1">
                <a:alpha val="2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 userDrawn="1"/>
        </p:nvSpPr>
        <p:spPr>
          <a:xfrm>
            <a:off x="7672362" y="0"/>
            <a:ext cx="1469602" cy="5143500"/>
          </a:xfrm>
          <a:prstGeom prst="rect">
            <a:avLst/>
          </a:pr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6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6823" y="1500329"/>
            <a:ext cx="977780" cy="26555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7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1293" y="1116544"/>
            <a:ext cx="795119" cy="7951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8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1293" y="2150372"/>
            <a:ext cx="795119" cy="7951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9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1293" y="3084637"/>
            <a:ext cx="795119" cy="79511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0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1293" y="4166460"/>
            <a:ext cx="795119" cy="79511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1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1293" y="282972"/>
            <a:ext cx="795119" cy="7951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7B0065-62E5-4162-88E1-C9055C6E4CAE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-125920" y="880266"/>
            <a:ext cx="2921150" cy="29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5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Presenation 1">
    <p:bg>
      <p:bgPr>
        <a:solidFill>
          <a:srgbClr val="17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049" y="4047737"/>
            <a:ext cx="1006863" cy="10068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BAFDFC-DD29-46A9-9DFD-84A4E68569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27727" y="901909"/>
            <a:ext cx="2921150" cy="29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0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line_Dark">
    <p:bg>
      <p:bgPr>
        <a:gradFill flip="none" rotWithShape="1">
          <a:gsLst>
            <a:gs pos="0">
              <a:srgbClr val="172028"/>
            </a:gs>
            <a:gs pos="48000">
              <a:srgbClr val="222F3A"/>
            </a:gs>
            <a:gs pos="100000">
              <a:srgbClr val="2B3B49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049" y="4047737"/>
            <a:ext cx="1006863" cy="1006863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1394298" y="1588851"/>
            <a:ext cx="599223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 sz="5400" dirty="0">
              <a:solidFill>
                <a:schemeClr val="tx2">
                  <a:lumMod val="20000"/>
                  <a:lumOff val="80000"/>
                </a:schemeClr>
              </a:solidFill>
              <a:latin typeface="Impact" panose="020B0806030902050204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394298" y="1880593"/>
            <a:ext cx="6211956" cy="339846"/>
          </a:xfrm>
          <a:prstGeom prst="rect">
            <a:avLst/>
          </a:prstGeom>
        </p:spPr>
        <p:txBody>
          <a:bodyPr anchor="ctr" anchorCtr="0"/>
          <a:lstStyle>
            <a:lvl1pPr algn="ctr">
              <a:defRPr sz="1800" b="0" i="0">
                <a:solidFill>
                  <a:schemeClr val="bg1">
                    <a:lumMod val="9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766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Name">
    <p:bg>
      <p:bgPr>
        <a:solidFill>
          <a:srgbClr val="6868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7113" y="3761631"/>
            <a:ext cx="4929808" cy="75735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r">
              <a:defRPr sz="2200" b="0" i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Section Name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810964" y="2199967"/>
            <a:ext cx="4290474" cy="403957"/>
          </a:xfrm>
          <a:prstGeom prst="rect">
            <a:avLst/>
          </a:prstGeom>
          <a:solidFill>
            <a:srgbClr val="6FA0A7">
              <a:alpha val="0"/>
            </a:srgbClr>
          </a:solidFill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2025" b="0" i="0" dirty="0">
                <a:solidFill>
                  <a:prstClr val="white">
                    <a:alpha val="20000"/>
                  </a:prstClr>
                </a:solidFill>
                <a:latin typeface="Avenir Book" charset="0"/>
                <a:ea typeface="Avenir Book" charset="0"/>
                <a:cs typeface="Avenir Book" charset="0"/>
              </a:rPr>
              <a:t>Innovative. Technology. Partner.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57315-0F1C-4CA3-B625-5699DD17DF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-328" r="70811"/>
          <a:stretch/>
        </p:blipFill>
        <p:spPr>
          <a:xfrm>
            <a:off x="515755" y="1447618"/>
            <a:ext cx="1714328" cy="1731882"/>
          </a:xfrm>
          <a:prstGeom prst="rect">
            <a:avLst/>
          </a:prstGeom>
          <a:solidFill>
            <a:srgbClr val="686868"/>
          </a:solidFill>
        </p:spPr>
      </p:pic>
    </p:spTree>
    <p:extLst>
      <p:ext uri="{BB962C8B-B14F-4D97-AF65-F5344CB8AC3E}">
        <p14:creationId xmlns:p14="http://schemas.microsoft.com/office/powerpoint/2010/main" val="106560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02" y="640079"/>
            <a:ext cx="8206268" cy="399264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defRPr sz="1600" b="0" i="0">
                <a:latin typeface="Avenir Book" charset="0"/>
                <a:ea typeface="Avenir Book" charset="0"/>
                <a:cs typeface="Avenir Book" charset="0"/>
              </a:defRPr>
            </a:lvl1pPr>
            <a:lvl2pPr marL="51435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buFont typeface=".AppleSystemUIFont" charset="0"/>
              <a:buChar char="-"/>
              <a:defRPr sz="1600" b="0" i="0">
                <a:latin typeface="Avenir Book" charset="0"/>
                <a:ea typeface="Avenir Book" charset="0"/>
                <a:cs typeface="Avenir Book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defRPr sz="1100" b="0" i="0">
                <a:latin typeface="Avenir Book" charset="0"/>
                <a:ea typeface="Avenir Book" charset="0"/>
                <a:cs typeface="Avenir Book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defRPr sz="1050" b="0" i="0">
                <a:latin typeface="Avenir Book" charset="0"/>
                <a:ea typeface="Avenir Book" charset="0"/>
                <a:cs typeface="Avenir Book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defRPr sz="1050" b="0" i="0"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7518" y="0"/>
            <a:ext cx="9205310" cy="45077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102" y="77387"/>
            <a:ext cx="7886700" cy="3225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0" i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38945" y="4854718"/>
            <a:ext cx="8626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cap="all" baseline="30000" dirty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Copyright © 2018 ProKarma Inc.  </a:t>
            </a:r>
            <a:r>
              <a:rPr lang="en-US" sz="1050" b="0" i="0" baseline="30000" dirty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Copyrights, trademarks, and registered trademarks for all technology described in this document are owned by the respective companies.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41981" y="4815637"/>
            <a:ext cx="8173369" cy="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88434A2-722A-4EFB-9997-78EF86BDBC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43370" y="4632722"/>
            <a:ext cx="554834" cy="55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01" y="640079"/>
            <a:ext cx="4091221" cy="399264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defRPr sz="1600" b="0" i="0">
                <a:latin typeface="Avenir Book" charset="0"/>
                <a:ea typeface="Avenir Book" charset="0"/>
                <a:cs typeface="Avenir Book" charset="0"/>
              </a:defRPr>
            </a:lvl1pPr>
            <a:lvl2pPr marL="51435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buFont typeface=".AppleSystemUIFont" charset="0"/>
              <a:buChar char="-"/>
              <a:defRPr sz="1600" b="0" i="0">
                <a:latin typeface="Avenir Book" charset="0"/>
                <a:ea typeface="Avenir Book" charset="0"/>
                <a:cs typeface="Avenir Book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defRPr sz="1100" b="0" i="0">
                <a:latin typeface="Avenir Book" charset="0"/>
                <a:ea typeface="Avenir Book" charset="0"/>
                <a:cs typeface="Avenir Book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defRPr sz="1050" b="0" i="0">
                <a:latin typeface="Avenir Book" charset="0"/>
                <a:ea typeface="Avenir Book" charset="0"/>
                <a:cs typeface="Avenir Book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defRPr sz="1050" b="0" i="0"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7518" y="0"/>
            <a:ext cx="9205310" cy="45077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solidFill>
                <a:prstClr val="white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algn="ctr"/>
            <a:endParaRPr lang="en-US" sz="1800" b="0" i="0" dirty="0">
              <a:solidFill>
                <a:prstClr val="white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102" y="77387"/>
            <a:ext cx="7886700" cy="3225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0" i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0"/>
          </p:nvPr>
        </p:nvSpPr>
        <p:spPr>
          <a:xfrm>
            <a:off x="4624515" y="640079"/>
            <a:ext cx="4149095" cy="399264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defRPr sz="1600" b="0" i="0">
                <a:latin typeface="Avenir Book" charset="0"/>
                <a:ea typeface="Avenir Book" charset="0"/>
                <a:cs typeface="Avenir Book" charset="0"/>
              </a:defRPr>
            </a:lvl1pPr>
            <a:lvl2pPr marL="51435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buFont typeface=".AppleSystemUIFont" charset="0"/>
              <a:buChar char="-"/>
              <a:defRPr sz="1600" b="0" i="0">
                <a:latin typeface="Avenir Book" charset="0"/>
                <a:ea typeface="Avenir Book" charset="0"/>
                <a:cs typeface="Avenir Book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defRPr sz="1100" b="0" i="0">
                <a:latin typeface="Avenir Book" charset="0"/>
                <a:ea typeface="Avenir Book" charset="0"/>
                <a:cs typeface="Avenir Book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defRPr sz="1050" b="0" i="0">
                <a:latin typeface="Avenir Book" charset="0"/>
                <a:ea typeface="Avenir Book" charset="0"/>
                <a:cs typeface="Avenir Book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defRPr sz="1050" b="0" i="0"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38945" y="4854718"/>
            <a:ext cx="8626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cap="all" baseline="30000" dirty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Copyright © 2018 ProKarma Inc.  </a:t>
            </a:r>
            <a:r>
              <a:rPr lang="en-US" sz="1050" b="0" i="0" baseline="30000" dirty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Copyrights, trademarks, and registered trademarks for all technology described in this document are owned by the respective companies.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41981" y="4815637"/>
            <a:ext cx="8173369" cy="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D4FDDDB-8ED3-4CE9-A0BD-E5112DD9C7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43370" y="4632722"/>
            <a:ext cx="554834" cy="55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7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38945" y="4854718"/>
            <a:ext cx="8626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cap="all" baseline="30000" dirty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Copyright © 2018 ProKarma Inc.  </a:t>
            </a:r>
            <a:r>
              <a:rPr lang="en-US" sz="1050" b="0" i="0" baseline="30000" dirty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Copyrights, trademarks, and registered trademarks for all technology described in this document are owned by the respective companies.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41981" y="4815637"/>
            <a:ext cx="8173369" cy="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4562C29-B5B4-4550-A3B9-351BFA4274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43370" y="4632722"/>
            <a:ext cx="554834" cy="55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2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No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7518" y="0"/>
            <a:ext cx="9205310" cy="45077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solidFill>
                <a:prstClr val="white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algn="ctr"/>
            <a:endParaRPr lang="en-US" sz="1800" b="0" i="0" dirty="0">
              <a:solidFill>
                <a:prstClr val="white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102" y="77387"/>
            <a:ext cx="7886700" cy="3225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0" i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238945" y="4854718"/>
            <a:ext cx="8626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cap="all" baseline="30000" dirty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Copyright © 2018 ProKarma Inc.  </a:t>
            </a:r>
            <a:r>
              <a:rPr lang="en-US" sz="1050" b="0" i="0" baseline="30000" dirty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Copyrights, trademarks, and registered trademarks for all technology described in this document are owned by the respective companies.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41981" y="4815637"/>
            <a:ext cx="8173369" cy="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6E19CE6-8F4F-4DC0-B4A8-CB5699D117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43370" y="4632722"/>
            <a:ext cx="554834" cy="55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97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61" r:id="rId2"/>
    <p:sldLayoutId id="2147483712" r:id="rId3"/>
    <p:sldLayoutId id="2147483713" r:id="rId4"/>
    <p:sldLayoutId id="2147483672" r:id="rId5"/>
    <p:sldLayoutId id="2147483662" r:id="rId6"/>
    <p:sldLayoutId id="2147483683" r:id="rId7"/>
    <p:sldLayoutId id="2147483667" r:id="rId8"/>
    <p:sldLayoutId id="2147483673" r:id="rId9"/>
    <p:sldLayoutId id="2147483670" r:id="rId10"/>
    <p:sldLayoutId id="2147483671" r:id="rId11"/>
    <p:sldLayoutId id="2147483696" r:id="rId12"/>
    <p:sldLayoutId id="2147483675" r:id="rId13"/>
    <p:sldLayoutId id="2147483682" r:id="rId14"/>
    <p:sldLayoutId id="2147483676" r:id="rId15"/>
    <p:sldLayoutId id="2147483689" r:id="rId16"/>
    <p:sldLayoutId id="2147483669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DBBB79-B5C7-4FDA-B788-F4FFF718C372}"/>
              </a:ext>
            </a:extLst>
          </p:cNvPr>
          <p:cNvSpPr txBox="1"/>
          <p:nvPr/>
        </p:nvSpPr>
        <p:spPr>
          <a:xfrm>
            <a:off x="2307020" y="79278"/>
            <a:ext cx="45299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Data Science</a:t>
            </a:r>
          </a:p>
          <a:p>
            <a:r>
              <a:rPr lang="en-US" sz="5400" dirty="0">
                <a:solidFill>
                  <a:schemeClr val="bg1"/>
                </a:solidFill>
              </a:rPr>
              <a:t>Learners Group</a:t>
            </a:r>
          </a:p>
        </p:txBody>
      </p:sp>
    </p:spTree>
    <p:extLst>
      <p:ext uri="{BB962C8B-B14F-4D97-AF65-F5344CB8AC3E}">
        <p14:creationId xmlns:p14="http://schemas.microsoft.com/office/powerpoint/2010/main" val="274263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40F59-B728-4E62-8E4F-FC897FCA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2522980" cy="1197986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100"/>
              <a:t>CRISP – DM Framework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B095B-64D1-4F3C-990E-3AD62B6A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978533"/>
            <a:ext cx="2522980" cy="2561716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Standard data science project workflow.</a:t>
            </a:r>
          </a:p>
          <a:p>
            <a:r>
              <a:rPr lang="en-US" sz="1500" dirty="0">
                <a:solidFill>
                  <a:schemeClr val="bg1"/>
                </a:solidFill>
              </a:rPr>
              <a:t>Very iterative</a:t>
            </a:r>
          </a:p>
        </p:txBody>
      </p:sp>
      <p:pic>
        <p:nvPicPr>
          <p:cNvPr id="1026" name="Picture 2" descr="https://upload.wikimedia.org/wikipedia/commons/thumb/b/b9/CRISP-DM_Process_Diagram.png/800px-CRISP-DM_Process_Diagram.png">
            <a:extLst>
              <a:ext uri="{FF2B5EF4-FFF2-40B4-BE49-F238E27FC236}">
                <a16:creationId xmlns:a16="http://schemas.microsoft.com/office/drawing/2014/main" id="{421C6C38-E4E0-497E-97E9-11A0E5ED5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608" y="482600"/>
            <a:ext cx="4047504" cy="405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394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KBJ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A2A57"/>
      </a:accent1>
      <a:accent2>
        <a:srgbClr val="2E92A0"/>
      </a:accent2>
      <a:accent3>
        <a:srgbClr val="93849F"/>
      </a:accent3>
      <a:accent4>
        <a:srgbClr val="FCD392"/>
      </a:accent4>
      <a:accent5>
        <a:srgbClr val="F08280"/>
      </a:accent5>
      <a:accent6>
        <a:srgbClr val="686868"/>
      </a:accent6>
      <a:hlink>
        <a:srgbClr val="B5B5B5"/>
      </a:hlink>
      <a:folHlink>
        <a:srgbClr val="D1ECEE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95349</TotalTime>
  <Words>16</Words>
  <Application>Microsoft Office PowerPoint</Application>
  <PresentationFormat>On-screen Show (16:9)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.AppleSystemUIFont</vt:lpstr>
      <vt:lpstr>Arial</vt:lpstr>
      <vt:lpstr>Avenir Book</vt:lpstr>
      <vt:lpstr>Avenir Next</vt:lpstr>
      <vt:lpstr>Calibri</vt:lpstr>
      <vt:lpstr>Impact</vt:lpstr>
      <vt:lpstr>Segoe UI Black</vt:lpstr>
      <vt:lpstr>Office Theme</vt:lpstr>
      <vt:lpstr>PowerPoint Presentation</vt:lpstr>
      <vt:lpstr>CRISP – DM Framework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 Sadler</dc:creator>
  <cp:lastModifiedBy>Brian McAdams</cp:lastModifiedBy>
  <cp:revision>1447</cp:revision>
  <dcterms:created xsi:type="dcterms:W3CDTF">2016-01-13T17:52:17Z</dcterms:created>
  <dcterms:modified xsi:type="dcterms:W3CDTF">2019-01-11T03:25:21Z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-2096462396</vt:i4>
  </property>
  <property fmtid="{D5CDD505-2E9C-101B-9397-08002B2CF9AE}" pid="3" name="_NewReviewCycle">
    <vt:lpwstr/>
  </property>
  <property fmtid="{D5CDD505-2E9C-101B-9397-08002B2CF9AE}" pid="4" name="_EmailSubject">
    <vt:lpwstr>PK Template</vt:lpwstr>
  </property>
  <property fmtid="{D5CDD505-2E9C-101B-9397-08002B2CF9AE}" pid="5" name="_AuthorEmail">
    <vt:lpwstr>kradtke@prokarma.com</vt:lpwstr>
  </property>
  <property fmtid="{D5CDD505-2E9C-101B-9397-08002B2CF9AE}" pid="6" name="_AuthorEmailDisplayName">
    <vt:lpwstr>Karynn Radtke</vt:lpwstr>
  </property>
</Properties>
</file>