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887" r:id="rId2"/>
    <p:sldId id="898" r:id="rId3"/>
    <p:sldId id="888" r:id="rId4"/>
    <p:sldId id="900" r:id="rId5"/>
    <p:sldId id="891" r:id="rId6"/>
    <p:sldId id="892" r:id="rId7"/>
    <p:sldId id="893" r:id="rId8"/>
    <p:sldId id="894" r:id="rId9"/>
    <p:sldId id="895" r:id="rId10"/>
    <p:sldId id="901" r:id="rId11"/>
    <p:sldId id="902" r:id="rId12"/>
    <p:sldId id="903" r:id="rId13"/>
    <p:sldId id="904" r:id="rId14"/>
    <p:sldId id="896" r:id="rId15"/>
    <p:sldId id="897" r:id="rId16"/>
    <p:sldId id="890" r:id="rId17"/>
    <p:sldId id="905" r:id="rId18"/>
    <p:sldId id="916" r:id="rId19"/>
    <p:sldId id="907" r:id="rId20"/>
    <p:sldId id="909" r:id="rId21"/>
    <p:sldId id="910" r:id="rId22"/>
    <p:sldId id="911" r:id="rId23"/>
    <p:sldId id="912" r:id="rId24"/>
    <p:sldId id="913" r:id="rId25"/>
    <p:sldId id="914" r:id="rId26"/>
    <p:sldId id="917" r:id="rId27"/>
    <p:sldId id="918" r:id="rId28"/>
    <p:sldId id="919" r:id="rId2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n Lafon" initials="DL" lastIdx="1" clrIdx="0"/>
  <p:cmAuthor id="2" name="Davin Lafon" initials="DL [2]" lastIdx="1" clrIdx="1"/>
  <p:cmAuthor id="3" name="Davin Lafon" initials="DL [4]" lastIdx="1" clrIdx="2"/>
  <p:cmAuthor id="4" name="Tipton Loo" initials="T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ADABAE"/>
    <a:srgbClr val="000000"/>
    <a:srgbClr val="DD7768"/>
    <a:srgbClr val="2B3B49"/>
    <a:srgbClr val="222F3A"/>
    <a:srgbClr val="172028"/>
    <a:srgbClr val="D1ECEE"/>
    <a:srgbClr val="C2C2C2"/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6702" autoAdjust="0"/>
  </p:normalViewPr>
  <p:slideViewPr>
    <p:cSldViewPr snapToGrid="0" snapToObjects="1">
      <p:cViewPr varScale="1">
        <p:scale>
          <a:sx n="95" d="100"/>
          <a:sy n="95" d="100"/>
        </p:scale>
        <p:origin x="90" y="120"/>
      </p:cViewPr>
      <p:guideLst>
        <p:guide orient="horz" pos="162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24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43E9-E6BB-C848-890E-6E4A694DE6A1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FB05-9945-7440-AB02-8B25BCDA8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6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ALL Practices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 userDrawn="1"/>
        </p:nvSpPr>
        <p:spPr>
          <a:xfrm>
            <a:off x="2210540" y="2565435"/>
            <a:ext cx="4722920" cy="461665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>
                    <a:alpha val="3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Innovative. Technology. Partner.</a:t>
            </a:r>
          </a:p>
        </p:txBody>
      </p:sp>
      <p:cxnSp>
        <p:nvCxnSpPr>
          <p:cNvPr id="27" name="Straight Connector 26"/>
          <p:cNvCxnSpPr/>
          <p:nvPr userDrawn="1"/>
        </p:nvCxnSpPr>
        <p:spPr>
          <a:xfrm flipV="1">
            <a:off x="1773575" y="382719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5393371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flipV="1">
            <a:off x="7148393" y="380140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flipV="1">
            <a:off x="3748884" y="3812679"/>
            <a:ext cx="0" cy="933467"/>
          </a:xfrm>
          <a:prstGeom prst="line">
            <a:avLst/>
          </a:prstGeom>
          <a:ln w="15875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 userDrawn="1"/>
        </p:nvGrpSpPr>
        <p:grpSpPr>
          <a:xfrm>
            <a:off x="426045" y="3736876"/>
            <a:ext cx="8161365" cy="1076422"/>
            <a:chOff x="568060" y="7430237"/>
            <a:chExt cx="10881820" cy="1435229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29708" y="7430237"/>
              <a:ext cx="1435229" cy="1435229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91356" y="7430237"/>
              <a:ext cx="1435229" cy="143522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53004" y="7430237"/>
              <a:ext cx="1435229" cy="143522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14651" y="7430237"/>
              <a:ext cx="1435229" cy="143522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060" y="7430237"/>
              <a:ext cx="1435229" cy="1435229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4FB956-717A-49C1-B2A1-E8E13A2CCCE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46153" y="-303643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7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X">
    <p:bg>
      <p:bgPr>
        <a:solidFill>
          <a:srgbClr val="2E9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5459" y="4188279"/>
            <a:ext cx="2160808" cy="6936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5421" y="1474843"/>
            <a:ext cx="2016579" cy="20165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AD0B7-7748-411B-8416-DFEDE12DC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228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4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257" y="4252347"/>
            <a:ext cx="2152244" cy="534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307" y="1940852"/>
            <a:ext cx="1466664" cy="1097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F8612-49DA-4B08-BC9E-2885D665A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56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0858" y="1276678"/>
            <a:ext cx="2010575" cy="201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121" y="4252347"/>
            <a:ext cx="1986133" cy="639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8DBC1-02EF-49D9-BC42-6696145B28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Ops">
    <p:bg>
      <p:bgPr>
        <a:solidFill>
          <a:srgbClr val="F68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4984" y="4251014"/>
            <a:ext cx="1540312" cy="527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3371" y="1938818"/>
            <a:ext cx="1493334" cy="1282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7A06C-3E58-4465-A932-E606FE1F6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Grey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059" y="4249796"/>
            <a:ext cx="1430164" cy="515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963" y="1238738"/>
            <a:ext cx="2047005" cy="2102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5FD72-5AF7-45B1-A504-F6C669D0B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9238"/>
          <a:stretch/>
        </p:blipFill>
        <p:spPr>
          <a:xfrm>
            <a:off x="-1" y="-16890"/>
            <a:ext cx="3466531" cy="48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D1E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925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MS 7547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09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MS 7527"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09" y="3761632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l">
              <a:defRPr sz="18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1609" y="4142749"/>
            <a:ext cx="6211956" cy="2356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Presented to: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4426860"/>
            <a:ext cx="1009846" cy="25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3" y="534641"/>
            <a:ext cx="1009845" cy="248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3450108"/>
            <a:ext cx="720122" cy="259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942" y="2482881"/>
            <a:ext cx="730876" cy="250232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 flipV="1">
            <a:off x="7674398" y="1"/>
            <a:ext cx="0" cy="5143501"/>
          </a:xfrm>
          <a:prstGeom prst="line">
            <a:avLst/>
          </a:prstGeom>
          <a:ln w="12700">
            <a:solidFill>
              <a:schemeClr val="bg1">
                <a:alpha val="2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7672362" y="0"/>
            <a:ext cx="1469602" cy="5143500"/>
          </a:xfrm>
          <a:prstGeom prst="rect">
            <a:avLst/>
          </a:prstGeom>
          <a:solidFill>
            <a:schemeClr val="tx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6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6823" y="1500329"/>
            <a:ext cx="977780" cy="2655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1116544"/>
            <a:ext cx="795119" cy="7951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8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150372"/>
            <a:ext cx="795119" cy="7951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9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3084637"/>
            <a:ext cx="795119" cy="7951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4166460"/>
            <a:ext cx="795119" cy="79511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1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93" y="282972"/>
            <a:ext cx="795119" cy="7951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B0065-62E5-4162-88E1-C9055C6E4CA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25920" y="880266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resenation 1">
    <p:bg>
      <p:bgPr>
        <a:solidFill>
          <a:srgbClr val="17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AFDFC-DD29-46A9-9DFD-84A4E68569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27727" y="901909"/>
            <a:ext cx="2921150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yline_Dark">
    <p:bg>
      <p:bgPr>
        <a:gradFill flip="none" rotWithShape="1">
          <a:gsLst>
            <a:gs pos="0">
              <a:srgbClr val="172028"/>
            </a:gs>
            <a:gs pos="48000">
              <a:srgbClr val="222F3A"/>
            </a:gs>
            <a:gs pos="100000">
              <a:srgbClr val="2B3B4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049" y="4047737"/>
            <a:ext cx="1006863" cy="1006863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94298" y="1588851"/>
            <a:ext cx="599223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US" sz="5400" dirty="0">
              <a:solidFill>
                <a:schemeClr val="tx2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94298" y="1880593"/>
            <a:ext cx="6211956" cy="339846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 b="0" i="0">
                <a:solidFill>
                  <a:schemeClr val="bg1">
                    <a:lumMod val="9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766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">
    <p:bg>
      <p:bgPr>
        <a:solidFill>
          <a:srgbClr val="68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7113" y="3761631"/>
            <a:ext cx="4929808" cy="7573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sz="22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Section Name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810964" y="2199967"/>
            <a:ext cx="4290474" cy="403957"/>
          </a:xfrm>
          <a:prstGeom prst="rect">
            <a:avLst/>
          </a:prstGeom>
          <a:solidFill>
            <a:srgbClr val="6FA0A7">
              <a:alpha val="0"/>
            </a:srgbClr>
          </a:solidFill>
        </p:spPr>
        <p:txBody>
          <a:bodyPr wrap="square" rtlCol="0">
            <a:spAutoFit/>
          </a:bodyPr>
          <a:lstStyle/>
          <a:p>
            <a:pPr algn="ctr" defTabSz="685800"/>
            <a:r>
              <a:rPr lang="en-US" sz="2025" b="0" i="0" dirty="0">
                <a:solidFill>
                  <a:prstClr val="white">
                    <a:alpha val="20000"/>
                  </a:prstClr>
                </a:solidFill>
                <a:latin typeface="Avenir Book" charset="0"/>
                <a:ea typeface="Avenir Book" charset="0"/>
                <a:cs typeface="Avenir Book" charset="0"/>
              </a:rPr>
              <a:t>Innovative. Technology. Partner.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7315-0F1C-4CA3-B625-5699DD17D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328" r="70811"/>
          <a:stretch/>
        </p:blipFill>
        <p:spPr>
          <a:xfrm>
            <a:off x="515755" y="1447618"/>
            <a:ext cx="1714328" cy="1731882"/>
          </a:xfrm>
          <a:prstGeom prst="rect">
            <a:avLst/>
          </a:prstGeom>
          <a:solidFill>
            <a:srgbClr val="686868"/>
          </a:solidFill>
        </p:spPr>
      </p:pic>
    </p:spTree>
    <p:extLst>
      <p:ext uri="{BB962C8B-B14F-4D97-AF65-F5344CB8AC3E}">
        <p14:creationId xmlns:p14="http://schemas.microsoft.com/office/powerpoint/2010/main" val="10656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2" y="640079"/>
            <a:ext cx="8206268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8434A2-722A-4EFB-9997-78EF86BDB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01" y="640079"/>
            <a:ext cx="4091221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4624515" y="640079"/>
            <a:ext cx="4149095" cy="399264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600" b="0" i="0">
                <a:latin typeface="Avenir Book" charset="0"/>
                <a:ea typeface="Avenir Book" charset="0"/>
                <a:cs typeface="Avenir Book" charset="0"/>
              </a:defRPr>
            </a:lvl1pPr>
            <a:lvl2pPr marL="514350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buFont typeface=".AppleSystemUIFont" charset="0"/>
              <a:buChar char="-"/>
              <a:defRPr sz="1600" b="0" i="0">
                <a:latin typeface="Avenir Book" charset="0"/>
                <a:ea typeface="Avenir Book" charset="0"/>
                <a:cs typeface="Avenir Book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100" b="0" i="0">
                <a:latin typeface="Avenir Book" charset="0"/>
                <a:ea typeface="Avenir Book" charset="0"/>
                <a:cs typeface="Avenir Book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6CDE3"/>
              </a:buClr>
              <a:defRPr sz="1050" b="0" i="0"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D4FDDDB-8ED3-4CE9-A0BD-E5112DD9C7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4562C29-B5B4-4550-A3B9-351BFA427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2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7518" y="0"/>
            <a:ext cx="9205310" cy="4507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sz="1800" b="0" i="0" dirty="0">
              <a:solidFill>
                <a:prstClr val="white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0" i="0">
                <a:solidFill>
                  <a:schemeClr val="bg1"/>
                </a:solidFill>
                <a:latin typeface="Avenir Next" charset="0"/>
                <a:ea typeface="Avenir Next" charset="0"/>
                <a:cs typeface="Avenir Nex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8945" y="4854718"/>
            <a:ext cx="86260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cap="all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 © 2018 ProKarma Inc.  </a:t>
            </a:r>
            <a:r>
              <a:rPr lang="en-US" sz="1050" b="0" i="0" baseline="30000" dirty="0">
                <a:solidFill>
                  <a:schemeClr val="bg1">
                    <a:lumMod val="75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Copyrights, trademarks, and registered trademarks for all technology described in this document are owned by the respective companies.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41981" y="4815637"/>
            <a:ext cx="8173369" cy="0"/>
          </a:xfrm>
          <a:prstGeom prst="line">
            <a:avLst/>
          </a:prstGeom>
          <a:ln w="6350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6E19CE6-8F4F-4DC0-B4A8-CB5699D117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43370" y="4632722"/>
            <a:ext cx="554834" cy="5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9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61" r:id="rId2"/>
    <p:sldLayoutId id="2147483712" r:id="rId3"/>
    <p:sldLayoutId id="2147483713" r:id="rId4"/>
    <p:sldLayoutId id="2147483672" r:id="rId5"/>
    <p:sldLayoutId id="2147483662" r:id="rId6"/>
    <p:sldLayoutId id="2147483683" r:id="rId7"/>
    <p:sldLayoutId id="2147483667" r:id="rId8"/>
    <p:sldLayoutId id="2147483673" r:id="rId9"/>
    <p:sldLayoutId id="2147483670" r:id="rId10"/>
    <p:sldLayoutId id="2147483671" r:id="rId11"/>
    <p:sldLayoutId id="2147483696" r:id="rId12"/>
    <p:sldLayoutId id="2147483675" r:id="rId13"/>
    <p:sldLayoutId id="2147483682" r:id="rId14"/>
    <p:sldLayoutId id="2147483676" r:id="rId15"/>
    <p:sldLayoutId id="2147483689" r:id="rId16"/>
    <p:sldLayoutId id="214748366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BBB79-B5C7-4FDA-B788-F4FFF718C372}"/>
              </a:ext>
            </a:extLst>
          </p:cNvPr>
          <p:cNvSpPr txBox="1"/>
          <p:nvPr/>
        </p:nvSpPr>
        <p:spPr>
          <a:xfrm>
            <a:off x="2307020" y="79278"/>
            <a:ext cx="4529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Data Science</a:t>
            </a:r>
          </a:p>
          <a:p>
            <a:r>
              <a:rPr lang="en-US" sz="5400" dirty="0">
                <a:solidFill>
                  <a:schemeClr val="bg1"/>
                </a:solidFill>
              </a:rPr>
              <a:t>Learners Group</a:t>
            </a:r>
          </a:p>
        </p:txBody>
      </p:sp>
    </p:spTree>
    <p:extLst>
      <p:ext uri="{BB962C8B-B14F-4D97-AF65-F5344CB8AC3E}">
        <p14:creationId xmlns:p14="http://schemas.microsoft.com/office/powerpoint/2010/main" val="274263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A4E25B-7556-41BB-8042-DD9E41DB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Learning:</a:t>
            </a:r>
          </a:p>
          <a:p>
            <a:pPr lvl="1"/>
            <a:r>
              <a:rPr lang="en-US" dirty="0"/>
              <a:t>Specific target we want to predict.</a:t>
            </a:r>
          </a:p>
          <a:p>
            <a:pPr lvl="1"/>
            <a:r>
              <a:rPr lang="en-US" dirty="0"/>
              <a:t>Vast majority of cases.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specific target.</a:t>
            </a:r>
          </a:p>
          <a:p>
            <a:pPr lvl="1"/>
            <a:r>
              <a:rPr lang="en-US" dirty="0"/>
              <a:t>Data Understanding</a:t>
            </a:r>
          </a:p>
          <a:p>
            <a:r>
              <a:rPr lang="en-US" dirty="0"/>
              <a:t>Special Topics:</a:t>
            </a:r>
          </a:p>
          <a:p>
            <a:pPr lvl="1"/>
            <a:r>
              <a:rPr lang="en-US" dirty="0"/>
              <a:t>Also Data Understanding</a:t>
            </a:r>
          </a:p>
          <a:p>
            <a:pPr lvl="1"/>
            <a:r>
              <a:rPr lang="en-US" dirty="0"/>
              <a:t>Data Acquisition</a:t>
            </a:r>
          </a:p>
          <a:p>
            <a:pPr lvl="1"/>
            <a:r>
              <a:rPr lang="en-US" dirty="0"/>
              <a:t>Automation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0AF6B-4FE2-4FBC-9F75-1256C0D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62943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9F037-96FB-4E82-BDA8-5FFFBD24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that we want to predict:</a:t>
            </a:r>
          </a:p>
          <a:p>
            <a:pPr lvl="1"/>
            <a:r>
              <a:rPr lang="en-US" dirty="0"/>
              <a:t>When should we expect?</a:t>
            </a:r>
          </a:p>
          <a:p>
            <a:pPr lvl="1"/>
            <a:r>
              <a:rPr lang="en-US" dirty="0"/>
              <a:t>How much should we expect?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Classification models</a:t>
            </a:r>
          </a:p>
          <a:p>
            <a:r>
              <a:rPr lang="en-US" dirty="0"/>
              <a:t>Time Series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C7691-6276-4539-8531-2BB5C3E8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9218" name="Picture 2" descr="Image result for Supervised Learning">
            <a:extLst>
              <a:ext uri="{FF2B5EF4-FFF2-40B4-BE49-F238E27FC236}">
                <a16:creationId xmlns:a16="http://schemas.microsoft.com/office/drawing/2014/main" id="{E26ECD54-128F-40E5-A9F1-3EF06C0E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340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3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2173F-F65E-43A1-955C-C069E782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02" y="640079"/>
            <a:ext cx="8206268" cy="3992643"/>
          </a:xfrm>
        </p:spPr>
        <p:txBody>
          <a:bodyPr/>
          <a:lstStyle/>
          <a:p>
            <a:r>
              <a:rPr lang="en-US" dirty="0"/>
              <a:t>No Specific Target</a:t>
            </a:r>
          </a:p>
          <a:p>
            <a:pPr lvl="1"/>
            <a:r>
              <a:rPr lang="en-US" dirty="0"/>
              <a:t>Find similar groups of…</a:t>
            </a:r>
          </a:p>
          <a:p>
            <a:pPr lvl="1"/>
            <a:r>
              <a:rPr lang="en-US" dirty="0"/>
              <a:t>What else would you like?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Recommender Systems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Natural Language Topic Modelling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5F31B7-FAE6-4AA0-BC9C-AC1367E0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77387"/>
            <a:ext cx="7886700" cy="322504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89A64-BEDA-413A-81B4-AFDB46D9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773" y="784499"/>
            <a:ext cx="36671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1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496A9B-1D87-41D1-BD6B-0A12E7F4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  <a:p>
            <a:r>
              <a:rPr lang="en-US" dirty="0"/>
              <a:t>Web Scraping</a:t>
            </a:r>
          </a:p>
          <a:p>
            <a:r>
              <a:rPr lang="en-US" dirty="0"/>
              <a:t>Graph Theory</a:t>
            </a:r>
          </a:p>
          <a:p>
            <a:r>
              <a:rPr lang="en-US" dirty="0"/>
              <a:t>Automation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9D543C-E456-42F0-A608-4165C53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Topics</a:t>
            </a:r>
          </a:p>
        </p:txBody>
      </p:sp>
      <p:pic>
        <p:nvPicPr>
          <p:cNvPr id="6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AFA41E53-484B-44B5-8ADF-1EE4C477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10" y="1051302"/>
            <a:ext cx="4540888" cy="304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590CF-2427-48BB-8D91-FAB356CA0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Short Case Study</a:t>
            </a:r>
          </a:p>
        </p:txBody>
      </p:sp>
    </p:spTree>
    <p:extLst>
      <p:ext uri="{BB962C8B-B14F-4D97-AF65-F5344CB8AC3E}">
        <p14:creationId xmlns:p14="http://schemas.microsoft.com/office/powerpoint/2010/main" val="159881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7275" cy="51435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53F17-EDC8-4652-A59B-0C2719DF6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840213"/>
            <a:ext cx="2707255" cy="2218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000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What Random Process created this data?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93F586-F6D9-4BC9-A8D5-D18B3FDF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89" y="482600"/>
            <a:ext cx="4329843" cy="417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Business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Want to determine wing size based off location of bird spotting.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91B9-630F-4D2D-97C6-C21A549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data is available to us?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Do we need to collect more data to achieve our goal?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9600D-EA10-451D-BF87-06C8F19A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80" y="862012"/>
            <a:ext cx="1981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3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data is available to us?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Do we need to collect more data to achieve our goal?</a:t>
            </a:r>
          </a:p>
          <a:p>
            <a:r>
              <a:rPr lang="en-US" sz="1500" dirty="0">
                <a:solidFill>
                  <a:schemeClr val="bg1"/>
                </a:solidFill>
              </a:rPr>
              <a:t>How informative are the features? (Columns)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3E9C8661-1A63-4E88-BAC8-5459D2F1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7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Preparation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Already seems pretty prepared.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9600D-EA10-451D-BF87-06C8F19A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80" y="862012"/>
            <a:ext cx="19812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1C954-1BD8-4222-B836-85DC7884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Most data is the result of a statistical process.</a:t>
            </a:r>
          </a:p>
          <a:p>
            <a:pPr lvl="1"/>
            <a:r>
              <a:rPr lang="en-US" dirty="0"/>
              <a:t>Inherent error</a:t>
            </a:r>
          </a:p>
          <a:p>
            <a:r>
              <a:rPr lang="en-US" dirty="0"/>
              <a:t>Melding of statistics, programming, and mathematics.</a:t>
            </a:r>
          </a:p>
          <a:p>
            <a:r>
              <a:rPr lang="en-US" dirty="0"/>
              <a:t>Identify business problems</a:t>
            </a:r>
          </a:p>
          <a:p>
            <a:r>
              <a:rPr lang="en-US" dirty="0"/>
              <a:t>Find applicable data</a:t>
            </a:r>
          </a:p>
          <a:p>
            <a:r>
              <a:rPr lang="en-US" dirty="0"/>
              <a:t>Come up with applicable 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What Data Science is not:</a:t>
            </a:r>
          </a:p>
          <a:p>
            <a:r>
              <a:rPr lang="en-US" dirty="0"/>
              <a:t>Machine Learning</a:t>
            </a:r>
          </a:p>
          <a:p>
            <a:pPr lvl="1"/>
            <a:r>
              <a:rPr lang="en-US" dirty="0"/>
              <a:t>Machine learning is a toolset.</a:t>
            </a:r>
          </a:p>
          <a:p>
            <a:r>
              <a:rPr lang="en-US" dirty="0"/>
              <a:t>AI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FF392E-3388-4AFC-9884-10DAA50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</p:spTree>
    <p:extLst>
      <p:ext uri="{BB962C8B-B14F-4D97-AF65-F5344CB8AC3E}">
        <p14:creationId xmlns:p14="http://schemas.microsoft.com/office/powerpoint/2010/main" val="377118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Utilize business logic to decide on how you want to optimize the model.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Try many models and parameters (grid-search).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91B9-630F-4D2D-97C6-C21A549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Utilize business logic to decide on how you want to optimize the model.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Try many models and parameters (grid-search).</a:t>
            </a:r>
          </a:p>
          <a:p>
            <a:r>
              <a:rPr lang="en-US" sz="1500" dirty="0">
                <a:solidFill>
                  <a:schemeClr val="bg1"/>
                </a:solidFill>
              </a:rPr>
              <a:t>RMSE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A91B9-630F-4D2D-97C6-C21A549B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8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  <a:br>
              <a:rPr lang="en-US" sz="2100" dirty="0"/>
            </a:br>
            <a:r>
              <a:rPr lang="en-US" sz="2100" dirty="0"/>
              <a:t>Regression: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0</a:t>
            </a:r>
            <a:r>
              <a:rPr lang="en-US" sz="1500" baseline="30000" dirty="0">
                <a:solidFill>
                  <a:schemeClr val="bg1"/>
                </a:solidFill>
              </a:rPr>
              <a:t>th</a:t>
            </a:r>
            <a:r>
              <a:rPr lang="en-US" sz="1500" dirty="0">
                <a:solidFill>
                  <a:schemeClr val="bg1"/>
                </a:solidFill>
              </a:rPr>
              <a:t> Degree Polynomial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Mean Fit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ED9AB-BF01-48F5-A9DF-7D6A5686E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  <a:br>
              <a:rPr lang="en-US" sz="2100" dirty="0"/>
            </a:br>
            <a:r>
              <a:rPr lang="en-US" sz="2100" dirty="0"/>
              <a:t>Regression: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1</a:t>
            </a:r>
            <a:r>
              <a:rPr lang="en-US" sz="1500" baseline="30000" dirty="0">
                <a:solidFill>
                  <a:schemeClr val="bg1"/>
                </a:solidFill>
              </a:rPr>
              <a:t>st</a:t>
            </a:r>
            <a:r>
              <a:rPr lang="en-US" sz="1500" dirty="0">
                <a:solidFill>
                  <a:schemeClr val="bg1"/>
                </a:solidFill>
              </a:rPr>
              <a:t> Degree Polynomial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Linear Fit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443B9-2422-4E3B-AE49-2634BCC2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51" y="482600"/>
            <a:ext cx="4204818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8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  <a:br>
              <a:rPr lang="en-US" sz="2100" dirty="0"/>
            </a:br>
            <a:r>
              <a:rPr lang="en-US" sz="2100" dirty="0"/>
              <a:t>Regression: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2</a:t>
            </a:r>
            <a:r>
              <a:rPr lang="en-US" sz="1500" baseline="30000" dirty="0">
                <a:solidFill>
                  <a:schemeClr val="bg1"/>
                </a:solidFill>
              </a:rPr>
              <a:t>nd</a:t>
            </a:r>
            <a:r>
              <a:rPr lang="en-US" sz="1500" dirty="0">
                <a:solidFill>
                  <a:schemeClr val="bg1"/>
                </a:solidFill>
              </a:rPr>
              <a:t> Degree Polynomial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Quadratic Fit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949F-8C8A-4838-AE96-DCD9A901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Evaluation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Did we do a good job?</a:t>
            </a:r>
          </a:p>
          <a:p>
            <a:r>
              <a:rPr lang="en-US" sz="1500" dirty="0">
                <a:solidFill>
                  <a:schemeClr val="bg1"/>
                </a:solidFill>
              </a:rPr>
              <a:t>Is there more informative data?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7853B-69AD-450B-A63A-5DFD39871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7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1900"/>
              <a:t>Evaluation</a:t>
            </a:r>
            <a:br>
              <a:rPr lang="en-US" sz="1900"/>
            </a:br>
            <a:r>
              <a:rPr lang="en-US" sz="1900">
                <a:sym typeface="Wingdings" panose="05000000000000000000" pitchFamily="2" charset="2"/>
              </a:rPr>
              <a:t> Data Understanding / Acquisition</a:t>
            </a:r>
            <a:endParaRPr lang="en-US" sz="19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if we discover that we had gender of the birds?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6017DC-6DD8-4E34-BA0A-28EC6152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4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1900"/>
              <a:t>Evaluation</a:t>
            </a:r>
            <a:br>
              <a:rPr lang="en-US" sz="1900"/>
            </a:br>
            <a:r>
              <a:rPr lang="en-US" sz="1900">
                <a:sym typeface="Wingdings" panose="05000000000000000000" pitchFamily="2" charset="2"/>
              </a:rPr>
              <a:t> Data Understanding / Acquisition</a:t>
            </a:r>
            <a:endParaRPr lang="en-US" sz="19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if we discover data for gender of the birds?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And we built two models?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9C3D-668D-4201-B23D-DB5F1FAE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15" y="482600"/>
            <a:ext cx="4161691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9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2907"/>
            <a:ext cx="2620771" cy="369768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Deployment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722907"/>
            <a:ext cx="4783327" cy="36976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Build an web application</a:t>
            </a:r>
          </a:p>
          <a:p>
            <a:r>
              <a:rPr lang="en-US" sz="1800" dirty="0"/>
              <a:t> Integrate to existing systems</a:t>
            </a:r>
          </a:p>
          <a:p>
            <a:r>
              <a:rPr lang="en-US" sz="1800" dirty="0"/>
              <a:t>Whatever the </a:t>
            </a:r>
            <a:r>
              <a:rPr lang="en-US" sz="1800"/>
              <a:t>business needs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521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CRISP – DM Framework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Standard data science project workflow.</a:t>
            </a:r>
          </a:p>
          <a:p>
            <a:r>
              <a:rPr lang="en-US" sz="1500" dirty="0">
                <a:solidFill>
                  <a:schemeClr val="bg1"/>
                </a:solidFill>
              </a:rPr>
              <a:t>Very iterative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9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Business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What are the project objectives?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How to integrate?</a:t>
            </a:r>
          </a:p>
          <a:p>
            <a:r>
              <a:rPr lang="en-US" sz="1500" dirty="0">
                <a:solidFill>
                  <a:schemeClr val="bg1"/>
                </a:solidFill>
              </a:rPr>
              <a:t>Possible outcomes, good and bad.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Criteria for project success?</a:t>
            </a:r>
          </a:p>
          <a:p>
            <a:r>
              <a:rPr lang="en-US" sz="1500" dirty="0">
                <a:solidFill>
                  <a:schemeClr val="bg1"/>
                </a:solidFill>
              </a:rPr>
              <a:t>Conversion to a data science type problem.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26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Understanding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Data collection: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Contacting different teams.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Understanding what is available / needed.</a:t>
            </a:r>
          </a:p>
          <a:p>
            <a:r>
              <a:rPr lang="en-US" sz="1500" dirty="0">
                <a:solidFill>
                  <a:schemeClr val="bg1"/>
                </a:solidFill>
              </a:rPr>
              <a:t>Exploratory Data Analysis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Quality of data (from a prediction standpoint)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Redundancies?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1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Data Preparation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Creating base analytics table.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Create unique fields, tease out more information.</a:t>
            </a:r>
          </a:p>
          <a:p>
            <a:r>
              <a:rPr lang="en-US" sz="1500" dirty="0">
                <a:solidFill>
                  <a:schemeClr val="bg1"/>
                </a:solidFill>
              </a:rPr>
              <a:t>Creating dummy variables (as needed)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Modelling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Grid-searching model types and parameters.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Re-tuning models.</a:t>
            </a:r>
          </a:p>
          <a:p>
            <a:r>
              <a:rPr lang="en-US" sz="1500" dirty="0">
                <a:solidFill>
                  <a:schemeClr val="bg1"/>
                </a:solidFill>
              </a:rPr>
              <a:t>Testing models against each-other.</a:t>
            </a: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2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Evaluation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Understanding impact (ROC and scoring)</a:t>
            </a:r>
          </a:p>
          <a:p>
            <a:r>
              <a:rPr lang="en-US" sz="1500" dirty="0">
                <a:solidFill>
                  <a:schemeClr val="bg1"/>
                </a:solidFill>
              </a:rPr>
              <a:t>Accomplish goals set in step 1?</a:t>
            </a: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09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40F59-B728-4E62-8E4F-FC897F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2600"/>
            <a:ext cx="2522980" cy="1197986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100" dirty="0"/>
              <a:t>Deployment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B095B-64D1-4F3C-990E-3AD62B6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978533"/>
            <a:ext cx="2522980" cy="2561716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Automate model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Application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Single report</a:t>
            </a:r>
          </a:p>
          <a:p>
            <a:r>
              <a:rPr lang="en-US" sz="1500" dirty="0">
                <a:solidFill>
                  <a:schemeClr val="bg1"/>
                </a:solidFill>
              </a:rPr>
              <a:t>Part of Business Understanding</a:t>
            </a:r>
          </a:p>
          <a:p>
            <a:pPr lvl="1"/>
            <a:endParaRPr lang="en-US" sz="1500" dirty="0">
              <a:solidFill>
                <a:schemeClr val="bg1"/>
              </a:solidFill>
            </a:endParaRPr>
          </a:p>
          <a:p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upload.wikimedia.org/wikipedia/commons/thumb/b/b9/CRISP-DM_Process_Diagram.png/800px-CRISP-DM_Process_Diagram.png">
            <a:extLst>
              <a:ext uri="{FF2B5EF4-FFF2-40B4-BE49-F238E27FC236}">
                <a16:creationId xmlns:a16="http://schemas.microsoft.com/office/drawing/2014/main" id="{421C6C38-E4E0-497E-97E9-11A0E5ED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08" y="482600"/>
            <a:ext cx="4047504" cy="405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4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KBJ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2A57"/>
      </a:accent1>
      <a:accent2>
        <a:srgbClr val="2E92A0"/>
      </a:accent2>
      <a:accent3>
        <a:srgbClr val="93849F"/>
      </a:accent3>
      <a:accent4>
        <a:srgbClr val="FCD392"/>
      </a:accent4>
      <a:accent5>
        <a:srgbClr val="F08280"/>
      </a:accent5>
      <a:accent6>
        <a:srgbClr val="686868"/>
      </a:accent6>
      <a:hlink>
        <a:srgbClr val="B5B5B5"/>
      </a:hlink>
      <a:folHlink>
        <a:srgbClr val="D1ECEE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104835</TotalTime>
  <Words>502</Words>
  <Application>Microsoft Office PowerPoint</Application>
  <PresentationFormat>On-screen Show (16:9)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.AppleSystemUIFont</vt:lpstr>
      <vt:lpstr>Arial</vt:lpstr>
      <vt:lpstr>Avenir Book</vt:lpstr>
      <vt:lpstr>Avenir Next</vt:lpstr>
      <vt:lpstr>Calibri</vt:lpstr>
      <vt:lpstr>Calibri Light</vt:lpstr>
      <vt:lpstr>Impact</vt:lpstr>
      <vt:lpstr>Segoe UI Black</vt:lpstr>
      <vt:lpstr>Wingdings</vt:lpstr>
      <vt:lpstr>Office Theme</vt:lpstr>
      <vt:lpstr>PowerPoint Presentation</vt:lpstr>
      <vt:lpstr>What is Data Science?</vt:lpstr>
      <vt:lpstr>CRISP – DM Framework</vt:lpstr>
      <vt:lpstr>Business Understanding</vt:lpstr>
      <vt:lpstr>Data Understanding</vt:lpstr>
      <vt:lpstr>Data Preparation</vt:lpstr>
      <vt:lpstr>Modelling</vt:lpstr>
      <vt:lpstr>Evaluation</vt:lpstr>
      <vt:lpstr>Deployment</vt:lpstr>
      <vt:lpstr>Use Cases</vt:lpstr>
      <vt:lpstr>Supervised Learning</vt:lpstr>
      <vt:lpstr>Unsupervised Learning</vt:lpstr>
      <vt:lpstr>Special Topics</vt:lpstr>
      <vt:lpstr>Short Case Study</vt:lpstr>
      <vt:lpstr>What Random Process created this data?</vt:lpstr>
      <vt:lpstr>Business Understanding</vt:lpstr>
      <vt:lpstr>Data Understanding</vt:lpstr>
      <vt:lpstr>Data Understanding</vt:lpstr>
      <vt:lpstr>Data Preparation</vt:lpstr>
      <vt:lpstr>Modelling</vt:lpstr>
      <vt:lpstr>Modelling</vt:lpstr>
      <vt:lpstr>Modelling Regression:</vt:lpstr>
      <vt:lpstr>Modelling Regression:</vt:lpstr>
      <vt:lpstr>Modelling Regression:</vt:lpstr>
      <vt:lpstr>Evaluation</vt:lpstr>
      <vt:lpstr>Evaluation  Data Understanding / Acquisition</vt:lpstr>
      <vt:lpstr>Evaluation  Data Understanding / Acquisition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 Sadler</dc:creator>
  <cp:lastModifiedBy>Brian McAdams</cp:lastModifiedBy>
  <cp:revision>1479</cp:revision>
  <dcterms:created xsi:type="dcterms:W3CDTF">2016-01-13T17:52:17Z</dcterms:created>
  <dcterms:modified xsi:type="dcterms:W3CDTF">2019-01-17T17:31:34Z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-2096462396</vt:i4>
  </property>
  <property fmtid="{D5CDD505-2E9C-101B-9397-08002B2CF9AE}" pid="3" name="_NewReviewCycle">
    <vt:lpwstr/>
  </property>
  <property fmtid="{D5CDD505-2E9C-101B-9397-08002B2CF9AE}" pid="4" name="_EmailSubject">
    <vt:lpwstr>PK Template</vt:lpwstr>
  </property>
  <property fmtid="{D5CDD505-2E9C-101B-9397-08002B2CF9AE}" pid="5" name="_AuthorEmail">
    <vt:lpwstr>kradtke@prokarma.com</vt:lpwstr>
  </property>
  <property fmtid="{D5CDD505-2E9C-101B-9397-08002B2CF9AE}" pid="6" name="_AuthorEmailDisplayName">
    <vt:lpwstr>Karynn Radtke</vt:lpwstr>
  </property>
</Properties>
</file>