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 id="257" r:id="rId8"/>
    <p:sldId id="258" r:id="rId9"/>
    <p:sldId id="259" r:id="rId10"/>
    <p:sldId id="260" r:id="rId11"/>
    <p:sldId id="274" r:id="rId12"/>
    <p:sldId id="263" r:id="rId13"/>
    <p:sldId id="264" r:id="rId14"/>
    <p:sldId id="282" r:id="rId15"/>
    <p:sldId id="268" r:id="rId16"/>
    <p:sldId id="269" r:id="rId17"/>
    <p:sldId id="283" r:id="rId18"/>
    <p:sldId id="272" r:id="rId19"/>
    <p:sldId id="273"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131" d="100"/>
          <a:sy n="131" d="100"/>
        </p:scale>
        <p:origin x="3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4374-55D3-43F4-8ABA-E86756CDD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A6FD3-1323-48E0-9A86-D8261AAA8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ED2CB6-D953-48CA-9A2F-5655AC1E053F}"/>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4D032DBC-4575-446A-BA8D-E894DE9F1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2CE7E-27C2-4CBB-92C2-BDDA845AA18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99418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52C5-6048-450F-B383-FB111D9EE8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6DD01-C474-4E46-A53B-B8CC5224E4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87CD9-E15B-4CE1-ACD7-516E620667E5}"/>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325EC432-AA34-48CA-8287-2E58A9044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CA40-22E2-4691-B703-952D380ADD23}"/>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70565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6BC8A-0D54-48F3-9E6B-1D7D29E10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13223-687B-4F4A-8252-EE1ADA63CA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DD6AE-1193-498E-BCD5-265D5A08E954}"/>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62220059-CD1A-4F1F-820E-38A6CA482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24B0-B9DA-4D1C-A5BA-0CF16119C0C7}"/>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5499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BFA0-0D56-4DD7-B630-0D2C2928A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C9574-29CF-4D2E-AA3D-61C7ABFA7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A5F9E-8CD7-4DA9-8F8E-C1E4340F9D73}"/>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435A3A93-142F-44FF-BE86-531900F6C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4F75D-BA1D-45B5-9D21-8BC60236BBA9}"/>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643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FB44-8752-46BD-B36D-CD5905686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B90806-7A31-4565-A4DB-5CBC4167B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1185B-E077-4EF8-8363-AEEC0EAD9F63}"/>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EE76429F-52C4-46C3-ABFD-C9E0910F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B485-EB1A-4676-A131-57E45064D228}"/>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119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2EF3-9472-47A9-809B-E1A431A4F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F0CFD-3808-4A51-90FA-48BC07C133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D3A9-6263-4B14-8532-6BBBFBA469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1272D-3886-4CA9-9079-FE4EA95D7FF1}"/>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6" name="Footer Placeholder 5">
            <a:extLst>
              <a:ext uri="{FF2B5EF4-FFF2-40B4-BE49-F238E27FC236}">
                <a16:creationId xmlns:a16="http://schemas.microsoft.com/office/drawing/2014/main" id="{35FDF567-9ED7-4DE8-8066-D5FF4F2C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3F095-480E-41EB-B608-3C52BFCB75F1}"/>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5812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1392-D1FB-4901-A7E1-4468191F3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D266C-834B-4214-98E5-E6F16A1D1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349FC6-53EC-43F8-A974-6696643534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8CA666-E6D3-4EA7-AF3B-7995290EB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7E4E5A-4844-40DD-A0AD-EFC489D903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8158B-D82C-4404-B59F-C85E2A6751F9}"/>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8" name="Footer Placeholder 7">
            <a:extLst>
              <a:ext uri="{FF2B5EF4-FFF2-40B4-BE49-F238E27FC236}">
                <a16:creationId xmlns:a16="http://schemas.microsoft.com/office/drawing/2014/main" id="{8C702699-3413-4055-B011-C89073F21B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A0D7B-10D4-423D-B93D-07D6410178FF}"/>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408724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6EDB-DDE4-4946-9474-1FE7B902C1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A20613-444D-4222-90A9-08F35BA1D294}"/>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4" name="Footer Placeholder 3">
            <a:extLst>
              <a:ext uri="{FF2B5EF4-FFF2-40B4-BE49-F238E27FC236}">
                <a16:creationId xmlns:a16="http://schemas.microsoft.com/office/drawing/2014/main" id="{BC5C6CA4-9139-4BB8-8BDB-639B44866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C243D-F32D-40AA-9DD4-2647EA19599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0079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8625A-82D1-4E31-9C06-F00271B69B5D}"/>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3" name="Footer Placeholder 2">
            <a:extLst>
              <a:ext uri="{FF2B5EF4-FFF2-40B4-BE49-F238E27FC236}">
                <a16:creationId xmlns:a16="http://schemas.microsoft.com/office/drawing/2014/main" id="{AF385B1F-5EEB-4978-8E9B-4DF07030AE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A881B-8FE5-42CE-9F9C-52B4A89AA9F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21144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C86E-EB6A-4C31-8AE0-16CA60A4F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8E05-C6B8-4910-942A-58ECDD8A5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589CD7-9DC5-4A12-9D37-8AE57A11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03B477-DB8C-4465-9036-5F61E5E9C18A}"/>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6" name="Footer Placeholder 5">
            <a:extLst>
              <a:ext uri="{FF2B5EF4-FFF2-40B4-BE49-F238E27FC236}">
                <a16:creationId xmlns:a16="http://schemas.microsoft.com/office/drawing/2014/main" id="{09CA3741-1CA9-4ED9-BF56-DCB88A07E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E84E-6222-458C-AC40-BE64494DAD4D}"/>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40874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D8A7-95D6-4C63-A113-632EE5ED1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8FB3D9-664F-4CB0-AD29-460CE5B0A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8FD2B-ABD3-4CA0-B3BC-CD3E84FE0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D6A1E-9394-42A1-BA2B-2CF269F4DB56}"/>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6" name="Footer Placeholder 5">
            <a:extLst>
              <a:ext uri="{FF2B5EF4-FFF2-40B4-BE49-F238E27FC236}">
                <a16:creationId xmlns:a16="http://schemas.microsoft.com/office/drawing/2014/main" id="{209ACAA8-E76B-467A-A91B-766DEF95E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DA1FD-50B8-42C3-9BA8-97ADEA66781A}"/>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4948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C8BDB-B18E-4BDF-9B76-99F2A8365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54A75-675E-406A-85DD-F101D1353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B699-9A1F-4A42-9FEE-C80B26B5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13A6E2FE-F4D6-43F2-8794-85EC77AB4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21BC6-F2D8-4BB7-BAF8-1247E0D80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6FAC5-7579-4B69-A410-51B7E245CD61}" type="slidenum">
              <a:rPr lang="en-US" smtClean="0"/>
              <a:t>‹#›</a:t>
            </a:fld>
            <a:endParaRPr lang="en-US"/>
          </a:p>
        </p:txBody>
      </p:sp>
    </p:spTree>
    <p:extLst>
      <p:ext uri="{BB962C8B-B14F-4D97-AF65-F5344CB8AC3E}">
        <p14:creationId xmlns:p14="http://schemas.microsoft.com/office/powerpoint/2010/main" val="427324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6702552" y="850392"/>
            <a:ext cx="3864456" cy="1200329"/>
          </a:xfrm>
          <a:prstGeom prst="rect">
            <a:avLst/>
          </a:prstGeom>
          <a:noFill/>
        </p:spPr>
        <p:txBody>
          <a:bodyPr wrap="none" rtlCol="0">
            <a:spAutoFit/>
          </a:bodyPr>
          <a:lstStyle/>
          <a:p>
            <a:r>
              <a:rPr lang="en-US" i="1" dirty="0"/>
              <a:t>NOTE: We need to consider</a:t>
            </a:r>
          </a:p>
          <a:p>
            <a:r>
              <a:rPr lang="en-US" i="1" dirty="0"/>
              <a:t>The effect of the angles on the ‘signs’</a:t>
            </a:r>
          </a:p>
          <a:p>
            <a:r>
              <a:rPr lang="en-US" i="1" dirty="0"/>
              <a:t>Of of the forces – when should we add,</a:t>
            </a:r>
          </a:p>
          <a:p>
            <a:r>
              <a:rPr lang="en-US" i="1" dirty="0"/>
              <a:t>When should we subtract???</a:t>
            </a:r>
          </a:p>
        </p:txBody>
      </p:sp>
    </p:spTree>
    <p:extLst>
      <p:ext uri="{BB962C8B-B14F-4D97-AF65-F5344CB8AC3E}">
        <p14:creationId xmlns:p14="http://schemas.microsoft.com/office/powerpoint/2010/main" val="315046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37107" y="4011028"/>
            <a:ext cx="89724" cy="597069"/>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6384793" y="5181600"/>
            <a:ext cx="5807207" cy="166199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a:t>
            </a:r>
          </a:p>
          <a:p>
            <a:r>
              <a:rPr lang="en-US" dirty="0"/>
              <a:t>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a:endCxn id="9" idx="0"/>
          </p:cNvCxnSpPr>
          <p:nvPr/>
        </p:nvCxnSpPr>
        <p:spPr>
          <a:xfrm>
            <a:off x="6971921" y="4076219"/>
            <a:ext cx="716709" cy="383665"/>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2" y="544749"/>
            <a:ext cx="10757295" cy="2585323"/>
          </a:xfrm>
          <a:prstGeom prst="rect">
            <a:avLst/>
          </a:prstGeom>
          <a:noFill/>
        </p:spPr>
        <p:txBody>
          <a:bodyPr wrap="squar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a:p>
            <a:endParaRPr lang="en-US" dirty="0"/>
          </a:p>
          <a:p>
            <a:r>
              <a:rPr lang="en-US" dirty="0"/>
              <a:t>4 = </a:t>
            </a:r>
            <a:r>
              <a:rPr lang="en-US" dirty="0" err="1"/>
              <a:t>Fout</a:t>
            </a:r>
            <a:r>
              <a:rPr lang="en-US" dirty="0"/>
              <a:t> * sin (alpha-theta)* cos(alpha–theta)			-along positive </a:t>
            </a:r>
            <a:r>
              <a:rPr lang="en-US" dirty="0" err="1"/>
              <a:t>Yalpha</a:t>
            </a:r>
            <a:r>
              <a:rPr lang="en-US" dirty="0"/>
              <a:t> axis</a:t>
            </a:r>
          </a:p>
          <a:p>
            <a:r>
              <a:rPr lang="en-US" dirty="0"/>
              <a:t>5 = </a:t>
            </a:r>
            <a:r>
              <a:rPr lang="en-US" dirty="0" err="1"/>
              <a:t>Fout</a:t>
            </a:r>
            <a:r>
              <a:rPr lang="en-US" dirty="0"/>
              <a:t> * sin (alpha-theta)* sin(alpha-theta)			-along positive </a:t>
            </a:r>
            <a:r>
              <a:rPr lang="en-US" dirty="0" err="1"/>
              <a:t>Xalpha</a:t>
            </a:r>
            <a:r>
              <a:rPr lang="en-US" dirty="0"/>
              <a:t> axis	</a:t>
            </a:r>
          </a:p>
          <a:p>
            <a:endParaRPr lang="en-US" dirty="0"/>
          </a:p>
          <a:p>
            <a:r>
              <a:rPr lang="en-US" dirty="0"/>
              <a:t>6 = </a:t>
            </a:r>
            <a:r>
              <a:rPr lang="en-US" dirty="0" err="1"/>
              <a:t>Fout</a:t>
            </a:r>
            <a:r>
              <a:rPr lang="en-US" dirty="0"/>
              <a:t> * cos (alpha-theta) * cos(beta-theta)			-along positive </a:t>
            </a:r>
            <a:r>
              <a:rPr lang="en-US" dirty="0" err="1"/>
              <a:t>Xbeta</a:t>
            </a:r>
            <a:r>
              <a:rPr lang="en-US" dirty="0"/>
              <a:t> axis</a:t>
            </a:r>
          </a:p>
          <a:p>
            <a:r>
              <a:rPr lang="en-US" dirty="0"/>
              <a:t>7 = </a:t>
            </a:r>
            <a:r>
              <a:rPr lang="en-US" dirty="0" err="1"/>
              <a:t>Fout</a:t>
            </a:r>
            <a:r>
              <a:rPr lang="en-US" dirty="0"/>
              <a:t> * cos(alpha-theta) * cos(90+beta-theta)			-along positive </a:t>
            </a:r>
            <a:r>
              <a:rPr lang="en-US" dirty="0" err="1"/>
              <a:t>Ybeta</a:t>
            </a:r>
            <a:r>
              <a:rPr lang="en-US" dirty="0"/>
              <a:t> axis (negative value 										into road)</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
        <p:nvSpPr>
          <p:cNvPr id="27" name="TextBox 26">
            <a:extLst>
              <a:ext uri="{FF2B5EF4-FFF2-40B4-BE49-F238E27FC236}">
                <a16:creationId xmlns:a16="http://schemas.microsoft.com/office/drawing/2014/main" id="{4B8266B0-2A86-EB45-8079-863309275867}"/>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3FD35A40-0279-7543-BEE3-5E87FC4A4BAC}"/>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215922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2878775" y="5643314"/>
            <a:ext cx="9292621" cy="113877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3" y="544749"/>
            <a:ext cx="10538847" cy="1754326"/>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cos(90+beta-theta)			- along positive </a:t>
            </a:r>
            <a:r>
              <a:rPr lang="en-US" dirty="0" err="1"/>
              <a:t>Ybeta</a:t>
            </a:r>
            <a:r>
              <a:rPr lang="en-US" dirty="0"/>
              <a:t> axis (negative value</a:t>
            </a:r>
          </a:p>
          <a:p>
            <a:r>
              <a:rPr lang="en-US" dirty="0"/>
              <a:t>										into road)</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06468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5397167" y="5999946"/>
            <a:ext cx="6390788" cy="584775"/>
          </a:xfrm>
          <a:prstGeom prst="rect">
            <a:avLst/>
          </a:prstGeom>
          <a:noFill/>
        </p:spPr>
        <p:txBody>
          <a:bodyPr wrap="none" rtlCol="0">
            <a:spAutoFit/>
          </a:bodyPr>
          <a:lstStyle/>
          <a:p>
            <a:r>
              <a:rPr lang="en-US" dirty="0"/>
              <a:t>Each axle also experiences a force due to the weight of the vehicle</a:t>
            </a:r>
          </a:p>
          <a:p>
            <a:r>
              <a:rPr lang="en-US" sz="1400" i="1" dirty="0"/>
              <a:t>(these forces should sum to the total weight – but may not always be equal)</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37932" y="4616116"/>
            <a:ext cx="10455" cy="99147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1370" y="4085091"/>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5DC34CE-A79F-475B-BC71-A877DEBB943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4EF5D0F-7666-4E40-B5E9-17E7A60CC5C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0C19F9AE-2A12-494B-A31A-B78AF18AB8B9}"/>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1D045A21-53A4-4841-8163-0CD4F1B63420}"/>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2" name="TextBox 1">
            <a:extLst>
              <a:ext uri="{FF2B5EF4-FFF2-40B4-BE49-F238E27FC236}">
                <a16:creationId xmlns:a16="http://schemas.microsoft.com/office/drawing/2014/main" id="{D8CE3D9A-DFE0-1C42-99A1-CB12A8A5A07F}"/>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6" name="TextBox 5">
            <a:extLst>
              <a:ext uri="{FF2B5EF4-FFF2-40B4-BE49-F238E27FC236}">
                <a16:creationId xmlns:a16="http://schemas.microsoft.com/office/drawing/2014/main" id="{9378CF90-EF24-174F-8AAC-27445787ABA5}"/>
              </a:ext>
            </a:extLst>
          </p:cNvPr>
          <p:cNvSpPr txBox="1"/>
          <p:nvPr/>
        </p:nvSpPr>
        <p:spPr>
          <a:xfrm>
            <a:off x="6745260" y="4697819"/>
            <a:ext cx="301686" cy="369332"/>
          </a:xfrm>
          <a:prstGeom prst="rect">
            <a:avLst/>
          </a:prstGeom>
          <a:noFill/>
        </p:spPr>
        <p:txBody>
          <a:bodyPr wrap="none" rtlCol="0">
            <a:spAutoFit/>
          </a:bodyPr>
          <a:lstStyle/>
          <a:p>
            <a:r>
              <a:rPr lang="en-US" dirty="0"/>
              <a:t>9</a:t>
            </a:r>
          </a:p>
        </p:txBody>
      </p:sp>
      <p:cxnSp>
        <p:nvCxnSpPr>
          <p:cNvPr id="27" name="Straight Arrow Connector 26">
            <a:extLst>
              <a:ext uri="{FF2B5EF4-FFF2-40B4-BE49-F238E27FC236}">
                <a16:creationId xmlns:a16="http://schemas.microsoft.com/office/drawing/2014/main" id="{9E30E49D-3334-D849-A7D6-DC68E57FFF51}"/>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850B9-3A8F-6447-AE0E-C638574B92BF}"/>
              </a:ext>
            </a:extLst>
          </p:cNvPr>
          <p:cNvSpPr txBox="1"/>
          <p:nvPr/>
        </p:nvSpPr>
        <p:spPr>
          <a:xfrm>
            <a:off x="7605874" y="4431450"/>
            <a:ext cx="301686" cy="369332"/>
          </a:xfrm>
          <a:prstGeom prst="rect">
            <a:avLst/>
          </a:prstGeom>
          <a:noFill/>
        </p:spPr>
        <p:txBody>
          <a:bodyPr wrap="none" rtlCol="0">
            <a:spAutoFit/>
          </a:bodyPr>
          <a:lstStyle/>
          <a:p>
            <a:r>
              <a:rPr lang="en-US" dirty="0"/>
              <a:t>7</a:t>
            </a:r>
          </a:p>
        </p:txBody>
      </p:sp>
      <p:sp>
        <p:nvSpPr>
          <p:cNvPr id="28" name="TextBox 27">
            <a:extLst>
              <a:ext uri="{FF2B5EF4-FFF2-40B4-BE49-F238E27FC236}">
                <a16:creationId xmlns:a16="http://schemas.microsoft.com/office/drawing/2014/main" id="{1B0488D6-3857-7548-A8DC-CA88744A19C2}"/>
              </a:ext>
            </a:extLst>
          </p:cNvPr>
          <p:cNvSpPr txBox="1"/>
          <p:nvPr/>
        </p:nvSpPr>
        <p:spPr>
          <a:xfrm>
            <a:off x="321013" y="544749"/>
            <a:ext cx="10677923" cy="2308324"/>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r>
              <a:rPr lang="en-US" dirty="0"/>
              <a:t>8 = W1 							(along positive </a:t>
            </a:r>
            <a:r>
              <a:rPr lang="en-US" dirty="0" err="1"/>
              <a:t>Yworld</a:t>
            </a:r>
            <a:r>
              <a:rPr lang="en-US" dirty="0"/>
              <a:t> axis (negative value)</a:t>
            </a:r>
          </a:p>
          <a:p>
            <a:r>
              <a:rPr lang="en-US" dirty="0"/>
              <a:t>9 = W2 							(along positive </a:t>
            </a:r>
            <a:r>
              <a:rPr lang="en-US" dirty="0" err="1"/>
              <a:t>Xworld</a:t>
            </a:r>
            <a:r>
              <a:rPr lang="en-US" dirty="0"/>
              <a:t> axis (negative value)</a:t>
            </a:r>
          </a:p>
        </p:txBody>
      </p:sp>
    </p:spTree>
    <p:extLst>
      <p:ext uri="{BB962C8B-B14F-4D97-AF65-F5344CB8AC3E}">
        <p14:creationId xmlns:p14="http://schemas.microsoft.com/office/powerpoint/2010/main" val="2619946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161006" y="3165980"/>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26036" y="4606591"/>
            <a:ext cx="8606" cy="815642"/>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2225" y="4063469"/>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157019" y="5016001"/>
            <a:ext cx="8245014" cy="1754326"/>
          </a:xfrm>
          <a:prstGeom prst="rect">
            <a:avLst/>
          </a:prstGeom>
          <a:noFill/>
        </p:spPr>
        <p:txBody>
          <a:bodyPr wrap="none" rtlCol="0">
            <a:spAutoFit/>
          </a:bodyPr>
          <a:lstStyle/>
          <a:p>
            <a:endParaRPr lang="en-US" dirty="0"/>
          </a:p>
          <a:p>
            <a:r>
              <a:rPr lang="en-US" dirty="0"/>
              <a:t>10 = W1 * sin(alpha) 				- along positive </a:t>
            </a:r>
            <a:r>
              <a:rPr lang="en-US" dirty="0" err="1"/>
              <a:t>Xalpha</a:t>
            </a:r>
            <a:r>
              <a:rPr lang="en-US" dirty="0"/>
              <a:t> axis</a:t>
            </a:r>
          </a:p>
          <a:p>
            <a:r>
              <a:rPr lang="en-US" dirty="0"/>
              <a:t>11 = W1 * cos(alpha)				- along positive </a:t>
            </a:r>
            <a:r>
              <a:rPr lang="en-US" dirty="0" err="1"/>
              <a:t>Yalpha</a:t>
            </a:r>
            <a:r>
              <a:rPr lang="en-US" dirty="0"/>
              <a:t> axis</a:t>
            </a:r>
          </a:p>
          <a:p>
            <a:endParaRPr lang="en-US" dirty="0"/>
          </a:p>
          <a:p>
            <a:r>
              <a:rPr lang="en-US" dirty="0"/>
              <a:t>12 = W2 * sin(beta)				- along positive </a:t>
            </a:r>
            <a:r>
              <a:rPr lang="en-US" dirty="0" err="1"/>
              <a:t>Xbeta</a:t>
            </a:r>
            <a:r>
              <a:rPr lang="en-US" dirty="0"/>
              <a:t> axis</a:t>
            </a:r>
          </a:p>
          <a:p>
            <a:r>
              <a:rPr lang="en-US" dirty="0"/>
              <a:t>13 = W2 * cos(beta)				- along positive </a:t>
            </a:r>
            <a:r>
              <a:rPr lang="en-US" dirty="0" err="1"/>
              <a:t>Ybeta</a:t>
            </a:r>
            <a:r>
              <a:rPr lang="en-US" dirty="0"/>
              <a:t> axis</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sp>
        <p:nvSpPr>
          <p:cNvPr id="32" name="TextBox 31">
            <a:extLst>
              <a:ext uri="{FF2B5EF4-FFF2-40B4-BE49-F238E27FC236}">
                <a16:creationId xmlns:a16="http://schemas.microsoft.com/office/drawing/2014/main" id="{61A78D7E-4330-9E4E-A592-8DF88F56C278}"/>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33" name="TextBox 32">
            <a:extLst>
              <a:ext uri="{FF2B5EF4-FFF2-40B4-BE49-F238E27FC236}">
                <a16:creationId xmlns:a16="http://schemas.microsoft.com/office/drawing/2014/main" id="{1EE4D8F2-27EC-8749-AD54-09AA8104B51B}"/>
              </a:ext>
            </a:extLst>
          </p:cNvPr>
          <p:cNvSpPr txBox="1"/>
          <p:nvPr/>
        </p:nvSpPr>
        <p:spPr>
          <a:xfrm>
            <a:off x="6745260" y="4697819"/>
            <a:ext cx="301686" cy="369332"/>
          </a:xfrm>
          <a:prstGeom prst="rect">
            <a:avLst/>
          </a:prstGeom>
          <a:noFill/>
        </p:spPr>
        <p:txBody>
          <a:bodyPr wrap="none" rtlCol="0">
            <a:spAutoFit/>
          </a:bodyPr>
          <a:lstStyle/>
          <a:p>
            <a:r>
              <a:rPr lang="en-US" dirty="0"/>
              <a:t>9</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3FB19D84-51CA-824D-B5C5-C027D3C23A5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EC33DB91-5B96-C24C-B079-8D9228108AB5}"/>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641ED7AF-2372-B54D-A9B8-9AEA3C3BAD58}"/>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BBB63BB1-6A84-5D49-9902-3E32737D6685}"/>
              </a:ext>
            </a:extLst>
          </p:cNvPr>
          <p:cNvSpPr txBox="1"/>
          <p:nvPr/>
        </p:nvSpPr>
        <p:spPr>
          <a:xfrm>
            <a:off x="321013" y="544749"/>
            <a:ext cx="9807493" cy="2308324"/>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r>
              <a:rPr lang="en-US" dirty="0"/>
              <a:t>8 = W1 						- along positive </a:t>
            </a:r>
            <a:r>
              <a:rPr lang="en-US" dirty="0" err="1"/>
              <a:t>Yworld</a:t>
            </a:r>
            <a:r>
              <a:rPr lang="en-US" dirty="0"/>
              <a:t> axis (negative value)</a:t>
            </a:r>
          </a:p>
          <a:p>
            <a:r>
              <a:rPr lang="en-US" dirty="0"/>
              <a:t>9 = W2 						- along positive </a:t>
            </a:r>
            <a:r>
              <a:rPr lang="en-US" dirty="0" err="1"/>
              <a:t>Xworld</a:t>
            </a:r>
            <a:r>
              <a:rPr lang="en-US" dirty="0"/>
              <a:t> axis (negative value)</a:t>
            </a:r>
          </a:p>
        </p:txBody>
      </p:sp>
    </p:spTree>
    <p:extLst>
      <p:ext uri="{BB962C8B-B14F-4D97-AF65-F5344CB8AC3E}">
        <p14:creationId xmlns:p14="http://schemas.microsoft.com/office/powerpoint/2010/main" val="76467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161006" y="3165980"/>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157019" y="5016001"/>
            <a:ext cx="8245014" cy="1754326"/>
          </a:xfrm>
          <a:prstGeom prst="rect">
            <a:avLst/>
          </a:prstGeom>
          <a:noFill/>
        </p:spPr>
        <p:txBody>
          <a:bodyPr wrap="none" rtlCol="0">
            <a:spAutoFit/>
          </a:bodyPr>
          <a:lstStyle/>
          <a:p>
            <a:endParaRPr lang="en-US" dirty="0"/>
          </a:p>
          <a:p>
            <a:r>
              <a:rPr lang="en-US" dirty="0"/>
              <a:t>10 = W1 * sin(alpha) 				- along positive </a:t>
            </a:r>
            <a:r>
              <a:rPr lang="en-US" dirty="0" err="1"/>
              <a:t>Xalpha</a:t>
            </a:r>
            <a:r>
              <a:rPr lang="en-US" dirty="0"/>
              <a:t> axis</a:t>
            </a:r>
          </a:p>
          <a:p>
            <a:r>
              <a:rPr lang="en-US" dirty="0"/>
              <a:t>11 = W1 * cos(alpha)				- along positive </a:t>
            </a:r>
            <a:r>
              <a:rPr lang="en-US" dirty="0" err="1"/>
              <a:t>Yalpha</a:t>
            </a:r>
            <a:r>
              <a:rPr lang="en-US" dirty="0"/>
              <a:t> axis</a:t>
            </a:r>
          </a:p>
          <a:p>
            <a:endParaRPr lang="en-US" dirty="0"/>
          </a:p>
          <a:p>
            <a:r>
              <a:rPr lang="en-US" dirty="0"/>
              <a:t>12 = W2 * sin(beta)				- along positive </a:t>
            </a:r>
            <a:r>
              <a:rPr lang="en-US" dirty="0" err="1"/>
              <a:t>Xbeta</a:t>
            </a:r>
            <a:r>
              <a:rPr lang="en-US" dirty="0"/>
              <a:t> axis</a:t>
            </a:r>
          </a:p>
          <a:p>
            <a:r>
              <a:rPr lang="en-US" dirty="0"/>
              <a:t>13 = W2 * cos(beta)				- along positive </a:t>
            </a:r>
            <a:r>
              <a:rPr lang="en-US" dirty="0" err="1"/>
              <a:t>Ybeta</a:t>
            </a:r>
            <a:r>
              <a:rPr lang="en-US" dirty="0"/>
              <a:t> axis</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3FB19D84-51CA-824D-B5C5-C027D3C23A5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EC33DB91-5B96-C24C-B079-8D9228108AB5}"/>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641ED7AF-2372-B54D-A9B8-9AEA3C3BAD58}"/>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BBB63BB1-6A84-5D49-9902-3E32737D6685}"/>
              </a:ext>
            </a:extLst>
          </p:cNvPr>
          <p:cNvSpPr txBox="1"/>
          <p:nvPr/>
        </p:nvSpPr>
        <p:spPr>
          <a:xfrm>
            <a:off x="321013" y="544749"/>
            <a:ext cx="9615517" cy="2031325"/>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endParaRPr lang="en-US" dirty="0"/>
          </a:p>
        </p:txBody>
      </p:sp>
    </p:spTree>
    <p:extLst>
      <p:ext uri="{BB962C8B-B14F-4D97-AF65-F5344CB8AC3E}">
        <p14:creationId xmlns:p14="http://schemas.microsoft.com/office/powerpoint/2010/main" val="338044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a:off x="4132634" y="4616118"/>
            <a:ext cx="201241" cy="18448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7402843" y="4947868"/>
            <a:ext cx="4588392" cy="1754326"/>
          </a:xfrm>
          <a:prstGeom prst="rect">
            <a:avLst/>
          </a:prstGeom>
          <a:noFill/>
        </p:spPr>
        <p:txBody>
          <a:bodyPr wrap="square" rtlCol="0">
            <a:spAutoFit/>
          </a:bodyPr>
          <a:lstStyle/>
          <a:p>
            <a:r>
              <a:rPr lang="en-US" dirty="0"/>
              <a:t>The forces at each axle can be summed to give 2 forces on each wheel</a:t>
            </a:r>
          </a:p>
          <a:p>
            <a:endParaRPr lang="en-US" dirty="0"/>
          </a:p>
          <a:p>
            <a:r>
              <a:rPr lang="en-US" dirty="0"/>
              <a:t>All directions are along the positive axis – negative values will indicate directions along the negative axis.</a:t>
            </a:r>
          </a:p>
        </p:txBody>
      </p:sp>
      <p:sp>
        <p:nvSpPr>
          <p:cNvPr id="22" name="Oval 21">
            <a:extLst>
              <a:ext uri="{FF2B5EF4-FFF2-40B4-BE49-F238E27FC236}">
                <a16:creationId xmlns:a16="http://schemas.microsoft.com/office/drawing/2014/main" id="{E77AC8F4-0964-4350-A37F-64EEDFD59AE0}"/>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EFA16B-71DF-EA4B-8C89-375AB6F84631}"/>
              </a:ext>
            </a:extLst>
          </p:cNvPr>
          <p:cNvSpPr txBox="1"/>
          <p:nvPr/>
        </p:nvSpPr>
        <p:spPr>
          <a:xfrm>
            <a:off x="3575980" y="4327707"/>
            <a:ext cx="418704" cy="369332"/>
          </a:xfrm>
          <a:prstGeom prst="rect">
            <a:avLst/>
          </a:prstGeom>
          <a:noFill/>
        </p:spPr>
        <p:txBody>
          <a:bodyPr wrap="none" rtlCol="0">
            <a:spAutoFit/>
          </a:bodyPr>
          <a:lstStyle/>
          <a:p>
            <a:r>
              <a:rPr lang="en-US" dirty="0"/>
              <a:t>14</a:t>
            </a:r>
          </a:p>
        </p:txBody>
      </p:sp>
      <p:sp>
        <p:nvSpPr>
          <p:cNvPr id="3" name="TextBox 2">
            <a:extLst>
              <a:ext uri="{FF2B5EF4-FFF2-40B4-BE49-F238E27FC236}">
                <a16:creationId xmlns:a16="http://schemas.microsoft.com/office/drawing/2014/main" id="{5B802FD8-DD26-2D44-8061-09C48194E986}"/>
              </a:ext>
            </a:extLst>
          </p:cNvPr>
          <p:cNvSpPr txBox="1"/>
          <p:nvPr/>
        </p:nvSpPr>
        <p:spPr>
          <a:xfrm>
            <a:off x="4253373" y="4499629"/>
            <a:ext cx="418704" cy="369332"/>
          </a:xfrm>
          <a:prstGeom prst="rect">
            <a:avLst/>
          </a:prstGeom>
          <a:noFill/>
        </p:spPr>
        <p:txBody>
          <a:bodyPr wrap="none" rtlCol="0">
            <a:spAutoFit/>
          </a:bodyPr>
          <a:lstStyle/>
          <a:p>
            <a:r>
              <a:rPr lang="en-US" dirty="0"/>
              <a:t>15</a:t>
            </a:r>
          </a:p>
        </p:txBody>
      </p:sp>
      <p:sp>
        <p:nvSpPr>
          <p:cNvPr id="6" name="TextBox 5">
            <a:extLst>
              <a:ext uri="{FF2B5EF4-FFF2-40B4-BE49-F238E27FC236}">
                <a16:creationId xmlns:a16="http://schemas.microsoft.com/office/drawing/2014/main" id="{9B3E45F5-7BC8-2243-9463-EFC852359A49}"/>
              </a:ext>
            </a:extLst>
          </p:cNvPr>
          <p:cNvSpPr txBox="1"/>
          <p:nvPr/>
        </p:nvSpPr>
        <p:spPr>
          <a:xfrm>
            <a:off x="6762254" y="4211373"/>
            <a:ext cx="418704" cy="369332"/>
          </a:xfrm>
          <a:prstGeom prst="rect">
            <a:avLst/>
          </a:prstGeom>
          <a:noFill/>
        </p:spPr>
        <p:txBody>
          <a:bodyPr wrap="none" rtlCol="0">
            <a:spAutoFit/>
          </a:bodyPr>
          <a:lstStyle/>
          <a:p>
            <a:r>
              <a:rPr lang="en-US" dirty="0"/>
              <a:t>16</a:t>
            </a:r>
          </a:p>
        </p:txBody>
      </p:sp>
      <p:sp>
        <p:nvSpPr>
          <p:cNvPr id="7" name="TextBox 6">
            <a:extLst>
              <a:ext uri="{FF2B5EF4-FFF2-40B4-BE49-F238E27FC236}">
                <a16:creationId xmlns:a16="http://schemas.microsoft.com/office/drawing/2014/main" id="{5A4F4B14-6CDC-2B4C-9601-62E124F4994C}"/>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19" name="TextBox 18">
            <a:extLst>
              <a:ext uri="{FF2B5EF4-FFF2-40B4-BE49-F238E27FC236}">
                <a16:creationId xmlns:a16="http://schemas.microsoft.com/office/drawing/2014/main" id="{5F251183-76F8-A340-86F8-7044AB9249DC}"/>
              </a:ext>
            </a:extLst>
          </p:cNvPr>
          <p:cNvSpPr txBox="1"/>
          <p:nvPr/>
        </p:nvSpPr>
        <p:spPr>
          <a:xfrm>
            <a:off x="321013" y="544749"/>
            <a:ext cx="6492098" cy="1200329"/>
          </a:xfrm>
          <a:prstGeom prst="rect">
            <a:avLst/>
          </a:prstGeom>
          <a:noFill/>
        </p:spPr>
        <p:txBody>
          <a:bodyPr wrap="none" rtlCol="0">
            <a:spAutoFit/>
          </a:bodyPr>
          <a:lstStyle/>
          <a:p>
            <a:r>
              <a:rPr lang="en-US" dirty="0"/>
              <a:t>14 = </a:t>
            </a:r>
            <a:r>
              <a:rPr lang="en-US" dirty="0" err="1"/>
              <a:t>Fout</a:t>
            </a:r>
            <a:r>
              <a:rPr lang="en-US" dirty="0"/>
              <a:t> * sin (alpha-theta)* sin(alpha– theta) +  W1 * sin(alpha) </a:t>
            </a:r>
          </a:p>
          <a:p>
            <a:r>
              <a:rPr lang="en-US" dirty="0"/>
              <a:t>15 = </a:t>
            </a:r>
            <a:r>
              <a:rPr lang="en-US" dirty="0" err="1"/>
              <a:t>Fout</a:t>
            </a:r>
            <a:r>
              <a:rPr lang="en-US" dirty="0"/>
              <a:t> * sin (alpha-theta)* cos(alpha – theta) + W1 * cos(alpha)</a:t>
            </a:r>
          </a:p>
          <a:p>
            <a:r>
              <a:rPr lang="en-US" dirty="0"/>
              <a:t>16 = </a:t>
            </a:r>
            <a:r>
              <a:rPr lang="en-US" dirty="0" err="1"/>
              <a:t>Fout</a:t>
            </a:r>
            <a:r>
              <a:rPr lang="en-US" dirty="0"/>
              <a:t> * cos(alpha-theta) * sin(90+beta-theta) + W2 * cos(beta)</a:t>
            </a:r>
          </a:p>
          <a:p>
            <a:r>
              <a:rPr lang="en-US" dirty="0"/>
              <a:t>17 = </a:t>
            </a:r>
            <a:r>
              <a:rPr lang="en-US" dirty="0" err="1"/>
              <a:t>Fout</a:t>
            </a:r>
            <a:r>
              <a:rPr lang="en-US" dirty="0"/>
              <a:t> * cos (alpha-theta) * cos(beta-theta) + W2 * sin(beta)</a:t>
            </a:r>
          </a:p>
        </p:txBody>
      </p:sp>
    </p:spTree>
    <p:extLst>
      <p:ext uri="{BB962C8B-B14F-4D97-AF65-F5344CB8AC3E}">
        <p14:creationId xmlns:p14="http://schemas.microsoft.com/office/powerpoint/2010/main" val="360268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773595" y="4307211"/>
            <a:ext cx="359039" cy="30890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flipH="1" flipV="1">
            <a:off x="6619067" y="3820240"/>
            <a:ext cx="335208" cy="24717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V="1">
            <a:off x="4113887" y="4340094"/>
            <a:ext cx="219988" cy="25338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1948989" y="366140"/>
            <a:ext cx="7382149" cy="1477328"/>
          </a:xfrm>
          <a:prstGeom prst="rect">
            <a:avLst/>
          </a:prstGeom>
          <a:noFill/>
        </p:spPr>
        <p:txBody>
          <a:bodyPr wrap="none" rtlCol="0">
            <a:spAutoFit/>
          </a:bodyPr>
          <a:lstStyle/>
          <a:p>
            <a:r>
              <a:rPr lang="en-US" dirty="0"/>
              <a:t>Any forces into the ground will be cancelled by equal/opposite normal forces</a:t>
            </a:r>
          </a:p>
          <a:p>
            <a:endParaRPr lang="en-US" dirty="0"/>
          </a:p>
          <a:p>
            <a:r>
              <a:rPr lang="en-US" dirty="0"/>
              <a:t>Any NEGATIVE values along the Y axis should be cancelled</a:t>
            </a:r>
          </a:p>
          <a:p>
            <a:endParaRPr lang="en-US" dirty="0"/>
          </a:p>
          <a:p>
            <a:r>
              <a:rPr lang="en-US" dirty="0"/>
              <a:t>15 and 16 must both be GREATER than 0, otherwise they must be 0.</a:t>
            </a:r>
          </a:p>
        </p:txBody>
      </p:sp>
      <p:cxnSp>
        <p:nvCxnSpPr>
          <p:cNvPr id="16" name="Straight Arrow Connector 15">
            <a:extLst>
              <a:ext uri="{FF2B5EF4-FFF2-40B4-BE49-F238E27FC236}">
                <a16:creationId xmlns:a16="http://schemas.microsoft.com/office/drawing/2014/main" id="{6D86B0A2-EDBE-4BA6-88A2-88C73D88C6E1}"/>
              </a:ext>
            </a:extLst>
          </p:cNvPr>
          <p:cNvCxnSpPr>
            <a:cxnSpLocks/>
          </p:cNvCxnSpPr>
          <p:nvPr/>
        </p:nvCxnSpPr>
        <p:spPr>
          <a:xfrm>
            <a:off x="4547221" y="5011908"/>
            <a:ext cx="201241" cy="184482"/>
          </a:xfrm>
          <a:prstGeom prst="straightConnector1">
            <a:avLst/>
          </a:prstGeom>
          <a:ln w="444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38DC1A-8134-45D1-BDBA-7D1562BC79A4}"/>
              </a:ext>
            </a:extLst>
          </p:cNvPr>
          <p:cNvCxnSpPr>
            <a:cxnSpLocks/>
          </p:cNvCxnSpPr>
          <p:nvPr/>
        </p:nvCxnSpPr>
        <p:spPr>
          <a:xfrm>
            <a:off x="7423106" y="4438806"/>
            <a:ext cx="335966" cy="272680"/>
          </a:xfrm>
          <a:prstGeom prst="straightConnector1">
            <a:avLst/>
          </a:prstGeom>
          <a:ln w="44450">
            <a:solidFill>
              <a:schemeClr val="accent6">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9484E-5ECE-024B-8482-8D7EF5BC55F4}"/>
              </a:ext>
            </a:extLst>
          </p:cNvPr>
          <p:cNvSpPr txBox="1"/>
          <p:nvPr/>
        </p:nvSpPr>
        <p:spPr>
          <a:xfrm>
            <a:off x="4285544" y="3969185"/>
            <a:ext cx="418704" cy="369332"/>
          </a:xfrm>
          <a:prstGeom prst="rect">
            <a:avLst/>
          </a:prstGeom>
          <a:noFill/>
        </p:spPr>
        <p:txBody>
          <a:bodyPr wrap="none" rtlCol="0">
            <a:spAutoFit/>
          </a:bodyPr>
          <a:lstStyle/>
          <a:p>
            <a:r>
              <a:rPr lang="en-US" dirty="0"/>
              <a:t>14</a:t>
            </a:r>
          </a:p>
        </p:txBody>
      </p:sp>
      <p:sp>
        <p:nvSpPr>
          <p:cNvPr id="25" name="TextBox 24">
            <a:extLst>
              <a:ext uri="{FF2B5EF4-FFF2-40B4-BE49-F238E27FC236}">
                <a16:creationId xmlns:a16="http://schemas.microsoft.com/office/drawing/2014/main" id="{3BC738D1-99BD-144B-86E2-6DB8CE9FC2D4}"/>
              </a:ext>
            </a:extLst>
          </p:cNvPr>
          <p:cNvSpPr txBox="1"/>
          <p:nvPr/>
        </p:nvSpPr>
        <p:spPr>
          <a:xfrm>
            <a:off x="3709466" y="4022725"/>
            <a:ext cx="418704" cy="369332"/>
          </a:xfrm>
          <a:prstGeom prst="rect">
            <a:avLst/>
          </a:prstGeom>
          <a:noFill/>
        </p:spPr>
        <p:txBody>
          <a:bodyPr wrap="none" rtlCol="0">
            <a:spAutoFit/>
          </a:bodyPr>
          <a:lstStyle/>
          <a:p>
            <a:r>
              <a:rPr lang="en-US" dirty="0"/>
              <a:t>15</a:t>
            </a:r>
          </a:p>
        </p:txBody>
      </p:sp>
      <p:sp>
        <p:nvSpPr>
          <p:cNvPr id="26" name="TextBox 25">
            <a:extLst>
              <a:ext uri="{FF2B5EF4-FFF2-40B4-BE49-F238E27FC236}">
                <a16:creationId xmlns:a16="http://schemas.microsoft.com/office/drawing/2014/main" id="{0D65575D-E71B-1443-995F-AD2D2D74C099}"/>
              </a:ext>
            </a:extLst>
          </p:cNvPr>
          <p:cNvSpPr txBox="1"/>
          <p:nvPr/>
        </p:nvSpPr>
        <p:spPr>
          <a:xfrm>
            <a:off x="6411434" y="3910822"/>
            <a:ext cx="418704" cy="369332"/>
          </a:xfrm>
          <a:prstGeom prst="rect">
            <a:avLst/>
          </a:prstGeom>
          <a:noFill/>
        </p:spPr>
        <p:txBody>
          <a:bodyPr wrap="none" rtlCol="0">
            <a:spAutoFit/>
          </a:bodyPr>
          <a:lstStyle/>
          <a:p>
            <a:r>
              <a:rPr lang="en-US" dirty="0"/>
              <a:t>16</a:t>
            </a:r>
          </a:p>
        </p:txBody>
      </p:sp>
      <p:sp>
        <p:nvSpPr>
          <p:cNvPr id="27" name="TextBox 26">
            <a:extLst>
              <a:ext uri="{FF2B5EF4-FFF2-40B4-BE49-F238E27FC236}">
                <a16:creationId xmlns:a16="http://schemas.microsoft.com/office/drawing/2014/main" id="{8831D832-1342-FA41-9DCC-AA9C5D356149}"/>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28" name="TextBox 27">
            <a:extLst>
              <a:ext uri="{FF2B5EF4-FFF2-40B4-BE49-F238E27FC236}">
                <a16:creationId xmlns:a16="http://schemas.microsoft.com/office/drawing/2014/main" id="{ADD9AABF-CDBB-444C-B133-6F15FC8A4BCC}"/>
              </a:ext>
            </a:extLst>
          </p:cNvPr>
          <p:cNvSpPr txBox="1"/>
          <p:nvPr/>
        </p:nvSpPr>
        <p:spPr>
          <a:xfrm>
            <a:off x="4672077" y="5008753"/>
            <a:ext cx="540533" cy="369332"/>
          </a:xfrm>
          <a:prstGeom prst="rect">
            <a:avLst/>
          </a:prstGeom>
          <a:noFill/>
        </p:spPr>
        <p:txBody>
          <a:bodyPr wrap="none" rtlCol="0">
            <a:spAutoFit/>
          </a:bodyPr>
          <a:lstStyle/>
          <a:p>
            <a:r>
              <a:rPr lang="en-US" dirty="0"/>
              <a:t>15b</a:t>
            </a:r>
          </a:p>
        </p:txBody>
      </p:sp>
      <p:sp>
        <p:nvSpPr>
          <p:cNvPr id="29" name="TextBox 28">
            <a:extLst>
              <a:ext uri="{FF2B5EF4-FFF2-40B4-BE49-F238E27FC236}">
                <a16:creationId xmlns:a16="http://schemas.microsoft.com/office/drawing/2014/main" id="{7C4DF9D7-796A-B440-BC3A-70C9A7AC21D2}"/>
              </a:ext>
            </a:extLst>
          </p:cNvPr>
          <p:cNvSpPr txBox="1"/>
          <p:nvPr/>
        </p:nvSpPr>
        <p:spPr>
          <a:xfrm>
            <a:off x="7716860" y="4616116"/>
            <a:ext cx="540533" cy="369332"/>
          </a:xfrm>
          <a:prstGeom prst="rect">
            <a:avLst/>
          </a:prstGeom>
          <a:noFill/>
        </p:spPr>
        <p:txBody>
          <a:bodyPr wrap="none" rtlCol="0">
            <a:spAutoFit/>
          </a:bodyPr>
          <a:lstStyle/>
          <a:p>
            <a:r>
              <a:rPr lang="en-US" dirty="0"/>
              <a:t>16b</a:t>
            </a:r>
          </a:p>
        </p:txBody>
      </p:sp>
    </p:spTree>
    <p:extLst>
      <p:ext uri="{BB962C8B-B14F-4D97-AF65-F5344CB8AC3E}">
        <p14:creationId xmlns:p14="http://schemas.microsoft.com/office/powerpoint/2010/main" val="75061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773595" y="4307211"/>
            <a:ext cx="359039" cy="30890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flipH="1" flipV="1">
            <a:off x="6619067" y="3820240"/>
            <a:ext cx="335208" cy="24717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V="1">
            <a:off x="4113887" y="4340094"/>
            <a:ext cx="219988" cy="25338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217272" y="137492"/>
            <a:ext cx="8420696" cy="2862322"/>
          </a:xfrm>
          <a:prstGeom prst="rect">
            <a:avLst/>
          </a:prstGeom>
          <a:noFill/>
        </p:spPr>
        <p:txBody>
          <a:bodyPr wrap="square" rtlCol="0">
            <a:spAutoFit/>
          </a:bodyPr>
          <a:lstStyle/>
          <a:p>
            <a:r>
              <a:rPr lang="en-US" dirty="0"/>
              <a:t>14x = (</a:t>
            </a:r>
            <a:r>
              <a:rPr lang="en-US" dirty="0" err="1"/>
              <a:t>Fout</a:t>
            </a:r>
            <a:r>
              <a:rPr lang="en-US" dirty="0"/>
              <a:t> * sin (alpha-theta)* sin(alpha– theta) +  W1 * sin(alpha))	* cos(alpha)</a:t>
            </a:r>
          </a:p>
          <a:p>
            <a:r>
              <a:rPr lang="en-US" dirty="0"/>
              <a:t>14y = (</a:t>
            </a:r>
            <a:r>
              <a:rPr lang="en-US" dirty="0" err="1"/>
              <a:t>Fout</a:t>
            </a:r>
            <a:r>
              <a:rPr lang="en-US" dirty="0"/>
              <a:t> * sin (alpha-theta)* sin(alpha– theta) +  W1 * sin(alpha)) 	* sin(alpha)</a:t>
            </a:r>
          </a:p>
          <a:p>
            <a:r>
              <a:rPr lang="en-US" dirty="0"/>
              <a:t>15x = (</a:t>
            </a:r>
            <a:r>
              <a:rPr lang="en-US" dirty="0" err="1"/>
              <a:t>Fout</a:t>
            </a:r>
            <a:r>
              <a:rPr lang="en-US" dirty="0"/>
              <a:t> * sin (alpha-theta)* cos(alpha – theta) + W1 * cos(alpha))* sin(alpha)</a:t>
            </a:r>
          </a:p>
          <a:p>
            <a:r>
              <a:rPr lang="en-US" dirty="0"/>
              <a:t>15y = (</a:t>
            </a:r>
            <a:r>
              <a:rPr lang="en-US" dirty="0" err="1"/>
              <a:t>Fout</a:t>
            </a:r>
            <a:r>
              <a:rPr lang="en-US" dirty="0"/>
              <a:t> * sin (alpha-theta)* cos(alpha – theta) + W1 * cos(alpha))* cos(alpha)</a:t>
            </a:r>
          </a:p>
          <a:p>
            <a:r>
              <a:rPr lang="en-US" dirty="0"/>
              <a:t>16x = (</a:t>
            </a:r>
            <a:r>
              <a:rPr lang="en-US" dirty="0" err="1"/>
              <a:t>Fout</a:t>
            </a:r>
            <a:r>
              <a:rPr lang="en-US" dirty="0"/>
              <a:t> * cos(alpha-theta) * sin(90+beta-theta) + W2 * cos(beta))* sin(beta)</a:t>
            </a:r>
          </a:p>
          <a:p>
            <a:r>
              <a:rPr lang="en-US" dirty="0"/>
              <a:t>16y = (</a:t>
            </a:r>
            <a:r>
              <a:rPr lang="en-US" dirty="0" err="1"/>
              <a:t>Fout</a:t>
            </a:r>
            <a:r>
              <a:rPr lang="en-US" dirty="0"/>
              <a:t> * cos(alpha-theta) * sin(90+beta-theta) + W2 * cos(beta))* cos(beta)</a:t>
            </a:r>
          </a:p>
          <a:p>
            <a:r>
              <a:rPr lang="en-US" dirty="0"/>
              <a:t>17x = (</a:t>
            </a:r>
            <a:r>
              <a:rPr lang="en-US" dirty="0" err="1"/>
              <a:t>Fout</a:t>
            </a:r>
            <a:r>
              <a:rPr lang="en-US" dirty="0"/>
              <a:t> * cos (alpha-theta) * cos(beta-theta) + W2 * sin(beta)) 	* cos(beta)</a:t>
            </a:r>
          </a:p>
          <a:p>
            <a:r>
              <a:rPr lang="en-US" dirty="0"/>
              <a:t>17y = (</a:t>
            </a:r>
            <a:r>
              <a:rPr lang="en-US" dirty="0" err="1"/>
              <a:t>Fout</a:t>
            </a:r>
            <a:r>
              <a:rPr lang="en-US" dirty="0"/>
              <a:t> * cos (alpha-theta) * cos(beta-theta) + W2 * sin(beta)) 	* sin(beta)</a:t>
            </a:r>
            <a:endParaRPr lang="en-US" b="1" dirty="0"/>
          </a:p>
          <a:p>
            <a:endParaRPr lang="en-US" dirty="0"/>
          </a:p>
          <a:p>
            <a:endParaRPr lang="en-US" dirty="0"/>
          </a:p>
        </p:txBody>
      </p: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9484E-5ECE-024B-8482-8D7EF5BC55F4}"/>
              </a:ext>
            </a:extLst>
          </p:cNvPr>
          <p:cNvSpPr txBox="1"/>
          <p:nvPr/>
        </p:nvSpPr>
        <p:spPr>
          <a:xfrm>
            <a:off x="4285544" y="3969185"/>
            <a:ext cx="418704" cy="369332"/>
          </a:xfrm>
          <a:prstGeom prst="rect">
            <a:avLst/>
          </a:prstGeom>
          <a:noFill/>
        </p:spPr>
        <p:txBody>
          <a:bodyPr wrap="none" rtlCol="0">
            <a:spAutoFit/>
          </a:bodyPr>
          <a:lstStyle/>
          <a:p>
            <a:r>
              <a:rPr lang="en-US" dirty="0"/>
              <a:t>14</a:t>
            </a:r>
          </a:p>
        </p:txBody>
      </p:sp>
      <p:sp>
        <p:nvSpPr>
          <p:cNvPr id="25" name="TextBox 24">
            <a:extLst>
              <a:ext uri="{FF2B5EF4-FFF2-40B4-BE49-F238E27FC236}">
                <a16:creationId xmlns:a16="http://schemas.microsoft.com/office/drawing/2014/main" id="{3BC738D1-99BD-144B-86E2-6DB8CE9FC2D4}"/>
              </a:ext>
            </a:extLst>
          </p:cNvPr>
          <p:cNvSpPr txBox="1"/>
          <p:nvPr/>
        </p:nvSpPr>
        <p:spPr>
          <a:xfrm>
            <a:off x="3709466" y="4022725"/>
            <a:ext cx="418704" cy="369332"/>
          </a:xfrm>
          <a:prstGeom prst="rect">
            <a:avLst/>
          </a:prstGeom>
          <a:noFill/>
        </p:spPr>
        <p:txBody>
          <a:bodyPr wrap="none" rtlCol="0">
            <a:spAutoFit/>
          </a:bodyPr>
          <a:lstStyle/>
          <a:p>
            <a:r>
              <a:rPr lang="en-US" dirty="0"/>
              <a:t>15</a:t>
            </a:r>
          </a:p>
        </p:txBody>
      </p:sp>
      <p:sp>
        <p:nvSpPr>
          <p:cNvPr id="26" name="TextBox 25">
            <a:extLst>
              <a:ext uri="{FF2B5EF4-FFF2-40B4-BE49-F238E27FC236}">
                <a16:creationId xmlns:a16="http://schemas.microsoft.com/office/drawing/2014/main" id="{0D65575D-E71B-1443-995F-AD2D2D74C099}"/>
              </a:ext>
            </a:extLst>
          </p:cNvPr>
          <p:cNvSpPr txBox="1"/>
          <p:nvPr/>
        </p:nvSpPr>
        <p:spPr>
          <a:xfrm>
            <a:off x="6411434" y="3910822"/>
            <a:ext cx="418704" cy="369332"/>
          </a:xfrm>
          <a:prstGeom prst="rect">
            <a:avLst/>
          </a:prstGeom>
          <a:noFill/>
        </p:spPr>
        <p:txBody>
          <a:bodyPr wrap="none" rtlCol="0">
            <a:spAutoFit/>
          </a:bodyPr>
          <a:lstStyle/>
          <a:p>
            <a:r>
              <a:rPr lang="en-US" dirty="0"/>
              <a:t>16</a:t>
            </a:r>
          </a:p>
        </p:txBody>
      </p:sp>
      <p:sp>
        <p:nvSpPr>
          <p:cNvPr id="27" name="TextBox 26">
            <a:extLst>
              <a:ext uri="{FF2B5EF4-FFF2-40B4-BE49-F238E27FC236}">
                <a16:creationId xmlns:a16="http://schemas.microsoft.com/office/drawing/2014/main" id="{8831D832-1342-FA41-9DCC-AA9C5D356149}"/>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30" name="TextBox 29">
            <a:extLst>
              <a:ext uri="{FF2B5EF4-FFF2-40B4-BE49-F238E27FC236}">
                <a16:creationId xmlns:a16="http://schemas.microsoft.com/office/drawing/2014/main" id="{E592A4AF-29B6-544F-AF78-6C67492FD279}"/>
              </a:ext>
            </a:extLst>
          </p:cNvPr>
          <p:cNvSpPr txBox="1"/>
          <p:nvPr/>
        </p:nvSpPr>
        <p:spPr>
          <a:xfrm>
            <a:off x="4756306" y="5864590"/>
            <a:ext cx="5921108" cy="369332"/>
          </a:xfrm>
          <a:prstGeom prst="rect">
            <a:avLst/>
          </a:prstGeom>
          <a:noFill/>
        </p:spPr>
        <p:txBody>
          <a:bodyPr wrap="none" rtlCol="0">
            <a:spAutoFit/>
          </a:bodyPr>
          <a:lstStyle/>
          <a:p>
            <a:r>
              <a:rPr lang="en-US" dirty="0"/>
              <a:t>The remaining forces can be broken into X and Y components</a:t>
            </a:r>
          </a:p>
        </p:txBody>
      </p:sp>
    </p:spTree>
    <p:extLst>
      <p:ext uri="{BB962C8B-B14F-4D97-AF65-F5344CB8AC3E}">
        <p14:creationId xmlns:p14="http://schemas.microsoft.com/office/powerpoint/2010/main" val="302524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F6378-8300-424B-8E82-E506650E4F8A}"/>
              </a:ext>
            </a:extLst>
          </p:cNvPr>
          <p:cNvSpPr txBox="1"/>
          <p:nvPr/>
        </p:nvSpPr>
        <p:spPr>
          <a:xfrm>
            <a:off x="2104631" y="1085987"/>
            <a:ext cx="8004820" cy="646331"/>
          </a:xfrm>
          <a:prstGeom prst="rect">
            <a:avLst/>
          </a:prstGeom>
          <a:noFill/>
        </p:spPr>
        <p:txBody>
          <a:bodyPr wrap="none" rtlCol="0">
            <a:spAutoFit/>
          </a:bodyPr>
          <a:lstStyle/>
          <a:p>
            <a:r>
              <a:rPr lang="en-US" dirty="0"/>
              <a:t>These forces can be relocated to the CG of the vehicle</a:t>
            </a:r>
          </a:p>
          <a:p>
            <a:r>
              <a:rPr lang="en-US" dirty="0"/>
              <a:t>(but we will need to add a force couple which will be calculated by the ‘lever’ arms)</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3886780" y="4605889"/>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4111771" y="4598570"/>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6972302" y="3791413"/>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6954853" y="4036372"/>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78B2C9-B06A-4141-92CB-F654B62298AB}"/>
              </a:ext>
            </a:extLst>
          </p:cNvPr>
          <p:cNvCxnSpPr>
            <a:cxnSpLocks/>
          </p:cNvCxnSpPr>
          <p:nvPr/>
        </p:nvCxnSpPr>
        <p:spPr>
          <a:xfrm flipH="1" flipV="1">
            <a:off x="6954853" y="2600670"/>
            <a:ext cx="70732" cy="36096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3D62E1-71AD-491B-B46B-69C1BA562B00}"/>
              </a:ext>
            </a:extLst>
          </p:cNvPr>
          <p:cNvCxnSpPr>
            <a:cxnSpLocks/>
          </p:cNvCxnSpPr>
          <p:nvPr/>
        </p:nvCxnSpPr>
        <p:spPr>
          <a:xfrm flipV="1">
            <a:off x="5399092" y="3625146"/>
            <a:ext cx="1564486" cy="50247"/>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D25637-740E-4874-B3CF-881176219B86}"/>
              </a:ext>
            </a:extLst>
          </p:cNvPr>
          <p:cNvCxnSpPr>
            <a:cxnSpLocks/>
          </p:cNvCxnSpPr>
          <p:nvPr/>
        </p:nvCxnSpPr>
        <p:spPr>
          <a:xfrm flipV="1">
            <a:off x="4126831" y="2447478"/>
            <a:ext cx="0" cy="33245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19497-9769-454E-9F62-D0B9E622875E}"/>
              </a:ext>
            </a:extLst>
          </p:cNvPr>
          <p:cNvCxnSpPr>
            <a:cxnSpLocks/>
          </p:cNvCxnSpPr>
          <p:nvPr/>
        </p:nvCxnSpPr>
        <p:spPr>
          <a:xfrm flipV="1">
            <a:off x="4126831" y="3675394"/>
            <a:ext cx="1182588" cy="51891"/>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B3E91E-70B6-4923-9608-205BB7AF5DAE}"/>
              </a:ext>
            </a:extLst>
          </p:cNvPr>
          <p:cNvCxnSpPr>
            <a:cxnSpLocks/>
          </p:cNvCxnSpPr>
          <p:nvPr/>
        </p:nvCxnSpPr>
        <p:spPr>
          <a:xfrm flipH="1">
            <a:off x="4000333" y="3983957"/>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036C0B-901C-45EF-84F4-1DA6003BADAA}"/>
              </a:ext>
            </a:extLst>
          </p:cNvPr>
          <p:cNvCxnSpPr>
            <a:cxnSpLocks/>
          </p:cNvCxnSpPr>
          <p:nvPr/>
        </p:nvCxnSpPr>
        <p:spPr>
          <a:xfrm flipH="1">
            <a:off x="3947055" y="4251646"/>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168E4E-DE58-48E8-8E66-1654358BC7C2}"/>
              </a:ext>
            </a:extLst>
          </p:cNvPr>
          <p:cNvCxnSpPr>
            <a:cxnSpLocks/>
          </p:cNvCxnSpPr>
          <p:nvPr/>
        </p:nvCxnSpPr>
        <p:spPr>
          <a:xfrm>
            <a:off x="5409163" y="3675393"/>
            <a:ext cx="42884" cy="529142"/>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68FF15-E722-4B49-A94D-7BF943E7DCE0}"/>
              </a:ext>
            </a:extLst>
          </p:cNvPr>
          <p:cNvCxnSpPr>
            <a:cxnSpLocks/>
          </p:cNvCxnSpPr>
          <p:nvPr/>
        </p:nvCxnSpPr>
        <p:spPr>
          <a:xfrm>
            <a:off x="5381385" y="3632293"/>
            <a:ext cx="44259" cy="805546"/>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43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F6378-8300-424B-8E82-E506650E4F8A}"/>
              </a:ext>
            </a:extLst>
          </p:cNvPr>
          <p:cNvSpPr txBox="1"/>
          <p:nvPr/>
        </p:nvSpPr>
        <p:spPr>
          <a:xfrm>
            <a:off x="1087138" y="1132153"/>
            <a:ext cx="9626994" cy="646331"/>
          </a:xfrm>
          <a:prstGeom prst="rect">
            <a:avLst/>
          </a:prstGeom>
          <a:noFill/>
        </p:spPr>
        <p:txBody>
          <a:bodyPr wrap="none" rtlCol="0">
            <a:spAutoFit/>
          </a:bodyPr>
          <a:lstStyle/>
          <a:p>
            <a:r>
              <a:rPr lang="en-US" dirty="0"/>
              <a:t>We can now slide the object based on the remaining forces at the CG (a=f/m; v=</a:t>
            </a:r>
            <a:r>
              <a:rPr lang="en-US" dirty="0" err="1"/>
              <a:t>v+a</a:t>
            </a:r>
            <a:r>
              <a:rPr lang="en-US" dirty="0"/>
              <a:t>; p=</a:t>
            </a:r>
            <a:r>
              <a:rPr lang="en-US" dirty="0" err="1"/>
              <a:t>p+v</a:t>
            </a:r>
            <a:r>
              <a:rPr lang="en-US" dirty="0"/>
              <a:t>)</a:t>
            </a:r>
          </a:p>
          <a:p>
            <a:r>
              <a:rPr lang="en-US" dirty="0"/>
              <a:t>We can also rotate the object based on the total remaining moments/couples (w=m/j; o=</a:t>
            </a:r>
            <a:r>
              <a:rPr lang="en-US" dirty="0" err="1"/>
              <a:t>o+w</a:t>
            </a:r>
            <a:r>
              <a:rPr lang="en-US" dirty="0"/>
              <a:t>; a=</a:t>
            </a:r>
            <a:r>
              <a:rPr lang="en-US" dirty="0" err="1"/>
              <a:t>a+o</a:t>
            </a:r>
            <a:r>
              <a:rPr lang="en-US" dirty="0"/>
              <a:t>)</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5172176" y="3670784"/>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5397167" y="3663465"/>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5411103" y="3382727"/>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5393654" y="3627686"/>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rrow: Curved Right 1">
            <a:extLst>
              <a:ext uri="{FF2B5EF4-FFF2-40B4-BE49-F238E27FC236}">
                <a16:creationId xmlns:a16="http://schemas.microsoft.com/office/drawing/2014/main" id="{EABE806A-F88E-4736-A74E-A28E8054CE48}"/>
              </a:ext>
            </a:extLst>
          </p:cNvPr>
          <p:cNvSpPr/>
          <p:nvPr/>
        </p:nvSpPr>
        <p:spPr>
          <a:xfrm>
            <a:off x="4921227" y="3443405"/>
            <a:ext cx="228600" cy="4855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29D4C0EF-A93B-42EE-8EDD-06271083FBFB}"/>
              </a:ext>
            </a:extLst>
          </p:cNvPr>
          <p:cNvSpPr/>
          <p:nvPr/>
        </p:nvSpPr>
        <p:spPr>
          <a:xfrm>
            <a:off x="5614319" y="3366126"/>
            <a:ext cx="251792" cy="523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504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570867" cy="369332"/>
          </a:xfrm>
          <a:prstGeom prst="rect">
            <a:avLst/>
          </a:prstGeom>
          <a:noFill/>
        </p:spPr>
        <p:txBody>
          <a:bodyPr wrap="none" rtlCol="0">
            <a:spAutoFit/>
          </a:bodyPr>
          <a:lstStyle/>
          <a:p>
            <a:r>
              <a:rPr lang="en-US" i="1" dirty="0"/>
              <a:t>We will consider 4 different coordinate systems</a:t>
            </a:r>
          </a:p>
        </p:txBody>
      </p:sp>
    </p:spTree>
    <p:extLst>
      <p:ext uri="{BB962C8B-B14F-4D97-AF65-F5344CB8AC3E}">
        <p14:creationId xmlns:p14="http://schemas.microsoft.com/office/powerpoint/2010/main" val="326562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6C174B4-F53C-7D4A-BC68-FE7F1D058050}"/>
              </a:ext>
            </a:extLst>
          </p:cNvPr>
          <p:cNvCxnSpPr/>
          <p:nvPr/>
        </p:nvCxnSpPr>
        <p:spPr>
          <a:xfrm>
            <a:off x="4494179" y="758757"/>
            <a:ext cx="0" cy="5321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8B1AC0-F11E-9C48-A888-C43D0C551F12}"/>
              </a:ext>
            </a:extLst>
          </p:cNvPr>
          <p:cNvCxnSpPr>
            <a:cxnSpLocks/>
          </p:cNvCxnSpPr>
          <p:nvPr/>
        </p:nvCxnSpPr>
        <p:spPr>
          <a:xfrm>
            <a:off x="2110902" y="3015574"/>
            <a:ext cx="507783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43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5534720" cy="369332"/>
          </a:xfrm>
          <a:prstGeom prst="rect">
            <a:avLst/>
          </a:prstGeom>
          <a:noFill/>
        </p:spPr>
        <p:txBody>
          <a:bodyPr wrap="none" rtlCol="0">
            <a:spAutoFit/>
          </a:bodyPr>
          <a:lstStyle/>
          <a:p>
            <a:r>
              <a:rPr lang="en-US" i="1" dirty="0"/>
              <a:t>The global system (positive in the direction of the arrows)</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773723" y="1078523"/>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9261231" y="5966005"/>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385990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422814" cy="646331"/>
          </a:xfrm>
          <a:prstGeom prst="rect">
            <a:avLst/>
          </a:prstGeom>
          <a:noFill/>
        </p:spPr>
        <p:txBody>
          <a:bodyPr wrap="none" rtlCol="0">
            <a:spAutoFit/>
          </a:bodyPr>
          <a:lstStyle/>
          <a:p>
            <a:pPr algn="ctr"/>
            <a:r>
              <a:rPr lang="en-US" i="1" dirty="0"/>
              <a:t>The Rear Wheel Contact</a:t>
            </a:r>
          </a:p>
          <a:p>
            <a:pPr algn="ctr"/>
            <a:r>
              <a:rPr lang="en-US" i="1" dirty="0"/>
              <a:t>(offset from the global by an angle of ‘alpha’)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2872916" y="3055977"/>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4701202" y="3586903"/>
            <a:ext cx="304892" cy="369332"/>
          </a:xfrm>
          <a:prstGeom prst="rect">
            <a:avLst/>
          </a:prstGeom>
          <a:noFill/>
        </p:spPr>
        <p:txBody>
          <a:bodyPr wrap="none" rtlCol="0">
            <a:spAutoFit/>
          </a:bodyPr>
          <a:lstStyle/>
          <a:p>
            <a:r>
              <a:rPr lang="en-US" dirty="0"/>
              <a:t>X</a:t>
            </a:r>
          </a:p>
        </p:txBody>
      </p:sp>
      <p:cxnSp>
        <p:nvCxnSpPr>
          <p:cNvPr id="26" name="Straight Arrow Connector 25">
            <a:extLst>
              <a:ext uri="{FF2B5EF4-FFF2-40B4-BE49-F238E27FC236}">
                <a16:creationId xmlns:a16="http://schemas.microsoft.com/office/drawing/2014/main" id="{4DAB2567-4C1A-0649-92E8-8DD39025094A}"/>
              </a:ext>
            </a:extLst>
          </p:cNvPr>
          <p:cNvCxnSpPr>
            <a:cxnSpLocks/>
            <a:stCxn id="4" idx="5"/>
          </p:cNvCxnSpPr>
          <p:nvPr/>
        </p:nvCxnSpPr>
        <p:spPr>
          <a:xfrm flipH="1" flipV="1">
            <a:off x="2801815" y="3341077"/>
            <a:ext cx="1724874" cy="1674897"/>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C0769B-3DCB-404C-8069-9C026167F60B}"/>
              </a:ext>
            </a:extLst>
          </p:cNvPr>
          <p:cNvCxnSpPr>
            <a:cxnSpLocks/>
          </p:cNvCxnSpPr>
          <p:nvPr/>
        </p:nvCxnSpPr>
        <p:spPr>
          <a:xfrm flipV="1">
            <a:off x="3308198" y="3920248"/>
            <a:ext cx="1480556" cy="1603241"/>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70762" y="402336"/>
            <a:ext cx="4322978" cy="646331"/>
          </a:xfrm>
          <a:prstGeom prst="rect">
            <a:avLst/>
          </a:prstGeom>
          <a:noFill/>
        </p:spPr>
        <p:txBody>
          <a:bodyPr wrap="none" rtlCol="0">
            <a:spAutoFit/>
          </a:bodyPr>
          <a:lstStyle/>
          <a:p>
            <a:pPr algn="ctr"/>
            <a:r>
              <a:rPr lang="en-US" i="1" dirty="0"/>
              <a:t>The Front Wheel Contact</a:t>
            </a:r>
          </a:p>
          <a:p>
            <a:pPr algn="ctr"/>
            <a:r>
              <a:rPr lang="en-US" i="1" dirty="0"/>
              <a:t>(offset from the global by an angle of ‘beta’)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719631" y="2885884"/>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579000" y="3113366"/>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708420" y="3187000"/>
            <a:ext cx="2058674" cy="1446018"/>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6300076" y="3166979"/>
            <a:ext cx="1300247" cy="1894470"/>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32291" y="402336"/>
            <a:ext cx="4399922" cy="646331"/>
          </a:xfrm>
          <a:prstGeom prst="rect">
            <a:avLst/>
          </a:prstGeom>
          <a:noFill/>
        </p:spPr>
        <p:txBody>
          <a:bodyPr wrap="none" rtlCol="0">
            <a:spAutoFit/>
          </a:bodyPr>
          <a:lstStyle/>
          <a:p>
            <a:pPr algn="ctr"/>
            <a:r>
              <a:rPr lang="en-US" i="1" dirty="0"/>
              <a:t>The Wheelbase</a:t>
            </a:r>
          </a:p>
          <a:p>
            <a:pPr algn="ctr"/>
            <a:r>
              <a:rPr lang="en-US" i="1" dirty="0"/>
              <a:t>(offset from the global by an angle of ‘theta’)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320967" y="3011435"/>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451471" y="3541797"/>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292145" y="3225098"/>
            <a:ext cx="445592" cy="1875114"/>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3116738" y="3877902"/>
            <a:ext cx="4720522" cy="901305"/>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7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1C141E-2478-496A-A547-8D9C4BB155C0}"/>
              </a:ext>
            </a:extLst>
          </p:cNvPr>
          <p:cNvSpPr txBox="1"/>
          <p:nvPr/>
        </p:nvSpPr>
        <p:spPr>
          <a:xfrm>
            <a:off x="3459491" y="1862820"/>
            <a:ext cx="8156592" cy="646331"/>
          </a:xfrm>
          <a:prstGeom prst="rect">
            <a:avLst/>
          </a:prstGeom>
          <a:noFill/>
        </p:spPr>
        <p:txBody>
          <a:bodyPr wrap="none" rtlCol="0">
            <a:spAutoFit/>
          </a:bodyPr>
          <a:lstStyle/>
          <a:p>
            <a:r>
              <a:rPr lang="en-US" dirty="0"/>
              <a:t>The traction force from the wheel is applied to the axle</a:t>
            </a:r>
          </a:p>
          <a:p>
            <a:r>
              <a:rPr lang="en-US" dirty="0"/>
              <a:t>Parallel to the ground at the contact patch (+x axis in the alpha coordinate system)</a:t>
            </a:r>
          </a:p>
        </p:txBody>
      </p:sp>
      <p:sp>
        <p:nvSpPr>
          <p:cNvPr id="16" name="Oval 15">
            <a:extLst>
              <a:ext uri="{FF2B5EF4-FFF2-40B4-BE49-F238E27FC236}">
                <a16:creationId xmlns:a16="http://schemas.microsoft.com/office/drawing/2014/main" id="{6E7BCEC9-ACB6-46AF-B3B0-F06B74D4EF18}"/>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672370-AAD3-7B48-97F5-D960A7430A5F}"/>
              </a:ext>
            </a:extLst>
          </p:cNvPr>
          <p:cNvSpPr txBox="1"/>
          <p:nvPr/>
        </p:nvSpPr>
        <p:spPr>
          <a:xfrm>
            <a:off x="4778925" y="3879388"/>
            <a:ext cx="30168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1A46242E-54C8-8C4C-AD0E-020FACD6EACA}"/>
              </a:ext>
            </a:extLst>
          </p:cNvPr>
          <p:cNvSpPr txBox="1"/>
          <p:nvPr/>
        </p:nvSpPr>
        <p:spPr>
          <a:xfrm>
            <a:off x="428017" y="846306"/>
            <a:ext cx="4014753" cy="369332"/>
          </a:xfrm>
          <a:prstGeom prst="rect">
            <a:avLst/>
          </a:prstGeom>
          <a:noFill/>
        </p:spPr>
        <p:txBody>
          <a:bodyPr wrap="none" rtlCol="0">
            <a:spAutoFit/>
          </a:bodyPr>
          <a:lstStyle/>
          <a:p>
            <a:r>
              <a:rPr lang="en-US" dirty="0"/>
              <a:t>1 = </a:t>
            </a:r>
            <a:r>
              <a:rPr lang="en-US" dirty="0" err="1"/>
              <a:t>Fout</a:t>
            </a:r>
            <a:r>
              <a:rPr lang="en-US" dirty="0"/>
              <a:t>.  (along the positive </a:t>
            </a:r>
            <a:r>
              <a:rPr lang="en-US" dirty="0" err="1"/>
              <a:t>Xalpha</a:t>
            </a:r>
            <a:r>
              <a:rPr lang="en-US" dirty="0"/>
              <a:t> axis)</a:t>
            </a:r>
          </a:p>
        </p:txBody>
      </p:sp>
    </p:spTree>
    <p:extLst>
      <p:ext uri="{BB962C8B-B14F-4D97-AF65-F5344CB8AC3E}">
        <p14:creationId xmlns:p14="http://schemas.microsoft.com/office/powerpoint/2010/main" val="33058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4109498" y="4431591"/>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4231346" y="1592156"/>
            <a:ext cx="7267374" cy="923330"/>
          </a:xfrm>
          <a:prstGeom prst="rect">
            <a:avLst/>
          </a:prstGeom>
          <a:noFill/>
        </p:spPr>
        <p:txBody>
          <a:bodyPr wrap="none" rtlCol="0">
            <a:spAutoFit/>
          </a:bodyPr>
          <a:lstStyle/>
          <a:p>
            <a:r>
              <a:rPr lang="en-US" dirty="0"/>
              <a:t>This force can be broken into 2 components along the wheelbase axes.</a:t>
            </a:r>
          </a:p>
          <a:p>
            <a:r>
              <a:rPr lang="en-US" dirty="0"/>
              <a:t>1 pointing directly at the front axle (+x in the wheelbase coordinate system)</a:t>
            </a:r>
          </a:p>
          <a:p>
            <a:r>
              <a:rPr lang="en-US" dirty="0"/>
              <a:t>1 pointing 90 degree’s from the first (+/- y -&gt; depending on Alpha)</a:t>
            </a:r>
          </a:p>
        </p:txBody>
      </p:sp>
      <p:sp>
        <p:nvSpPr>
          <p:cNvPr id="23" name="Oval 22">
            <a:extLst>
              <a:ext uri="{FF2B5EF4-FFF2-40B4-BE49-F238E27FC236}">
                <a16:creationId xmlns:a16="http://schemas.microsoft.com/office/drawing/2014/main" id="{AB002E2E-43D6-4C19-91F6-7677DB372726}"/>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01C5EDC-DE00-524C-8E98-B27F4C94C073}"/>
              </a:ext>
            </a:extLst>
          </p:cNvPr>
          <p:cNvSpPr txBox="1"/>
          <p:nvPr/>
        </p:nvSpPr>
        <p:spPr>
          <a:xfrm>
            <a:off x="3834645" y="3609975"/>
            <a:ext cx="301686" cy="369332"/>
          </a:xfrm>
          <a:prstGeom prst="rect">
            <a:avLst/>
          </a:prstGeom>
          <a:noFill/>
        </p:spPr>
        <p:txBody>
          <a:bodyPr wrap="none" rtlCol="0">
            <a:spAutoFit/>
          </a:bodyPr>
          <a:lstStyle/>
          <a:p>
            <a:r>
              <a:rPr lang="en-US" dirty="0"/>
              <a:t>2</a:t>
            </a:r>
          </a:p>
        </p:txBody>
      </p:sp>
      <p:sp>
        <p:nvSpPr>
          <p:cNvPr id="9" name="TextBox 8">
            <a:extLst>
              <a:ext uri="{FF2B5EF4-FFF2-40B4-BE49-F238E27FC236}">
                <a16:creationId xmlns:a16="http://schemas.microsoft.com/office/drawing/2014/main" id="{A684E71C-A5D9-4A47-B006-11F8CD351B9C}"/>
              </a:ext>
            </a:extLst>
          </p:cNvPr>
          <p:cNvSpPr txBox="1"/>
          <p:nvPr/>
        </p:nvSpPr>
        <p:spPr>
          <a:xfrm>
            <a:off x="5040730" y="4547937"/>
            <a:ext cx="301686" cy="369332"/>
          </a:xfrm>
          <a:prstGeom prst="rect">
            <a:avLst/>
          </a:prstGeom>
          <a:noFill/>
        </p:spPr>
        <p:txBody>
          <a:bodyPr wrap="none" rtlCol="0">
            <a:spAutoFit/>
          </a:bodyPr>
          <a:lstStyle/>
          <a:p>
            <a:r>
              <a:rPr lang="en-US" dirty="0"/>
              <a:t>3</a:t>
            </a:r>
          </a:p>
        </p:txBody>
      </p:sp>
      <p:sp>
        <p:nvSpPr>
          <p:cNvPr id="10" name="TextBox 9">
            <a:extLst>
              <a:ext uri="{FF2B5EF4-FFF2-40B4-BE49-F238E27FC236}">
                <a16:creationId xmlns:a16="http://schemas.microsoft.com/office/drawing/2014/main" id="{0DA48F12-4BD0-404C-AFCB-05712DA3E866}"/>
              </a:ext>
            </a:extLst>
          </p:cNvPr>
          <p:cNvSpPr txBox="1"/>
          <p:nvPr/>
        </p:nvSpPr>
        <p:spPr>
          <a:xfrm>
            <a:off x="321013" y="544749"/>
            <a:ext cx="9866740" cy="646331"/>
          </a:xfrm>
          <a:prstGeom prst="rect">
            <a:avLst/>
          </a:prstGeom>
          <a:noFill/>
        </p:spPr>
        <p:txBody>
          <a:bodyPr wrap="none" rtlCol="0">
            <a:spAutoFit/>
          </a:bodyPr>
          <a:lstStyle/>
          <a:p>
            <a:r>
              <a:rPr lang="en-US" dirty="0"/>
              <a:t>2 = </a:t>
            </a:r>
            <a:r>
              <a:rPr lang="en-US" dirty="0" err="1"/>
              <a:t>Fout</a:t>
            </a:r>
            <a:r>
              <a:rPr lang="en-US" dirty="0"/>
              <a:t> * cos (alpha-theta)) 			– this result will be along the positive </a:t>
            </a:r>
            <a:r>
              <a:rPr lang="en-US" dirty="0" err="1"/>
              <a:t>Ywheelbase</a:t>
            </a:r>
            <a:r>
              <a:rPr lang="en-US" dirty="0"/>
              <a:t> axis</a:t>
            </a:r>
          </a:p>
          <a:p>
            <a:r>
              <a:rPr lang="en-US" dirty="0"/>
              <a:t>3 = </a:t>
            </a:r>
            <a:r>
              <a:rPr lang="en-US" dirty="0" err="1"/>
              <a:t>Fout</a:t>
            </a:r>
            <a:r>
              <a:rPr lang="en-US" dirty="0"/>
              <a:t> * cos (alpha-theta) 			– this result will be along the positive </a:t>
            </a:r>
            <a:r>
              <a:rPr lang="en-US" dirty="0" err="1"/>
              <a:t>Xwheelbase</a:t>
            </a:r>
            <a:r>
              <a:rPr lang="en-US" dirty="0"/>
              <a:t> axis</a:t>
            </a:r>
          </a:p>
        </p:txBody>
      </p:sp>
    </p:spTree>
    <p:extLst>
      <p:ext uri="{BB962C8B-B14F-4D97-AF65-F5344CB8AC3E}">
        <p14:creationId xmlns:p14="http://schemas.microsoft.com/office/powerpoint/2010/main" val="329086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3297491" y="1655749"/>
            <a:ext cx="8480591" cy="369332"/>
          </a:xfrm>
          <a:prstGeom prst="rect">
            <a:avLst/>
          </a:prstGeom>
          <a:noFill/>
        </p:spPr>
        <p:txBody>
          <a:bodyPr wrap="none" rtlCol="0">
            <a:spAutoFit/>
          </a:bodyPr>
          <a:lstStyle/>
          <a:p>
            <a:r>
              <a:rPr lang="en-US" dirty="0"/>
              <a:t>The force pointing at the front axle can be relocated (along it’s line of action) to that axle</a:t>
            </a:r>
          </a:p>
        </p:txBody>
      </p:sp>
      <p:sp>
        <p:nvSpPr>
          <p:cNvPr id="13" name="Oval 12">
            <a:extLst>
              <a:ext uri="{FF2B5EF4-FFF2-40B4-BE49-F238E27FC236}">
                <a16:creationId xmlns:a16="http://schemas.microsoft.com/office/drawing/2014/main" id="{CA3FF197-3B69-4EAD-AA3F-1AE490DBFD1B}"/>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E50AFA-DD04-B64A-9EB2-FF4C4EEA3FA6}"/>
              </a:ext>
            </a:extLst>
          </p:cNvPr>
          <p:cNvSpPr txBox="1"/>
          <p:nvPr/>
        </p:nvSpPr>
        <p:spPr>
          <a:xfrm>
            <a:off x="321013" y="544749"/>
            <a:ext cx="10010946" cy="646331"/>
          </a:xfrm>
          <a:prstGeom prst="rect">
            <a:avLst/>
          </a:prstGeom>
          <a:noFill/>
        </p:spPr>
        <p:txBody>
          <a:bodyPr wrap="non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p:txBody>
      </p:sp>
      <p:sp>
        <p:nvSpPr>
          <p:cNvPr id="2" name="TextBox 1">
            <a:extLst>
              <a:ext uri="{FF2B5EF4-FFF2-40B4-BE49-F238E27FC236}">
                <a16:creationId xmlns:a16="http://schemas.microsoft.com/office/drawing/2014/main" id="{D3468A0B-0F21-DE43-AFC3-2476DB3C160C}"/>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3" name="TextBox 2">
            <a:extLst>
              <a:ext uri="{FF2B5EF4-FFF2-40B4-BE49-F238E27FC236}">
                <a16:creationId xmlns:a16="http://schemas.microsoft.com/office/drawing/2014/main" id="{E0D124FE-A325-7842-88E3-B9B5AF2CD302}"/>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3352911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852</Words>
  <Application>Microsoft Macintosh PowerPoint</Application>
  <PresentationFormat>Widescreen</PresentationFormat>
  <Paragraphs>190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I Hambleton</dc:creator>
  <cp:lastModifiedBy>Richard Hambleton</cp:lastModifiedBy>
  <cp:revision>23</cp:revision>
  <dcterms:created xsi:type="dcterms:W3CDTF">2019-02-04T21:19:03Z</dcterms:created>
  <dcterms:modified xsi:type="dcterms:W3CDTF">2019-02-07T02:47:42Z</dcterms:modified>
</cp:coreProperties>
</file>