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78" r:id="rId5"/>
    <p:sldId id="279" r:id="rId6"/>
    <p:sldId id="280" r:id="rId7"/>
    <p:sldId id="284" r:id="rId8"/>
    <p:sldId id="257" r:id="rId9"/>
    <p:sldId id="258" r:id="rId10"/>
    <p:sldId id="259" r:id="rId11"/>
    <p:sldId id="260" r:id="rId12"/>
    <p:sldId id="274" r:id="rId13"/>
    <p:sldId id="263" r:id="rId14"/>
    <p:sldId id="264" r:id="rId15"/>
    <p:sldId id="282" r:id="rId16"/>
    <p:sldId id="268" r:id="rId17"/>
    <p:sldId id="269" r:id="rId18"/>
    <p:sldId id="283"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11" autoAdjust="0"/>
    <p:restoredTop sz="94660"/>
  </p:normalViewPr>
  <p:slideViewPr>
    <p:cSldViewPr snapToGrid="0">
      <p:cViewPr varScale="1">
        <p:scale>
          <a:sx n="103" d="100"/>
          <a:sy n="103" d="100"/>
        </p:scale>
        <p:origin x="192"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4374-55D3-43F4-8ABA-E86756CDD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2A6FD3-1323-48E0-9A86-D8261AAA8C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ED2CB6-D953-48CA-9A2F-5655AC1E053F}"/>
              </a:ext>
            </a:extLst>
          </p:cNvPr>
          <p:cNvSpPr>
            <a:spLocks noGrp="1"/>
          </p:cNvSpPr>
          <p:nvPr>
            <p:ph type="dt" sz="half" idx="10"/>
          </p:nvPr>
        </p:nvSpPr>
        <p:spPr/>
        <p:txBody>
          <a:bodyPr/>
          <a:lstStyle/>
          <a:p>
            <a:fld id="{96DFC8BC-9833-445E-8087-9E2B159065C8}" type="datetimeFigureOut">
              <a:rPr lang="en-US" smtClean="0"/>
              <a:t>2/7/19</a:t>
            </a:fld>
            <a:endParaRPr lang="en-US"/>
          </a:p>
        </p:txBody>
      </p:sp>
      <p:sp>
        <p:nvSpPr>
          <p:cNvPr id="5" name="Footer Placeholder 4">
            <a:extLst>
              <a:ext uri="{FF2B5EF4-FFF2-40B4-BE49-F238E27FC236}">
                <a16:creationId xmlns:a16="http://schemas.microsoft.com/office/drawing/2014/main" id="{4D032DBC-4575-446A-BA8D-E894DE9F1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2CE7E-27C2-4CBB-92C2-BDDA845AA180}"/>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99418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52C5-6048-450F-B383-FB111D9EE8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26DD01-C474-4E46-A53B-B8CC5224E4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887CD9-E15B-4CE1-ACD7-516E620667E5}"/>
              </a:ext>
            </a:extLst>
          </p:cNvPr>
          <p:cNvSpPr>
            <a:spLocks noGrp="1"/>
          </p:cNvSpPr>
          <p:nvPr>
            <p:ph type="dt" sz="half" idx="10"/>
          </p:nvPr>
        </p:nvSpPr>
        <p:spPr/>
        <p:txBody>
          <a:bodyPr/>
          <a:lstStyle/>
          <a:p>
            <a:fld id="{96DFC8BC-9833-445E-8087-9E2B159065C8}" type="datetimeFigureOut">
              <a:rPr lang="en-US" smtClean="0"/>
              <a:t>2/7/19</a:t>
            </a:fld>
            <a:endParaRPr lang="en-US"/>
          </a:p>
        </p:txBody>
      </p:sp>
      <p:sp>
        <p:nvSpPr>
          <p:cNvPr id="5" name="Footer Placeholder 4">
            <a:extLst>
              <a:ext uri="{FF2B5EF4-FFF2-40B4-BE49-F238E27FC236}">
                <a16:creationId xmlns:a16="http://schemas.microsoft.com/office/drawing/2014/main" id="{325EC432-AA34-48CA-8287-2E58A9044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CA40-22E2-4691-B703-952D380ADD23}"/>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170565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36BC8A-0D54-48F3-9E6B-1D7D29E10A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913223-687B-4F4A-8252-EE1ADA63CA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DD6AE-1193-498E-BCD5-265D5A08E954}"/>
              </a:ext>
            </a:extLst>
          </p:cNvPr>
          <p:cNvSpPr>
            <a:spLocks noGrp="1"/>
          </p:cNvSpPr>
          <p:nvPr>
            <p:ph type="dt" sz="half" idx="10"/>
          </p:nvPr>
        </p:nvSpPr>
        <p:spPr/>
        <p:txBody>
          <a:bodyPr/>
          <a:lstStyle/>
          <a:p>
            <a:fld id="{96DFC8BC-9833-445E-8087-9E2B159065C8}" type="datetimeFigureOut">
              <a:rPr lang="en-US" smtClean="0"/>
              <a:t>2/7/19</a:t>
            </a:fld>
            <a:endParaRPr lang="en-US"/>
          </a:p>
        </p:txBody>
      </p:sp>
      <p:sp>
        <p:nvSpPr>
          <p:cNvPr id="5" name="Footer Placeholder 4">
            <a:extLst>
              <a:ext uri="{FF2B5EF4-FFF2-40B4-BE49-F238E27FC236}">
                <a16:creationId xmlns:a16="http://schemas.microsoft.com/office/drawing/2014/main" id="{62220059-CD1A-4F1F-820E-38A6CA482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724B0-B9DA-4D1C-A5BA-0CF16119C0C7}"/>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55499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BFA0-0D56-4DD7-B630-0D2C2928AA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0C9574-29CF-4D2E-AA3D-61C7ABFA70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A5F9E-8CD7-4DA9-8F8E-C1E4340F9D73}"/>
              </a:ext>
            </a:extLst>
          </p:cNvPr>
          <p:cNvSpPr>
            <a:spLocks noGrp="1"/>
          </p:cNvSpPr>
          <p:nvPr>
            <p:ph type="dt" sz="half" idx="10"/>
          </p:nvPr>
        </p:nvSpPr>
        <p:spPr/>
        <p:txBody>
          <a:bodyPr/>
          <a:lstStyle/>
          <a:p>
            <a:fld id="{96DFC8BC-9833-445E-8087-9E2B159065C8}" type="datetimeFigureOut">
              <a:rPr lang="en-US" smtClean="0"/>
              <a:t>2/7/19</a:t>
            </a:fld>
            <a:endParaRPr lang="en-US"/>
          </a:p>
        </p:txBody>
      </p:sp>
      <p:sp>
        <p:nvSpPr>
          <p:cNvPr id="5" name="Footer Placeholder 4">
            <a:extLst>
              <a:ext uri="{FF2B5EF4-FFF2-40B4-BE49-F238E27FC236}">
                <a16:creationId xmlns:a16="http://schemas.microsoft.com/office/drawing/2014/main" id="{435A3A93-142F-44FF-BE86-531900F6C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4F75D-BA1D-45B5-9D21-8BC60236BBA9}"/>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56431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FB44-8752-46BD-B36D-CD59056867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B90806-7A31-4565-A4DB-5CBC4167B3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81185B-E077-4EF8-8363-AEEC0EAD9F63}"/>
              </a:ext>
            </a:extLst>
          </p:cNvPr>
          <p:cNvSpPr>
            <a:spLocks noGrp="1"/>
          </p:cNvSpPr>
          <p:nvPr>
            <p:ph type="dt" sz="half" idx="10"/>
          </p:nvPr>
        </p:nvSpPr>
        <p:spPr/>
        <p:txBody>
          <a:bodyPr/>
          <a:lstStyle/>
          <a:p>
            <a:fld id="{96DFC8BC-9833-445E-8087-9E2B159065C8}" type="datetimeFigureOut">
              <a:rPr lang="en-US" smtClean="0"/>
              <a:t>2/7/19</a:t>
            </a:fld>
            <a:endParaRPr lang="en-US"/>
          </a:p>
        </p:txBody>
      </p:sp>
      <p:sp>
        <p:nvSpPr>
          <p:cNvPr id="5" name="Footer Placeholder 4">
            <a:extLst>
              <a:ext uri="{FF2B5EF4-FFF2-40B4-BE49-F238E27FC236}">
                <a16:creationId xmlns:a16="http://schemas.microsoft.com/office/drawing/2014/main" id="{EE76429F-52C4-46C3-ABFD-C9E0910F9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BB485-EB1A-4676-A131-57E45064D228}"/>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61197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2EF3-9472-47A9-809B-E1A431A4F1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6F0CFD-3808-4A51-90FA-48BC07C133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3D3A9-6263-4B14-8532-6BBBFBA4690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91272D-3886-4CA9-9079-FE4EA95D7FF1}"/>
              </a:ext>
            </a:extLst>
          </p:cNvPr>
          <p:cNvSpPr>
            <a:spLocks noGrp="1"/>
          </p:cNvSpPr>
          <p:nvPr>
            <p:ph type="dt" sz="half" idx="10"/>
          </p:nvPr>
        </p:nvSpPr>
        <p:spPr/>
        <p:txBody>
          <a:bodyPr/>
          <a:lstStyle/>
          <a:p>
            <a:fld id="{96DFC8BC-9833-445E-8087-9E2B159065C8}" type="datetimeFigureOut">
              <a:rPr lang="en-US" smtClean="0"/>
              <a:t>2/7/19</a:t>
            </a:fld>
            <a:endParaRPr lang="en-US"/>
          </a:p>
        </p:txBody>
      </p:sp>
      <p:sp>
        <p:nvSpPr>
          <p:cNvPr id="6" name="Footer Placeholder 5">
            <a:extLst>
              <a:ext uri="{FF2B5EF4-FFF2-40B4-BE49-F238E27FC236}">
                <a16:creationId xmlns:a16="http://schemas.microsoft.com/office/drawing/2014/main" id="{35FDF567-9ED7-4DE8-8066-D5FF4F2CE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93F095-480E-41EB-B608-3C52BFCB75F1}"/>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5812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61392-D1FB-4901-A7E1-4468191F32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1D266C-834B-4214-98E5-E6F16A1D1E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349FC6-53EC-43F8-A974-66966435341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8CA666-E6D3-4EA7-AF3B-7995290EB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7E4E5A-4844-40DD-A0AD-EFC489D903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B8158B-D82C-4404-B59F-C85E2A6751F9}"/>
              </a:ext>
            </a:extLst>
          </p:cNvPr>
          <p:cNvSpPr>
            <a:spLocks noGrp="1"/>
          </p:cNvSpPr>
          <p:nvPr>
            <p:ph type="dt" sz="half" idx="10"/>
          </p:nvPr>
        </p:nvSpPr>
        <p:spPr/>
        <p:txBody>
          <a:bodyPr/>
          <a:lstStyle/>
          <a:p>
            <a:fld id="{96DFC8BC-9833-445E-8087-9E2B159065C8}" type="datetimeFigureOut">
              <a:rPr lang="en-US" smtClean="0"/>
              <a:t>2/7/19</a:t>
            </a:fld>
            <a:endParaRPr lang="en-US"/>
          </a:p>
        </p:txBody>
      </p:sp>
      <p:sp>
        <p:nvSpPr>
          <p:cNvPr id="8" name="Footer Placeholder 7">
            <a:extLst>
              <a:ext uri="{FF2B5EF4-FFF2-40B4-BE49-F238E27FC236}">
                <a16:creationId xmlns:a16="http://schemas.microsoft.com/office/drawing/2014/main" id="{8C702699-3413-4055-B011-C89073F21B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EA0D7B-10D4-423D-B93D-07D6410178FF}"/>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408724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6EDB-DDE4-4946-9474-1FE7B902C1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A20613-444D-4222-90A9-08F35BA1D294}"/>
              </a:ext>
            </a:extLst>
          </p:cNvPr>
          <p:cNvSpPr>
            <a:spLocks noGrp="1"/>
          </p:cNvSpPr>
          <p:nvPr>
            <p:ph type="dt" sz="half" idx="10"/>
          </p:nvPr>
        </p:nvSpPr>
        <p:spPr/>
        <p:txBody>
          <a:bodyPr/>
          <a:lstStyle/>
          <a:p>
            <a:fld id="{96DFC8BC-9833-445E-8087-9E2B159065C8}" type="datetimeFigureOut">
              <a:rPr lang="en-US" smtClean="0"/>
              <a:t>2/7/19</a:t>
            </a:fld>
            <a:endParaRPr lang="en-US"/>
          </a:p>
        </p:txBody>
      </p:sp>
      <p:sp>
        <p:nvSpPr>
          <p:cNvPr id="4" name="Footer Placeholder 3">
            <a:extLst>
              <a:ext uri="{FF2B5EF4-FFF2-40B4-BE49-F238E27FC236}">
                <a16:creationId xmlns:a16="http://schemas.microsoft.com/office/drawing/2014/main" id="{BC5C6CA4-9139-4BB8-8BDB-639B44866E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3C243D-F32D-40AA-9DD4-2647EA195990}"/>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60079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98625A-82D1-4E31-9C06-F00271B69B5D}"/>
              </a:ext>
            </a:extLst>
          </p:cNvPr>
          <p:cNvSpPr>
            <a:spLocks noGrp="1"/>
          </p:cNvSpPr>
          <p:nvPr>
            <p:ph type="dt" sz="half" idx="10"/>
          </p:nvPr>
        </p:nvSpPr>
        <p:spPr/>
        <p:txBody>
          <a:bodyPr/>
          <a:lstStyle/>
          <a:p>
            <a:fld id="{96DFC8BC-9833-445E-8087-9E2B159065C8}" type="datetimeFigureOut">
              <a:rPr lang="en-US" smtClean="0"/>
              <a:t>2/7/19</a:t>
            </a:fld>
            <a:endParaRPr lang="en-US"/>
          </a:p>
        </p:txBody>
      </p:sp>
      <p:sp>
        <p:nvSpPr>
          <p:cNvPr id="3" name="Footer Placeholder 2">
            <a:extLst>
              <a:ext uri="{FF2B5EF4-FFF2-40B4-BE49-F238E27FC236}">
                <a16:creationId xmlns:a16="http://schemas.microsoft.com/office/drawing/2014/main" id="{AF385B1F-5EEB-4978-8E9B-4DF07030AE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BA881B-8FE5-42CE-9F9C-52B4A89AA9F0}"/>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1211445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C86E-EB6A-4C31-8AE0-16CA60A4F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ED8E05-C6B8-4910-942A-58ECDD8A5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589CD7-9DC5-4A12-9D37-8AE57A114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03B477-DB8C-4465-9036-5F61E5E9C18A}"/>
              </a:ext>
            </a:extLst>
          </p:cNvPr>
          <p:cNvSpPr>
            <a:spLocks noGrp="1"/>
          </p:cNvSpPr>
          <p:nvPr>
            <p:ph type="dt" sz="half" idx="10"/>
          </p:nvPr>
        </p:nvSpPr>
        <p:spPr/>
        <p:txBody>
          <a:bodyPr/>
          <a:lstStyle/>
          <a:p>
            <a:fld id="{96DFC8BC-9833-445E-8087-9E2B159065C8}" type="datetimeFigureOut">
              <a:rPr lang="en-US" smtClean="0"/>
              <a:t>2/7/19</a:t>
            </a:fld>
            <a:endParaRPr lang="en-US"/>
          </a:p>
        </p:txBody>
      </p:sp>
      <p:sp>
        <p:nvSpPr>
          <p:cNvPr id="6" name="Footer Placeholder 5">
            <a:extLst>
              <a:ext uri="{FF2B5EF4-FFF2-40B4-BE49-F238E27FC236}">
                <a16:creationId xmlns:a16="http://schemas.microsoft.com/office/drawing/2014/main" id="{09CA3741-1CA9-4ED9-BF56-DCB88A07EE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AE84E-6222-458C-AC40-BE64494DAD4D}"/>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40874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D8A7-95D6-4C63-A113-632EE5ED12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8FB3D9-664F-4CB0-AD29-460CE5B0A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A8FD2B-ABD3-4CA0-B3BC-CD3E84FE0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DD6A1E-9394-42A1-BA2B-2CF269F4DB56}"/>
              </a:ext>
            </a:extLst>
          </p:cNvPr>
          <p:cNvSpPr>
            <a:spLocks noGrp="1"/>
          </p:cNvSpPr>
          <p:nvPr>
            <p:ph type="dt" sz="half" idx="10"/>
          </p:nvPr>
        </p:nvSpPr>
        <p:spPr/>
        <p:txBody>
          <a:bodyPr/>
          <a:lstStyle/>
          <a:p>
            <a:fld id="{96DFC8BC-9833-445E-8087-9E2B159065C8}" type="datetimeFigureOut">
              <a:rPr lang="en-US" smtClean="0"/>
              <a:t>2/7/19</a:t>
            </a:fld>
            <a:endParaRPr lang="en-US"/>
          </a:p>
        </p:txBody>
      </p:sp>
      <p:sp>
        <p:nvSpPr>
          <p:cNvPr id="6" name="Footer Placeholder 5">
            <a:extLst>
              <a:ext uri="{FF2B5EF4-FFF2-40B4-BE49-F238E27FC236}">
                <a16:creationId xmlns:a16="http://schemas.microsoft.com/office/drawing/2014/main" id="{209ACAA8-E76B-467A-A91B-766DEF95E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8DA1FD-50B8-42C3-9BA8-97ADEA66781A}"/>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4948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7C8BDB-B18E-4BDF-9B76-99F2A8365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654A75-675E-406A-85DD-F101D13532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6B699-9A1F-4A42-9FEE-C80B26B5B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FC8BC-9833-445E-8087-9E2B159065C8}" type="datetimeFigureOut">
              <a:rPr lang="en-US" smtClean="0"/>
              <a:t>2/7/19</a:t>
            </a:fld>
            <a:endParaRPr lang="en-US"/>
          </a:p>
        </p:txBody>
      </p:sp>
      <p:sp>
        <p:nvSpPr>
          <p:cNvPr id="5" name="Footer Placeholder 4">
            <a:extLst>
              <a:ext uri="{FF2B5EF4-FFF2-40B4-BE49-F238E27FC236}">
                <a16:creationId xmlns:a16="http://schemas.microsoft.com/office/drawing/2014/main" id="{13A6E2FE-F4D6-43F2-8794-85EC77AB4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921BC6-F2D8-4BB7-BAF8-1247E0D80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6FAC5-7579-4B69-A410-51B7E245CD61}" type="slidenum">
              <a:rPr lang="en-US" smtClean="0"/>
              <a:t>‹#›</a:t>
            </a:fld>
            <a:endParaRPr lang="en-US"/>
          </a:p>
        </p:txBody>
      </p:sp>
    </p:spTree>
    <p:extLst>
      <p:ext uri="{BB962C8B-B14F-4D97-AF65-F5344CB8AC3E}">
        <p14:creationId xmlns:p14="http://schemas.microsoft.com/office/powerpoint/2010/main" val="427324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Tree>
    <p:extLst>
      <p:ext uri="{BB962C8B-B14F-4D97-AF65-F5344CB8AC3E}">
        <p14:creationId xmlns:p14="http://schemas.microsoft.com/office/powerpoint/2010/main" val="3150469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65A398B2-885E-423B-B222-F74D9E166BDA}"/>
              </a:ext>
            </a:extLst>
          </p:cNvPr>
          <p:cNvCxnSpPr>
            <a:cxnSpLocks/>
          </p:cNvCxnSpPr>
          <p:nvPr/>
        </p:nvCxnSpPr>
        <p:spPr>
          <a:xfrm flipH="1" flipV="1">
            <a:off x="4050631" y="3914775"/>
            <a:ext cx="76200" cy="693321"/>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188244-E086-4F34-86B3-90CE3D00D6C5}"/>
              </a:ext>
            </a:extLst>
          </p:cNvPr>
          <p:cNvCxnSpPr>
            <a:cxnSpLocks/>
          </p:cNvCxnSpPr>
          <p:nvPr/>
        </p:nvCxnSpPr>
        <p:spPr>
          <a:xfrm flipV="1">
            <a:off x="6972303" y="3891694"/>
            <a:ext cx="931232" cy="184525"/>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51AE19-3966-40F9-B2EA-A0E2DEFD7742}"/>
              </a:ext>
            </a:extLst>
          </p:cNvPr>
          <p:cNvSpPr txBox="1"/>
          <p:nvPr/>
        </p:nvSpPr>
        <p:spPr>
          <a:xfrm>
            <a:off x="3297491" y="1655749"/>
            <a:ext cx="8480591" cy="369332"/>
          </a:xfrm>
          <a:prstGeom prst="rect">
            <a:avLst/>
          </a:prstGeom>
          <a:noFill/>
        </p:spPr>
        <p:txBody>
          <a:bodyPr wrap="none" rtlCol="0">
            <a:spAutoFit/>
          </a:bodyPr>
          <a:lstStyle/>
          <a:p>
            <a:r>
              <a:rPr lang="en-US" dirty="0"/>
              <a:t>The force pointing at the front axle can be relocated (along it’s line of action) to that axle</a:t>
            </a:r>
          </a:p>
        </p:txBody>
      </p:sp>
      <p:sp>
        <p:nvSpPr>
          <p:cNvPr id="13" name="Oval 12">
            <a:extLst>
              <a:ext uri="{FF2B5EF4-FFF2-40B4-BE49-F238E27FC236}">
                <a16:creationId xmlns:a16="http://schemas.microsoft.com/office/drawing/2014/main" id="{CA3FF197-3B69-4EAD-AA3F-1AE490DBFD1B}"/>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4E50AFA-DD04-B64A-9EB2-FF4C4EEA3FA6}"/>
              </a:ext>
            </a:extLst>
          </p:cNvPr>
          <p:cNvSpPr txBox="1"/>
          <p:nvPr/>
        </p:nvSpPr>
        <p:spPr>
          <a:xfrm>
            <a:off x="321013" y="544749"/>
            <a:ext cx="10010946" cy="646331"/>
          </a:xfrm>
          <a:prstGeom prst="rect">
            <a:avLst/>
          </a:prstGeom>
          <a:noFill/>
        </p:spPr>
        <p:txBody>
          <a:bodyPr wrap="none" rtlCol="0">
            <a:spAutoFit/>
          </a:bodyPr>
          <a:lstStyle/>
          <a:p>
            <a:r>
              <a:rPr lang="en-US" dirty="0"/>
              <a:t>2 = </a:t>
            </a:r>
            <a:r>
              <a:rPr lang="en-US" dirty="0" err="1"/>
              <a:t>Fout</a:t>
            </a:r>
            <a:r>
              <a:rPr lang="en-US" dirty="0"/>
              <a:t> * sin (alpha-theta)					- along the positive </a:t>
            </a:r>
            <a:r>
              <a:rPr lang="en-US" dirty="0" err="1"/>
              <a:t>Ywheelbase</a:t>
            </a:r>
            <a:r>
              <a:rPr lang="en-US" dirty="0"/>
              <a:t> axis</a:t>
            </a:r>
          </a:p>
          <a:p>
            <a:r>
              <a:rPr lang="en-US" dirty="0"/>
              <a:t>3b = </a:t>
            </a:r>
            <a:r>
              <a:rPr lang="en-US" dirty="0" err="1"/>
              <a:t>Fout</a:t>
            </a:r>
            <a:r>
              <a:rPr lang="en-US" dirty="0"/>
              <a:t> * cos (alpha-theta)					- along the positive </a:t>
            </a:r>
            <a:r>
              <a:rPr lang="en-US" dirty="0" err="1"/>
              <a:t>Xwheelbase</a:t>
            </a:r>
            <a:r>
              <a:rPr lang="en-US" dirty="0"/>
              <a:t> axis</a:t>
            </a:r>
          </a:p>
        </p:txBody>
      </p:sp>
      <p:sp>
        <p:nvSpPr>
          <p:cNvPr id="2" name="TextBox 1">
            <a:extLst>
              <a:ext uri="{FF2B5EF4-FFF2-40B4-BE49-F238E27FC236}">
                <a16:creationId xmlns:a16="http://schemas.microsoft.com/office/drawing/2014/main" id="{D3468A0B-0F21-DE43-AFC3-2476DB3C160C}"/>
              </a:ext>
            </a:extLst>
          </p:cNvPr>
          <p:cNvSpPr txBox="1"/>
          <p:nvPr/>
        </p:nvSpPr>
        <p:spPr>
          <a:xfrm>
            <a:off x="3735421" y="3686175"/>
            <a:ext cx="301686" cy="369332"/>
          </a:xfrm>
          <a:prstGeom prst="rect">
            <a:avLst/>
          </a:prstGeom>
          <a:noFill/>
        </p:spPr>
        <p:txBody>
          <a:bodyPr wrap="none" rtlCol="0">
            <a:spAutoFit/>
          </a:bodyPr>
          <a:lstStyle/>
          <a:p>
            <a:r>
              <a:rPr lang="en-US" dirty="0"/>
              <a:t>2</a:t>
            </a:r>
          </a:p>
        </p:txBody>
      </p:sp>
      <p:sp>
        <p:nvSpPr>
          <p:cNvPr id="3" name="TextBox 2">
            <a:extLst>
              <a:ext uri="{FF2B5EF4-FFF2-40B4-BE49-F238E27FC236}">
                <a16:creationId xmlns:a16="http://schemas.microsoft.com/office/drawing/2014/main" id="{E0D124FE-A325-7842-88E3-B9B5AF2CD302}"/>
              </a:ext>
            </a:extLst>
          </p:cNvPr>
          <p:cNvSpPr txBox="1"/>
          <p:nvPr/>
        </p:nvSpPr>
        <p:spPr>
          <a:xfrm>
            <a:off x="7980357" y="4011028"/>
            <a:ext cx="423514" cy="369332"/>
          </a:xfrm>
          <a:prstGeom prst="rect">
            <a:avLst/>
          </a:prstGeom>
          <a:noFill/>
        </p:spPr>
        <p:txBody>
          <a:bodyPr wrap="none" rtlCol="0">
            <a:spAutoFit/>
          </a:bodyPr>
          <a:lstStyle/>
          <a:p>
            <a:r>
              <a:rPr lang="en-US" dirty="0"/>
              <a:t>3b</a:t>
            </a:r>
          </a:p>
        </p:txBody>
      </p:sp>
    </p:spTree>
    <p:extLst>
      <p:ext uri="{BB962C8B-B14F-4D97-AF65-F5344CB8AC3E}">
        <p14:creationId xmlns:p14="http://schemas.microsoft.com/office/powerpoint/2010/main" val="335291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65A398B2-885E-423B-B222-F74D9E166BDA}"/>
              </a:ext>
            </a:extLst>
          </p:cNvPr>
          <p:cNvCxnSpPr>
            <a:cxnSpLocks/>
          </p:cNvCxnSpPr>
          <p:nvPr/>
        </p:nvCxnSpPr>
        <p:spPr>
          <a:xfrm flipH="1" flipV="1">
            <a:off x="4037107" y="4011028"/>
            <a:ext cx="89724" cy="597069"/>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188244-E086-4F34-86B3-90CE3D00D6C5}"/>
              </a:ext>
            </a:extLst>
          </p:cNvPr>
          <p:cNvCxnSpPr>
            <a:cxnSpLocks/>
          </p:cNvCxnSpPr>
          <p:nvPr/>
        </p:nvCxnSpPr>
        <p:spPr>
          <a:xfrm flipV="1">
            <a:off x="6972303" y="3891694"/>
            <a:ext cx="931232" cy="184525"/>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51AE19-3966-40F9-B2EA-A0E2DEFD7742}"/>
              </a:ext>
            </a:extLst>
          </p:cNvPr>
          <p:cNvSpPr txBox="1"/>
          <p:nvPr/>
        </p:nvSpPr>
        <p:spPr>
          <a:xfrm>
            <a:off x="6384793" y="5181600"/>
            <a:ext cx="5807207" cy="1661993"/>
          </a:xfrm>
          <a:prstGeom prst="rect">
            <a:avLst/>
          </a:prstGeom>
          <a:noFill/>
        </p:spPr>
        <p:txBody>
          <a:bodyPr wrap="square" rtlCol="0">
            <a:spAutoFit/>
          </a:bodyPr>
          <a:lstStyle/>
          <a:p>
            <a:r>
              <a:rPr lang="en-US" dirty="0"/>
              <a:t>Both of these forces can then be broken into 2 components</a:t>
            </a:r>
          </a:p>
          <a:p>
            <a:r>
              <a:rPr lang="en-US" dirty="0"/>
              <a:t>1 parallel to the ground at the contact point. </a:t>
            </a:r>
          </a:p>
          <a:p>
            <a:r>
              <a:rPr lang="en-US" dirty="0"/>
              <a:t>1 perpendicular to the ground at the contact point.</a:t>
            </a:r>
          </a:p>
          <a:p>
            <a:r>
              <a:rPr lang="en-US" sz="1600" dirty="0"/>
              <a:t>(note the angle of the ground may be different at each wheel the forces on each axle should match the angle of the ground for the wheel attached to that axle)</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36411CA-398C-4747-92A6-88A63F72493B}"/>
              </a:ext>
            </a:extLst>
          </p:cNvPr>
          <p:cNvCxnSpPr>
            <a:cxnSpLocks/>
            <a:endCxn id="9" idx="0"/>
          </p:cNvCxnSpPr>
          <p:nvPr/>
        </p:nvCxnSpPr>
        <p:spPr>
          <a:xfrm>
            <a:off x="6971921" y="4076219"/>
            <a:ext cx="716709" cy="383665"/>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D410BB44-5312-4F99-B672-A6A153CEAB1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B3937AB-B6D4-5C4A-9CB1-CC2CC41B5C8D}"/>
              </a:ext>
            </a:extLst>
          </p:cNvPr>
          <p:cNvSpPr txBox="1"/>
          <p:nvPr/>
        </p:nvSpPr>
        <p:spPr>
          <a:xfrm>
            <a:off x="321012" y="544749"/>
            <a:ext cx="10757295" cy="2585323"/>
          </a:xfrm>
          <a:prstGeom prst="rect">
            <a:avLst/>
          </a:prstGeom>
          <a:noFill/>
        </p:spPr>
        <p:txBody>
          <a:bodyPr wrap="square" rtlCol="0">
            <a:spAutoFit/>
          </a:bodyPr>
          <a:lstStyle/>
          <a:p>
            <a:r>
              <a:rPr lang="en-US" dirty="0"/>
              <a:t>2 = </a:t>
            </a:r>
            <a:r>
              <a:rPr lang="en-US" dirty="0" err="1"/>
              <a:t>Fout</a:t>
            </a:r>
            <a:r>
              <a:rPr lang="en-US" dirty="0"/>
              <a:t> * sin (alpha-theta)					- along the positive </a:t>
            </a:r>
            <a:r>
              <a:rPr lang="en-US" dirty="0" err="1"/>
              <a:t>Ywheelbase</a:t>
            </a:r>
            <a:r>
              <a:rPr lang="en-US" dirty="0"/>
              <a:t> axis</a:t>
            </a:r>
          </a:p>
          <a:p>
            <a:r>
              <a:rPr lang="en-US" dirty="0"/>
              <a:t>3b = </a:t>
            </a:r>
            <a:r>
              <a:rPr lang="en-US" dirty="0" err="1"/>
              <a:t>Fout</a:t>
            </a:r>
            <a:r>
              <a:rPr lang="en-US" dirty="0"/>
              <a:t> * cos (alpha-theta)					- along the positive </a:t>
            </a:r>
            <a:r>
              <a:rPr lang="en-US" dirty="0" err="1"/>
              <a:t>Xwheelbase</a:t>
            </a:r>
            <a:r>
              <a:rPr lang="en-US" dirty="0"/>
              <a:t> axis</a:t>
            </a:r>
          </a:p>
          <a:p>
            <a:endParaRPr lang="en-US" dirty="0"/>
          </a:p>
          <a:p>
            <a:r>
              <a:rPr lang="en-US" dirty="0"/>
              <a:t>4 = </a:t>
            </a:r>
            <a:r>
              <a:rPr lang="en-US" dirty="0" err="1"/>
              <a:t>Fout</a:t>
            </a:r>
            <a:r>
              <a:rPr lang="en-US" dirty="0"/>
              <a:t> * sin (alpha-theta)* cos(alpha–theta)			-along positive </a:t>
            </a:r>
            <a:r>
              <a:rPr lang="en-US" dirty="0" err="1"/>
              <a:t>Yalpha</a:t>
            </a:r>
            <a:r>
              <a:rPr lang="en-US" dirty="0"/>
              <a:t> axis</a:t>
            </a:r>
          </a:p>
          <a:p>
            <a:r>
              <a:rPr lang="en-US" dirty="0"/>
              <a:t>5 = </a:t>
            </a:r>
            <a:r>
              <a:rPr lang="en-US" dirty="0" err="1"/>
              <a:t>Fout</a:t>
            </a:r>
            <a:r>
              <a:rPr lang="en-US" dirty="0"/>
              <a:t> * sin (alpha-theta)* sin(alpha-theta)			-along positive </a:t>
            </a:r>
            <a:r>
              <a:rPr lang="en-US" dirty="0" err="1"/>
              <a:t>Xalpha</a:t>
            </a:r>
            <a:r>
              <a:rPr lang="en-US" dirty="0"/>
              <a:t> axis	</a:t>
            </a:r>
          </a:p>
          <a:p>
            <a:endParaRPr lang="en-US" dirty="0"/>
          </a:p>
          <a:p>
            <a:r>
              <a:rPr lang="en-US" dirty="0"/>
              <a:t>6 = </a:t>
            </a:r>
            <a:r>
              <a:rPr lang="en-US" dirty="0" err="1"/>
              <a:t>Fout</a:t>
            </a:r>
            <a:r>
              <a:rPr lang="en-US" dirty="0"/>
              <a:t> * cos (alpha-theta) * cos(beta-theta)			-along positive </a:t>
            </a:r>
            <a:r>
              <a:rPr lang="en-US" dirty="0" err="1"/>
              <a:t>Xbeta</a:t>
            </a:r>
            <a:r>
              <a:rPr lang="en-US" dirty="0"/>
              <a:t> axis</a:t>
            </a:r>
          </a:p>
          <a:p>
            <a:r>
              <a:rPr lang="en-US" dirty="0"/>
              <a:t>7 = </a:t>
            </a:r>
            <a:r>
              <a:rPr lang="en-US" dirty="0" err="1"/>
              <a:t>Fout</a:t>
            </a:r>
            <a:r>
              <a:rPr lang="en-US" dirty="0"/>
              <a:t> * cos(alpha-theta) * cos(90+beta-theta)			-along positive </a:t>
            </a:r>
            <a:r>
              <a:rPr lang="en-US" dirty="0" err="1"/>
              <a:t>Ybeta</a:t>
            </a:r>
            <a:r>
              <a:rPr lang="en-US" dirty="0"/>
              <a:t> axis (negative value 										into road)</a:t>
            </a:r>
          </a:p>
        </p:txBody>
      </p:sp>
      <p:sp>
        <p:nvSpPr>
          <p:cNvPr id="2" name="TextBox 1">
            <a:extLst>
              <a:ext uri="{FF2B5EF4-FFF2-40B4-BE49-F238E27FC236}">
                <a16:creationId xmlns:a16="http://schemas.microsoft.com/office/drawing/2014/main" id="{BC82E129-44D1-B24F-B5A8-1E2D89C0A13C}"/>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 name="TextBox 2">
            <a:extLst>
              <a:ext uri="{FF2B5EF4-FFF2-40B4-BE49-F238E27FC236}">
                <a16:creationId xmlns:a16="http://schemas.microsoft.com/office/drawing/2014/main" id="{6D981DDA-9099-6F4E-8FA7-DCD7320CF0BF}"/>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7" name="TextBox 6">
            <a:extLst>
              <a:ext uri="{FF2B5EF4-FFF2-40B4-BE49-F238E27FC236}">
                <a16:creationId xmlns:a16="http://schemas.microsoft.com/office/drawing/2014/main" id="{7F54ADC1-18D4-974D-8ED4-D4C9E91A17CA}"/>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9" name="TextBox 8">
            <a:extLst>
              <a:ext uri="{FF2B5EF4-FFF2-40B4-BE49-F238E27FC236}">
                <a16:creationId xmlns:a16="http://schemas.microsoft.com/office/drawing/2014/main" id="{A2901233-311E-7F43-A6B4-CA69512395CC}"/>
              </a:ext>
            </a:extLst>
          </p:cNvPr>
          <p:cNvSpPr txBox="1"/>
          <p:nvPr/>
        </p:nvSpPr>
        <p:spPr>
          <a:xfrm>
            <a:off x="7537787" y="4459884"/>
            <a:ext cx="301686" cy="369332"/>
          </a:xfrm>
          <a:prstGeom prst="rect">
            <a:avLst/>
          </a:prstGeom>
          <a:noFill/>
        </p:spPr>
        <p:txBody>
          <a:bodyPr wrap="none" rtlCol="0">
            <a:spAutoFit/>
          </a:bodyPr>
          <a:lstStyle/>
          <a:p>
            <a:r>
              <a:rPr lang="en-US" dirty="0"/>
              <a:t>7</a:t>
            </a:r>
          </a:p>
        </p:txBody>
      </p:sp>
      <p:sp>
        <p:nvSpPr>
          <p:cNvPr id="27" name="TextBox 26">
            <a:extLst>
              <a:ext uri="{FF2B5EF4-FFF2-40B4-BE49-F238E27FC236}">
                <a16:creationId xmlns:a16="http://schemas.microsoft.com/office/drawing/2014/main" id="{4B8266B0-2A86-EB45-8079-863309275867}"/>
              </a:ext>
            </a:extLst>
          </p:cNvPr>
          <p:cNvSpPr txBox="1"/>
          <p:nvPr/>
        </p:nvSpPr>
        <p:spPr>
          <a:xfrm>
            <a:off x="3735421" y="3686175"/>
            <a:ext cx="301686" cy="369332"/>
          </a:xfrm>
          <a:prstGeom prst="rect">
            <a:avLst/>
          </a:prstGeom>
          <a:noFill/>
        </p:spPr>
        <p:txBody>
          <a:bodyPr wrap="none" rtlCol="0">
            <a:spAutoFit/>
          </a:bodyPr>
          <a:lstStyle/>
          <a:p>
            <a:r>
              <a:rPr lang="en-US" dirty="0"/>
              <a:t>2</a:t>
            </a:r>
          </a:p>
        </p:txBody>
      </p:sp>
      <p:sp>
        <p:nvSpPr>
          <p:cNvPr id="28" name="TextBox 27">
            <a:extLst>
              <a:ext uri="{FF2B5EF4-FFF2-40B4-BE49-F238E27FC236}">
                <a16:creationId xmlns:a16="http://schemas.microsoft.com/office/drawing/2014/main" id="{3FD35A40-0279-7543-BEE3-5E87FC4A4BAC}"/>
              </a:ext>
            </a:extLst>
          </p:cNvPr>
          <p:cNvSpPr txBox="1"/>
          <p:nvPr/>
        </p:nvSpPr>
        <p:spPr>
          <a:xfrm>
            <a:off x="7980357" y="4011028"/>
            <a:ext cx="423514" cy="369332"/>
          </a:xfrm>
          <a:prstGeom prst="rect">
            <a:avLst/>
          </a:prstGeom>
          <a:noFill/>
        </p:spPr>
        <p:txBody>
          <a:bodyPr wrap="none" rtlCol="0">
            <a:spAutoFit/>
          </a:bodyPr>
          <a:lstStyle/>
          <a:p>
            <a:r>
              <a:rPr lang="en-US" dirty="0"/>
              <a:t>3b</a:t>
            </a:r>
          </a:p>
        </p:txBody>
      </p:sp>
    </p:spTree>
    <p:extLst>
      <p:ext uri="{BB962C8B-B14F-4D97-AF65-F5344CB8AC3E}">
        <p14:creationId xmlns:p14="http://schemas.microsoft.com/office/powerpoint/2010/main" val="215922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2878775" y="5643314"/>
            <a:ext cx="9292621" cy="1138773"/>
          </a:xfrm>
          <a:prstGeom prst="rect">
            <a:avLst/>
          </a:prstGeom>
          <a:noFill/>
        </p:spPr>
        <p:txBody>
          <a:bodyPr wrap="square" rtlCol="0">
            <a:spAutoFit/>
          </a:bodyPr>
          <a:lstStyle/>
          <a:p>
            <a:r>
              <a:rPr lang="en-US" dirty="0"/>
              <a:t>Both of these forces can then be broken into 2 components</a:t>
            </a:r>
          </a:p>
          <a:p>
            <a:r>
              <a:rPr lang="en-US" dirty="0"/>
              <a:t>1 parallel to the ground at the contact point.  1 perpendicular to the ground at the contact point.</a:t>
            </a:r>
          </a:p>
          <a:p>
            <a:r>
              <a:rPr lang="en-US" sz="1600" dirty="0"/>
              <a:t>(note the angle of the ground may be different at each wheel the forces on each axle should match the angle of the ground for the wheel attached to that axle)</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36411CA-398C-4747-92A6-88A63F72493B}"/>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D410BB44-5312-4F99-B672-A6A153CEAB1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B3937AB-B6D4-5C4A-9CB1-CC2CC41B5C8D}"/>
              </a:ext>
            </a:extLst>
          </p:cNvPr>
          <p:cNvSpPr txBox="1"/>
          <p:nvPr/>
        </p:nvSpPr>
        <p:spPr>
          <a:xfrm>
            <a:off x="321013" y="544749"/>
            <a:ext cx="10538847" cy="1754326"/>
          </a:xfrm>
          <a:prstGeom prst="rect">
            <a:avLst/>
          </a:prstGeom>
          <a:noFill/>
        </p:spPr>
        <p:txBody>
          <a:bodyPr wrap="none" rtlCol="0">
            <a:spAutoFit/>
          </a:bodyPr>
          <a:lstStyle/>
          <a:p>
            <a:r>
              <a:rPr lang="en-US" dirty="0"/>
              <a:t>4 = </a:t>
            </a:r>
            <a:r>
              <a:rPr lang="en-US" dirty="0" err="1"/>
              <a:t>Fout</a:t>
            </a:r>
            <a:r>
              <a:rPr lang="en-US" dirty="0"/>
              <a:t> * sin (alpha-theta)* cos(alpha – theta)			- along positive </a:t>
            </a:r>
            <a:r>
              <a:rPr lang="en-US" dirty="0" err="1"/>
              <a:t>Yalpha</a:t>
            </a:r>
            <a:r>
              <a:rPr lang="en-US" dirty="0"/>
              <a:t> axis</a:t>
            </a:r>
          </a:p>
          <a:p>
            <a:r>
              <a:rPr lang="en-US" dirty="0"/>
              <a:t>5 = </a:t>
            </a:r>
            <a:r>
              <a:rPr lang="en-US" dirty="0" err="1"/>
              <a:t>Fout</a:t>
            </a:r>
            <a:r>
              <a:rPr lang="en-US" dirty="0"/>
              <a:t> * sin (alpha-theta)* sin(alpha– theta)			- along positive </a:t>
            </a:r>
            <a:r>
              <a:rPr lang="en-US" dirty="0" err="1"/>
              <a:t>Xalpha</a:t>
            </a:r>
            <a:r>
              <a:rPr lang="en-US" dirty="0"/>
              <a:t> axis</a:t>
            </a:r>
          </a:p>
          <a:p>
            <a:endParaRPr lang="en-US" dirty="0"/>
          </a:p>
          <a:p>
            <a:r>
              <a:rPr lang="en-US" dirty="0"/>
              <a:t>6 = </a:t>
            </a:r>
            <a:r>
              <a:rPr lang="en-US" dirty="0" err="1"/>
              <a:t>Fout</a:t>
            </a:r>
            <a:r>
              <a:rPr lang="en-US" dirty="0"/>
              <a:t> * cos (alpha-theta) * cos(beta-theta)			- along positive </a:t>
            </a:r>
            <a:r>
              <a:rPr lang="en-US" dirty="0" err="1"/>
              <a:t>Xbeta</a:t>
            </a:r>
            <a:r>
              <a:rPr lang="en-US" dirty="0"/>
              <a:t> axis</a:t>
            </a:r>
          </a:p>
          <a:p>
            <a:r>
              <a:rPr lang="en-US" dirty="0"/>
              <a:t>7 = </a:t>
            </a:r>
            <a:r>
              <a:rPr lang="en-US" dirty="0" err="1"/>
              <a:t>Fout</a:t>
            </a:r>
            <a:r>
              <a:rPr lang="en-US" dirty="0"/>
              <a:t> * cos(alpha-theta) * cos(90+beta-theta)			- along positive </a:t>
            </a:r>
            <a:r>
              <a:rPr lang="en-US" dirty="0" err="1"/>
              <a:t>Ybeta</a:t>
            </a:r>
            <a:r>
              <a:rPr lang="en-US" dirty="0"/>
              <a:t> axis (negative value</a:t>
            </a:r>
          </a:p>
          <a:p>
            <a:r>
              <a:rPr lang="en-US" dirty="0"/>
              <a:t>										into road)</a:t>
            </a:r>
          </a:p>
        </p:txBody>
      </p:sp>
      <p:sp>
        <p:nvSpPr>
          <p:cNvPr id="2" name="TextBox 1">
            <a:extLst>
              <a:ext uri="{FF2B5EF4-FFF2-40B4-BE49-F238E27FC236}">
                <a16:creationId xmlns:a16="http://schemas.microsoft.com/office/drawing/2014/main" id="{BC82E129-44D1-B24F-B5A8-1E2D89C0A13C}"/>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 name="TextBox 2">
            <a:extLst>
              <a:ext uri="{FF2B5EF4-FFF2-40B4-BE49-F238E27FC236}">
                <a16:creationId xmlns:a16="http://schemas.microsoft.com/office/drawing/2014/main" id="{6D981DDA-9099-6F4E-8FA7-DCD7320CF0BF}"/>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7" name="TextBox 6">
            <a:extLst>
              <a:ext uri="{FF2B5EF4-FFF2-40B4-BE49-F238E27FC236}">
                <a16:creationId xmlns:a16="http://schemas.microsoft.com/office/drawing/2014/main" id="{7F54ADC1-18D4-974D-8ED4-D4C9E91A17CA}"/>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9" name="TextBox 8">
            <a:extLst>
              <a:ext uri="{FF2B5EF4-FFF2-40B4-BE49-F238E27FC236}">
                <a16:creationId xmlns:a16="http://schemas.microsoft.com/office/drawing/2014/main" id="{A2901233-311E-7F43-A6B4-CA69512395CC}"/>
              </a:ext>
            </a:extLst>
          </p:cNvPr>
          <p:cNvSpPr txBox="1"/>
          <p:nvPr/>
        </p:nvSpPr>
        <p:spPr>
          <a:xfrm>
            <a:off x="7537787" y="4459884"/>
            <a:ext cx="30168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2064682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5397167" y="5999946"/>
            <a:ext cx="6390788" cy="584775"/>
          </a:xfrm>
          <a:prstGeom prst="rect">
            <a:avLst/>
          </a:prstGeom>
          <a:noFill/>
        </p:spPr>
        <p:txBody>
          <a:bodyPr wrap="none" rtlCol="0">
            <a:spAutoFit/>
          </a:bodyPr>
          <a:lstStyle/>
          <a:p>
            <a:r>
              <a:rPr lang="en-US" dirty="0"/>
              <a:t>Each axle also experiences a force due to the weight of the vehicle</a:t>
            </a:r>
          </a:p>
          <a:p>
            <a:r>
              <a:rPr lang="en-US" sz="1400" i="1" dirty="0"/>
              <a:t>(these forces should sum to the total weight – but may not always be equal)</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C83E022E-D38E-4410-B151-0DD3D3CABA47}"/>
              </a:ext>
            </a:extLst>
          </p:cNvPr>
          <p:cNvCxnSpPr>
            <a:cxnSpLocks/>
          </p:cNvCxnSpPr>
          <p:nvPr/>
        </p:nvCxnSpPr>
        <p:spPr>
          <a:xfrm>
            <a:off x="4137932" y="4616116"/>
            <a:ext cx="10455" cy="991470"/>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D19D85-6AEE-419A-8BAF-9BA5A9C3FDDB}"/>
              </a:ext>
            </a:extLst>
          </p:cNvPr>
          <p:cNvCxnSpPr>
            <a:cxnSpLocks/>
          </p:cNvCxnSpPr>
          <p:nvPr/>
        </p:nvCxnSpPr>
        <p:spPr>
          <a:xfrm>
            <a:off x="6971370" y="4085091"/>
            <a:ext cx="6745" cy="559600"/>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55DC34CE-A79F-475B-BC71-A877DEBB943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4EF5D0F-7666-4E40-B5E9-17E7A60CC5CD}"/>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19" name="TextBox 18">
            <a:extLst>
              <a:ext uri="{FF2B5EF4-FFF2-40B4-BE49-F238E27FC236}">
                <a16:creationId xmlns:a16="http://schemas.microsoft.com/office/drawing/2014/main" id="{0C19F9AE-2A12-494B-A31A-B78AF18AB8B9}"/>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20" name="TextBox 19">
            <a:extLst>
              <a:ext uri="{FF2B5EF4-FFF2-40B4-BE49-F238E27FC236}">
                <a16:creationId xmlns:a16="http://schemas.microsoft.com/office/drawing/2014/main" id="{1D045A21-53A4-4841-8163-0CD4F1B63420}"/>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2" name="TextBox 1">
            <a:extLst>
              <a:ext uri="{FF2B5EF4-FFF2-40B4-BE49-F238E27FC236}">
                <a16:creationId xmlns:a16="http://schemas.microsoft.com/office/drawing/2014/main" id="{D8CE3D9A-DFE0-1C42-99A1-CB12A8A5A07F}"/>
              </a:ext>
            </a:extLst>
          </p:cNvPr>
          <p:cNvSpPr txBox="1"/>
          <p:nvPr/>
        </p:nvSpPr>
        <p:spPr>
          <a:xfrm>
            <a:off x="4148387" y="5543973"/>
            <a:ext cx="301686" cy="369332"/>
          </a:xfrm>
          <a:prstGeom prst="rect">
            <a:avLst/>
          </a:prstGeom>
          <a:noFill/>
        </p:spPr>
        <p:txBody>
          <a:bodyPr wrap="none" rtlCol="0">
            <a:spAutoFit/>
          </a:bodyPr>
          <a:lstStyle/>
          <a:p>
            <a:r>
              <a:rPr lang="en-US" dirty="0"/>
              <a:t>8</a:t>
            </a:r>
          </a:p>
        </p:txBody>
      </p:sp>
      <p:sp>
        <p:nvSpPr>
          <p:cNvPr id="6" name="TextBox 5">
            <a:extLst>
              <a:ext uri="{FF2B5EF4-FFF2-40B4-BE49-F238E27FC236}">
                <a16:creationId xmlns:a16="http://schemas.microsoft.com/office/drawing/2014/main" id="{9378CF90-EF24-174F-8AAC-27445787ABA5}"/>
              </a:ext>
            </a:extLst>
          </p:cNvPr>
          <p:cNvSpPr txBox="1"/>
          <p:nvPr/>
        </p:nvSpPr>
        <p:spPr>
          <a:xfrm>
            <a:off x="6745260" y="4697819"/>
            <a:ext cx="301686" cy="369332"/>
          </a:xfrm>
          <a:prstGeom prst="rect">
            <a:avLst/>
          </a:prstGeom>
          <a:noFill/>
        </p:spPr>
        <p:txBody>
          <a:bodyPr wrap="none" rtlCol="0">
            <a:spAutoFit/>
          </a:bodyPr>
          <a:lstStyle/>
          <a:p>
            <a:r>
              <a:rPr lang="en-US" dirty="0"/>
              <a:t>9</a:t>
            </a:r>
          </a:p>
        </p:txBody>
      </p:sp>
      <p:cxnSp>
        <p:nvCxnSpPr>
          <p:cNvPr id="27" name="Straight Arrow Connector 26">
            <a:extLst>
              <a:ext uri="{FF2B5EF4-FFF2-40B4-BE49-F238E27FC236}">
                <a16:creationId xmlns:a16="http://schemas.microsoft.com/office/drawing/2014/main" id="{9E30E49D-3334-D849-A7D6-DC68E57FFF51}"/>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1C850B9-3A8F-6447-AE0E-C638574B92BF}"/>
              </a:ext>
            </a:extLst>
          </p:cNvPr>
          <p:cNvSpPr txBox="1"/>
          <p:nvPr/>
        </p:nvSpPr>
        <p:spPr>
          <a:xfrm>
            <a:off x="7605874" y="4431450"/>
            <a:ext cx="301686" cy="369332"/>
          </a:xfrm>
          <a:prstGeom prst="rect">
            <a:avLst/>
          </a:prstGeom>
          <a:noFill/>
        </p:spPr>
        <p:txBody>
          <a:bodyPr wrap="none" rtlCol="0">
            <a:spAutoFit/>
          </a:bodyPr>
          <a:lstStyle/>
          <a:p>
            <a:r>
              <a:rPr lang="en-US" dirty="0"/>
              <a:t>7</a:t>
            </a:r>
          </a:p>
        </p:txBody>
      </p:sp>
      <p:sp>
        <p:nvSpPr>
          <p:cNvPr id="28" name="TextBox 27">
            <a:extLst>
              <a:ext uri="{FF2B5EF4-FFF2-40B4-BE49-F238E27FC236}">
                <a16:creationId xmlns:a16="http://schemas.microsoft.com/office/drawing/2014/main" id="{1B0488D6-3857-7548-A8DC-CA88744A19C2}"/>
              </a:ext>
            </a:extLst>
          </p:cNvPr>
          <p:cNvSpPr txBox="1"/>
          <p:nvPr/>
        </p:nvSpPr>
        <p:spPr>
          <a:xfrm>
            <a:off x="321013" y="544749"/>
            <a:ext cx="10677923" cy="2308324"/>
          </a:xfrm>
          <a:prstGeom prst="rect">
            <a:avLst/>
          </a:prstGeom>
          <a:noFill/>
        </p:spPr>
        <p:txBody>
          <a:bodyPr wrap="none" rtlCol="0">
            <a:spAutoFit/>
          </a:bodyPr>
          <a:lstStyle/>
          <a:p>
            <a:r>
              <a:rPr lang="en-US" dirty="0"/>
              <a:t>4 = </a:t>
            </a:r>
            <a:r>
              <a:rPr lang="en-US" dirty="0" err="1"/>
              <a:t>Fout</a:t>
            </a:r>
            <a:r>
              <a:rPr lang="en-US" dirty="0"/>
              <a:t> * sin (alpha-theta)* cos(alpha – theta)			- along positive </a:t>
            </a:r>
            <a:r>
              <a:rPr lang="en-US" dirty="0" err="1"/>
              <a:t>Yalpha</a:t>
            </a:r>
            <a:r>
              <a:rPr lang="en-US" dirty="0"/>
              <a:t> axis</a:t>
            </a:r>
          </a:p>
          <a:p>
            <a:r>
              <a:rPr lang="en-US" dirty="0"/>
              <a:t>5 = </a:t>
            </a:r>
            <a:r>
              <a:rPr lang="en-US" dirty="0" err="1"/>
              <a:t>Fout</a:t>
            </a:r>
            <a:r>
              <a:rPr lang="en-US" dirty="0"/>
              <a:t> * sin (alpha-theta)* sin(alpha– theta)			- along positive </a:t>
            </a:r>
            <a:r>
              <a:rPr lang="en-US" dirty="0" err="1"/>
              <a:t>Xalpha</a:t>
            </a:r>
            <a:r>
              <a:rPr lang="en-US" dirty="0"/>
              <a:t> axis</a:t>
            </a:r>
          </a:p>
          <a:p>
            <a:endParaRPr lang="en-US" dirty="0"/>
          </a:p>
          <a:p>
            <a:r>
              <a:rPr lang="en-US" dirty="0"/>
              <a:t>6 = </a:t>
            </a:r>
            <a:r>
              <a:rPr lang="en-US" dirty="0" err="1"/>
              <a:t>Fout</a:t>
            </a:r>
            <a:r>
              <a:rPr lang="en-US" dirty="0"/>
              <a:t> * cos (alpha-theta) * cos(beta-theta)			- along positive </a:t>
            </a:r>
            <a:r>
              <a:rPr lang="en-US" dirty="0" err="1"/>
              <a:t>Xbeta</a:t>
            </a:r>
            <a:r>
              <a:rPr lang="en-US" dirty="0"/>
              <a:t> axis</a:t>
            </a:r>
          </a:p>
          <a:p>
            <a:r>
              <a:rPr lang="en-US" dirty="0"/>
              <a:t>7 = </a:t>
            </a:r>
            <a:r>
              <a:rPr lang="en-US" dirty="0" err="1"/>
              <a:t>Fout</a:t>
            </a:r>
            <a:r>
              <a:rPr lang="en-US" dirty="0"/>
              <a:t> * cos(alpha-theta) * sin(90+beta-theta)			- along positive </a:t>
            </a:r>
            <a:r>
              <a:rPr lang="en-US" dirty="0" err="1"/>
              <a:t>Ybeta</a:t>
            </a:r>
            <a:r>
              <a:rPr lang="en-US" dirty="0"/>
              <a:t> axis (negative value</a:t>
            </a:r>
          </a:p>
          <a:p>
            <a:r>
              <a:rPr lang="en-US" dirty="0"/>
              <a:t>										into road)</a:t>
            </a:r>
          </a:p>
          <a:p>
            <a:r>
              <a:rPr lang="en-US" dirty="0"/>
              <a:t>8 = W1 							(along positive </a:t>
            </a:r>
            <a:r>
              <a:rPr lang="en-US" dirty="0" err="1"/>
              <a:t>Yworld</a:t>
            </a:r>
            <a:r>
              <a:rPr lang="en-US" dirty="0"/>
              <a:t> axis (negative value)</a:t>
            </a:r>
          </a:p>
          <a:p>
            <a:r>
              <a:rPr lang="en-US" dirty="0"/>
              <a:t>9 = W2 							(along positive </a:t>
            </a:r>
            <a:r>
              <a:rPr lang="en-US" dirty="0" err="1"/>
              <a:t>Xworld</a:t>
            </a:r>
            <a:r>
              <a:rPr lang="en-US" dirty="0"/>
              <a:t> axis (negative value)</a:t>
            </a:r>
          </a:p>
        </p:txBody>
      </p:sp>
    </p:spTree>
    <p:extLst>
      <p:ext uri="{BB962C8B-B14F-4D97-AF65-F5344CB8AC3E}">
        <p14:creationId xmlns:p14="http://schemas.microsoft.com/office/powerpoint/2010/main" val="2619946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161006" y="3165980"/>
            <a:ext cx="4550285" cy="800219"/>
          </a:xfrm>
          <a:prstGeom prst="rect">
            <a:avLst/>
          </a:prstGeom>
          <a:noFill/>
        </p:spPr>
        <p:txBody>
          <a:bodyPr wrap="none" rtlCol="0">
            <a:spAutoFit/>
          </a:bodyPr>
          <a:lstStyle/>
          <a:p>
            <a:r>
              <a:rPr lang="en-US" dirty="0"/>
              <a:t>These forces can also be split into components</a:t>
            </a:r>
          </a:p>
          <a:p>
            <a:r>
              <a:rPr lang="en-US" sz="1400" i="1" dirty="0"/>
              <a:t>1 parallel to the ground</a:t>
            </a:r>
          </a:p>
          <a:p>
            <a:r>
              <a:rPr lang="en-US" sz="1400" i="1" dirty="0"/>
              <a:t>1 perpendicular to it</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C83E022E-D38E-4410-B151-0DD3D3CABA47}"/>
              </a:ext>
            </a:extLst>
          </p:cNvPr>
          <p:cNvCxnSpPr>
            <a:cxnSpLocks/>
          </p:cNvCxnSpPr>
          <p:nvPr/>
        </p:nvCxnSpPr>
        <p:spPr>
          <a:xfrm>
            <a:off x="4126036" y="4606591"/>
            <a:ext cx="8606" cy="815642"/>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D19D85-6AEE-419A-8BAF-9BA5A9C3FDDB}"/>
              </a:ext>
            </a:extLst>
          </p:cNvPr>
          <p:cNvCxnSpPr>
            <a:cxnSpLocks/>
          </p:cNvCxnSpPr>
          <p:nvPr/>
        </p:nvCxnSpPr>
        <p:spPr>
          <a:xfrm>
            <a:off x="6972225" y="4063469"/>
            <a:ext cx="6745" cy="559600"/>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D3E50A1-B81A-4EFC-9CB5-B78C1121160F}"/>
              </a:ext>
            </a:extLst>
          </p:cNvPr>
          <p:cNvCxnSpPr>
            <a:cxnSpLocks/>
          </p:cNvCxnSpPr>
          <p:nvPr/>
        </p:nvCxnSpPr>
        <p:spPr>
          <a:xfrm flipH="1">
            <a:off x="6714258" y="4088429"/>
            <a:ext cx="248993" cy="39208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617494" y="4593478"/>
            <a:ext cx="496392" cy="483905"/>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FC25260-6E3E-4384-99A6-C2A0B1402D08}"/>
              </a:ext>
            </a:extLst>
          </p:cNvPr>
          <p:cNvCxnSpPr>
            <a:cxnSpLocks/>
          </p:cNvCxnSpPr>
          <p:nvPr/>
        </p:nvCxnSpPr>
        <p:spPr>
          <a:xfrm>
            <a:off x="4113885" y="4582522"/>
            <a:ext cx="477165" cy="49486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8C1CBB5-793E-4E2F-9D55-BB46F539314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403D055-2A9D-E949-81FF-4AA3D6351A31}"/>
              </a:ext>
            </a:extLst>
          </p:cNvPr>
          <p:cNvSpPr txBox="1"/>
          <p:nvPr/>
        </p:nvSpPr>
        <p:spPr>
          <a:xfrm>
            <a:off x="157019" y="5016001"/>
            <a:ext cx="8245014" cy="1754326"/>
          </a:xfrm>
          <a:prstGeom prst="rect">
            <a:avLst/>
          </a:prstGeom>
          <a:noFill/>
        </p:spPr>
        <p:txBody>
          <a:bodyPr wrap="none" rtlCol="0">
            <a:spAutoFit/>
          </a:bodyPr>
          <a:lstStyle/>
          <a:p>
            <a:endParaRPr lang="en-US" dirty="0"/>
          </a:p>
          <a:p>
            <a:r>
              <a:rPr lang="en-US" dirty="0"/>
              <a:t>10 = W1 * sin(alpha) 				- along positive </a:t>
            </a:r>
            <a:r>
              <a:rPr lang="en-US" dirty="0" err="1"/>
              <a:t>Xalpha</a:t>
            </a:r>
            <a:r>
              <a:rPr lang="en-US" dirty="0"/>
              <a:t> axis</a:t>
            </a:r>
          </a:p>
          <a:p>
            <a:r>
              <a:rPr lang="en-US" dirty="0"/>
              <a:t>11 = W1 * cos(alpha)				- along positive </a:t>
            </a:r>
            <a:r>
              <a:rPr lang="en-US" dirty="0" err="1"/>
              <a:t>Yalpha</a:t>
            </a:r>
            <a:r>
              <a:rPr lang="en-US" dirty="0"/>
              <a:t> axis</a:t>
            </a:r>
          </a:p>
          <a:p>
            <a:endParaRPr lang="en-US" dirty="0"/>
          </a:p>
          <a:p>
            <a:r>
              <a:rPr lang="en-US" dirty="0"/>
              <a:t>12 = W2 * sin(beta)				- along positive </a:t>
            </a:r>
            <a:r>
              <a:rPr lang="en-US" dirty="0" err="1"/>
              <a:t>Xbeta</a:t>
            </a:r>
            <a:r>
              <a:rPr lang="en-US" dirty="0"/>
              <a:t> axis</a:t>
            </a:r>
          </a:p>
          <a:p>
            <a:r>
              <a:rPr lang="en-US" dirty="0"/>
              <a:t>13 = W2 * cos(beta)				- along positive </a:t>
            </a:r>
            <a:r>
              <a:rPr lang="en-US" dirty="0" err="1"/>
              <a:t>Ybeta</a:t>
            </a:r>
            <a:r>
              <a:rPr lang="en-US" dirty="0"/>
              <a:t> axis</a:t>
            </a:r>
          </a:p>
        </p:txBody>
      </p:sp>
      <p:sp>
        <p:nvSpPr>
          <p:cNvPr id="2" name="TextBox 1">
            <a:extLst>
              <a:ext uri="{FF2B5EF4-FFF2-40B4-BE49-F238E27FC236}">
                <a16:creationId xmlns:a16="http://schemas.microsoft.com/office/drawing/2014/main" id="{CF9E42D5-517C-2C41-825D-997825AF1717}"/>
              </a:ext>
            </a:extLst>
          </p:cNvPr>
          <p:cNvSpPr txBox="1"/>
          <p:nvPr/>
        </p:nvSpPr>
        <p:spPr>
          <a:xfrm>
            <a:off x="3278917" y="5077383"/>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F4192716-D4C8-5944-8B59-9D8841B2092D}"/>
              </a:ext>
            </a:extLst>
          </p:cNvPr>
          <p:cNvSpPr txBox="1"/>
          <p:nvPr/>
        </p:nvSpPr>
        <p:spPr>
          <a:xfrm>
            <a:off x="4555000" y="5021131"/>
            <a:ext cx="418704" cy="369332"/>
          </a:xfrm>
          <a:prstGeom prst="rect">
            <a:avLst/>
          </a:prstGeom>
          <a:noFill/>
        </p:spPr>
        <p:txBody>
          <a:bodyPr wrap="none" rtlCol="0">
            <a:spAutoFit/>
          </a:bodyPr>
          <a:lstStyle/>
          <a:p>
            <a:r>
              <a:rPr lang="en-US" dirty="0"/>
              <a:t>11</a:t>
            </a:r>
          </a:p>
        </p:txBody>
      </p:sp>
      <p:sp>
        <p:nvSpPr>
          <p:cNvPr id="28" name="TextBox 27">
            <a:extLst>
              <a:ext uri="{FF2B5EF4-FFF2-40B4-BE49-F238E27FC236}">
                <a16:creationId xmlns:a16="http://schemas.microsoft.com/office/drawing/2014/main" id="{B5B1FDD5-5BF9-5446-8A56-12D16E44A2E2}"/>
              </a:ext>
            </a:extLst>
          </p:cNvPr>
          <p:cNvSpPr txBox="1"/>
          <p:nvPr/>
        </p:nvSpPr>
        <p:spPr>
          <a:xfrm>
            <a:off x="6295554" y="4547937"/>
            <a:ext cx="418704" cy="369332"/>
          </a:xfrm>
          <a:prstGeom prst="rect">
            <a:avLst/>
          </a:prstGeom>
          <a:noFill/>
        </p:spPr>
        <p:txBody>
          <a:bodyPr wrap="none" rtlCol="0">
            <a:spAutoFit/>
          </a:bodyPr>
          <a:lstStyle/>
          <a:p>
            <a:r>
              <a:rPr lang="en-US" dirty="0"/>
              <a:t>12</a:t>
            </a:r>
          </a:p>
        </p:txBody>
      </p:sp>
      <p:sp>
        <p:nvSpPr>
          <p:cNvPr id="30" name="TextBox 29">
            <a:extLst>
              <a:ext uri="{FF2B5EF4-FFF2-40B4-BE49-F238E27FC236}">
                <a16:creationId xmlns:a16="http://schemas.microsoft.com/office/drawing/2014/main" id="{633C722F-4DA4-CE4A-A4E3-F57AEB8F2282}"/>
              </a:ext>
            </a:extLst>
          </p:cNvPr>
          <p:cNvSpPr txBox="1"/>
          <p:nvPr/>
        </p:nvSpPr>
        <p:spPr>
          <a:xfrm>
            <a:off x="7156707" y="3941785"/>
            <a:ext cx="418704" cy="369332"/>
          </a:xfrm>
          <a:prstGeom prst="rect">
            <a:avLst/>
          </a:prstGeom>
          <a:noFill/>
        </p:spPr>
        <p:txBody>
          <a:bodyPr wrap="none" rtlCol="0">
            <a:spAutoFit/>
          </a:bodyPr>
          <a:lstStyle/>
          <a:p>
            <a:r>
              <a:rPr lang="en-US" dirty="0"/>
              <a:t>13</a:t>
            </a:r>
          </a:p>
        </p:txBody>
      </p:sp>
      <p:sp>
        <p:nvSpPr>
          <p:cNvPr id="32" name="TextBox 31">
            <a:extLst>
              <a:ext uri="{FF2B5EF4-FFF2-40B4-BE49-F238E27FC236}">
                <a16:creationId xmlns:a16="http://schemas.microsoft.com/office/drawing/2014/main" id="{61A78D7E-4330-9E4E-A592-8DF88F56C278}"/>
              </a:ext>
            </a:extLst>
          </p:cNvPr>
          <p:cNvSpPr txBox="1"/>
          <p:nvPr/>
        </p:nvSpPr>
        <p:spPr>
          <a:xfrm>
            <a:off x="4148387" y="5543973"/>
            <a:ext cx="301686" cy="369332"/>
          </a:xfrm>
          <a:prstGeom prst="rect">
            <a:avLst/>
          </a:prstGeom>
          <a:noFill/>
        </p:spPr>
        <p:txBody>
          <a:bodyPr wrap="none" rtlCol="0">
            <a:spAutoFit/>
          </a:bodyPr>
          <a:lstStyle/>
          <a:p>
            <a:r>
              <a:rPr lang="en-US" dirty="0"/>
              <a:t>8</a:t>
            </a:r>
          </a:p>
        </p:txBody>
      </p:sp>
      <p:sp>
        <p:nvSpPr>
          <p:cNvPr id="33" name="TextBox 32">
            <a:extLst>
              <a:ext uri="{FF2B5EF4-FFF2-40B4-BE49-F238E27FC236}">
                <a16:creationId xmlns:a16="http://schemas.microsoft.com/office/drawing/2014/main" id="{1EE4D8F2-27EC-8749-AD54-09AA8104B51B}"/>
              </a:ext>
            </a:extLst>
          </p:cNvPr>
          <p:cNvSpPr txBox="1"/>
          <p:nvPr/>
        </p:nvSpPr>
        <p:spPr>
          <a:xfrm>
            <a:off x="6745260" y="4697819"/>
            <a:ext cx="301686" cy="369332"/>
          </a:xfrm>
          <a:prstGeom prst="rect">
            <a:avLst/>
          </a:prstGeom>
          <a:noFill/>
        </p:spPr>
        <p:txBody>
          <a:bodyPr wrap="none" rtlCol="0">
            <a:spAutoFit/>
          </a:bodyPr>
          <a:lstStyle/>
          <a:p>
            <a:r>
              <a:rPr lang="en-US" dirty="0"/>
              <a:t>9</a:t>
            </a:r>
          </a:p>
        </p:txBody>
      </p:sp>
      <p:cxnSp>
        <p:nvCxnSpPr>
          <p:cNvPr id="34" name="Straight Arrow Connector 33">
            <a:extLst>
              <a:ext uri="{FF2B5EF4-FFF2-40B4-BE49-F238E27FC236}">
                <a16:creationId xmlns:a16="http://schemas.microsoft.com/office/drawing/2014/main" id="{3B6B31AB-B38E-FF41-A6EF-B1C81ED1405A}"/>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a:off x="6952251" y="4066807"/>
            <a:ext cx="365224" cy="261073"/>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A8B2251-F4B7-AE4C-9D2D-D0CBB544BD58}"/>
              </a:ext>
            </a:extLst>
          </p:cNvPr>
          <p:cNvSpPr txBox="1"/>
          <p:nvPr/>
        </p:nvSpPr>
        <p:spPr>
          <a:xfrm>
            <a:off x="7546457" y="4329656"/>
            <a:ext cx="477191" cy="369332"/>
          </a:xfrm>
          <a:prstGeom prst="rect">
            <a:avLst/>
          </a:prstGeom>
          <a:noFill/>
        </p:spPr>
        <p:txBody>
          <a:bodyPr wrap="square" rtlCol="0">
            <a:spAutoFit/>
          </a:bodyPr>
          <a:lstStyle/>
          <a:p>
            <a:r>
              <a:rPr lang="en-US" dirty="0"/>
              <a:t>7</a:t>
            </a:r>
          </a:p>
        </p:txBody>
      </p:sp>
      <p:sp>
        <p:nvSpPr>
          <p:cNvPr id="36" name="TextBox 35">
            <a:extLst>
              <a:ext uri="{FF2B5EF4-FFF2-40B4-BE49-F238E27FC236}">
                <a16:creationId xmlns:a16="http://schemas.microsoft.com/office/drawing/2014/main" id="{3FB19D84-51CA-824D-B5C5-C027D3C23A5D}"/>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7" name="TextBox 36">
            <a:extLst>
              <a:ext uri="{FF2B5EF4-FFF2-40B4-BE49-F238E27FC236}">
                <a16:creationId xmlns:a16="http://schemas.microsoft.com/office/drawing/2014/main" id="{EC33DB91-5B96-C24C-B079-8D9228108AB5}"/>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38" name="TextBox 37">
            <a:extLst>
              <a:ext uri="{FF2B5EF4-FFF2-40B4-BE49-F238E27FC236}">
                <a16:creationId xmlns:a16="http://schemas.microsoft.com/office/drawing/2014/main" id="{641ED7AF-2372-B54D-A9B8-9AEA3C3BAD58}"/>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39" name="TextBox 38">
            <a:extLst>
              <a:ext uri="{FF2B5EF4-FFF2-40B4-BE49-F238E27FC236}">
                <a16:creationId xmlns:a16="http://schemas.microsoft.com/office/drawing/2014/main" id="{BBB63BB1-6A84-5D49-9902-3E32737D6685}"/>
              </a:ext>
            </a:extLst>
          </p:cNvPr>
          <p:cNvSpPr txBox="1"/>
          <p:nvPr/>
        </p:nvSpPr>
        <p:spPr>
          <a:xfrm>
            <a:off x="321013" y="544749"/>
            <a:ext cx="9807493" cy="2308324"/>
          </a:xfrm>
          <a:prstGeom prst="rect">
            <a:avLst/>
          </a:prstGeom>
          <a:noFill/>
        </p:spPr>
        <p:txBody>
          <a:bodyPr wrap="none" rtlCol="0">
            <a:spAutoFit/>
          </a:bodyPr>
          <a:lstStyle/>
          <a:p>
            <a:r>
              <a:rPr lang="en-US" dirty="0"/>
              <a:t>4 = </a:t>
            </a:r>
            <a:r>
              <a:rPr lang="en-US" dirty="0" err="1"/>
              <a:t>Fout</a:t>
            </a:r>
            <a:r>
              <a:rPr lang="en-US" dirty="0"/>
              <a:t> * sin (alpha-theta)* cos(alpha – theta)		- along positive </a:t>
            </a:r>
            <a:r>
              <a:rPr lang="en-US" dirty="0" err="1"/>
              <a:t>Yalpha</a:t>
            </a:r>
            <a:r>
              <a:rPr lang="en-US" dirty="0"/>
              <a:t> axis</a:t>
            </a:r>
          </a:p>
          <a:p>
            <a:r>
              <a:rPr lang="en-US" dirty="0"/>
              <a:t>5 = </a:t>
            </a:r>
            <a:r>
              <a:rPr lang="en-US" dirty="0" err="1"/>
              <a:t>Fout</a:t>
            </a:r>
            <a:r>
              <a:rPr lang="en-US" dirty="0"/>
              <a:t> * sin (alpha-theta)* sin(alpha– theta)		- along positive </a:t>
            </a:r>
            <a:r>
              <a:rPr lang="en-US" dirty="0" err="1"/>
              <a:t>Xalpha</a:t>
            </a:r>
            <a:r>
              <a:rPr lang="en-US" dirty="0"/>
              <a:t> axis</a:t>
            </a:r>
          </a:p>
          <a:p>
            <a:endParaRPr lang="en-US" dirty="0"/>
          </a:p>
          <a:p>
            <a:r>
              <a:rPr lang="en-US" dirty="0"/>
              <a:t>6 = </a:t>
            </a:r>
            <a:r>
              <a:rPr lang="en-US" dirty="0" err="1"/>
              <a:t>Fout</a:t>
            </a:r>
            <a:r>
              <a:rPr lang="en-US" dirty="0"/>
              <a:t> * cos (alpha-theta) * cos(beta-theta)		- along positive </a:t>
            </a:r>
            <a:r>
              <a:rPr lang="en-US" dirty="0" err="1"/>
              <a:t>Xbeta</a:t>
            </a:r>
            <a:r>
              <a:rPr lang="en-US" dirty="0"/>
              <a:t> axis</a:t>
            </a:r>
          </a:p>
          <a:p>
            <a:r>
              <a:rPr lang="en-US" dirty="0"/>
              <a:t>7 = </a:t>
            </a:r>
            <a:r>
              <a:rPr lang="en-US" dirty="0" err="1"/>
              <a:t>Fout</a:t>
            </a:r>
            <a:r>
              <a:rPr lang="en-US" dirty="0"/>
              <a:t> * cos(alpha-theta) * sin(90+beta-theta)		- along positive </a:t>
            </a:r>
            <a:r>
              <a:rPr lang="en-US" dirty="0" err="1"/>
              <a:t>Ybeta</a:t>
            </a:r>
            <a:r>
              <a:rPr lang="en-US" dirty="0"/>
              <a:t> axis (negative value</a:t>
            </a:r>
          </a:p>
          <a:p>
            <a:r>
              <a:rPr lang="en-US" dirty="0"/>
              <a:t>									into road)</a:t>
            </a:r>
          </a:p>
          <a:p>
            <a:r>
              <a:rPr lang="en-US" dirty="0"/>
              <a:t>8 = W1 						- along positive </a:t>
            </a:r>
            <a:r>
              <a:rPr lang="en-US" dirty="0" err="1"/>
              <a:t>Yworld</a:t>
            </a:r>
            <a:r>
              <a:rPr lang="en-US" dirty="0"/>
              <a:t> axis (negative value)</a:t>
            </a:r>
          </a:p>
          <a:p>
            <a:r>
              <a:rPr lang="en-US" dirty="0"/>
              <a:t>9 = W2 						- along positive </a:t>
            </a:r>
            <a:r>
              <a:rPr lang="en-US" dirty="0" err="1"/>
              <a:t>Xworld</a:t>
            </a:r>
            <a:r>
              <a:rPr lang="en-US" dirty="0"/>
              <a:t> axis (negative value)</a:t>
            </a:r>
          </a:p>
        </p:txBody>
      </p:sp>
    </p:spTree>
    <p:extLst>
      <p:ext uri="{BB962C8B-B14F-4D97-AF65-F5344CB8AC3E}">
        <p14:creationId xmlns:p14="http://schemas.microsoft.com/office/powerpoint/2010/main" val="764676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161006" y="3165980"/>
            <a:ext cx="4550285" cy="800219"/>
          </a:xfrm>
          <a:prstGeom prst="rect">
            <a:avLst/>
          </a:prstGeom>
          <a:noFill/>
        </p:spPr>
        <p:txBody>
          <a:bodyPr wrap="none" rtlCol="0">
            <a:spAutoFit/>
          </a:bodyPr>
          <a:lstStyle/>
          <a:p>
            <a:r>
              <a:rPr lang="en-US" dirty="0"/>
              <a:t>These forces can also be split into components</a:t>
            </a:r>
          </a:p>
          <a:p>
            <a:r>
              <a:rPr lang="en-US" sz="1400" i="1" dirty="0"/>
              <a:t>1 parallel to the ground</a:t>
            </a:r>
          </a:p>
          <a:p>
            <a:r>
              <a:rPr lang="en-US" sz="1400" i="1" dirty="0"/>
              <a:t>1 perpendicular to it</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D3E50A1-B81A-4EFC-9CB5-B78C1121160F}"/>
              </a:ext>
            </a:extLst>
          </p:cNvPr>
          <p:cNvCxnSpPr>
            <a:cxnSpLocks/>
          </p:cNvCxnSpPr>
          <p:nvPr/>
        </p:nvCxnSpPr>
        <p:spPr>
          <a:xfrm flipH="1">
            <a:off x="6714258" y="4088429"/>
            <a:ext cx="248993" cy="39208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617494" y="4593478"/>
            <a:ext cx="496392" cy="483905"/>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FC25260-6E3E-4384-99A6-C2A0B1402D08}"/>
              </a:ext>
            </a:extLst>
          </p:cNvPr>
          <p:cNvCxnSpPr>
            <a:cxnSpLocks/>
          </p:cNvCxnSpPr>
          <p:nvPr/>
        </p:nvCxnSpPr>
        <p:spPr>
          <a:xfrm>
            <a:off x="4113885" y="4582522"/>
            <a:ext cx="477165" cy="49486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8C1CBB5-793E-4E2F-9D55-BB46F539314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403D055-2A9D-E949-81FF-4AA3D6351A31}"/>
              </a:ext>
            </a:extLst>
          </p:cNvPr>
          <p:cNvSpPr txBox="1"/>
          <p:nvPr/>
        </p:nvSpPr>
        <p:spPr>
          <a:xfrm>
            <a:off x="157019" y="5016001"/>
            <a:ext cx="8245014" cy="1754326"/>
          </a:xfrm>
          <a:prstGeom prst="rect">
            <a:avLst/>
          </a:prstGeom>
          <a:noFill/>
        </p:spPr>
        <p:txBody>
          <a:bodyPr wrap="none" rtlCol="0">
            <a:spAutoFit/>
          </a:bodyPr>
          <a:lstStyle/>
          <a:p>
            <a:endParaRPr lang="en-US" dirty="0"/>
          </a:p>
          <a:p>
            <a:r>
              <a:rPr lang="en-US" dirty="0"/>
              <a:t>10 = W1 * sin(alpha) 				- along positive </a:t>
            </a:r>
            <a:r>
              <a:rPr lang="en-US" dirty="0" err="1"/>
              <a:t>Xalpha</a:t>
            </a:r>
            <a:r>
              <a:rPr lang="en-US" dirty="0"/>
              <a:t> axis</a:t>
            </a:r>
          </a:p>
          <a:p>
            <a:r>
              <a:rPr lang="en-US" dirty="0"/>
              <a:t>11 = W1 * cos(alpha)				- along positive </a:t>
            </a:r>
            <a:r>
              <a:rPr lang="en-US" dirty="0" err="1"/>
              <a:t>Yalpha</a:t>
            </a:r>
            <a:r>
              <a:rPr lang="en-US" dirty="0"/>
              <a:t> axis</a:t>
            </a:r>
          </a:p>
          <a:p>
            <a:endParaRPr lang="en-US" dirty="0"/>
          </a:p>
          <a:p>
            <a:r>
              <a:rPr lang="en-US" dirty="0"/>
              <a:t>12 = W2 * sin(beta)				- along positive </a:t>
            </a:r>
            <a:r>
              <a:rPr lang="en-US" dirty="0" err="1"/>
              <a:t>Xbeta</a:t>
            </a:r>
            <a:r>
              <a:rPr lang="en-US" dirty="0"/>
              <a:t> axis</a:t>
            </a:r>
          </a:p>
          <a:p>
            <a:r>
              <a:rPr lang="en-US" dirty="0"/>
              <a:t>13 = W2 * cos(beta)				- along positive </a:t>
            </a:r>
            <a:r>
              <a:rPr lang="en-US" dirty="0" err="1"/>
              <a:t>Ybeta</a:t>
            </a:r>
            <a:r>
              <a:rPr lang="en-US" dirty="0"/>
              <a:t> axis</a:t>
            </a:r>
          </a:p>
        </p:txBody>
      </p:sp>
      <p:sp>
        <p:nvSpPr>
          <p:cNvPr id="2" name="TextBox 1">
            <a:extLst>
              <a:ext uri="{FF2B5EF4-FFF2-40B4-BE49-F238E27FC236}">
                <a16:creationId xmlns:a16="http://schemas.microsoft.com/office/drawing/2014/main" id="{CF9E42D5-517C-2C41-825D-997825AF1717}"/>
              </a:ext>
            </a:extLst>
          </p:cNvPr>
          <p:cNvSpPr txBox="1"/>
          <p:nvPr/>
        </p:nvSpPr>
        <p:spPr>
          <a:xfrm>
            <a:off x="3278917" y="5077383"/>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F4192716-D4C8-5944-8B59-9D8841B2092D}"/>
              </a:ext>
            </a:extLst>
          </p:cNvPr>
          <p:cNvSpPr txBox="1"/>
          <p:nvPr/>
        </p:nvSpPr>
        <p:spPr>
          <a:xfrm>
            <a:off x="4555000" y="5021131"/>
            <a:ext cx="418704" cy="369332"/>
          </a:xfrm>
          <a:prstGeom prst="rect">
            <a:avLst/>
          </a:prstGeom>
          <a:noFill/>
        </p:spPr>
        <p:txBody>
          <a:bodyPr wrap="none" rtlCol="0">
            <a:spAutoFit/>
          </a:bodyPr>
          <a:lstStyle/>
          <a:p>
            <a:r>
              <a:rPr lang="en-US" dirty="0"/>
              <a:t>11</a:t>
            </a:r>
          </a:p>
        </p:txBody>
      </p:sp>
      <p:sp>
        <p:nvSpPr>
          <p:cNvPr id="28" name="TextBox 27">
            <a:extLst>
              <a:ext uri="{FF2B5EF4-FFF2-40B4-BE49-F238E27FC236}">
                <a16:creationId xmlns:a16="http://schemas.microsoft.com/office/drawing/2014/main" id="{B5B1FDD5-5BF9-5446-8A56-12D16E44A2E2}"/>
              </a:ext>
            </a:extLst>
          </p:cNvPr>
          <p:cNvSpPr txBox="1"/>
          <p:nvPr/>
        </p:nvSpPr>
        <p:spPr>
          <a:xfrm>
            <a:off x="6295554" y="4547937"/>
            <a:ext cx="418704" cy="369332"/>
          </a:xfrm>
          <a:prstGeom prst="rect">
            <a:avLst/>
          </a:prstGeom>
          <a:noFill/>
        </p:spPr>
        <p:txBody>
          <a:bodyPr wrap="none" rtlCol="0">
            <a:spAutoFit/>
          </a:bodyPr>
          <a:lstStyle/>
          <a:p>
            <a:r>
              <a:rPr lang="en-US" dirty="0"/>
              <a:t>12</a:t>
            </a:r>
          </a:p>
        </p:txBody>
      </p:sp>
      <p:sp>
        <p:nvSpPr>
          <p:cNvPr id="30" name="TextBox 29">
            <a:extLst>
              <a:ext uri="{FF2B5EF4-FFF2-40B4-BE49-F238E27FC236}">
                <a16:creationId xmlns:a16="http://schemas.microsoft.com/office/drawing/2014/main" id="{633C722F-4DA4-CE4A-A4E3-F57AEB8F2282}"/>
              </a:ext>
            </a:extLst>
          </p:cNvPr>
          <p:cNvSpPr txBox="1"/>
          <p:nvPr/>
        </p:nvSpPr>
        <p:spPr>
          <a:xfrm>
            <a:off x="7156707" y="3941785"/>
            <a:ext cx="418704" cy="369332"/>
          </a:xfrm>
          <a:prstGeom prst="rect">
            <a:avLst/>
          </a:prstGeom>
          <a:noFill/>
        </p:spPr>
        <p:txBody>
          <a:bodyPr wrap="none" rtlCol="0">
            <a:spAutoFit/>
          </a:bodyPr>
          <a:lstStyle/>
          <a:p>
            <a:r>
              <a:rPr lang="en-US" dirty="0"/>
              <a:t>13</a:t>
            </a:r>
          </a:p>
        </p:txBody>
      </p:sp>
      <p:cxnSp>
        <p:nvCxnSpPr>
          <p:cNvPr id="34" name="Straight Arrow Connector 33">
            <a:extLst>
              <a:ext uri="{FF2B5EF4-FFF2-40B4-BE49-F238E27FC236}">
                <a16:creationId xmlns:a16="http://schemas.microsoft.com/office/drawing/2014/main" id="{3B6B31AB-B38E-FF41-A6EF-B1C81ED1405A}"/>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a:off x="6952251" y="4066807"/>
            <a:ext cx="365224" cy="261073"/>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A8B2251-F4B7-AE4C-9D2D-D0CBB544BD58}"/>
              </a:ext>
            </a:extLst>
          </p:cNvPr>
          <p:cNvSpPr txBox="1"/>
          <p:nvPr/>
        </p:nvSpPr>
        <p:spPr>
          <a:xfrm>
            <a:off x="7546457" y="4329656"/>
            <a:ext cx="477191" cy="369332"/>
          </a:xfrm>
          <a:prstGeom prst="rect">
            <a:avLst/>
          </a:prstGeom>
          <a:noFill/>
        </p:spPr>
        <p:txBody>
          <a:bodyPr wrap="square" rtlCol="0">
            <a:spAutoFit/>
          </a:bodyPr>
          <a:lstStyle/>
          <a:p>
            <a:r>
              <a:rPr lang="en-US" dirty="0"/>
              <a:t>7</a:t>
            </a:r>
          </a:p>
        </p:txBody>
      </p:sp>
      <p:sp>
        <p:nvSpPr>
          <p:cNvPr id="36" name="TextBox 35">
            <a:extLst>
              <a:ext uri="{FF2B5EF4-FFF2-40B4-BE49-F238E27FC236}">
                <a16:creationId xmlns:a16="http://schemas.microsoft.com/office/drawing/2014/main" id="{3FB19D84-51CA-824D-B5C5-C027D3C23A5D}"/>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7" name="TextBox 36">
            <a:extLst>
              <a:ext uri="{FF2B5EF4-FFF2-40B4-BE49-F238E27FC236}">
                <a16:creationId xmlns:a16="http://schemas.microsoft.com/office/drawing/2014/main" id="{EC33DB91-5B96-C24C-B079-8D9228108AB5}"/>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38" name="TextBox 37">
            <a:extLst>
              <a:ext uri="{FF2B5EF4-FFF2-40B4-BE49-F238E27FC236}">
                <a16:creationId xmlns:a16="http://schemas.microsoft.com/office/drawing/2014/main" id="{641ED7AF-2372-B54D-A9B8-9AEA3C3BAD58}"/>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39" name="TextBox 38">
            <a:extLst>
              <a:ext uri="{FF2B5EF4-FFF2-40B4-BE49-F238E27FC236}">
                <a16:creationId xmlns:a16="http://schemas.microsoft.com/office/drawing/2014/main" id="{BBB63BB1-6A84-5D49-9902-3E32737D6685}"/>
              </a:ext>
            </a:extLst>
          </p:cNvPr>
          <p:cNvSpPr txBox="1"/>
          <p:nvPr/>
        </p:nvSpPr>
        <p:spPr>
          <a:xfrm>
            <a:off x="321013" y="544749"/>
            <a:ext cx="9615517" cy="2031325"/>
          </a:xfrm>
          <a:prstGeom prst="rect">
            <a:avLst/>
          </a:prstGeom>
          <a:noFill/>
        </p:spPr>
        <p:txBody>
          <a:bodyPr wrap="none" rtlCol="0">
            <a:spAutoFit/>
          </a:bodyPr>
          <a:lstStyle/>
          <a:p>
            <a:r>
              <a:rPr lang="en-US" dirty="0"/>
              <a:t>4 = </a:t>
            </a:r>
            <a:r>
              <a:rPr lang="en-US" dirty="0" err="1"/>
              <a:t>Fout</a:t>
            </a:r>
            <a:r>
              <a:rPr lang="en-US" dirty="0"/>
              <a:t> * sin (alpha-theta)* cos(alpha – theta)		- along positive </a:t>
            </a:r>
            <a:r>
              <a:rPr lang="en-US" dirty="0" err="1"/>
              <a:t>Yalpha</a:t>
            </a:r>
            <a:r>
              <a:rPr lang="en-US" dirty="0"/>
              <a:t> axis</a:t>
            </a:r>
          </a:p>
          <a:p>
            <a:r>
              <a:rPr lang="en-US" dirty="0"/>
              <a:t>5 = </a:t>
            </a:r>
            <a:r>
              <a:rPr lang="en-US" dirty="0" err="1"/>
              <a:t>Fout</a:t>
            </a:r>
            <a:r>
              <a:rPr lang="en-US" dirty="0"/>
              <a:t> * sin (alpha-theta)* sin(alpha– theta)		- along positive </a:t>
            </a:r>
            <a:r>
              <a:rPr lang="en-US" dirty="0" err="1"/>
              <a:t>Xalpha</a:t>
            </a:r>
            <a:r>
              <a:rPr lang="en-US" dirty="0"/>
              <a:t> axis</a:t>
            </a:r>
          </a:p>
          <a:p>
            <a:endParaRPr lang="en-US" dirty="0"/>
          </a:p>
          <a:p>
            <a:r>
              <a:rPr lang="en-US" dirty="0"/>
              <a:t>6 = </a:t>
            </a:r>
            <a:r>
              <a:rPr lang="en-US" dirty="0" err="1"/>
              <a:t>Fout</a:t>
            </a:r>
            <a:r>
              <a:rPr lang="en-US" dirty="0"/>
              <a:t> * cos (alpha-theta) * cos(beta-theta)		- along positive </a:t>
            </a:r>
            <a:r>
              <a:rPr lang="en-US" dirty="0" err="1"/>
              <a:t>Xbeta</a:t>
            </a:r>
            <a:r>
              <a:rPr lang="en-US" dirty="0"/>
              <a:t> axis</a:t>
            </a:r>
          </a:p>
          <a:p>
            <a:r>
              <a:rPr lang="en-US" dirty="0"/>
              <a:t>7 = </a:t>
            </a:r>
            <a:r>
              <a:rPr lang="en-US" dirty="0" err="1"/>
              <a:t>Fout</a:t>
            </a:r>
            <a:r>
              <a:rPr lang="en-US" dirty="0"/>
              <a:t> * cos(alpha-theta) * sin(90+beta-theta)		- along positive </a:t>
            </a:r>
            <a:r>
              <a:rPr lang="en-US" dirty="0" err="1"/>
              <a:t>Ybeta</a:t>
            </a:r>
            <a:r>
              <a:rPr lang="en-US" dirty="0"/>
              <a:t> axis (negative value</a:t>
            </a:r>
          </a:p>
          <a:p>
            <a:r>
              <a:rPr lang="en-US" dirty="0"/>
              <a:t>									into road)</a:t>
            </a:r>
          </a:p>
          <a:p>
            <a:endParaRPr lang="en-US" dirty="0"/>
          </a:p>
        </p:txBody>
      </p:sp>
    </p:spTree>
    <p:extLst>
      <p:ext uri="{BB962C8B-B14F-4D97-AF65-F5344CB8AC3E}">
        <p14:creationId xmlns:p14="http://schemas.microsoft.com/office/powerpoint/2010/main" val="3380440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a:off x="4132634" y="4616118"/>
            <a:ext cx="201241" cy="18448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762375"/>
            <a:ext cx="207025" cy="310948"/>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a:off x="6954275" y="4067414"/>
            <a:ext cx="335966" cy="27268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914775" y="4593478"/>
            <a:ext cx="199111" cy="20712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CF6378-8300-424B-8E82-E506650E4F8A}"/>
              </a:ext>
            </a:extLst>
          </p:cNvPr>
          <p:cNvSpPr txBox="1"/>
          <p:nvPr/>
        </p:nvSpPr>
        <p:spPr>
          <a:xfrm>
            <a:off x="7402843" y="4947868"/>
            <a:ext cx="4588392" cy="1754326"/>
          </a:xfrm>
          <a:prstGeom prst="rect">
            <a:avLst/>
          </a:prstGeom>
          <a:noFill/>
        </p:spPr>
        <p:txBody>
          <a:bodyPr wrap="square" rtlCol="0">
            <a:spAutoFit/>
          </a:bodyPr>
          <a:lstStyle/>
          <a:p>
            <a:r>
              <a:rPr lang="en-US" dirty="0"/>
              <a:t>The forces at each axle can be summed to give 2 forces on each wheel</a:t>
            </a:r>
          </a:p>
          <a:p>
            <a:endParaRPr lang="en-US" dirty="0"/>
          </a:p>
          <a:p>
            <a:r>
              <a:rPr lang="en-US" dirty="0"/>
              <a:t>All directions are along the positive axis – negative values will indicate directions along the negative axis.</a:t>
            </a:r>
          </a:p>
        </p:txBody>
      </p:sp>
      <p:sp>
        <p:nvSpPr>
          <p:cNvPr id="22" name="Oval 21">
            <a:extLst>
              <a:ext uri="{FF2B5EF4-FFF2-40B4-BE49-F238E27FC236}">
                <a16:creationId xmlns:a16="http://schemas.microsoft.com/office/drawing/2014/main" id="{E77AC8F4-0964-4350-A37F-64EEDFD59AE0}"/>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9EFA16B-71DF-EA4B-8C89-375AB6F84631}"/>
              </a:ext>
            </a:extLst>
          </p:cNvPr>
          <p:cNvSpPr txBox="1"/>
          <p:nvPr/>
        </p:nvSpPr>
        <p:spPr>
          <a:xfrm>
            <a:off x="3575980" y="4327707"/>
            <a:ext cx="418704" cy="369332"/>
          </a:xfrm>
          <a:prstGeom prst="rect">
            <a:avLst/>
          </a:prstGeom>
          <a:noFill/>
        </p:spPr>
        <p:txBody>
          <a:bodyPr wrap="none" rtlCol="0">
            <a:spAutoFit/>
          </a:bodyPr>
          <a:lstStyle/>
          <a:p>
            <a:r>
              <a:rPr lang="en-US" dirty="0"/>
              <a:t>14</a:t>
            </a:r>
          </a:p>
        </p:txBody>
      </p:sp>
      <p:sp>
        <p:nvSpPr>
          <p:cNvPr id="3" name="TextBox 2">
            <a:extLst>
              <a:ext uri="{FF2B5EF4-FFF2-40B4-BE49-F238E27FC236}">
                <a16:creationId xmlns:a16="http://schemas.microsoft.com/office/drawing/2014/main" id="{5B802FD8-DD26-2D44-8061-09C48194E986}"/>
              </a:ext>
            </a:extLst>
          </p:cNvPr>
          <p:cNvSpPr txBox="1"/>
          <p:nvPr/>
        </p:nvSpPr>
        <p:spPr>
          <a:xfrm>
            <a:off x="4253373" y="4499629"/>
            <a:ext cx="418704" cy="369332"/>
          </a:xfrm>
          <a:prstGeom prst="rect">
            <a:avLst/>
          </a:prstGeom>
          <a:noFill/>
        </p:spPr>
        <p:txBody>
          <a:bodyPr wrap="none" rtlCol="0">
            <a:spAutoFit/>
          </a:bodyPr>
          <a:lstStyle/>
          <a:p>
            <a:r>
              <a:rPr lang="en-US" dirty="0"/>
              <a:t>15</a:t>
            </a:r>
          </a:p>
        </p:txBody>
      </p:sp>
      <p:sp>
        <p:nvSpPr>
          <p:cNvPr id="6" name="TextBox 5">
            <a:extLst>
              <a:ext uri="{FF2B5EF4-FFF2-40B4-BE49-F238E27FC236}">
                <a16:creationId xmlns:a16="http://schemas.microsoft.com/office/drawing/2014/main" id="{9B3E45F5-7BC8-2243-9463-EFC852359A49}"/>
              </a:ext>
            </a:extLst>
          </p:cNvPr>
          <p:cNvSpPr txBox="1"/>
          <p:nvPr/>
        </p:nvSpPr>
        <p:spPr>
          <a:xfrm>
            <a:off x="6762254" y="4211373"/>
            <a:ext cx="418704" cy="369332"/>
          </a:xfrm>
          <a:prstGeom prst="rect">
            <a:avLst/>
          </a:prstGeom>
          <a:noFill/>
        </p:spPr>
        <p:txBody>
          <a:bodyPr wrap="none" rtlCol="0">
            <a:spAutoFit/>
          </a:bodyPr>
          <a:lstStyle/>
          <a:p>
            <a:r>
              <a:rPr lang="en-US" dirty="0"/>
              <a:t>16</a:t>
            </a:r>
          </a:p>
        </p:txBody>
      </p:sp>
      <p:sp>
        <p:nvSpPr>
          <p:cNvPr id="7" name="TextBox 6">
            <a:extLst>
              <a:ext uri="{FF2B5EF4-FFF2-40B4-BE49-F238E27FC236}">
                <a16:creationId xmlns:a16="http://schemas.microsoft.com/office/drawing/2014/main" id="{5A4F4B14-6CDC-2B4C-9601-62E124F4994C}"/>
              </a:ext>
            </a:extLst>
          </p:cNvPr>
          <p:cNvSpPr txBox="1"/>
          <p:nvPr/>
        </p:nvSpPr>
        <p:spPr>
          <a:xfrm>
            <a:off x="6783658" y="3511034"/>
            <a:ext cx="418704" cy="369332"/>
          </a:xfrm>
          <a:prstGeom prst="rect">
            <a:avLst/>
          </a:prstGeom>
          <a:noFill/>
        </p:spPr>
        <p:txBody>
          <a:bodyPr wrap="none" rtlCol="0">
            <a:spAutoFit/>
          </a:bodyPr>
          <a:lstStyle/>
          <a:p>
            <a:r>
              <a:rPr lang="en-US" dirty="0"/>
              <a:t>17</a:t>
            </a:r>
          </a:p>
        </p:txBody>
      </p:sp>
      <p:sp>
        <p:nvSpPr>
          <p:cNvPr id="19" name="TextBox 18">
            <a:extLst>
              <a:ext uri="{FF2B5EF4-FFF2-40B4-BE49-F238E27FC236}">
                <a16:creationId xmlns:a16="http://schemas.microsoft.com/office/drawing/2014/main" id="{5F251183-76F8-A340-86F8-7044AB9249DC}"/>
              </a:ext>
            </a:extLst>
          </p:cNvPr>
          <p:cNvSpPr txBox="1"/>
          <p:nvPr/>
        </p:nvSpPr>
        <p:spPr>
          <a:xfrm>
            <a:off x="321013" y="544749"/>
            <a:ext cx="6492098" cy="1200329"/>
          </a:xfrm>
          <a:prstGeom prst="rect">
            <a:avLst/>
          </a:prstGeom>
          <a:noFill/>
        </p:spPr>
        <p:txBody>
          <a:bodyPr wrap="none" rtlCol="0">
            <a:spAutoFit/>
          </a:bodyPr>
          <a:lstStyle/>
          <a:p>
            <a:r>
              <a:rPr lang="en-US" dirty="0"/>
              <a:t>14 = </a:t>
            </a:r>
            <a:r>
              <a:rPr lang="en-US" dirty="0" err="1"/>
              <a:t>Fout</a:t>
            </a:r>
            <a:r>
              <a:rPr lang="en-US" dirty="0"/>
              <a:t> * sin (alpha-theta)* sin(alpha– theta) +  W1 * sin(alpha) </a:t>
            </a:r>
          </a:p>
          <a:p>
            <a:r>
              <a:rPr lang="en-US" dirty="0"/>
              <a:t>15 = </a:t>
            </a:r>
            <a:r>
              <a:rPr lang="en-US" dirty="0" err="1"/>
              <a:t>Fout</a:t>
            </a:r>
            <a:r>
              <a:rPr lang="en-US" dirty="0"/>
              <a:t> * sin (alpha-theta)* cos(alpha – theta) + W1 * cos(alpha)</a:t>
            </a:r>
          </a:p>
          <a:p>
            <a:r>
              <a:rPr lang="en-US" dirty="0"/>
              <a:t>16 = </a:t>
            </a:r>
            <a:r>
              <a:rPr lang="en-US" dirty="0" err="1"/>
              <a:t>Fout</a:t>
            </a:r>
            <a:r>
              <a:rPr lang="en-US" dirty="0"/>
              <a:t> * cos(alpha-theta) * sin(90+beta-theta) + W2 * cos(beta)</a:t>
            </a:r>
          </a:p>
          <a:p>
            <a:r>
              <a:rPr lang="en-US" dirty="0"/>
              <a:t>17 = </a:t>
            </a:r>
            <a:r>
              <a:rPr lang="en-US" dirty="0" err="1"/>
              <a:t>Fout</a:t>
            </a:r>
            <a:r>
              <a:rPr lang="en-US" dirty="0"/>
              <a:t> * cos (alpha-theta) * cos(beta-theta) + W2 * sin(beta)</a:t>
            </a:r>
          </a:p>
        </p:txBody>
      </p:sp>
    </p:spTree>
    <p:extLst>
      <p:ext uri="{BB962C8B-B14F-4D97-AF65-F5344CB8AC3E}">
        <p14:creationId xmlns:p14="http://schemas.microsoft.com/office/powerpoint/2010/main" val="3602684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773595" y="4307211"/>
            <a:ext cx="359039" cy="308907"/>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762375"/>
            <a:ext cx="207025" cy="310948"/>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flipH="1" flipV="1">
            <a:off x="6619067" y="3820240"/>
            <a:ext cx="335208" cy="247174"/>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V="1">
            <a:off x="4113887" y="4340094"/>
            <a:ext cx="219988" cy="253384"/>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CF6378-8300-424B-8E82-E506650E4F8A}"/>
              </a:ext>
            </a:extLst>
          </p:cNvPr>
          <p:cNvSpPr txBox="1"/>
          <p:nvPr/>
        </p:nvSpPr>
        <p:spPr>
          <a:xfrm>
            <a:off x="1948989" y="366140"/>
            <a:ext cx="7382149" cy="1477328"/>
          </a:xfrm>
          <a:prstGeom prst="rect">
            <a:avLst/>
          </a:prstGeom>
          <a:noFill/>
        </p:spPr>
        <p:txBody>
          <a:bodyPr wrap="none" rtlCol="0">
            <a:spAutoFit/>
          </a:bodyPr>
          <a:lstStyle/>
          <a:p>
            <a:r>
              <a:rPr lang="en-US" dirty="0"/>
              <a:t>Any forces into the ground will be cancelled by equal/opposite normal forces</a:t>
            </a:r>
          </a:p>
          <a:p>
            <a:endParaRPr lang="en-US" dirty="0"/>
          </a:p>
          <a:p>
            <a:r>
              <a:rPr lang="en-US" dirty="0"/>
              <a:t>Any NEGATIVE values along the Y axis should be cancelled</a:t>
            </a:r>
          </a:p>
          <a:p>
            <a:endParaRPr lang="en-US" dirty="0"/>
          </a:p>
          <a:p>
            <a:r>
              <a:rPr lang="en-US" dirty="0"/>
              <a:t>15 and 16 must both be GREATER than 0, otherwise they must be 0.</a:t>
            </a:r>
          </a:p>
        </p:txBody>
      </p:sp>
      <p:cxnSp>
        <p:nvCxnSpPr>
          <p:cNvPr id="16" name="Straight Arrow Connector 15">
            <a:extLst>
              <a:ext uri="{FF2B5EF4-FFF2-40B4-BE49-F238E27FC236}">
                <a16:creationId xmlns:a16="http://schemas.microsoft.com/office/drawing/2014/main" id="{6D86B0A2-EDBE-4BA6-88A2-88C73D88C6E1}"/>
              </a:ext>
            </a:extLst>
          </p:cNvPr>
          <p:cNvCxnSpPr>
            <a:cxnSpLocks/>
          </p:cNvCxnSpPr>
          <p:nvPr/>
        </p:nvCxnSpPr>
        <p:spPr>
          <a:xfrm>
            <a:off x="4547221" y="5011908"/>
            <a:ext cx="201241" cy="184482"/>
          </a:xfrm>
          <a:prstGeom prst="straightConnector1">
            <a:avLst/>
          </a:prstGeom>
          <a:ln w="44450">
            <a:solidFill>
              <a:schemeClr val="accent2">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738DC1A-8134-45D1-BDBA-7D1562BC79A4}"/>
              </a:ext>
            </a:extLst>
          </p:cNvPr>
          <p:cNvCxnSpPr>
            <a:cxnSpLocks/>
          </p:cNvCxnSpPr>
          <p:nvPr/>
        </p:nvCxnSpPr>
        <p:spPr>
          <a:xfrm>
            <a:off x="7423106" y="4438806"/>
            <a:ext cx="335966" cy="272680"/>
          </a:xfrm>
          <a:prstGeom prst="straightConnector1">
            <a:avLst/>
          </a:prstGeom>
          <a:ln w="44450">
            <a:solidFill>
              <a:schemeClr val="accent6">
                <a:lumMod val="40000"/>
                <a:lumOff val="6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E9A72DDE-E619-409E-AA02-3D3F73CC15D5}"/>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699484E-5ECE-024B-8482-8D7EF5BC55F4}"/>
              </a:ext>
            </a:extLst>
          </p:cNvPr>
          <p:cNvSpPr txBox="1"/>
          <p:nvPr/>
        </p:nvSpPr>
        <p:spPr>
          <a:xfrm>
            <a:off x="4285544" y="3969185"/>
            <a:ext cx="418704" cy="369332"/>
          </a:xfrm>
          <a:prstGeom prst="rect">
            <a:avLst/>
          </a:prstGeom>
          <a:noFill/>
        </p:spPr>
        <p:txBody>
          <a:bodyPr wrap="none" rtlCol="0">
            <a:spAutoFit/>
          </a:bodyPr>
          <a:lstStyle/>
          <a:p>
            <a:r>
              <a:rPr lang="en-US" dirty="0"/>
              <a:t>14</a:t>
            </a:r>
          </a:p>
        </p:txBody>
      </p:sp>
      <p:sp>
        <p:nvSpPr>
          <p:cNvPr id="25" name="TextBox 24">
            <a:extLst>
              <a:ext uri="{FF2B5EF4-FFF2-40B4-BE49-F238E27FC236}">
                <a16:creationId xmlns:a16="http://schemas.microsoft.com/office/drawing/2014/main" id="{3BC738D1-99BD-144B-86E2-6DB8CE9FC2D4}"/>
              </a:ext>
            </a:extLst>
          </p:cNvPr>
          <p:cNvSpPr txBox="1"/>
          <p:nvPr/>
        </p:nvSpPr>
        <p:spPr>
          <a:xfrm>
            <a:off x="3709466" y="4022725"/>
            <a:ext cx="418704" cy="369332"/>
          </a:xfrm>
          <a:prstGeom prst="rect">
            <a:avLst/>
          </a:prstGeom>
          <a:noFill/>
        </p:spPr>
        <p:txBody>
          <a:bodyPr wrap="none" rtlCol="0">
            <a:spAutoFit/>
          </a:bodyPr>
          <a:lstStyle/>
          <a:p>
            <a:r>
              <a:rPr lang="en-US" dirty="0"/>
              <a:t>15</a:t>
            </a:r>
          </a:p>
        </p:txBody>
      </p:sp>
      <p:sp>
        <p:nvSpPr>
          <p:cNvPr id="26" name="TextBox 25">
            <a:extLst>
              <a:ext uri="{FF2B5EF4-FFF2-40B4-BE49-F238E27FC236}">
                <a16:creationId xmlns:a16="http://schemas.microsoft.com/office/drawing/2014/main" id="{0D65575D-E71B-1443-995F-AD2D2D74C099}"/>
              </a:ext>
            </a:extLst>
          </p:cNvPr>
          <p:cNvSpPr txBox="1"/>
          <p:nvPr/>
        </p:nvSpPr>
        <p:spPr>
          <a:xfrm>
            <a:off x="6411434" y="3910822"/>
            <a:ext cx="418704" cy="369332"/>
          </a:xfrm>
          <a:prstGeom prst="rect">
            <a:avLst/>
          </a:prstGeom>
          <a:noFill/>
        </p:spPr>
        <p:txBody>
          <a:bodyPr wrap="none" rtlCol="0">
            <a:spAutoFit/>
          </a:bodyPr>
          <a:lstStyle/>
          <a:p>
            <a:r>
              <a:rPr lang="en-US" dirty="0"/>
              <a:t>16</a:t>
            </a:r>
          </a:p>
        </p:txBody>
      </p:sp>
      <p:sp>
        <p:nvSpPr>
          <p:cNvPr id="27" name="TextBox 26">
            <a:extLst>
              <a:ext uri="{FF2B5EF4-FFF2-40B4-BE49-F238E27FC236}">
                <a16:creationId xmlns:a16="http://schemas.microsoft.com/office/drawing/2014/main" id="{8831D832-1342-FA41-9DCC-AA9C5D356149}"/>
              </a:ext>
            </a:extLst>
          </p:cNvPr>
          <p:cNvSpPr txBox="1"/>
          <p:nvPr/>
        </p:nvSpPr>
        <p:spPr>
          <a:xfrm>
            <a:off x="6783658" y="3511034"/>
            <a:ext cx="418704" cy="369332"/>
          </a:xfrm>
          <a:prstGeom prst="rect">
            <a:avLst/>
          </a:prstGeom>
          <a:noFill/>
        </p:spPr>
        <p:txBody>
          <a:bodyPr wrap="none" rtlCol="0">
            <a:spAutoFit/>
          </a:bodyPr>
          <a:lstStyle/>
          <a:p>
            <a:r>
              <a:rPr lang="en-US" dirty="0"/>
              <a:t>17</a:t>
            </a:r>
          </a:p>
        </p:txBody>
      </p:sp>
      <p:sp>
        <p:nvSpPr>
          <p:cNvPr id="28" name="TextBox 27">
            <a:extLst>
              <a:ext uri="{FF2B5EF4-FFF2-40B4-BE49-F238E27FC236}">
                <a16:creationId xmlns:a16="http://schemas.microsoft.com/office/drawing/2014/main" id="{ADD9AABF-CDBB-444C-B133-6F15FC8A4BCC}"/>
              </a:ext>
            </a:extLst>
          </p:cNvPr>
          <p:cNvSpPr txBox="1"/>
          <p:nvPr/>
        </p:nvSpPr>
        <p:spPr>
          <a:xfrm>
            <a:off x="4672077" y="5008753"/>
            <a:ext cx="540533" cy="369332"/>
          </a:xfrm>
          <a:prstGeom prst="rect">
            <a:avLst/>
          </a:prstGeom>
          <a:noFill/>
        </p:spPr>
        <p:txBody>
          <a:bodyPr wrap="none" rtlCol="0">
            <a:spAutoFit/>
          </a:bodyPr>
          <a:lstStyle/>
          <a:p>
            <a:r>
              <a:rPr lang="en-US" dirty="0"/>
              <a:t>15b</a:t>
            </a:r>
          </a:p>
        </p:txBody>
      </p:sp>
      <p:sp>
        <p:nvSpPr>
          <p:cNvPr id="29" name="TextBox 28">
            <a:extLst>
              <a:ext uri="{FF2B5EF4-FFF2-40B4-BE49-F238E27FC236}">
                <a16:creationId xmlns:a16="http://schemas.microsoft.com/office/drawing/2014/main" id="{7C4DF9D7-796A-B440-BC3A-70C9A7AC21D2}"/>
              </a:ext>
            </a:extLst>
          </p:cNvPr>
          <p:cNvSpPr txBox="1"/>
          <p:nvPr/>
        </p:nvSpPr>
        <p:spPr>
          <a:xfrm>
            <a:off x="7716860" y="4616116"/>
            <a:ext cx="540533" cy="369332"/>
          </a:xfrm>
          <a:prstGeom prst="rect">
            <a:avLst/>
          </a:prstGeom>
          <a:noFill/>
        </p:spPr>
        <p:txBody>
          <a:bodyPr wrap="none" rtlCol="0">
            <a:spAutoFit/>
          </a:bodyPr>
          <a:lstStyle/>
          <a:p>
            <a:r>
              <a:rPr lang="en-US" dirty="0"/>
              <a:t>16b</a:t>
            </a:r>
          </a:p>
        </p:txBody>
      </p:sp>
    </p:spTree>
    <p:extLst>
      <p:ext uri="{BB962C8B-B14F-4D97-AF65-F5344CB8AC3E}">
        <p14:creationId xmlns:p14="http://schemas.microsoft.com/office/powerpoint/2010/main" val="750612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773595" y="4307211"/>
            <a:ext cx="359039" cy="308907"/>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762375"/>
            <a:ext cx="207025" cy="310948"/>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flipH="1" flipV="1">
            <a:off x="6619067" y="3820240"/>
            <a:ext cx="335208" cy="247174"/>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V="1">
            <a:off x="4113887" y="4340094"/>
            <a:ext cx="219988" cy="253384"/>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CF6378-8300-424B-8E82-E506650E4F8A}"/>
              </a:ext>
            </a:extLst>
          </p:cNvPr>
          <p:cNvSpPr txBox="1"/>
          <p:nvPr/>
        </p:nvSpPr>
        <p:spPr>
          <a:xfrm>
            <a:off x="217272" y="137492"/>
            <a:ext cx="10249690" cy="3139321"/>
          </a:xfrm>
          <a:prstGeom prst="rect">
            <a:avLst/>
          </a:prstGeom>
          <a:noFill/>
        </p:spPr>
        <p:txBody>
          <a:bodyPr wrap="square" rtlCol="0">
            <a:spAutoFit/>
          </a:bodyPr>
          <a:lstStyle/>
          <a:p>
            <a:r>
              <a:rPr lang="en-US" dirty="0"/>
              <a:t>14x = (</a:t>
            </a:r>
            <a:r>
              <a:rPr lang="en-US" dirty="0" err="1"/>
              <a:t>Fout</a:t>
            </a:r>
            <a:r>
              <a:rPr lang="en-US" dirty="0"/>
              <a:t> * sin (alpha-theta)* sin(alpha– theta) +  W1 * sin(alpha))	* cos(alpha)</a:t>
            </a:r>
          </a:p>
          <a:p>
            <a:r>
              <a:rPr lang="en-US" dirty="0"/>
              <a:t>14y = (</a:t>
            </a:r>
            <a:r>
              <a:rPr lang="en-US" dirty="0" err="1"/>
              <a:t>Fout</a:t>
            </a:r>
            <a:r>
              <a:rPr lang="en-US" dirty="0"/>
              <a:t> * sin (alpha-theta)* sin(alpha– theta) +  W1 * sin(alpha)) 	* sin(alpha)</a:t>
            </a:r>
          </a:p>
          <a:p>
            <a:r>
              <a:rPr lang="en-US" dirty="0"/>
              <a:t>15x = Max(0,(</a:t>
            </a:r>
            <a:r>
              <a:rPr lang="en-US" dirty="0" err="1"/>
              <a:t>Fout</a:t>
            </a:r>
            <a:r>
              <a:rPr lang="en-US" dirty="0"/>
              <a:t> * sin (alpha-theta)* cos(alpha – theta) + W1 * cos(alpha)),0) * sin(alpha)</a:t>
            </a:r>
          </a:p>
          <a:p>
            <a:r>
              <a:rPr lang="en-US" dirty="0"/>
              <a:t>15y = Max((</a:t>
            </a:r>
            <a:r>
              <a:rPr lang="en-US" dirty="0" err="1"/>
              <a:t>Fout</a:t>
            </a:r>
            <a:r>
              <a:rPr lang="en-US" dirty="0"/>
              <a:t> * sin (alpha-theta)* cos(alpha – theta) + W1 * cos(alpha)),0) * cos(alpha)</a:t>
            </a:r>
          </a:p>
          <a:p>
            <a:endParaRPr lang="en-US" dirty="0"/>
          </a:p>
          <a:p>
            <a:r>
              <a:rPr lang="en-US" dirty="0"/>
              <a:t>16x = Max((</a:t>
            </a:r>
            <a:r>
              <a:rPr lang="en-US" dirty="0" err="1"/>
              <a:t>Fout</a:t>
            </a:r>
            <a:r>
              <a:rPr lang="en-US" dirty="0"/>
              <a:t> * cos(alpha-theta) * sin(90+beta-theta) + W2 * cos(beta)),0) * sin(beta)</a:t>
            </a:r>
          </a:p>
          <a:p>
            <a:r>
              <a:rPr lang="en-US" dirty="0"/>
              <a:t>16y = Max((</a:t>
            </a:r>
            <a:r>
              <a:rPr lang="en-US" dirty="0" err="1"/>
              <a:t>Fout</a:t>
            </a:r>
            <a:r>
              <a:rPr lang="en-US" dirty="0"/>
              <a:t> * cos(alpha-theta) * sin(90+beta-theta) + W2 * cos(beta)),0) * cos(beta)</a:t>
            </a:r>
          </a:p>
          <a:p>
            <a:r>
              <a:rPr lang="en-US" dirty="0"/>
              <a:t>17x = (</a:t>
            </a:r>
            <a:r>
              <a:rPr lang="en-US" dirty="0" err="1"/>
              <a:t>Fout</a:t>
            </a:r>
            <a:r>
              <a:rPr lang="en-US" dirty="0"/>
              <a:t> * cos (alpha-theta) * cos(beta-theta) + W2 * sin(beta)) * cos(beta)</a:t>
            </a:r>
          </a:p>
          <a:p>
            <a:r>
              <a:rPr lang="en-US" dirty="0"/>
              <a:t>17y = (</a:t>
            </a:r>
            <a:r>
              <a:rPr lang="en-US" dirty="0" err="1"/>
              <a:t>Fout</a:t>
            </a:r>
            <a:r>
              <a:rPr lang="en-US" dirty="0"/>
              <a:t> * cos (alpha-theta) * cos(beta-theta) + W2 * sin(beta)) * sin(beta)</a:t>
            </a:r>
            <a:endParaRPr lang="en-US" b="1" dirty="0"/>
          </a:p>
          <a:p>
            <a:endParaRPr lang="en-US" dirty="0"/>
          </a:p>
          <a:p>
            <a:endParaRPr lang="en-US" dirty="0"/>
          </a:p>
        </p:txBody>
      </p:sp>
      <p:sp>
        <p:nvSpPr>
          <p:cNvPr id="20" name="Oval 19">
            <a:extLst>
              <a:ext uri="{FF2B5EF4-FFF2-40B4-BE49-F238E27FC236}">
                <a16:creationId xmlns:a16="http://schemas.microsoft.com/office/drawing/2014/main" id="{E9A72DDE-E619-409E-AA02-3D3F73CC15D5}"/>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699484E-5ECE-024B-8482-8D7EF5BC55F4}"/>
              </a:ext>
            </a:extLst>
          </p:cNvPr>
          <p:cNvSpPr txBox="1"/>
          <p:nvPr/>
        </p:nvSpPr>
        <p:spPr>
          <a:xfrm>
            <a:off x="4285544" y="3969185"/>
            <a:ext cx="418704" cy="369332"/>
          </a:xfrm>
          <a:prstGeom prst="rect">
            <a:avLst/>
          </a:prstGeom>
          <a:noFill/>
        </p:spPr>
        <p:txBody>
          <a:bodyPr wrap="none" rtlCol="0">
            <a:spAutoFit/>
          </a:bodyPr>
          <a:lstStyle/>
          <a:p>
            <a:r>
              <a:rPr lang="en-US" dirty="0"/>
              <a:t>14</a:t>
            </a:r>
          </a:p>
        </p:txBody>
      </p:sp>
      <p:sp>
        <p:nvSpPr>
          <p:cNvPr id="25" name="TextBox 24">
            <a:extLst>
              <a:ext uri="{FF2B5EF4-FFF2-40B4-BE49-F238E27FC236}">
                <a16:creationId xmlns:a16="http://schemas.microsoft.com/office/drawing/2014/main" id="{3BC738D1-99BD-144B-86E2-6DB8CE9FC2D4}"/>
              </a:ext>
            </a:extLst>
          </p:cNvPr>
          <p:cNvSpPr txBox="1"/>
          <p:nvPr/>
        </p:nvSpPr>
        <p:spPr>
          <a:xfrm>
            <a:off x="3709466" y="4022725"/>
            <a:ext cx="418704" cy="369332"/>
          </a:xfrm>
          <a:prstGeom prst="rect">
            <a:avLst/>
          </a:prstGeom>
          <a:noFill/>
        </p:spPr>
        <p:txBody>
          <a:bodyPr wrap="none" rtlCol="0">
            <a:spAutoFit/>
          </a:bodyPr>
          <a:lstStyle/>
          <a:p>
            <a:r>
              <a:rPr lang="en-US" dirty="0"/>
              <a:t>15</a:t>
            </a:r>
          </a:p>
        </p:txBody>
      </p:sp>
      <p:sp>
        <p:nvSpPr>
          <p:cNvPr id="26" name="TextBox 25">
            <a:extLst>
              <a:ext uri="{FF2B5EF4-FFF2-40B4-BE49-F238E27FC236}">
                <a16:creationId xmlns:a16="http://schemas.microsoft.com/office/drawing/2014/main" id="{0D65575D-E71B-1443-995F-AD2D2D74C099}"/>
              </a:ext>
            </a:extLst>
          </p:cNvPr>
          <p:cNvSpPr txBox="1"/>
          <p:nvPr/>
        </p:nvSpPr>
        <p:spPr>
          <a:xfrm>
            <a:off x="6411434" y="3910822"/>
            <a:ext cx="418704" cy="369332"/>
          </a:xfrm>
          <a:prstGeom prst="rect">
            <a:avLst/>
          </a:prstGeom>
          <a:noFill/>
        </p:spPr>
        <p:txBody>
          <a:bodyPr wrap="none" rtlCol="0">
            <a:spAutoFit/>
          </a:bodyPr>
          <a:lstStyle/>
          <a:p>
            <a:r>
              <a:rPr lang="en-US" dirty="0"/>
              <a:t>16</a:t>
            </a:r>
          </a:p>
        </p:txBody>
      </p:sp>
      <p:sp>
        <p:nvSpPr>
          <p:cNvPr id="27" name="TextBox 26">
            <a:extLst>
              <a:ext uri="{FF2B5EF4-FFF2-40B4-BE49-F238E27FC236}">
                <a16:creationId xmlns:a16="http://schemas.microsoft.com/office/drawing/2014/main" id="{8831D832-1342-FA41-9DCC-AA9C5D356149}"/>
              </a:ext>
            </a:extLst>
          </p:cNvPr>
          <p:cNvSpPr txBox="1"/>
          <p:nvPr/>
        </p:nvSpPr>
        <p:spPr>
          <a:xfrm>
            <a:off x="6783658" y="3511034"/>
            <a:ext cx="418704" cy="369332"/>
          </a:xfrm>
          <a:prstGeom prst="rect">
            <a:avLst/>
          </a:prstGeom>
          <a:noFill/>
        </p:spPr>
        <p:txBody>
          <a:bodyPr wrap="none" rtlCol="0">
            <a:spAutoFit/>
          </a:bodyPr>
          <a:lstStyle/>
          <a:p>
            <a:r>
              <a:rPr lang="en-US" dirty="0"/>
              <a:t>17</a:t>
            </a:r>
          </a:p>
        </p:txBody>
      </p:sp>
      <p:sp>
        <p:nvSpPr>
          <p:cNvPr id="30" name="TextBox 29">
            <a:extLst>
              <a:ext uri="{FF2B5EF4-FFF2-40B4-BE49-F238E27FC236}">
                <a16:creationId xmlns:a16="http://schemas.microsoft.com/office/drawing/2014/main" id="{E592A4AF-29B6-544F-AF78-6C67492FD279}"/>
              </a:ext>
            </a:extLst>
          </p:cNvPr>
          <p:cNvSpPr txBox="1"/>
          <p:nvPr/>
        </p:nvSpPr>
        <p:spPr>
          <a:xfrm>
            <a:off x="4756306" y="5864590"/>
            <a:ext cx="5921108" cy="369332"/>
          </a:xfrm>
          <a:prstGeom prst="rect">
            <a:avLst/>
          </a:prstGeom>
          <a:noFill/>
        </p:spPr>
        <p:txBody>
          <a:bodyPr wrap="none" rtlCol="0">
            <a:spAutoFit/>
          </a:bodyPr>
          <a:lstStyle/>
          <a:p>
            <a:r>
              <a:rPr lang="en-US" dirty="0"/>
              <a:t>The remaining forces can be broken into X and Y components</a:t>
            </a:r>
          </a:p>
        </p:txBody>
      </p:sp>
    </p:spTree>
    <p:extLst>
      <p:ext uri="{BB962C8B-B14F-4D97-AF65-F5344CB8AC3E}">
        <p14:creationId xmlns:p14="http://schemas.microsoft.com/office/powerpoint/2010/main" val="3025247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7BC1359-684D-42A1-AAA4-E117CA39024F}"/>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28D3928-A9C7-416F-B8A8-380B17739028}"/>
              </a:ext>
            </a:extLst>
          </p:cNvPr>
          <p:cNvCxnSpPr>
            <a:cxnSpLocks/>
          </p:cNvCxnSpPr>
          <p:nvPr/>
        </p:nvCxnSpPr>
        <p:spPr>
          <a:xfrm flipH="1">
            <a:off x="3886780" y="4605889"/>
            <a:ext cx="227106" cy="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5C687FC-1CC5-48D1-896A-2D656D9D0EF0}"/>
              </a:ext>
            </a:extLst>
          </p:cNvPr>
          <p:cNvCxnSpPr>
            <a:cxnSpLocks/>
          </p:cNvCxnSpPr>
          <p:nvPr/>
        </p:nvCxnSpPr>
        <p:spPr>
          <a:xfrm>
            <a:off x="4111771" y="4598570"/>
            <a:ext cx="0" cy="19782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431B5F-3E57-487F-B438-136975A018D4}"/>
              </a:ext>
            </a:extLst>
          </p:cNvPr>
          <p:cNvCxnSpPr>
            <a:cxnSpLocks/>
          </p:cNvCxnSpPr>
          <p:nvPr/>
        </p:nvCxnSpPr>
        <p:spPr>
          <a:xfrm flipH="1" flipV="1">
            <a:off x="6972302" y="3791413"/>
            <a:ext cx="1" cy="29645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DB0785-9AA5-4FFE-9FF3-ADFE93F4A0E5}"/>
              </a:ext>
            </a:extLst>
          </p:cNvPr>
          <p:cNvCxnSpPr>
            <a:cxnSpLocks/>
          </p:cNvCxnSpPr>
          <p:nvPr/>
        </p:nvCxnSpPr>
        <p:spPr>
          <a:xfrm flipV="1">
            <a:off x="6954853" y="4036372"/>
            <a:ext cx="235114" cy="2948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F78B2C9-B06A-4141-92CB-F654B62298AB}"/>
              </a:ext>
            </a:extLst>
          </p:cNvPr>
          <p:cNvCxnSpPr>
            <a:cxnSpLocks/>
          </p:cNvCxnSpPr>
          <p:nvPr/>
        </p:nvCxnSpPr>
        <p:spPr>
          <a:xfrm flipH="1" flipV="1">
            <a:off x="6954853" y="2600670"/>
            <a:ext cx="70732" cy="360963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3D62E1-71AD-491B-B46B-69C1BA562B00}"/>
              </a:ext>
            </a:extLst>
          </p:cNvPr>
          <p:cNvCxnSpPr>
            <a:cxnSpLocks/>
          </p:cNvCxnSpPr>
          <p:nvPr/>
        </p:nvCxnSpPr>
        <p:spPr>
          <a:xfrm flipV="1">
            <a:off x="5399092" y="3625146"/>
            <a:ext cx="1564486" cy="50247"/>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AD25637-740E-4874-B3CF-881176219B86}"/>
              </a:ext>
            </a:extLst>
          </p:cNvPr>
          <p:cNvCxnSpPr>
            <a:cxnSpLocks/>
          </p:cNvCxnSpPr>
          <p:nvPr/>
        </p:nvCxnSpPr>
        <p:spPr>
          <a:xfrm flipV="1">
            <a:off x="4126831" y="2447478"/>
            <a:ext cx="0" cy="332453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1419497-9769-454E-9F62-D0B9E622875E}"/>
              </a:ext>
            </a:extLst>
          </p:cNvPr>
          <p:cNvCxnSpPr>
            <a:cxnSpLocks/>
          </p:cNvCxnSpPr>
          <p:nvPr/>
        </p:nvCxnSpPr>
        <p:spPr>
          <a:xfrm flipV="1">
            <a:off x="4126831" y="3675394"/>
            <a:ext cx="1182588" cy="51891"/>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B3E91E-70B6-4923-9608-205BB7AF5DAE}"/>
              </a:ext>
            </a:extLst>
          </p:cNvPr>
          <p:cNvCxnSpPr>
            <a:cxnSpLocks/>
          </p:cNvCxnSpPr>
          <p:nvPr/>
        </p:nvCxnSpPr>
        <p:spPr>
          <a:xfrm flipH="1">
            <a:off x="4000333" y="3983957"/>
            <a:ext cx="3793277" cy="3723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036C0B-901C-45EF-84F4-1DA6003BADAA}"/>
              </a:ext>
            </a:extLst>
          </p:cNvPr>
          <p:cNvCxnSpPr>
            <a:cxnSpLocks/>
          </p:cNvCxnSpPr>
          <p:nvPr/>
        </p:nvCxnSpPr>
        <p:spPr>
          <a:xfrm flipH="1">
            <a:off x="3947055" y="4251646"/>
            <a:ext cx="3793277" cy="3723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168E4E-DE58-48E8-8E66-1654358BC7C2}"/>
              </a:ext>
            </a:extLst>
          </p:cNvPr>
          <p:cNvCxnSpPr>
            <a:cxnSpLocks/>
          </p:cNvCxnSpPr>
          <p:nvPr/>
        </p:nvCxnSpPr>
        <p:spPr>
          <a:xfrm>
            <a:off x="5409163" y="3675393"/>
            <a:ext cx="42884" cy="529142"/>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68FF15-E722-4B49-A94D-7BF943E7DCE0}"/>
              </a:ext>
            </a:extLst>
          </p:cNvPr>
          <p:cNvCxnSpPr>
            <a:cxnSpLocks/>
          </p:cNvCxnSpPr>
          <p:nvPr/>
        </p:nvCxnSpPr>
        <p:spPr>
          <a:xfrm>
            <a:off x="5381385" y="3632293"/>
            <a:ext cx="44259" cy="805546"/>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38068C-1E0B-D148-A6E9-11D0345BE971}"/>
              </a:ext>
            </a:extLst>
          </p:cNvPr>
          <p:cNvSpPr txBox="1"/>
          <p:nvPr/>
        </p:nvSpPr>
        <p:spPr>
          <a:xfrm>
            <a:off x="217272" y="137492"/>
            <a:ext cx="10249690" cy="3139321"/>
          </a:xfrm>
          <a:prstGeom prst="rect">
            <a:avLst/>
          </a:prstGeom>
          <a:noFill/>
        </p:spPr>
        <p:txBody>
          <a:bodyPr wrap="square" rtlCol="0">
            <a:spAutoFit/>
          </a:bodyPr>
          <a:lstStyle/>
          <a:p>
            <a:r>
              <a:rPr lang="en-US" dirty="0"/>
              <a:t>14x = (</a:t>
            </a:r>
            <a:r>
              <a:rPr lang="en-US" dirty="0" err="1"/>
              <a:t>Fout</a:t>
            </a:r>
            <a:r>
              <a:rPr lang="en-US" dirty="0"/>
              <a:t> * sin (alpha-theta)* sin(alpha– theta) +  W1 * sin(alpha))	* cos(alpha)</a:t>
            </a:r>
          </a:p>
          <a:p>
            <a:r>
              <a:rPr lang="en-US" dirty="0"/>
              <a:t>15x = Max(0,(</a:t>
            </a:r>
            <a:r>
              <a:rPr lang="en-US" dirty="0" err="1"/>
              <a:t>Fout</a:t>
            </a:r>
            <a:r>
              <a:rPr lang="en-US" dirty="0"/>
              <a:t> * sin (alpha-theta)* cos(alpha – theta) + W1 * cos(alpha)),0) * sin(alpha)</a:t>
            </a:r>
          </a:p>
          <a:p>
            <a:r>
              <a:rPr lang="en-US" dirty="0"/>
              <a:t>16x = Max((</a:t>
            </a:r>
            <a:r>
              <a:rPr lang="en-US" dirty="0" err="1"/>
              <a:t>Fout</a:t>
            </a:r>
            <a:r>
              <a:rPr lang="en-US" dirty="0"/>
              <a:t> * cos(alpha-theta) * sin(90+beta-theta) + W2 * cos(beta)),0) * sin(beta)</a:t>
            </a:r>
          </a:p>
          <a:p>
            <a:r>
              <a:rPr lang="en-US" dirty="0"/>
              <a:t>17x = (</a:t>
            </a:r>
            <a:r>
              <a:rPr lang="en-US" dirty="0" err="1"/>
              <a:t>Fout</a:t>
            </a:r>
            <a:r>
              <a:rPr lang="en-US" dirty="0"/>
              <a:t> * cos (alpha-theta) * cos(beta-theta) + W2 * sin(beta)) * cos(beta)</a:t>
            </a:r>
          </a:p>
          <a:p>
            <a:endParaRPr lang="en-US" dirty="0"/>
          </a:p>
          <a:p>
            <a:r>
              <a:rPr lang="en-US" dirty="0"/>
              <a:t>14y = (</a:t>
            </a:r>
            <a:r>
              <a:rPr lang="en-US" dirty="0" err="1"/>
              <a:t>Fout</a:t>
            </a:r>
            <a:r>
              <a:rPr lang="en-US" dirty="0"/>
              <a:t> * sin (alpha-theta)* sin(alpha– theta) +  W1 * sin(alpha)) 	* sin(alpha)</a:t>
            </a:r>
          </a:p>
          <a:p>
            <a:r>
              <a:rPr lang="en-US" dirty="0"/>
              <a:t>15y = Max((</a:t>
            </a:r>
            <a:r>
              <a:rPr lang="en-US" dirty="0" err="1"/>
              <a:t>Fout</a:t>
            </a:r>
            <a:r>
              <a:rPr lang="en-US" dirty="0"/>
              <a:t> * sin (alpha-theta)* cos(alpha – theta) + W1 * cos(alpha)),0) * cos(alpha)</a:t>
            </a:r>
          </a:p>
          <a:p>
            <a:r>
              <a:rPr lang="en-US" dirty="0"/>
              <a:t>16y = Max((</a:t>
            </a:r>
            <a:r>
              <a:rPr lang="en-US" dirty="0" err="1"/>
              <a:t>Fout</a:t>
            </a:r>
            <a:r>
              <a:rPr lang="en-US" dirty="0"/>
              <a:t> * cos(alpha-theta) * sin(90+beta-theta) + W2 * cos(beta)),0) * cos(beta)</a:t>
            </a:r>
          </a:p>
          <a:p>
            <a:r>
              <a:rPr lang="en-US" dirty="0"/>
              <a:t>17y = (</a:t>
            </a:r>
            <a:r>
              <a:rPr lang="en-US" dirty="0" err="1"/>
              <a:t>Fout</a:t>
            </a:r>
            <a:r>
              <a:rPr lang="en-US" dirty="0"/>
              <a:t> * cos (alpha-theta) * cos(beta-theta) + W2 * sin(beta)) * sin(beta)</a:t>
            </a:r>
            <a:endParaRPr lang="en-US" b="1" dirty="0"/>
          </a:p>
          <a:p>
            <a:endParaRPr lang="en-US" dirty="0"/>
          </a:p>
          <a:p>
            <a:endParaRPr lang="en-US" dirty="0"/>
          </a:p>
        </p:txBody>
      </p:sp>
      <p:sp>
        <p:nvSpPr>
          <p:cNvPr id="2" name="TextBox 1">
            <a:extLst>
              <a:ext uri="{FF2B5EF4-FFF2-40B4-BE49-F238E27FC236}">
                <a16:creationId xmlns:a16="http://schemas.microsoft.com/office/drawing/2014/main" id="{798C3D4E-C712-A549-9D48-4427170FCB2B}"/>
              </a:ext>
            </a:extLst>
          </p:cNvPr>
          <p:cNvSpPr txBox="1"/>
          <p:nvPr/>
        </p:nvSpPr>
        <p:spPr>
          <a:xfrm>
            <a:off x="8117746" y="5016428"/>
            <a:ext cx="3471720" cy="1200329"/>
          </a:xfrm>
          <a:prstGeom prst="rect">
            <a:avLst/>
          </a:prstGeom>
          <a:noFill/>
        </p:spPr>
        <p:txBody>
          <a:bodyPr wrap="none" rtlCol="0">
            <a:spAutoFit/>
          </a:bodyPr>
          <a:lstStyle/>
          <a:p>
            <a:r>
              <a:rPr lang="en-US" dirty="0"/>
              <a:t>Sum the X direction forces</a:t>
            </a:r>
          </a:p>
          <a:p>
            <a:r>
              <a:rPr lang="en-US" dirty="0"/>
              <a:t>Sum the Y direction forces</a:t>
            </a:r>
          </a:p>
          <a:p>
            <a:r>
              <a:rPr lang="en-US" dirty="0"/>
              <a:t>Sum the clockwise torques</a:t>
            </a:r>
          </a:p>
          <a:p>
            <a:r>
              <a:rPr lang="en-US" dirty="0"/>
              <a:t>Sum the counter clockwise torques</a:t>
            </a:r>
          </a:p>
        </p:txBody>
      </p:sp>
    </p:spTree>
    <p:extLst>
      <p:ext uri="{BB962C8B-B14F-4D97-AF65-F5344CB8AC3E}">
        <p14:creationId xmlns:p14="http://schemas.microsoft.com/office/powerpoint/2010/main" val="72743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20844" y="402336"/>
            <a:ext cx="4570867" cy="369332"/>
          </a:xfrm>
          <a:prstGeom prst="rect">
            <a:avLst/>
          </a:prstGeom>
          <a:noFill/>
        </p:spPr>
        <p:txBody>
          <a:bodyPr wrap="none" rtlCol="0">
            <a:spAutoFit/>
          </a:bodyPr>
          <a:lstStyle/>
          <a:p>
            <a:r>
              <a:rPr lang="en-US" i="1" dirty="0"/>
              <a:t>We will consider 4 different coordinate systems</a:t>
            </a:r>
          </a:p>
        </p:txBody>
      </p:sp>
    </p:spTree>
    <p:extLst>
      <p:ext uri="{BB962C8B-B14F-4D97-AF65-F5344CB8AC3E}">
        <p14:creationId xmlns:p14="http://schemas.microsoft.com/office/powerpoint/2010/main" val="3265621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DCF6378-8300-424B-8E82-E506650E4F8A}"/>
              </a:ext>
            </a:extLst>
          </p:cNvPr>
          <p:cNvSpPr txBox="1"/>
          <p:nvPr/>
        </p:nvSpPr>
        <p:spPr>
          <a:xfrm>
            <a:off x="424250" y="392851"/>
            <a:ext cx="9626994" cy="646331"/>
          </a:xfrm>
          <a:prstGeom prst="rect">
            <a:avLst/>
          </a:prstGeom>
          <a:noFill/>
        </p:spPr>
        <p:txBody>
          <a:bodyPr wrap="none" rtlCol="0">
            <a:spAutoFit/>
          </a:bodyPr>
          <a:lstStyle/>
          <a:p>
            <a:r>
              <a:rPr lang="en-US" dirty="0"/>
              <a:t>We can now slide the object based on the remaining forces at the CG (a=f/m; v=</a:t>
            </a:r>
            <a:r>
              <a:rPr lang="en-US" dirty="0" err="1"/>
              <a:t>v+a</a:t>
            </a:r>
            <a:r>
              <a:rPr lang="en-US" dirty="0"/>
              <a:t>; p=</a:t>
            </a:r>
            <a:r>
              <a:rPr lang="en-US" dirty="0" err="1"/>
              <a:t>p+v</a:t>
            </a:r>
            <a:r>
              <a:rPr lang="en-US" dirty="0"/>
              <a:t>)</a:t>
            </a:r>
          </a:p>
          <a:p>
            <a:r>
              <a:rPr lang="en-US" dirty="0"/>
              <a:t>We can also rotate the object based on the total remaining moments/couples (w=m/j; o=</a:t>
            </a:r>
            <a:r>
              <a:rPr lang="en-US" dirty="0" err="1"/>
              <a:t>o+w</a:t>
            </a:r>
            <a:r>
              <a:rPr lang="en-US" dirty="0"/>
              <a:t>; a=</a:t>
            </a:r>
            <a:r>
              <a:rPr lang="en-US" dirty="0" err="1"/>
              <a:t>a+o</a:t>
            </a:r>
            <a:r>
              <a:rPr lang="en-US" dirty="0"/>
              <a:t>)</a:t>
            </a:r>
          </a:p>
        </p:txBody>
      </p:sp>
      <p:sp>
        <p:nvSpPr>
          <p:cNvPr id="20" name="Oval 19">
            <a:extLst>
              <a:ext uri="{FF2B5EF4-FFF2-40B4-BE49-F238E27FC236}">
                <a16:creationId xmlns:a16="http://schemas.microsoft.com/office/drawing/2014/main" id="{A7BC1359-684D-42A1-AAA4-E117CA39024F}"/>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28D3928-A9C7-416F-B8A8-380B17739028}"/>
              </a:ext>
            </a:extLst>
          </p:cNvPr>
          <p:cNvCxnSpPr>
            <a:cxnSpLocks/>
          </p:cNvCxnSpPr>
          <p:nvPr/>
        </p:nvCxnSpPr>
        <p:spPr>
          <a:xfrm flipH="1">
            <a:off x="5172176" y="3670784"/>
            <a:ext cx="227106" cy="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5C687FC-1CC5-48D1-896A-2D656D9D0EF0}"/>
              </a:ext>
            </a:extLst>
          </p:cNvPr>
          <p:cNvCxnSpPr>
            <a:cxnSpLocks/>
          </p:cNvCxnSpPr>
          <p:nvPr/>
        </p:nvCxnSpPr>
        <p:spPr>
          <a:xfrm>
            <a:off x="5397167" y="3663465"/>
            <a:ext cx="0" cy="19782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431B5F-3E57-487F-B438-136975A018D4}"/>
              </a:ext>
            </a:extLst>
          </p:cNvPr>
          <p:cNvCxnSpPr>
            <a:cxnSpLocks/>
          </p:cNvCxnSpPr>
          <p:nvPr/>
        </p:nvCxnSpPr>
        <p:spPr>
          <a:xfrm flipH="1" flipV="1">
            <a:off x="5411103" y="3382727"/>
            <a:ext cx="1" cy="29645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DB0785-9AA5-4FFE-9FF3-ADFE93F4A0E5}"/>
              </a:ext>
            </a:extLst>
          </p:cNvPr>
          <p:cNvCxnSpPr>
            <a:cxnSpLocks/>
          </p:cNvCxnSpPr>
          <p:nvPr/>
        </p:nvCxnSpPr>
        <p:spPr>
          <a:xfrm flipV="1">
            <a:off x="5393654" y="3627686"/>
            <a:ext cx="235114" cy="2948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Arrow: Curved Right 1">
            <a:extLst>
              <a:ext uri="{FF2B5EF4-FFF2-40B4-BE49-F238E27FC236}">
                <a16:creationId xmlns:a16="http://schemas.microsoft.com/office/drawing/2014/main" id="{EABE806A-F88E-4736-A74E-A28E8054CE48}"/>
              </a:ext>
            </a:extLst>
          </p:cNvPr>
          <p:cNvSpPr/>
          <p:nvPr/>
        </p:nvSpPr>
        <p:spPr>
          <a:xfrm>
            <a:off x="4921227" y="3443405"/>
            <a:ext cx="228600" cy="4855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Left 5">
            <a:extLst>
              <a:ext uri="{FF2B5EF4-FFF2-40B4-BE49-F238E27FC236}">
                <a16:creationId xmlns:a16="http://schemas.microsoft.com/office/drawing/2014/main" id="{29D4C0EF-A93B-42EE-8EDD-06271083FBFB}"/>
              </a:ext>
            </a:extLst>
          </p:cNvPr>
          <p:cNvSpPr/>
          <p:nvPr/>
        </p:nvSpPr>
        <p:spPr>
          <a:xfrm>
            <a:off x="5614319" y="3366126"/>
            <a:ext cx="251792" cy="5231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1E29AF97-C8CF-374C-8C0C-815305074C77}"/>
              </a:ext>
            </a:extLst>
          </p:cNvPr>
          <p:cNvSpPr txBox="1"/>
          <p:nvPr/>
        </p:nvSpPr>
        <p:spPr>
          <a:xfrm>
            <a:off x="1528324" y="1423801"/>
            <a:ext cx="8423781" cy="923330"/>
          </a:xfrm>
          <a:prstGeom prst="rect">
            <a:avLst/>
          </a:prstGeom>
          <a:noFill/>
        </p:spPr>
        <p:txBody>
          <a:bodyPr wrap="none" rtlCol="0">
            <a:spAutoFit/>
          </a:bodyPr>
          <a:lstStyle/>
          <a:p>
            <a:r>
              <a:rPr lang="en-US" dirty="0"/>
              <a:t>Use sum of X forces to calculate x component of linear acceleration</a:t>
            </a:r>
          </a:p>
          <a:p>
            <a:r>
              <a:rPr lang="en-US" dirty="0"/>
              <a:t>Use sum of Y forces to </a:t>
            </a:r>
            <a:r>
              <a:rPr lang="en-US" dirty="0" err="1"/>
              <a:t>calcualate</a:t>
            </a:r>
            <a:r>
              <a:rPr lang="en-US" dirty="0"/>
              <a:t> y components of linear acceleration</a:t>
            </a:r>
          </a:p>
          <a:p>
            <a:r>
              <a:rPr lang="en-US" dirty="0"/>
              <a:t>Use clockwise-counter clockwise torques to calculate the clockwise angular acceleration</a:t>
            </a:r>
          </a:p>
        </p:txBody>
      </p:sp>
    </p:spTree>
    <p:extLst>
      <p:ext uri="{BB962C8B-B14F-4D97-AF65-F5344CB8AC3E}">
        <p14:creationId xmlns:p14="http://schemas.microsoft.com/office/powerpoint/2010/main" val="2055049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20844" y="402336"/>
            <a:ext cx="5534720" cy="369332"/>
          </a:xfrm>
          <a:prstGeom prst="rect">
            <a:avLst/>
          </a:prstGeom>
          <a:noFill/>
        </p:spPr>
        <p:txBody>
          <a:bodyPr wrap="none" rtlCol="0">
            <a:spAutoFit/>
          </a:bodyPr>
          <a:lstStyle/>
          <a:p>
            <a:r>
              <a:rPr lang="en-US" i="1" dirty="0"/>
              <a:t>The global system (positive in the direction of the arrows)</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773723" y="1078523"/>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9261231" y="5966005"/>
            <a:ext cx="304892" cy="369332"/>
          </a:xfrm>
          <a:prstGeom prst="rect">
            <a:avLst/>
          </a:prstGeom>
          <a:noFill/>
        </p:spPr>
        <p:txBody>
          <a:bodyPr wrap="none" rtlCol="0">
            <a:spAutoFit/>
          </a:bodyPr>
          <a:lstStyle/>
          <a:p>
            <a:r>
              <a:rPr lang="en-US" dirty="0"/>
              <a:t>X</a:t>
            </a:r>
          </a:p>
        </p:txBody>
      </p:sp>
    </p:spTree>
    <p:extLst>
      <p:ext uri="{BB962C8B-B14F-4D97-AF65-F5344CB8AC3E}">
        <p14:creationId xmlns:p14="http://schemas.microsoft.com/office/powerpoint/2010/main" val="3859902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20844" y="402336"/>
            <a:ext cx="4422814" cy="646331"/>
          </a:xfrm>
          <a:prstGeom prst="rect">
            <a:avLst/>
          </a:prstGeom>
          <a:noFill/>
        </p:spPr>
        <p:txBody>
          <a:bodyPr wrap="none" rtlCol="0">
            <a:spAutoFit/>
          </a:bodyPr>
          <a:lstStyle/>
          <a:p>
            <a:pPr algn="ctr"/>
            <a:r>
              <a:rPr lang="en-US" i="1" dirty="0"/>
              <a:t>The Rear Wheel Contact</a:t>
            </a:r>
          </a:p>
          <a:p>
            <a:pPr algn="ctr"/>
            <a:r>
              <a:rPr lang="en-US" i="1" dirty="0"/>
              <a:t>(offset from the global by an angle of ‘alpha’)</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2872916" y="3055977"/>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4701202" y="3586903"/>
            <a:ext cx="304892" cy="369332"/>
          </a:xfrm>
          <a:prstGeom prst="rect">
            <a:avLst/>
          </a:prstGeom>
          <a:noFill/>
        </p:spPr>
        <p:txBody>
          <a:bodyPr wrap="none" rtlCol="0">
            <a:spAutoFit/>
          </a:bodyPr>
          <a:lstStyle/>
          <a:p>
            <a:r>
              <a:rPr lang="en-US" dirty="0"/>
              <a:t>X</a:t>
            </a:r>
          </a:p>
        </p:txBody>
      </p:sp>
      <p:cxnSp>
        <p:nvCxnSpPr>
          <p:cNvPr id="26" name="Straight Arrow Connector 25">
            <a:extLst>
              <a:ext uri="{FF2B5EF4-FFF2-40B4-BE49-F238E27FC236}">
                <a16:creationId xmlns:a16="http://schemas.microsoft.com/office/drawing/2014/main" id="{4DAB2567-4C1A-0649-92E8-8DD39025094A}"/>
              </a:ext>
            </a:extLst>
          </p:cNvPr>
          <p:cNvCxnSpPr>
            <a:cxnSpLocks/>
            <a:stCxn id="4" idx="5"/>
          </p:cNvCxnSpPr>
          <p:nvPr/>
        </p:nvCxnSpPr>
        <p:spPr>
          <a:xfrm flipH="1" flipV="1">
            <a:off x="2801815" y="3341077"/>
            <a:ext cx="1724874" cy="1674897"/>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0C0769B-3DCB-404C-8069-9C026167F60B}"/>
              </a:ext>
            </a:extLst>
          </p:cNvPr>
          <p:cNvCxnSpPr>
            <a:cxnSpLocks/>
          </p:cNvCxnSpPr>
          <p:nvPr/>
        </p:nvCxnSpPr>
        <p:spPr>
          <a:xfrm flipV="1">
            <a:off x="3308198" y="3920248"/>
            <a:ext cx="1480556" cy="1603241"/>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70762" y="402336"/>
            <a:ext cx="4322978" cy="646331"/>
          </a:xfrm>
          <a:prstGeom prst="rect">
            <a:avLst/>
          </a:prstGeom>
          <a:noFill/>
        </p:spPr>
        <p:txBody>
          <a:bodyPr wrap="none" rtlCol="0">
            <a:spAutoFit/>
          </a:bodyPr>
          <a:lstStyle/>
          <a:p>
            <a:pPr algn="ctr"/>
            <a:r>
              <a:rPr lang="en-US" i="1" dirty="0"/>
              <a:t>The Front Wheel Contact</a:t>
            </a:r>
          </a:p>
          <a:p>
            <a:pPr algn="ctr"/>
            <a:r>
              <a:rPr lang="en-US" i="1" dirty="0"/>
              <a:t>(offset from the global by an angle of ‘beta’)</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5719631" y="2885884"/>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7579000" y="3113366"/>
            <a:ext cx="304892" cy="369332"/>
          </a:xfrm>
          <a:prstGeom prst="rect">
            <a:avLst/>
          </a:prstGeom>
          <a:noFill/>
        </p:spPr>
        <p:txBody>
          <a:bodyPr wrap="none" rtlCol="0">
            <a:spAutoFit/>
          </a:bodyPr>
          <a:lstStyle/>
          <a:p>
            <a:r>
              <a:rPr lang="en-US" dirty="0"/>
              <a:t>X</a:t>
            </a:r>
          </a:p>
        </p:txBody>
      </p:sp>
      <p:cxnSp>
        <p:nvCxnSpPr>
          <p:cNvPr id="28" name="Straight Arrow Connector 27">
            <a:extLst>
              <a:ext uri="{FF2B5EF4-FFF2-40B4-BE49-F238E27FC236}">
                <a16:creationId xmlns:a16="http://schemas.microsoft.com/office/drawing/2014/main" id="{FFD828F4-66B4-C74B-9E93-3C3B361F9798}"/>
              </a:ext>
            </a:extLst>
          </p:cNvPr>
          <p:cNvCxnSpPr>
            <a:cxnSpLocks/>
          </p:cNvCxnSpPr>
          <p:nvPr/>
        </p:nvCxnSpPr>
        <p:spPr>
          <a:xfrm flipH="1" flipV="1">
            <a:off x="5708420" y="3187000"/>
            <a:ext cx="2058674" cy="1446018"/>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EC3AEB5-8C08-D241-B7C3-5CFAD8F1CC47}"/>
              </a:ext>
            </a:extLst>
          </p:cNvPr>
          <p:cNvCxnSpPr>
            <a:cxnSpLocks/>
          </p:cNvCxnSpPr>
          <p:nvPr/>
        </p:nvCxnSpPr>
        <p:spPr>
          <a:xfrm flipV="1">
            <a:off x="6300076" y="3166979"/>
            <a:ext cx="1300247" cy="1894470"/>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6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32291" y="402336"/>
            <a:ext cx="4399922" cy="646331"/>
          </a:xfrm>
          <a:prstGeom prst="rect">
            <a:avLst/>
          </a:prstGeom>
          <a:noFill/>
        </p:spPr>
        <p:txBody>
          <a:bodyPr wrap="none" rtlCol="0">
            <a:spAutoFit/>
          </a:bodyPr>
          <a:lstStyle/>
          <a:p>
            <a:pPr algn="ctr"/>
            <a:r>
              <a:rPr lang="en-US" i="1" dirty="0"/>
              <a:t>The Wheelbase</a:t>
            </a:r>
          </a:p>
          <a:p>
            <a:pPr algn="ctr"/>
            <a:r>
              <a:rPr lang="en-US" i="1" dirty="0"/>
              <a:t>(offset from the global by an angle of ‘theta’)</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5320967" y="3011435"/>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7451471" y="3541797"/>
            <a:ext cx="304892" cy="369332"/>
          </a:xfrm>
          <a:prstGeom prst="rect">
            <a:avLst/>
          </a:prstGeom>
          <a:noFill/>
        </p:spPr>
        <p:txBody>
          <a:bodyPr wrap="none" rtlCol="0">
            <a:spAutoFit/>
          </a:bodyPr>
          <a:lstStyle/>
          <a:p>
            <a:r>
              <a:rPr lang="en-US" dirty="0"/>
              <a:t>X</a:t>
            </a:r>
          </a:p>
        </p:txBody>
      </p:sp>
      <p:cxnSp>
        <p:nvCxnSpPr>
          <p:cNvPr id="28" name="Straight Arrow Connector 27">
            <a:extLst>
              <a:ext uri="{FF2B5EF4-FFF2-40B4-BE49-F238E27FC236}">
                <a16:creationId xmlns:a16="http://schemas.microsoft.com/office/drawing/2014/main" id="{FFD828F4-66B4-C74B-9E93-3C3B361F9798}"/>
              </a:ext>
            </a:extLst>
          </p:cNvPr>
          <p:cNvCxnSpPr>
            <a:cxnSpLocks/>
          </p:cNvCxnSpPr>
          <p:nvPr/>
        </p:nvCxnSpPr>
        <p:spPr>
          <a:xfrm flipH="1" flipV="1">
            <a:off x="5292145" y="3225098"/>
            <a:ext cx="445592" cy="1875114"/>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EC3AEB5-8C08-D241-B7C3-5CFAD8F1CC47}"/>
              </a:ext>
            </a:extLst>
          </p:cNvPr>
          <p:cNvCxnSpPr>
            <a:cxnSpLocks/>
          </p:cNvCxnSpPr>
          <p:nvPr/>
        </p:nvCxnSpPr>
        <p:spPr>
          <a:xfrm flipV="1">
            <a:off x="3116738" y="3877902"/>
            <a:ext cx="4720522" cy="901305"/>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7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2474383" y="402336"/>
            <a:ext cx="7515775" cy="1200329"/>
          </a:xfrm>
          <a:prstGeom prst="rect">
            <a:avLst/>
          </a:prstGeom>
          <a:noFill/>
        </p:spPr>
        <p:txBody>
          <a:bodyPr wrap="none" rtlCol="0">
            <a:spAutoFit/>
          </a:bodyPr>
          <a:lstStyle/>
          <a:p>
            <a:pPr algn="ctr"/>
            <a:r>
              <a:rPr lang="en-US" i="1" dirty="0"/>
              <a:t>For simplicity in understanding direction</a:t>
            </a:r>
          </a:p>
          <a:p>
            <a:pPr algn="ctr"/>
            <a:r>
              <a:rPr lang="en-US" i="1" dirty="0"/>
              <a:t>All forces will be considered to be along one of these 8 axes.</a:t>
            </a:r>
          </a:p>
          <a:p>
            <a:pPr algn="ctr"/>
            <a:r>
              <a:rPr lang="en-US" i="1" dirty="0"/>
              <a:t>All forces will also be considered to be in the POSITIVE direction along that axis</a:t>
            </a:r>
          </a:p>
          <a:p>
            <a:pPr algn="ctr"/>
            <a:r>
              <a:rPr lang="en-US" i="1" dirty="0"/>
              <a:t>Forces in the negative direction will be accounted for by a negative magnitude</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5320967" y="3011435"/>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7451471" y="3541797"/>
            <a:ext cx="304892" cy="369332"/>
          </a:xfrm>
          <a:prstGeom prst="rect">
            <a:avLst/>
          </a:prstGeom>
          <a:noFill/>
        </p:spPr>
        <p:txBody>
          <a:bodyPr wrap="none" rtlCol="0">
            <a:spAutoFit/>
          </a:bodyPr>
          <a:lstStyle/>
          <a:p>
            <a:r>
              <a:rPr lang="en-US" dirty="0"/>
              <a:t>X</a:t>
            </a:r>
          </a:p>
        </p:txBody>
      </p:sp>
      <p:cxnSp>
        <p:nvCxnSpPr>
          <p:cNvPr id="28" name="Straight Arrow Connector 27">
            <a:extLst>
              <a:ext uri="{FF2B5EF4-FFF2-40B4-BE49-F238E27FC236}">
                <a16:creationId xmlns:a16="http://schemas.microsoft.com/office/drawing/2014/main" id="{FFD828F4-66B4-C74B-9E93-3C3B361F9798}"/>
              </a:ext>
            </a:extLst>
          </p:cNvPr>
          <p:cNvCxnSpPr>
            <a:cxnSpLocks/>
          </p:cNvCxnSpPr>
          <p:nvPr/>
        </p:nvCxnSpPr>
        <p:spPr>
          <a:xfrm flipH="1" flipV="1">
            <a:off x="5292145" y="3225098"/>
            <a:ext cx="445592" cy="1875114"/>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EC3AEB5-8C08-D241-B7C3-5CFAD8F1CC47}"/>
              </a:ext>
            </a:extLst>
          </p:cNvPr>
          <p:cNvCxnSpPr>
            <a:cxnSpLocks/>
          </p:cNvCxnSpPr>
          <p:nvPr/>
        </p:nvCxnSpPr>
        <p:spPr>
          <a:xfrm flipV="1">
            <a:off x="3116738" y="3877902"/>
            <a:ext cx="4720522" cy="901305"/>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56B8B94-AAC8-9D4C-9910-ABB39E94CF53}"/>
              </a:ext>
            </a:extLst>
          </p:cNvPr>
          <p:cNvCxnSpPr>
            <a:cxnSpLocks/>
          </p:cNvCxnSpPr>
          <p:nvPr/>
        </p:nvCxnSpPr>
        <p:spPr>
          <a:xfrm flipH="1" flipV="1">
            <a:off x="5708420" y="3187000"/>
            <a:ext cx="2058674" cy="1446018"/>
          </a:xfrm>
          <a:prstGeom prst="straightConnector1">
            <a:avLst/>
          </a:prstGeom>
          <a:ln w="53975">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8945378-9D41-874B-97A3-CD749CF68022}"/>
              </a:ext>
            </a:extLst>
          </p:cNvPr>
          <p:cNvCxnSpPr>
            <a:cxnSpLocks/>
          </p:cNvCxnSpPr>
          <p:nvPr/>
        </p:nvCxnSpPr>
        <p:spPr>
          <a:xfrm flipV="1">
            <a:off x="6300076" y="3166979"/>
            <a:ext cx="1300247" cy="1894470"/>
          </a:xfrm>
          <a:prstGeom prst="straightConnector1">
            <a:avLst/>
          </a:prstGeom>
          <a:ln w="53975">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0794ED8-771A-4B4D-9056-2D0CA0505847}"/>
              </a:ext>
            </a:extLst>
          </p:cNvPr>
          <p:cNvCxnSpPr>
            <a:cxnSpLocks/>
          </p:cNvCxnSpPr>
          <p:nvPr/>
        </p:nvCxnSpPr>
        <p:spPr>
          <a:xfrm flipH="1" flipV="1">
            <a:off x="2801815" y="3341077"/>
            <a:ext cx="1724874" cy="1674897"/>
          </a:xfrm>
          <a:prstGeom prst="straightConnector1">
            <a:avLst/>
          </a:prstGeom>
          <a:ln w="539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5A37BDE-F99C-2C47-BD06-BD326D83A0ED}"/>
              </a:ext>
            </a:extLst>
          </p:cNvPr>
          <p:cNvCxnSpPr>
            <a:cxnSpLocks/>
          </p:cNvCxnSpPr>
          <p:nvPr/>
        </p:nvCxnSpPr>
        <p:spPr>
          <a:xfrm flipV="1">
            <a:off x="3308198" y="3920248"/>
            <a:ext cx="1480556" cy="1603241"/>
          </a:xfrm>
          <a:prstGeom prst="straightConnector1">
            <a:avLst/>
          </a:prstGeom>
          <a:ln w="539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565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F9313A95-B019-4CB3-A8E6-D58B2F6C8B42}"/>
              </a:ext>
            </a:extLst>
          </p:cNvPr>
          <p:cNvCxnSpPr>
            <a:cxnSpLocks/>
          </p:cNvCxnSpPr>
          <p:nvPr/>
        </p:nvCxnSpPr>
        <p:spPr>
          <a:xfrm flipV="1">
            <a:off x="4126831" y="3764298"/>
            <a:ext cx="847969" cy="853322"/>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51C141E-2478-496A-A547-8D9C4BB155C0}"/>
              </a:ext>
            </a:extLst>
          </p:cNvPr>
          <p:cNvSpPr txBox="1"/>
          <p:nvPr/>
        </p:nvSpPr>
        <p:spPr>
          <a:xfrm>
            <a:off x="3459491" y="1862820"/>
            <a:ext cx="6653232" cy="646331"/>
          </a:xfrm>
          <a:prstGeom prst="rect">
            <a:avLst/>
          </a:prstGeom>
          <a:noFill/>
        </p:spPr>
        <p:txBody>
          <a:bodyPr wrap="none" rtlCol="0">
            <a:spAutoFit/>
          </a:bodyPr>
          <a:lstStyle/>
          <a:p>
            <a:r>
              <a:rPr lang="en-US" dirty="0"/>
              <a:t>The traction force from the wheel is applied to the axle</a:t>
            </a:r>
          </a:p>
          <a:p>
            <a:r>
              <a:rPr lang="en-US" dirty="0"/>
              <a:t>Parallel to the ground at the contact patch (positive </a:t>
            </a:r>
            <a:r>
              <a:rPr lang="en-US" dirty="0" err="1"/>
              <a:t>Xalpha</a:t>
            </a:r>
            <a:r>
              <a:rPr lang="en-US" dirty="0"/>
              <a:t> direction)</a:t>
            </a:r>
          </a:p>
        </p:txBody>
      </p:sp>
      <p:sp>
        <p:nvSpPr>
          <p:cNvPr id="16" name="Oval 15">
            <a:extLst>
              <a:ext uri="{FF2B5EF4-FFF2-40B4-BE49-F238E27FC236}">
                <a16:creationId xmlns:a16="http://schemas.microsoft.com/office/drawing/2014/main" id="{6E7BCEC9-ACB6-46AF-B3B0-F06B74D4EF18}"/>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672370-AAD3-7B48-97F5-D960A7430A5F}"/>
              </a:ext>
            </a:extLst>
          </p:cNvPr>
          <p:cNvSpPr txBox="1"/>
          <p:nvPr/>
        </p:nvSpPr>
        <p:spPr>
          <a:xfrm>
            <a:off x="4778925" y="3879388"/>
            <a:ext cx="301686" cy="369332"/>
          </a:xfrm>
          <a:prstGeom prst="rect">
            <a:avLst/>
          </a:prstGeom>
          <a:noFill/>
        </p:spPr>
        <p:txBody>
          <a:bodyPr wrap="none" rtlCol="0">
            <a:spAutoFit/>
          </a:bodyPr>
          <a:lstStyle/>
          <a:p>
            <a:r>
              <a:rPr lang="en-US" dirty="0"/>
              <a:t>1</a:t>
            </a:r>
          </a:p>
        </p:txBody>
      </p:sp>
      <p:sp>
        <p:nvSpPr>
          <p:cNvPr id="6" name="TextBox 5">
            <a:extLst>
              <a:ext uri="{FF2B5EF4-FFF2-40B4-BE49-F238E27FC236}">
                <a16:creationId xmlns:a16="http://schemas.microsoft.com/office/drawing/2014/main" id="{1A46242E-54C8-8C4C-AD0E-020FACD6EACA}"/>
              </a:ext>
            </a:extLst>
          </p:cNvPr>
          <p:cNvSpPr txBox="1"/>
          <p:nvPr/>
        </p:nvSpPr>
        <p:spPr>
          <a:xfrm>
            <a:off x="428017" y="846306"/>
            <a:ext cx="4014753" cy="369332"/>
          </a:xfrm>
          <a:prstGeom prst="rect">
            <a:avLst/>
          </a:prstGeom>
          <a:noFill/>
        </p:spPr>
        <p:txBody>
          <a:bodyPr wrap="none" rtlCol="0">
            <a:spAutoFit/>
          </a:bodyPr>
          <a:lstStyle/>
          <a:p>
            <a:r>
              <a:rPr lang="en-US" dirty="0"/>
              <a:t>1 = </a:t>
            </a:r>
            <a:r>
              <a:rPr lang="en-US" dirty="0" err="1"/>
              <a:t>Fout</a:t>
            </a:r>
            <a:r>
              <a:rPr lang="en-US" dirty="0"/>
              <a:t>.  (along the positive </a:t>
            </a:r>
            <a:r>
              <a:rPr lang="en-US" dirty="0" err="1"/>
              <a:t>Xalpha</a:t>
            </a:r>
            <a:r>
              <a:rPr lang="en-US" dirty="0"/>
              <a:t> axis)</a:t>
            </a:r>
          </a:p>
        </p:txBody>
      </p:sp>
    </p:spTree>
    <p:extLst>
      <p:ext uri="{BB962C8B-B14F-4D97-AF65-F5344CB8AC3E}">
        <p14:creationId xmlns:p14="http://schemas.microsoft.com/office/powerpoint/2010/main" val="330586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F9313A95-B019-4CB3-A8E6-D58B2F6C8B42}"/>
              </a:ext>
            </a:extLst>
          </p:cNvPr>
          <p:cNvCxnSpPr>
            <a:cxnSpLocks/>
          </p:cNvCxnSpPr>
          <p:nvPr/>
        </p:nvCxnSpPr>
        <p:spPr>
          <a:xfrm flipV="1">
            <a:off x="4126831" y="3764298"/>
            <a:ext cx="847969" cy="853322"/>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5A398B2-885E-423B-B222-F74D9E166BDA}"/>
              </a:ext>
            </a:extLst>
          </p:cNvPr>
          <p:cNvCxnSpPr>
            <a:cxnSpLocks/>
          </p:cNvCxnSpPr>
          <p:nvPr/>
        </p:nvCxnSpPr>
        <p:spPr>
          <a:xfrm flipH="1" flipV="1">
            <a:off x="4050631" y="3914775"/>
            <a:ext cx="76200" cy="693321"/>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188244-E086-4F34-86B3-90CE3D00D6C5}"/>
              </a:ext>
            </a:extLst>
          </p:cNvPr>
          <p:cNvCxnSpPr>
            <a:cxnSpLocks/>
          </p:cNvCxnSpPr>
          <p:nvPr/>
        </p:nvCxnSpPr>
        <p:spPr>
          <a:xfrm flipV="1">
            <a:off x="4109498" y="4431591"/>
            <a:ext cx="931232" cy="184525"/>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51AE19-3966-40F9-B2EA-A0E2DEFD7742}"/>
              </a:ext>
            </a:extLst>
          </p:cNvPr>
          <p:cNvSpPr txBox="1"/>
          <p:nvPr/>
        </p:nvSpPr>
        <p:spPr>
          <a:xfrm>
            <a:off x="4231346" y="1592156"/>
            <a:ext cx="7267374" cy="923330"/>
          </a:xfrm>
          <a:prstGeom prst="rect">
            <a:avLst/>
          </a:prstGeom>
          <a:noFill/>
        </p:spPr>
        <p:txBody>
          <a:bodyPr wrap="none" rtlCol="0">
            <a:spAutoFit/>
          </a:bodyPr>
          <a:lstStyle/>
          <a:p>
            <a:r>
              <a:rPr lang="en-US" dirty="0"/>
              <a:t>This force can be broken into 2 components along the wheelbase axes.</a:t>
            </a:r>
          </a:p>
          <a:p>
            <a:r>
              <a:rPr lang="en-US" dirty="0"/>
              <a:t>1 pointing directly at the front axle (+x in the wheelbase coordinate system)</a:t>
            </a:r>
          </a:p>
          <a:p>
            <a:r>
              <a:rPr lang="en-US" dirty="0"/>
              <a:t>1 pointing 90 degree’s from the first (+/- y -&gt; depending on Alpha)</a:t>
            </a:r>
          </a:p>
        </p:txBody>
      </p:sp>
      <p:sp>
        <p:nvSpPr>
          <p:cNvPr id="23" name="Oval 22">
            <a:extLst>
              <a:ext uri="{FF2B5EF4-FFF2-40B4-BE49-F238E27FC236}">
                <a16:creationId xmlns:a16="http://schemas.microsoft.com/office/drawing/2014/main" id="{AB002E2E-43D6-4C19-91F6-7677DB372726}"/>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01C5EDC-DE00-524C-8E98-B27F4C94C073}"/>
              </a:ext>
            </a:extLst>
          </p:cNvPr>
          <p:cNvSpPr txBox="1"/>
          <p:nvPr/>
        </p:nvSpPr>
        <p:spPr>
          <a:xfrm>
            <a:off x="3834645" y="3609975"/>
            <a:ext cx="301686" cy="369332"/>
          </a:xfrm>
          <a:prstGeom prst="rect">
            <a:avLst/>
          </a:prstGeom>
          <a:noFill/>
        </p:spPr>
        <p:txBody>
          <a:bodyPr wrap="none" rtlCol="0">
            <a:spAutoFit/>
          </a:bodyPr>
          <a:lstStyle/>
          <a:p>
            <a:r>
              <a:rPr lang="en-US" dirty="0"/>
              <a:t>2</a:t>
            </a:r>
          </a:p>
        </p:txBody>
      </p:sp>
      <p:sp>
        <p:nvSpPr>
          <p:cNvPr id="9" name="TextBox 8">
            <a:extLst>
              <a:ext uri="{FF2B5EF4-FFF2-40B4-BE49-F238E27FC236}">
                <a16:creationId xmlns:a16="http://schemas.microsoft.com/office/drawing/2014/main" id="{A684E71C-A5D9-4A47-B006-11F8CD351B9C}"/>
              </a:ext>
            </a:extLst>
          </p:cNvPr>
          <p:cNvSpPr txBox="1"/>
          <p:nvPr/>
        </p:nvSpPr>
        <p:spPr>
          <a:xfrm>
            <a:off x="5040730" y="4547937"/>
            <a:ext cx="301686" cy="369332"/>
          </a:xfrm>
          <a:prstGeom prst="rect">
            <a:avLst/>
          </a:prstGeom>
          <a:noFill/>
        </p:spPr>
        <p:txBody>
          <a:bodyPr wrap="none" rtlCol="0">
            <a:spAutoFit/>
          </a:bodyPr>
          <a:lstStyle/>
          <a:p>
            <a:r>
              <a:rPr lang="en-US" dirty="0"/>
              <a:t>3</a:t>
            </a:r>
          </a:p>
        </p:txBody>
      </p:sp>
      <p:sp>
        <p:nvSpPr>
          <p:cNvPr id="10" name="TextBox 9">
            <a:extLst>
              <a:ext uri="{FF2B5EF4-FFF2-40B4-BE49-F238E27FC236}">
                <a16:creationId xmlns:a16="http://schemas.microsoft.com/office/drawing/2014/main" id="{0DA48F12-4BD0-404C-AFCB-05712DA3E866}"/>
              </a:ext>
            </a:extLst>
          </p:cNvPr>
          <p:cNvSpPr txBox="1"/>
          <p:nvPr/>
        </p:nvSpPr>
        <p:spPr>
          <a:xfrm>
            <a:off x="321013" y="544749"/>
            <a:ext cx="9866740" cy="646331"/>
          </a:xfrm>
          <a:prstGeom prst="rect">
            <a:avLst/>
          </a:prstGeom>
          <a:noFill/>
        </p:spPr>
        <p:txBody>
          <a:bodyPr wrap="none" rtlCol="0">
            <a:spAutoFit/>
          </a:bodyPr>
          <a:lstStyle/>
          <a:p>
            <a:r>
              <a:rPr lang="en-US" dirty="0"/>
              <a:t>2 = </a:t>
            </a:r>
            <a:r>
              <a:rPr lang="en-US" dirty="0" err="1"/>
              <a:t>Fout</a:t>
            </a:r>
            <a:r>
              <a:rPr lang="en-US" dirty="0"/>
              <a:t> * cos (alpha-theta)) 			– this result will be along the positive </a:t>
            </a:r>
            <a:r>
              <a:rPr lang="en-US" dirty="0" err="1"/>
              <a:t>Ywheelbase</a:t>
            </a:r>
            <a:r>
              <a:rPr lang="en-US" dirty="0"/>
              <a:t> axis</a:t>
            </a:r>
          </a:p>
          <a:p>
            <a:r>
              <a:rPr lang="en-US" dirty="0"/>
              <a:t>3 = </a:t>
            </a:r>
            <a:r>
              <a:rPr lang="en-US" dirty="0" err="1"/>
              <a:t>Fout</a:t>
            </a:r>
            <a:r>
              <a:rPr lang="en-US" dirty="0"/>
              <a:t> * cos (alpha-theta) 			– this result will be along the positive </a:t>
            </a:r>
            <a:r>
              <a:rPr lang="en-US" dirty="0" err="1"/>
              <a:t>Xwheelbase</a:t>
            </a:r>
            <a:r>
              <a:rPr lang="en-US" dirty="0"/>
              <a:t> axis</a:t>
            </a:r>
          </a:p>
        </p:txBody>
      </p:sp>
    </p:spTree>
    <p:extLst>
      <p:ext uri="{BB962C8B-B14F-4D97-AF65-F5344CB8AC3E}">
        <p14:creationId xmlns:p14="http://schemas.microsoft.com/office/powerpoint/2010/main" val="3290869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912</Words>
  <Application>Microsoft Macintosh PowerPoint</Application>
  <PresentationFormat>Widescreen</PresentationFormat>
  <Paragraphs>210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I Hambleton</dc:creator>
  <cp:lastModifiedBy>Richard Hambleton</cp:lastModifiedBy>
  <cp:revision>28</cp:revision>
  <dcterms:created xsi:type="dcterms:W3CDTF">2019-02-04T21:19:03Z</dcterms:created>
  <dcterms:modified xsi:type="dcterms:W3CDTF">2019-02-08T01:43:39Z</dcterms:modified>
</cp:coreProperties>
</file>