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2/4/19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2/4/19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7548197" y="137881"/>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C6754F-1801-4FCB-87B0-8FA0AA7DB20A}"/>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044EA9-8439-4823-88CB-631AEA99E9AE}"/>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E720210-AA32-43E0-B928-B805F5EB9C3A}"/>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2170D5-1F93-B541-BE60-41AF36BEBCBB}"/>
              </a:ext>
            </a:extLst>
          </p:cNvPr>
          <p:cNvSpPr txBox="1"/>
          <p:nvPr/>
        </p:nvSpPr>
        <p:spPr>
          <a:xfrm>
            <a:off x="3278917" y="5077383"/>
            <a:ext cx="301686" cy="369332"/>
          </a:xfrm>
          <a:prstGeom prst="rect">
            <a:avLst/>
          </a:prstGeom>
          <a:noFill/>
        </p:spPr>
        <p:txBody>
          <a:bodyPr wrap="none" rtlCol="0">
            <a:spAutoFit/>
          </a:bodyPr>
          <a:lstStyle/>
          <a:p>
            <a:r>
              <a:rPr lang="en-US" dirty="0"/>
              <a:t>9</a:t>
            </a:r>
          </a:p>
        </p:txBody>
      </p:sp>
      <p:sp>
        <p:nvSpPr>
          <p:cNvPr id="23" name="TextBox 22">
            <a:extLst>
              <a:ext uri="{FF2B5EF4-FFF2-40B4-BE49-F238E27FC236}">
                <a16:creationId xmlns:a16="http://schemas.microsoft.com/office/drawing/2014/main" id="{2064AD64-DCAB-3C4C-956A-76728B67ECBD}"/>
              </a:ext>
            </a:extLst>
          </p:cNvPr>
          <p:cNvSpPr txBox="1"/>
          <p:nvPr/>
        </p:nvSpPr>
        <p:spPr>
          <a:xfrm>
            <a:off x="4555000" y="5021131"/>
            <a:ext cx="418704" cy="369332"/>
          </a:xfrm>
          <a:prstGeom prst="rect">
            <a:avLst/>
          </a:prstGeom>
          <a:noFill/>
        </p:spPr>
        <p:txBody>
          <a:bodyPr wrap="none" rtlCol="0">
            <a:spAutoFit/>
          </a:bodyPr>
          <a:lstStyle/>
          <a:p>
            <a:r>
              <a:rPr lang="en-US" dirty="0"/>
              <a:t>10</a:t>
            </a:r>
          </a:p>
        </p:txBody>
      </p:sp>
      <p:sp>
        <p:nvSpPr>
          <p:cNvPr id="25" name="TextBox 24">
            <a:extLst>
              <a:ext uri="{FF2B5EF4-FFF2-40B4-BE49-F238E27FC236}">
                <a16:creationId xmlns:a16="http://schemas.microsoft.com/office/drawing/2014/main" id="{BD151448-3D63-BD49-8AD3-2275411E5CEB}"/>
              </a:ext>
            </a:extLst>
          </p:cNvPr>
          <p:cNvSpPr txBox="1"/>
          <p:nvPr/>
        </p:nvSpPr>
        <p:spPr>
          <a:xfrm>
            <a:off x="6295554" y="4547937"/>
            <a:ext cx="418704" cy="369332"/>
          </a:xfrm>
          <a:prstGeom prst="rect">
            <a:avLst/>
          </a:prstGeom>
          <a:noFill/>
        </p:spPr>
        <p:txBody>
          <a:bodyPr wrap="none" rtlCol="0">
            <a:spAutoFit/>
          </a:bodyPr>
          <a:lstStyle/>
          <a:p>
            <a:r>
              <a:rPr lang="en-US" dirty="0"/>
              <a:t>11</a:t>
            </a:r>
          </a:p>
        </p:txBody>
      </p:sp>
      <p:sp>
        <p:nvSpPr>
          <p:cNvPr id="29" name="TextBox 28">
            <a:extLst>
              <a:ext uri="{FF2B5EF4-FFF2-40B4-BE49-F238E27FC236}">
                <a16:creationId xmlns:a16="http://schemas.microsoft.com/office/drawing/2014/main" id="{3A526B81-E7EC-CC4B-B1F8-C2DE0696E687}"/>
              </a:ext>
            </a:extLst>
          </p:cNvPr>
          <p:cNvSpPr txBox="1"/>
          <p:nvPr/>
        </p:nvSpPr>
        <p:spPr>
          <a:xfrm>
            <a:off x="7432363" y="4178605"/>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7A1E76CD-20EA-654D-80C2-35E6F4A8F036}"/>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2" name="TextBox 31">
            <a:extLst>
              <a:ext uri="{FF2B5EF4-FFF2-40B4-BE49-F238E27FC236}">
                <a16:creationId xmlns:a16="http://schemas.microsoft.com/office/drawing/2014/main" id="{86E8345C-05C1-4341-87B3-8F21863A290B}"/>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3" name="TextBox 32">
            <a:extLst>
              <a:ext uri="{FF2B5EF4-FFF2-40B4-BE49-F238E27FC236}">
                <a16:creationId xmlns:a16="http://schemas.microsoft.com/office/drawing/2014/main" id="{EEFD7343-74F9-D049-9AA3-160E59C50851}"/>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4" name="TextBox 33">
            <a:extLst>
              <a:ext uri="{FF2B5EF4-FFF2-40B4-BE49-F238E27FC236}">
                <a16:creationId xmlns:a16="http://schemas.microsoft.com/office/drawing/2014/main" id="{6D78FF47-2377-E541-A373-2506F289D95D}"/>
              </a:ext>
            </a:extLst>
          </p:cNvPr>
          <p:cNvSpPr txBox="1"/>
          <p:nvPr/>
        </p:nvSpPr>
        <p:spPr>
          <a:xfrm>
            <a:off x="321013" y="544749"/>
            <a:ext cx="4565352" cy="3139321"/>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endParaRPr lang="en-US" dirty="0"/>
          </a:p>
          <a:p>
            <a:endParaRPr lang="en-US" dirty="0"/>
          </a:p>
          <a:p>
            <a:r>
              <a:rPr lang="en-US" dirty="0"/>
              <a:t>9 = W1 * cos(90-alpha)</a:t>
            </a:r>
          </a:p>
          <a:p>
            <a:r>
              <a:rPr lang="en-US" dirty="0"/>
              <a:t>10 = W1 * sin(90-alpha)</a:t>
            </a:r>
          </a:p>
          <a:p>
            <a:endParaRPr lang="en-US" dirty="0"/>
          </a:p>
          <a:p>
            <a:r>
              <a:rPr lang="en-US" dirty="0"/>
              <a:t>11 = W2 * cos(90-beta)</a:t>
            </a:r>
          </a:p>
          <a:p>
            <a:r>
              <a:rPr lang="en-US" dirty="0"/>
              <a:t>12 = W2 * sin(90-beta)</a:t>
            </a:r>
          </a:p>
        </p:txBody>
      </p:sp>
    </p:spTree>
    <p:extLst>
      <p:ext uri="{BB962C8B-B14F-4D97-AF65-F5344CB8AC3E}">
        <p14:creationId xmlns:p14="http://schemas.microsoft.com/office/powerpoint/2010/main" val="51615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537787" y="278591"/>
            <a:ext cx="4588392" cy="1477328"/>
          </a:xfrm>
          <a:prstGeom prst="rect">
            <a:avLst/>
          </a:prstGeom>
          <a:noFill/>
        </p:spPr>
        <p:txBody>
          <a:bodyPr wrap="square" rtlCol="0">
            <a:spAutoFit/>
          </a:bodyPr>
          <a:lstStyle/>
          <a:p>
            <a:r>
              <a:rPr lang="en-US" dirty="0"/>
              <a:t>The forces at each axle can be combined to give 2 forces on each wheel</a:t>
            </a:r>
          </a:p>
          <a:p>
            <a:endParaRPr lang="en-US" dirty="0"/>
          </a:p>
          <a:p>
            <a:r>
              <a:rPr lang="en-US" dirty="0"/>
              <a:t>1 parallel to the ground at that wheel</a:t>
            </a:r>
          </a:p>
          <a:p>
            <a:r>
              <a:rPr lang="en-US" dirty="0"/>
              <a:t>1 perpendicular to the ground at that wheel</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8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934562" cy="369332"/>
          </a:xfrm>
          <a:prstGeom prst="rect">
            <a:avLst/>
          </a:prstGeom>
          <a:noFill/>
        </p:spPr>
        <p:txBody>
          <a:bodyPr wrap="none" rtlCol="0">
            <a:spAutoFit/>
          </a:bodyPr>
          <a:lstStyle/>
          <a:p>
            <a:r>
              <a:rPr lang="en-US" dirty="0"/>
              <a:t>Any remaining forces into the ground will again be cancelled by equal/opposite normal forces</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61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934562" cy="369332"/>
          </a:xfrm>
          <a:prstGeom prst="rect">
            <a:avLst/>
          </a:prstGeom>
          <a:noFill/>
        </p:spPr>
        <p:txBody>
          <a:bodyPr wrap="none" rtlCol="0">
            <a:spAutoFit/>
          </a:bodyPr>
          <a:lstStyle/>
          <a:p>
            <a:r>
              <a:rPr lang="en-US" dirty="0"/>
              <a:t>Any remaining forces into the ground will again be cancelled by equal/opposite normal forces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45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5921108" cy="369332"/>
          </a:xfrm>
          <a:prstGeom prst="rect">
            <a:avLst/>
          </a:prstGeom>
          <a:noFill/>
        </p:spPr>
        <p:txBody>
          <a:bodyPr wrap="none" rtlCol="0">
            <a:spAutoFit/>
          </a:bodyPr>
          <a:lstStyle/>
          <a:p>
            <a:r>
              <a:rPr lang="en-US" dirty="0"/>
              <a:t>The remaining forces can be broken into X and Y components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7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004820" cy="646331"/>
          </a:xfrm>
          <a:prstGeom prst="rect">
            <a:avLst/>
          </a:prstGeom>
          <a:noFill/>
        </p:spPr>
        <p:txBody>
          <a:bodyPr wrap="none" rtlCol="0">
            <a:spAutoFit/>
          </a:bodyPr>
          <a:lstStyle/>
          <a:p>
            <a:r>
              <a:rPr lang="en-US" dirty="0"/>
              <a:t>These forces can be relocated to the CG of the vehicle</a:t>
            </a:r>
          </a:p>
          <a:p>
            <a:r>
              <a:rPr lang="en-US" dirty="0"/>
              <a:t>(but we will need to add a force couple which will be calculated by the ‘lever’ arms)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43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1087138" y="1132153"/>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504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561347" y="1043342"/>
            <a:ext cx="5339667"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946156" cy="369332"/>
          </a:xfrm>
          <a:prstGeom prst="rect">
            <a:avLst/>
          </a:prstGeom>
          <a:noFill/>
        </p:spPr>
        <p:txBody>
          <a:bodyPr wrap="none" rtlCol="0">
            <a:spAutoFit/>
          </a:bodyPr>
          <a:lstStyle/>
          <a:p>
            <a:r>
              <a:rPr lang="en-US" dirty="0"/>
              <a:t>1 = </a:t>
            </a:r>
            <a:r>
              <a:rPr lang="en-US" dirty="0" err="1"/>
              <a:t>Fout</a:t>
            </a:r>
            <a:endParaRPr lang="en-US" dirty="0"/>
          </a:p>
        </p:txBody>
      </p:sp>
    </p:spTree>
    <p:extLst>
      <p:ext uri="{BB962C8B-B14F-4D97-AF65-F5344CB8AC3E}">
        <p14:creationId xmlns:p14="http://schemas.microsoft.com/office/powerpoint/2010/main" val="33058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561347" y="1043342"/>
            <a:ext cx="4284250" cy="923330"/>
          </a:xfrm>
          <a:prstGeom prst="rect">
            <a:avLst/>
          </a:prstGeom>
          <a:noFill/>
        </p:spPr>
        <p:txBody>
          <a:bodyPr wrap="none" rtlCol="0">
            <a:spAutoFit/>
          </a:bodyPr>
          <a:lstStyle/>
          <a:p>
            <a:r>
              <a:rPr lang="en-US" dirty="0"/>
              <a:t>This force can be broken into 2 components</a:t>
            </a:r>
          </a:p>
          <a:p>
            <a:r>
              <a:rPr lang="en-US" dirty="0"/>
              <a:t>1 pointing directly at the front axle</a:t>
            </a:r>
          </a:p>
          <a:p>
            <a:r>
              <a:rPr lang="en-US" dirty="0"/>
              <a:t>1 pointing 90 degree’s from the first</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D30F3D-3C87-9C40-B760-E7D9CBDA3297}"/>
              </a:ext>
            </a:extLst>
          </p:cNvPr>
          <p:cNvSpPr txBox="1"/>
          <p:nvPr/>
        </p:nvSpPr>
        <p:spPr>
          <a:xfrm>
            <a:off x="7048503" y="2251237"/>
            <a:ext cx="2363660" cy="369332"/>
          </a:xfrm>
          <a:prstGeom prst="rect">
            <a:avLst/>
          </a:prstGeom>
          <a:noFill/>
        </p:spPr>
        <p:txBody>
          <a:bodyPr wrap="none" rtlCol="0">
            <a:spAutoFit/>
          </a:bodyPr>
          <a:lstStyle/>
          <a:p>
            <a:r>
              <a:rPr lang="en-US" dirty="0" err="1"/>
              <a:t>Fout</a:t>
            </a:r>
            <a:r>
              <a:rPr lang="en-US" dirty="0"/>
              <a:t> * cos(alpha-theta)</a:t>
            </a:r>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2754793" cy="646331"/>
          </a:xfrm>
          <a:prstGeom prst="rect">
            <a:avLst/>
          </a:prstGeom>
          <a:noFill/>
        </p:spPr>
        <p:txBody>
          <a:bodyPr wrap="none" rtlCol="0">
            <a:spAutoFit/>
          </a:bodyPr>
          <a:lstStyle/>
          <a:p>
            <a:r>
              <a:rPr lang="en-US" dirty="0"/>
              <a:t>2 = </a:t>
            </a:r>
            <a:r>
              <a:rPr lang="en-US" dirty="0" err="1"/>
              <a:t>Fout</a:t>
            </a:r>
            <a:r>
              <a:rPr lang="en-US" dirty="0"/>
              <a:t> * sin (alpha-theta)</a:t>
            </a:r>
          </a:p>
          <a:p>
            <a:r>
              <a:rPr lang="en-US" dirty="0"/>
              <a:t>3 = </a:t>
            </a:r>
            <a:r>
              <a:rPr lang="en-US" dirty="0" err="1"/>
              <a:t>Fout</a:t>
            </a:r>
            <a:r>
              <a:rPr lang="en-US" dirty="0"/>
              <a:t> * cos (alpha-theta)</a:t>
            </a:r>
          </a:p>
        </p:txBody>
      </p:sp>
    </p:spTree>
    <p:extLst>
      <p:ext uri="{BB962C8B-B14F-4D97-AF65-F5344CB8AC3E}">
        <p14:creationId xmlns:p14="http://schemas.microsoft.com/office/powerpoint/2010/main" val="329086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1623719" y="230317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2974404" cy="646331"/>
          </a:xfrm>
          <a:prstGeom prst="rect">
            <a:avLst/>
          </a:prstGeom>
          <a:noFill/>
        </p:spPr>
        <p:txBody>
          <a:bodyPr wrap="none" rtlCol="0">
            <a:spAutoFit/>
          </a:bodyPr>
          <a:lstStyle/>
          <a:p>
            <a:r>
              <a:rPr lang="en-US" dirty="0"/>
              <a:t>2 = </a:t>
            </a:r>
            <a:r>
              <a:rPr lang="en-US" dirty="0" err="1"/>
              <a:t>Fout</a:t>
            </a:r>
            <a:r>
              <a:rPr lang="en-US" dirty="0"/>
              <a:t> * sin (alpha-theta)</a:t>
            </a:r>
          </a:p>
          <a:p>
            <a:r>
              <a:rPr lang="en-US" dirty="0"/>
              <a:t>3b = </a:t>
            </a:r>
            <a:r>
              <a:rPr lang="en-US" dirty="0" err="1"/>
              <a:t>Fout</a:t>
            </a:r>
            <a:r>
              <a:rPr lang="en-US" dirty="0"/>
              <a:t> * cos (alpha-theta)</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274339" y="137041"/>
            <a:ext cx="5849823"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4565352" cy="2585323"/>
          </a:xfrm>
          <a:prstGeom prst="rect">
            <a:avLst/>
          </a:prstGeom>
          <a:noFill/>
        </p:spPr>
        <p:txBody>
          <a:bodyPr wrap="none" rtlCol="0">
            <a:spAutoFit/>
          </a:bodyPr>
          <a:lstStyle/>
          <a:p>
            <a:r>
              <a:rPr lang="en-US" dirty="0"/>
              <a:t>2 = </a:t>
            </a:r>
            <a:r>
              <a:rPr lang="en-US" dirty="0" err="1"/>
              <a:t>Fout</a:t>
            </a:r>
            <a:r>
              <a:rPr lang="en-US" dirty="0"/>
              <a:t> * sin (alpha-theta)</a:t>
            </a:r>
          </a:p>
          <a:p>
            <a:r>
              <a:rPr lang="en-US" dirty="0"/>
              <a:t>3b = </a:t>
            </a:r>
            <a:r>
              <a:rPr lang="en-US" dirty="0" err="1"/>
              <a:t>Fout</a:t>
            </a:r>
            <a:r>
              <a:rPr lang="en-US" dirty="0"/>
              <a:t> * cos (alpha-theta)</a:t>
            </a:r>
          </a:p>
          <a:p>
            <a:endParaRPr lang="en-US" dirty="0"/>
          </a:p>
          <a:p>
            <a:endParaRPr lang="en-US" dirty="0"/>
          </a:p>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15922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6825329" y="128152"/>
            <a:ext cx="5151935" cy="646331"/>
          </a:xfrm>
          <a:prstGeom prst="rect">
            <a:avLst/>
          </a:prstGeom>
          <a:noFill/>
        </p:spPr>
        <p:txBody>
          <a:bodyPr wrap="square" rtlCol="0">
            <a:spAutoFit/>
          </a:bodyPr>
          <a:lstStyle/>
          <a:p>
            <a:r>
              <a:rPr lang="en-US" dirty="0"/>
              <a:t>The forces into the ground are counteracted by an equal/opposite normal force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33C013-2A1E-4F47-AF5D-FA71E1BE2C32}"/>
              </a:ext>
            </a:extLst>
          </p:cNvPr>
          <p:cNvCxnSpPr>
            <a:cxnSpLocks/>
          </p:cNvCxnSpPr>
          <p:nvPr/>
        </p:nvCxnSpPr>
        <p:spPr>
          <a:xfrm>
            <a:off x="7602652" y="4443663"/>
            <a:ext cx="636640" cy="367444"/>
          </a:xfrm>
          <a:prstGeom prst="straightConnector1">
            <a:avLst/>
          </a:prstGeom>
          <a:ln w="4445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F89D86F-2566-44AB-869A-53BDF2306C8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0BA3E0-0976-C54C-8F0F-248785158521}"/>
              </a:ext>
            </a:extLst>
          </p:cNvPr>
          <p:cNvSpPr txBox="1"/>
          <p:nvPr/>
        </p:nvSpPr>
        <p:spPr>
          <a:xfrm>
            <a:off x="321013" y="544749"/>
            <a:ext cx="4565352" cy="2585323"/>
          </a:xfrm>
          <a:prstGeom prst="rect">
            <a:avLst/>
          </a:prstGeom>
          <a:noFill/>
        </p:spPr>
        <p:txBody>
          <a:bodyPr wrap="none" rtlCol="0">
            <a:spAutoFit/>
          </a:bodyPr>
          <a:lstStyle/>
          <a:p>
            <a:r>
              <a:rPr lang="en-US" dirty="0"/>
              <a:t>2 = </a:t>
            </a:r>
            <a:r>
              <a:rPr lang="en-US" dirty="0" err="1"/>
              <a:t>Fout</a:t>
            </a:r>
            <a:r>
              <a:rPr lang="en-US" dirty="0"/>
              <a:t> * sin (alpha-theta)</a:t>
            </a:r>
          </a:p>
          <a:p>
            <a:r>
              <a:rPr lang="en-US" dirty="0"/>
              <a:t>3b = </a:t>
            </a:r>
            <a:r>
              <a:rPr lang="en-US" dirty="0" err="1"/>
              <a:t>Fout</a:t>
            </a:r>
            <a:r>
              <a:rPr lang="en-US" dirty="0"/>
              <a:t> * cos (alpha-theta)</a:t>
            </a:r>
          </a:p>
          <a:p>
            <a:endParaRPr lang="en-US" dirty="0"/>
          </a:p>
          <a:p>
            <a:endParaRPr lang="en-US" dirty="0"/>
          </a:p>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p:txBody>
      </p:sp>
      <p:sp>
        <p:nvSpPr>
          <p:cNvPr id="19" name="TextBox 18">
            <a:extLst>
              <a:ext uri="{FF2B5EF4-FFF2-40B4-BE49-F238E27FC236}">
                <a16:creationId xmlns:a16="http://schemas.microsoft.com/office/drawing/2014/main" id="{49D816FC-AC93-E94D-A9DA-EBE4F8FBDFD9}"/>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20" name="TextBox 19">
            <a:extLst>
              <a:ext uri="{FF2B5EF4-FFF2-40B4-BE49-F238E27FC236}">
                <a16:creationId xmlns:a16="http://schemas.microsoft.com/office/drawing/2014/main" id="{04FC940B-C4BB-2644-A436-410149AC90C6}"/>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37994B91-EBEC-B847-B011-66A8A8F635E3}"/>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5" name="TextBox 24">
            <a:extLst>
              <a:ext uri="{FF2B5EF4-FFF2-40B4-BE49-F238E27FC236}">
                <a16:creationId xmlns:a16="http://schemas.microsoft.com/office/drawing/2014/main" id="{5E30E97A-2C91-4E43-A372-4DCA31A09229}"/>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 name="TextBox 1">
            <a:extLst>
              <a:ext uri="{FF2B5EF4-FFF2-40B4-BE49-F238E27FC236}">
                <a16:creationId xmlns:a16="http://schemas.microsoft.com/office/drawing/2014/main" id="{85490986-2EE9-A446-A6DD-B5B676FE57CB}"/>
              </a:ext>
            </a:extLst>
          </p:cNvPr>
          <p:cNvSpPr txBox="1"/>
          <p:nvPr/>
        </p:nvSpPr>
        <p:spPr>
          <a:xfrm>
            <a:off x="6036827" y="966034"/>
            <a:ext cx="5487208" cy="923330"/>
          </a:xfrm>
          <a:prstGeom prst="rect">
            <a:avLst/>
          </a:prstGeom>
          <a:noFill/>
        </p:spPr>
        <p:txBody>
          <a:bodyPr wrap="none" rtlCol="0">
            <a:spAutoFit/>
          </a:bodyPr>
          <a:lstStyle/>
          <a:p>
            <a:r>
              <a:rPr lang="en-US" dirty="0">
                <a:solidFill>
                  <a:srgbClr val="FF0000"/>
                </a:solidFill>
              </a:rPr>
              <a:t>NOTE – forces cancel depending on magnitude/direction</a:t>
            </a:r>
          </a:p>
          <a:p>
            <a:r>
              <a:rPr lang="en-US" dirty="0">
                <a:solidFill>
                  <a:srgbClr val="FF0000"/>
                </a:solidFill>
              </a:rPr>
              <a:t>Need to find a way to determine this mathematically</a:t>
            </a:r>
          </a:p>
          <a:p>
            <a:r>
              <a:rPr lang="en-US" dirty="0">
                <a:solidFill>
                  <a:srgbClr val="FF0000"/>
                </a:solidFill>
              </a:rPr>
              <a:t>(negative vs positive)</a:t>
            </a:r>
          </a:p>
        </p:txBody>
      </p:sp>
    </p:spTree>
    <p:extLst>
      <p:ext uri="{BB962C8B-B14F-4D97-AF65-F5344CB8AC3E}">
        <p14:creationId xmlns:p14="http://schemas.microsoft.com/office/powerpoint/2010/main" val="25507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E568F42-5955-43A1-9EAA-D391F5497E2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C0AABF-B0D9-9A45-B87A-2D50393E5492}"/>
              </a:ext>
            </a:extLst>
          </p:cNvPr>
          <p:cNvSpPr txBox="1"/>
          <p:nvPr/>
        </p:nvSpPr>
        <p:spPr>
          <a:xfrm>
            <a:off x="6825329" y="128152"/>
            <a:ext cx="5151935" cy="646331"/>
          </a:xfrm>
          <a:prstGeom prst="rect">
            <a:avLst/>
          </a:prstGeom>
          <a:noFill/>
        </p:spPr>
        <p:txBody>
          <a:bodyPr wrap="square" rtlCol="0">
            <a:spAutoFit/>
          </a:bodyPr>
          <a:lstStyle/>
          <a:p>
            <a:r>
              <a:rPr lang="en-US" dirty="0"/>
              <a:t>The forces into the ground are counteracted by an equal/opposite normal force</a:t>
            </a:r>
          </a:p>
        </p:txBody>
      </p:sp>
      <p:sp>
        <p:nvSpPr>
          <p:cNvPr id="23" name="TextBox 22">
            <a:extLst>
              <a:ext uri="{FF2B5EF4-FFF2-40B4-BE49-F238E27FC236}">
                <a16:creationId xmlns:a16="http://schemas.microsoft.com/office/drawing/2014/main" id="{6661CF8C-8294-CF42-A269-C339A24EB7DE}"/>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25" name="TextBox 24">
            <a:extLst>
              <a:ext uri="{FF2B5EF4-FFF2-40B4-BE49-F238E27FC236}">
                <a16:creationId xmlns:a16="http://schemas.microsoft.com/office/drawing/2014/main" id="{D5A3CAB4-4EFB-8445-BEEB-989B2B3F1B63}"/>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7" name="TextBox 26">
            <a:extLst>
              <a:ext uri="{FF2B5EF4-FFF2-40B4-BE49-F238E27FC236}">
                <a16:creationId xmlns:a16="http://schemas.microsoft.com/office/drawing/2014/main" id="{25A1EDE5-F682-3946-A5E6-087B7CEAB779}"/>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6F5E35B0-F5E8-3349-8710-0BE6AF9556D4}"/>
              </a:ext>
            </a:extLst>
          </p:cNvPr>
          <p:cNvSpPr txBox="1"/>
          <p:nvPr/>
        </p:nvSpPr>
        <p:spPr>
          <a:xfrm>
            <a:off x="321013" y="544749"/>
            <a:ext cx="4565352" cy="1200329"/>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p:txBody>
      </p:sp>
    </p:spTree>
    <p:extLst>
      <p:ext uri="{BB962C8B-B14F-4D97-AF65-F5344CB8AC3E}">
        <p14:creationId xmlns:p14="http://schemas.microsoft.com/office/powerpoint/2010/main" val="41489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454041" y="108698"/>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7</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8</a:t>
            </a:r>
          </a:p>
        </p:txBody>
      </p:sp>
      <p:sp>
        <p:nvSpPr>
          <p:cNvPr id="23" name="TextBox 22">
            <a:extLst>
              <a:ext uri="{FF2B5EF4-FFF2-40B4-BE49-F238E27FC236}">
                <a16:creationId xmlns:a16="http://schemas.microsoft.com/office/drawing/2014/main" id="{DE979C40-0039-BB4B-9E51-0ED0F268D592}"/>
              </a:ext>
            </a:extLst>
          </p:cNvPr>
          <p:cNvSpPr txBox="1"/>
          <p:nvPr/>
        </p:nvSpPr>
        <p:spPr>
          <a:xfrm>
            <a:off x="321013" y="544749"/>
            <a:ext cx="4565352" cy="2031325"/>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endParaRPr lang="en-US" dirty="0"/>
          </a:p>
          <a:p>
            <a:r>
              <a:rPr lang="en-US" dirty="0"/>
              <a:t>7 = W1</a:t>
            </a:r>
          </a:p>
          <a:p>
            <a:r>
              <a:rPr lang="en-US" dirty="0"/>
              <a:t>8 = W2</a:t>
            </a:r>
          </a:p>
        </p:txBody>
      </p:sp>
    </p:spTree>
    <p:extLst>
      <p:ext uri="{BB962C8B-B14F-4D97-AF65-F5344CB8AC3E}">
        <p14:creationId xmlns:p14="http://schemas.microsoft.com/office/powerpoint/2010/main" val="261994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7641715" y="98971"/>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5" y="4606591"/>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321013" y="544749"/>
            <a:ext cx="4565352" cy="3693319"/>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endParaRPr lang="en-US" dirty="0"/>
          </a:p>
          <a:p>
            <a:r>
              <a:rPr lang="en-US" dirty="0"/>
              <a:t>7 = W1</a:t>
            </a:r>
          </a:p>
          <a:p>
            <a:r>
              <a:rPr lang="en-US" dirty="0"/>
              <a:t>8 = W2</a:t>
            </a:r>
          </a:p>
          <a:p>
            <a:endParaRPr lang="en-US" dirty="0"/>
          </a:p>
          <a:p>
            <a:r>
              <a:rPr lang="en-US" dirty="0"/>
              <a:t>9 = W1 * cos(90-alpha)</a:t>
            </a:r>
          </a:p>
          <a:p>
            <a:r>
              <a:rPr lang="en-US" dirty="0"/>
              <a:t>10 = W1 * sin(90-alpha)</a:t>
            </a:r>
          </a:p>
          <a:p>
            <a:endParaRPr lang="en-US" dirty="0"/>
          </a:p>
          <a:p>
            <a:r>
              <a:rPr lang="en-US" dirty="0"/>
              <a:t>11 = W2 * cos(90-beta)</a:t>
            </a:r>
          </a:p>
          <a:p>
            <a:r>
              <a:rPr lang="en-US" dirty="0"/>
              <a:t>12 = W2 * sin(90-beta)</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301686" cy="369332"/>
          </a:xfrm>
          <a:prstGeom prst="rect">
            <a:avLst/>
          </a:prstGeom>
          <a:noFill/>
        </p:spPr>
        <p:txBody>
          <a:bodyPr wrap="none" rtlCol="0">
            <a:spAutoFit/>
          </a:bodyPr>
          <a:lstStyle/>
          <a:p>
            <a:r>
              <a:rPr lang="en-US" dirty="0"/>
              <a:t>9</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10</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11</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432363" y="4178605"/>
            <a:ext cx="418704" cy="369332"/>
          </a:xfrm>
          <a:prstGeom prst="rect">
            <a:avLst/>
          </a:prstGeom>
          <a:noFill/>
        </p:spPr>
        <p:txBody>
          <a:bodyPr wrap="none" rtlCol="0">
            <a:spAutoFit/>
          </a:bodyPr>
          <a:lstStyle/>
          <a:p>
            <a:r>
              <a:rPr lang="en-US" dirty="0"/>
              <a:t>12</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7</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76467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867</Words>
  <Application>Microsoft Macintosh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9</cp:revision>
  <dcterms:created xsi:type="dcterms:W3CDTF">2019-02-04T21:19:03Z</dcterms:created>
  <dcterms:modified xsi:type="dcterms:W3CDTF">2019-02-05T02:01:34Z</dcterms:modified>
</cp:coreProperties>
</file>